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B117CC-A48B-44E6-82D3-9BF1C8C26271}">
  <a:tblStyle styleId="{9BB117CC-A48B-44E6-82D3-9BF1C8C262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7758dd7c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7758dd7c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7758dd7c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7758dd7c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7758dd7c0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7758dd7c0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sampled out 0.7 for train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0.15 for 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0.15 for test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NNLoss: - Sigma((Li)log(Si)) Li is the class label, Si is the probability given to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CrossEntropy: - log((e^Si)/sigma(e^Si))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7758dd7c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7758dd7c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[195.65432099  29.34814815   9.07674685   1.25241031   0.66473722 0.44099396   0.3333123    0.81901809  16.93162393]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7758dd7c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7758dd7c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7758dd7c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7758dd7c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Sagemaker: Pipeline to train and deploy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Delta Lake for data store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spark: Data </a:t>
            </a:r>
            <a:r>
              <a:rPr lang="en"/>
              <a:t>Processing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User feedback? And prototyping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7758dd7c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7758dd7c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7758dd7c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7758dd7c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7758dd7c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7758dd7c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7758dd7c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7758dd7c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7758dd7c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7758dd7c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Gave idea for weighted loss due to class imbalance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7758dd7c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7758dd7c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7758dd7c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7758dd7c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7758dd7c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7758dd7c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7758dd7c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7758dd7c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7758dd7c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7758dd7c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rxiv.org/pdf/2004.03705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Women's E-Commerce Clothing Reviews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Predict the reviewer’s birth decade (90’s, 80’s, 00’s, etc.)  using only text features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5350"/>
            <a:ext cx="4426549" cy="45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600" y="520175"/>
            <a:ext cx="4476626" cy="455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classification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7650" y="2001625"/>
            <a:ext cx="7688700" cy="27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Got the features for “Review Text” by Count Vectorizer using uni-grams and bi-grams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Classified these features using Gaussian Naive Bayes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Results: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7" name="Google Shape;157;p23"/>
          <p:cNvGraphicFramePr/>
          <p:nvPr/>
        </p:nvGraphicFramePr>
        <p:xfrm>
          <a:off x="954300" y="299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{9BB117CC-A48B-44E6-82D3-9BF1C8C26271}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 Accuracy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Only review 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Review text + categorical column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Only categorical column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For Sequence Classification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47650"/>
            <a:ext cx="3003100" cy="26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3861475" y="1838075"/>
            <a:ext cx="5019900" cy="30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Train (Split: 0.70,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15848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	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Val (Split:0.15 ,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3396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	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 (Split: 0.15 ,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3397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Obtained contextualized embeddings for the concatenated textual features.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Passed the pooled output of the embeddings into  Linear Layers(2) to obtain logits for each class (Decade)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total loss is calculated using Cross Entropy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339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Original Predictions without Weighted Loss</a:t>
            </a:r>
            <a:endParaRPr sz="1400"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450" y="1992200"/>
            <a:ext cx="2869450" cy="18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>
            <p:ph type="title"/>
          </p:nvPr>
        </p:nvSpPr>
        <p:spPr>
          <a:xfrm>
            <a:off x="4606700" y="1318650"/>
            <a:ext cx="339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Predictions with Weighted Loss</a:t>
            </a:r>
            <a:endParaRPr sz="1400"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353" y="1923025"/>
            <a:ext cx="3055223" cy="19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5015350" y="3993875"/>
            <a:ext cx="35571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F1 Score: 0.173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940450" y="4058975"/>
            <a:ext cx="35571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F1 Score: 0.3335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9450" y="2078875"/>
            <a:ext cx="7688700" cy="19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Further Improvements</a:t>
            </a:r>
            <a:endParaRPr b="1" sz="15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Experimentation with language based features such as pos tags, </a:t>
            </a:r>
            <a:r>
              <a:rPr lang="en"/>
              <a:t> polarity, and categorical data concatenated with the word embeddings.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Bert + KimCNN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Hyper-parameter tuning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to billions of data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29450" y="2078875"/>
            <a:ext cx="76887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r>
              <a:rPr lang="en"/>
              <a:t>: Use “Feature Stores” that directly access, select and transform incoming raw data into required features by using Apache Spark.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Train</a:t>
            </a:r>
            <a:r>
              <a:rPr lang="en"/>
              <a:t>: </a:t>
            </a:r>
            <a:r>
              <a:rPr lang="en"/>
              <a:t>Separate out tasks that requires GPU (deep-learning models) and use CPU for the rest.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Eval</a:t>
            </a:r>
            <a:r>
              <a:rPr lang="en"/>
              <a:t>: Setup automated pipelines for model variations and to log the variation vs accuracy in order to reuse/reproduce.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Monitor</a:t>
            </a:r>
            <a:r>
              <a:rPr lang="en"/>
              <a:t>: Log predictions vs outcomes to continuously monitor accuracy and evaluate model degradation.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729450" y="2078875"/>
            <a:ext cx="7688700" cy="28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on E-Commerce Reviews, with Sentiment Classification using Bidirectional Recurrent Neural Network (RNN)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https://arxiv.org/abs/1805.03687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Classification Algorithms: A Survey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https://www.mdpi.com/2078-2489/10/4/150/htm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Based Text Classification: A Comprehensive Review: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https://arxiv.org/pdf/2004.03705.pdf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Machine Learning at Uber with Michelangelo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https://eng.uber.com/scaling-michelangelo/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727650" y="249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53850"/>
            <a:ext cx="7688700" cy="32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Clothing</a:t>
            </a:r>
            <a:r>
              <a:rPr lang="en"/>
              <a:t> </a:t>
            </a:r>
            <a:r>
              <a:rPr b="1" lang="en"/>
              <a:t>ID</a:t>
            </a:r>
            <a:r>
              <a:rPr lang="en"/>
              <a:t> </a:t>
            </a:r>
            <a:r>
              <a:rPr b="1" lang="en"/>
              <a:t>(Categorical Integer)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</a:rPr>
              <a:t>Age (Positive Integer)</a:t>
            </a:r>
            <a:endParaRPr b="1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</a:rPr>
              <a:t>Title (String)</a:t>
            </a:r>
            <a:endParaRPr b="1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</a:rPr>
              <a:t>Review Text (String)</a:t>
            </a:r>
            <a:endParaRPr b="1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Rating (Positive ordinal integer )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Recommended Indicator (Binary)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Positive Feedback Count (Positive Integer)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</a:rPr>
              <a:t>Division Name (Categorical)</a:t>
            </a:r>
            <a:r>
              <a:rPr lang="en">
                <a:highlight>
                  <a:srgbClr val="FFFF00"/>
                </a:highlight>
              </a:rPr>
              <a:t>: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</a:rPr>
              <a:t>Department Name (Categorical)</a:t>
            </a:r>
            <a:r>
              <a:rPr lang="en"/>
              <a:t>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</a:rPr>
              <a:t>Class Name (Categorical)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13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Filtered out non-textual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Filtered rows with missing “</a:t>
            </a:r>
            <a:r>
              <a:rPr b="1" lang="en"/>
              <a:t>Age</a:t>
            </a:r>
            <a:r>
              <a:rPr lang="en"/>
              <a:t>” or “</a:t>
            </a:r>
            <a:r>
              <a:rPr b="1" lang="en"/>
              <a:t>Review Text</a:t>
            </a:r>
            <a:r>
              <a:rPr lang="en"/>
              <a:t>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Calculated the </a:t>
            </a:r>
            <a:r>
              <a:rPr b="1" lang="en"/>
              <a:t>“Decade”</a:t>
            </a:r>
            <a:r>
              <a:rPr lang="en"/>
              <a:t> of Birth using Age.  (Assumption: Data is from year 2020)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Collected word and character  counts of </a:t>
            </a:r>
            <a:r>
              <a:rPr b="1" lang="en"/>
              <a:t>“Review Text</a:t>
            </a:r>
            <a:r>
              <a:rPr lang="en"/>
              <a:t>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Cleaned and lemmatized the “</a:t>
            </a:r>
            <a:r>
              <a:rPr b="1" lang="en"/>
              <a:t>Review Text”</a:t>
            </a:r>
            <a:r>
              <a:rPr lang="en"/>
              <a:t> for any future feature extraction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3535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w.r.t Decade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4070325"/>
            <a:ext cx="76887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following viz were sought to “view” potential discriminative features.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main idea was to identify trends that could be modelled as features for the task.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 of available samples against Decades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16200"/>
            <a:ext cx="7731499" cy="31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word count against Decades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5" y="2270301"/>
            <a:ext cx="4083772" cy="2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575" y="2195763"/>
            <a:ext cx="4255125" cy="290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character count against Decades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400" y="2078863"/>
            <a:ext cx="367665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078875"/>
            <a:ext cx="36957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Decades against Sentiment Polarity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75" y="2049775"/>
            <a:ext cx="4401450" cy="28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 before 1960 and After 1980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25" y="2059320"/>
            <a:ext cx="4396326" cy="23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157" y="2059325"/>
            <a:ext cx="4307468" cy="23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 before 1960 and After 1980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0800"/>
            <a:ext cx="4610425" cy="24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425" y="2070800"/>
            <a:ext cx="4533576" cy="2454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