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2" r:id="rId12"/>
    <p:sldId id="271" r:id="rId13"/>
    <p:sldId id="276" r:id="rId14"/>
    <p:sldId id="278" r:id="rId15"/>
    <p:sldId id="277" r:id="rId16"/>
  </p:sldIdLst>
  <p:sldSz cx="12001500" cy="7562850"/>
  <p:notesSz cx="120015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0112" y="2344483"/>
            <a:ext cx="10201275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0225" y="4235196"/>
            <a:ext cx="840105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3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3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0075" y="1739455"/>
            <a:ext cx="5220652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0772" y="1739455"/>
            <a:ext cx="5220652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3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0"/>
            <a:ext cx="11997690" cy="75401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374230"/>
            <a:ext cx="10929619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3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890" y="1880199"/>
            <a:ext cx="10713719" cy="483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0510" y="7033450"/>
            <a:ext cx="38404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0075" y="7033450"/>
            <a:ext cx="276034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1080" y="7033450"/>
            <a:ext cx="276034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"/>
            <a:ext cx="11997690" cy="7559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750" y="5175849"/>
            <a:ext cx="10714355" cy="1487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85"/>
              </a:lnSpc>
              <a:spcBef>
                <a:spcPts val="100"/>
              </a:spcBef>
            </a:pPr>
            <a:r>
              <a:rPr sz="3200" b="1" spc="345" dirty="0">
                <a:solidFill>
                  <a:srgbClr val="DAF4F8"/>
                </a:solidFill>
                <a:latin typeface="Trebuchet MS"/>
                <a:cs typeface="Trebuchet MS"/>
              </a:rPr>
              <a:t>Course</a:t>
            </a:r>
            <a:r>
              <a:rPr sz="3200" spc="345" dirty="0">
                <a:solidFill>
                  <a:srgbClr val="DAF4F8"/>
                </a:solidFill>
                <a:latin typeface="Microsoft Sans Serif"/>
                <a:cs typeface="Microsoft Sans Serif"/>
              </a:rPr>
              <a:t>:</a:t>
            </a:r>
            <a:r>
              <a:rPr sz="3200" spc="145" dirty="0">
                <a:solidFill>
                  <a:srgbClr val="DAF4F8"/>
                </a:solidFill>
                <a:latin typeface="Microsoft Sans Serif"/>
                <a:cs typeface="Microsoft Sans Serif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Signal Processing System Design Laboratory</a:t>
            </a:r>
          </a:p>
          <a:p>
            <a:pPr marL="12700">
              <a:lnSpc>
                <a:spcPts val="3785"/>
              </a:lnSpc>
              <a:spcBef>
                <a:spcPts val="100"/>
              </a:spcBef>
            </a:pPr>
            <a:r>
              <a:rPr lang="en-IN" sz="3200" b="1" spc="345" dirty="0">
                <a:solidFill>
                  <a:srgbClr val="DAF4F8"/>
                </a:solidFill>
                <a:latin typeface="Trebuchet MS"/>
                <a:cs typeface="Microsoft Sans Serif"/>
              </a:rPr>
              <a:t>Name</a:t>
            </a:r>
            <a:r>
              <a:rPr sz="3200" spc="345" dirty="0">
                <a:solidFill>
                  <a:srgbClr val="DAF4F8"/>
                </a:solidFill>
                <a:latin typeface="Microsoft Sans Serif"/>
                <a:cs typeface="Microsoft Sans Serif"/>
              </a:rPr>
              <a:t>:</a:t>
            </a:r>
            <a:r>
              <a:rPr sz="3200" spc="130" dirty="0">
                <a:solidFill>
                  <a:srgbClr val="DAF4F8"/>
                </a:solidFill>
                <a:latin typeface="Microsoft Sans Serif"/>
                <a:cs typeface="Microsoft Sans Serif"/>
              </a:rPr>
              <a:t> </a:t>
            </a:r>
            <a:r>
              <a:rPr lang="en-IN" sz="3200" b="1" spc="150" dirty="0">
                <a:solidFill>
                  <a:srgbClr val="DAF4F8"/>
                </a:solidFill>
                <a:latin typeface="Bahnschrift" panose="020B0502040204020203" pitchFamily="34" charset="0"/>
                <a:cs typeface="Microsoft Sans Serif"/>
              </a:rPr>
              <a:t>Yash Anand</a:t>
            </a:r>
            <a:endParaRPr sz="3200" b="1" dirty="0">
              <a:latin typeface="Bahnschrift" panose="020B0502040204020203" pitchFamily="34" charset="0"/>
              <a:cs typeface="Microsoft Sans Serif"/>
            </a:endParaRPr>
          </a:p>
          <a:p>
            <a:pPr marL="12700">
              <a:lnSpc>
                <a:spcPts val="3790"/>
              </a:lnSpc>
            </a:pPr>
            <a:r>
              <a:rPr lang="en-IN" sz="3200" b="1" spc="350" dirty="0">
                <a:solidFill>
                  <a:srgbClr val="DAF4F8"/>
                </a:solidFill>
                <a:latin typeface="Trebuchet MS"/>
                <a:cs typeface="Microsoft Sans Serif"/>
              </a:rPr>
              <a:t>Roll No.</a:t>
            </a:r>
            <a:r>
              <a:rPr sz="3200" spc="350" dirty="0">
                <a:solidFill>
                  <a:srgbClr val="DAF4F8"/>
                </a:solidFill>
                <a:latin typeface="Microsoft Sans Serif"/>
                <a:cs typeface="Microsoft Sans Serif"/>
              </a:rPr>
              <a:t>:</a:t>
            </a:r>
            <a:r>
              <a:rPr sz="3200" spc="160" dirty="0">
                <a:solidFill>
                  <a:srgbClr val="DAF4F8"/>
                </a:solidFill>
                <a:latin typeface="Microsoft Sans Serif"/>
                <a:cs typeface="Microsoft Sans Serif"/>
              </a:rPr>
              <a:t> </a:t>
            </a:r>
            <a:r>
              <a:rPr lang="en-IN" sz="2800" b="1" spc="135" dirty="0">
                <a:solidFill>
                  <a:srgbClr val="DAF4F8"/>
                </a:solidFill>
                <a:latin typeface="Bahnschrift" panose="020B0502040204020203" pitchFamily="34" charset="0"/>
                <a:cs typeface="Microsoft Sans Serif"/>
              </a:rPr>
              <a:t>23EE5R22</a:t>
            </a:r>
            <a:endParaRPr sz="2800" b="1" dirty="0">
              <a:latin typeface="Bahnschrift" panose="020B0502040204020203" pitchFamily="34" charset="0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035" y="504825"/>
            <a:ext cx="10929619" cy="247375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390"/>
              </a:spcBef>
            </a:pPr>
            <a:r>
              <a:rPr lang="en-US" b="1" i="1" cap="small" dirty="0"/>
              <a:t>Combining Hough Transform with Contour Tracing for Enhanced Image Processing</a:t>
            </a:r>
            <a:endParaRPr b="1" cap="small" spc="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"/>
            <a:ext cx="11997690" cy="7559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3880" y="2690460"/>
            <a:ext cx="8344534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5" dirty="0">
                <a:solidFill>
                  <a:srgbClr val="03607A"/>
                </a:solidFill>
                <a:latin typeface="Microsoft Sans Serif"/>
                <a:cs typeface="Microsoft Sans Serif"/>
              </a:rPr>
              <a:t>edge_map</a:t>
            </a:r>
            <a:r>
              <a:rPr sz="3200" spc="125" dirty="0">
                <a:solidFill>
                  <a:srgbClr val="03607A"/>
                </a:solidFill>
                <a:latin typeface="Microsoft Sans Serif"/>
                <a:cs typeface="Microsoft Sans Serif"/>
              </a:rPr>
              <a:t> </a:t>
            </a:r>
            <a:r>
              <a:rPr sz="3200" spc="810" dirty="0">
                <a:solidFill>
                  <a:srgbClr val="03607A"/>
                </a:solidFill>
                <a:latin typeface="Microsoft Sans Serif"/>
                <a:cs typeface="Microsoft Sans Serif"/>
              </a:rPr>
              <a:t>=</a:t>
            </a:r>
            <a:r>
              <a:rPr sz="3200" spc="135" dirty="0">
                <a:solidFill>
                  <a:srgbClr val="03607A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03607A"/>
                </a:solidFill>
                <a:latin typeface="Microsoft Sans Serif"/>
                <a:cs typeface="Microsoft Sans Serif"/>
              </a:rPr>
              <a:t>edge_detection(image)</a:t>
            </a:r>
            <a:endParaRPr sz="3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Microsoft Sans Serif"/>
              <a:cs typeface="Microsoft Sans Serif"/>
            </a:endParaRPr>
          </a:p>
          <a:p>
            <a:pPr marL="731520" marR="5080" indent="-718820">
              <a:lnSpc>
                <a:spcPct val="97300"/>
              </a:lnSpc>
            </a:pPr>
            <a:r>
              <a:rPr sz="3200" spc="204" dirty="0">
                <a:solidFill>
                  <a:srgbClr val="03607A"/>
                </a:solidFill>
                <a:latin typeface="Microsoft Sans Serif"/>
                <a:cs typeface="Microsoft Sans Serif"/>
              </a:rPr>
              <a:t>while </a:t>
            </a:r>
            <a:r>
              <a:rPr sz="3200" spc="240" dirty="0">
                <a:solidFill>
                  <a:srgbClr val="03607A"/>
                </a:solidFill>
                <a:latin typeface="Microsoft Sans Serif"/>
                <a:cs typeface="Microsoft Sans Serif"/>
              </a:rPr>
              <a:t>(not </a:t>
            </a:r>
            <a:r>
              <a:rPr sz="3200" spc="195" dirty="0">
                <a:solidFill>
                  <a:srgbClr val="03607A"/>
                </a:solidFill>
                <a:latin typeface="Microsoft Sans Serif"/>
                <a:cs typeface="Microsoft Sans Serif"/>
              </a:rPr>
              <a:t>edge_map </a:t>
            </a:r>
            <a:r>
              <a:rPr sz="3200" spc="110" dirty="0">
                <a:solidFill>
                  <a:srgbClr val="03607A"/>
                </a:solidFill>
                <a:latin typeface="Microsoft Sans Serif"/>
                <a:cs typeface="Microsoft Sans Serif"/>
              </a:rPr>
              <a:t>is </a:t>
            </a:r>
            <a:r>
              <a:rPr sz="3200" spc="270" dirty="0">
                <a:solidFill>
                  <a:srgbClr val="03607A"/>
                </a:solidFill>
                <a:latin typeface="Microsoft Sans Serif"/>
                <a:cs typeface="Microsoft Sans Serif"/>
              </a:rPr>
              <a:t>empty): </a:t>
            </a:r>
            <a:r>
              <a:rPr sz="3200" spc="275" dirty="0">
                <a:solidFill>
                  <a:srgbClr val="03607A"/>
                </a:solidFill>
                <a:latin typeface="Microsoft Sans Serif"/>
                <a:cs typeface="Microsoft Sans Serif"/>
              </a:rPr>
              <a:t> </a:t>
            </a:r>
            <a:r>
              <a:rPr sz="3200" spc="190" dirty="0">
                <a:solidFill>
                  <a:srgbClr val="03607A"/>
                </a:solidFill>
                <a:latin typeface="Microsoft Sans Serif"/>
                <a:cs typeface="Microsoft Sans Serif"/>
              </a:rPr>
              <a:t>contour_detection_hough(edge_map) </a:t>
            </a:r>
            <a:r>
              <a:rPr sz="3200" spc="-835" dirty="0">
                <a:solidFill>
                  <a:srgbClr val="03607A"/>
                </a:solidFill>
                <a:latin typeface="Microsoft Sans Serif"/>
                <a:cs typeface="Microsoft Sans Serif"/>
              </a:rPr>
              <a:t> </a:t>
            </a:r>
            <a:r>
              <a:rPr sz="3200" spc="180" dirty="0">
                <a:solidFill>
                  <a:srgbClr val="03607A"/>
                </a:solidFill>
                <a:latin typeface="Microsoft Sans Serif"/>
                <a:cs typeface="Microsoft Sans Serif"/>
              </a:rPr>
              <a:t>delete_last_contour(edge_map)</a:t>
            </a:r>
            <a:endParaRPr sz="3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160" dirty="0">
                <a:solidFill>
                  <a:srgbClr val="03607A"/>
                </a:solidFill>
                <a:latin typeface="Microsoft Sans Serif"/>
                <a:cs typeface="Microsoft Sans Serif"/>
              </a:rPr>
              <a:t>draw_lines()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6500" y="836260"/>
            <a:ext cx="44030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solidFill>
                  <a:srgbClr val="000000"/>
                </a:solidFill>
                <a:latin typeface="Microsoft Sans Serif"/>
                <a:cs typeface="Microsoft Sans Serif"/>
              </a:rPr>
              <a:t>Pseudo-code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5249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5" dirty="0">
                <a:solidFill>
                  <a:srgbClr val="FFFFFF"/>
                </a:solidFill>
              </a:rPr>
              <a:t>Performances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22275" y="6600825"/>
            <a:ext cx="219710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spc="80" dirty="0">
                <a:latin typeface="Microsoft Sans Serif"/>
                <a:cs typeface="Microsoft Sans Serif"/>
              </a:rPr>
              <a:t>Basic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algorithm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595"/>
              </a:lnSpc>
            </a:pPr>
            <a:r>
              <a:rPr sz="2200" spc="150" dirty="0">
                <a:latin typeface="Microsoft Sans Serif"/>
                <a:cs typeface="Microsoft Sans Serif"/>
              </a:rPr>
              <a:t>10.77</a:t>
            </a:r>
            <a:r>
              <a:rPr sz="2200" spc="45" dirty="0">
                <a:latin typeface="Microsoft Sans Serif"/>
                <a:cs typeface="Microsoft Sans Serif"/>
              </a:rPr>
              <a:t> s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2520" y="6600825"/>
            <a:ext cx="196977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spc="114" dirty="0">
                <a:latin typeface="Microsoft Sans Serif"/>
                <a:cs typeface="Microsoft Sans Serif"/>
              </a:rPr>
              <a:t>Our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algorithm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595"/>
              </a:lnSpc>
            </a:pPr>
            <a:r>
              <a:rPr sz="2200" spc="150" dirty="0">
                <a:latin typeface="Microsoft Sans Serif"/>
                <a:cs typeface="Microsoft Sans Serif"/>
              </a:rPr>
              <a:t>10.62</a:t>
            </a:r>
            <a:r>
              <a:rPr sz="2200" spc="45" dirty="0">
                <a:latin typeface="Microsoft Sans Serif"/>
                <a:cs typeface="Microsoft Sans Serif"/>
              </a:rPr>
              <a:t> s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275" y="4467225"/>
            <a:ext cx="5308600" cy="2015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2520" y="4462462"/>
            <a:ext cx="5308600" cy="2015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48010-4711-410C-A6FC-1C331B75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07" y="2162291"/>
            <a:ext cx="4914286" cy="1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5249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5" dirty="0">
                <a:solidFill>
                  <a:srgbClr val="FFFFFF"/>
                </a:solidFill>
              </a:rPr>
              <a:t>Performances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468177" y="6677025"/>
            <a:ext cx="219710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spc="80" dirty="0">
                <a:latin typeface="Microsoft Sans Serif"/>
                <a:cs typeface="Microsoft Sans Serif"/>
              </a:rPr>
              <a:t>Basic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algorithm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595"/>
              </a:lnSpc>
            </a:pPr>
            <a:r>
              <a:rPr sz="2200" spc="145" dirty="0">
                <a:latin typeface="Microsoft Sans Serif"/>
                <a:cs typeface="Microsoft Sans Serif"/>
              </a:rPr>
              <a:t>8.27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s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9137" y="6677025"/>
            <a:ext cx="196977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spc="114" dirty="0">
                <a:latin typeface="Microsoft Sans Serif"/>
                <a:cs typeface="Microsoft Sans Serif"/>
              </a:rPr>
              <a:t>Our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algorithm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595"/>
              </a:lnSpc>
            </a:pPr>
            <a:r>
              <a:rPr sz="2200" spc="145" dirty="0">
                <a:latin typeface="Microsoft Sans Serif"/>
                <a:cs typeface="Microsoft Sans Serif"/>
              </a:rPr>
              <a:t>3.09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s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2950" y="2943225"/>
            <a:ext cx="3412490" cy="34124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2950" y="2943225"/>
            <a:ext cx="3412490" cy="34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7BD0BD-793A-421C-81E7-735B4A3BB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" y="2943226"/>
            <a:ext cx="3810635" cy="341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4570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15" dirty="0">
                <a:solidFill>
                  <a:srgbClr val="FFFFFF"/>
                </a:solidFill>
              </a:rPr>
              <a:t>Conclusions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694690" y="20059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690" y="36061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90" y="520759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43890" y="1880199"/>
            <a:ext cx="10713719" cy="45768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6715" marR="5080">
              <a:lnSpc>
                <a:spcPts val="3729"/>
              </a:lnSpc>
              <a:spcBef>
                <a:spcPts val="315"/>
              </a:spcBef>
            </a:pPr>
            <a:r>
              <a:rPr spc="210" dirty="0"/>
              <a:t>It</a:t>
            </a:r>
            <a:r>
              <a:rPr spc="170" dirty="0"/>
              <a:t> </a:t>
            </a:r>
            <a:r>
              <a:rPr spc="160" dirty="0"/>
              <a:t>has</a:t>
            </a:r>
            <a:r>
              <a:rPr spc="165" dirty="0"/>
              <a:t> </a:t>
            </a:r>
            <a:r>
              <a:rPr spc="215" dirty="0"/>
              <a:t>been</a:t>
            </a:r>
            <a:r>
              <a:rPr spc="155" dirty="0"/>
              <a:t> </a:t>
            </a:r>
            <a:r>
              <a:rPr spc="254" dirty="0"/>
              <a:t>implemented</a:t>
            </a:r>
            <a:r>
              <a:rPr spc="165" dirty="0"/>
              <a:t> </a:t>
            </a:r>
            <a:r>
              <a:rPr spc="215" dirty="0"/>
              <a:t>an</a:t>
            </a:r>
            <a:r>
              <a:rPr spc="160" dirty="0"/>
              <a:t> </a:t>
            </a:r>
            <a:r>
              <a:rPr spc="245" dirty="0"/>
              <a:t>algorithm</a:t>
            </a:r>
            <a:r>
              <a:rPr spc="160" dirty="0"/>
              <a:t> </a:t>
            </a:r>
            <a:r>
              <a:rPr spc="285" dirty="0"/>
              <a:t>that</a:t>
            </a:r>
            <a:r>
              <a:rPr spc="175" dirty="0"/>
              <a:t> </a:t>
            </a:r>
            <a:r>
              <a:rPr spc="180" dirty="0"/>
              <a:t>avoids </a:t>
            </a:r>
            <a:r>
              <a:rPr spc="-835" dirty="0"/>
              <a:t> </a:t>
            </a:r>
            <a:r>
              <a:rPr spc="270" dirty="0"/>
              <a:t>to </a:t>
            </a:r>
            <a:r>
              <a:rPr spc="229" dirty="0"/>
              <a:t>generate </a:t>
            </a:r>
            <a:r>
              <a:rPr spc="165" dirty="0"/>
              <a:t>all </a:t>
            </a:r>
            <a:r>
              <a:rPr spc="155" dirty="0"/>
              <a:t>lines </a:t>
            </a:r>
            <a:r>
              <a:rPr spc="125" dirty="0"/>
              <a:t>as </a:t>
            </a:r>
            <a:r>
              <a:rPr spc="210" dirty="0"/>
              <a:t>done </a:t>
            </a:r>
            <a:r>
              <a:rPr spc="195" dirty="0"/>
              <a:t>in </a:t>
            </a:r>
            <a:r>
              <a:rPr spc="200" dirty="0"/>
              <a:t>Hough</a:t>
            </a:r>
            <a:r>
              <a:rPr lang="en-IN" spc="200" dirty="0"/>
              <a:t>.</a:t>
            </a:r>
            <a:r>
              <a:rPr spc="180" dirty="0"/>
              <a:t> </a:t>
            </a:r>
            <a:r>
              <a:rPr spc="185" dirty="0"/>
              <a:t> </a:t>
            </a:r>
            <a:endParaRPr lang="en-IN" spc="185" dirty="0"/>
          </a:p>
          <a:p>
            <a:pPr marL="386715" marR="5080">
              <a:lnSpc>
                <a:spcPts val="3729"/>
              </a:lnSpc>
              <a:spcBef>
                <a:spcPts val="315"/>
              </a:spcBef>
            </a:pPr>
            <a:endParaRPr lang="en-IN" spc="185" dirty="0"/>
          </a:p>
          <a:p>
            <a:pPr marL="386715" marR="5080">
              <a:lnSpc>
                <a:spcPts val="3729"/>
              </a:lnSpc>
              <a:spcBef>
                <a:spcPts val="315"/>
              </a:spcBef>
            </a:pPr>
            <a:r>
              <a:rPr spc="110" dirty="0"/>
              <a:t>This</a:t>
            </a:r>
            <a:r>
              <a:rPr spc="160" dirty="0"/>
              <a:t> </a:t>
            </a:r>
            <a:r>
              <a:rPr spc="200" dirty="0"/>
              <a:t>approach</a:t>
            </a:r>
            <a:r>
              <a:rPr spc="160" dirty="0"/>
              <a:t> </a:t>
            </a:r>
            <a:r>
              <a:rPr spc="190" dirty="0"/>
              <a:t>could</a:t>
            </a:r>
            <a:r>
              <a:rPr spc="160" dirty="0"/>
              <a:t> </a:t>
            </a:r>
            <a:r>
              <a:rPr spc="185" dirty="0"/>
              <a:t>lead</a:t>
            </a:r>
            <a:r>
              <a:rPr spc="160" dirty="0"/>
              <a:t> </a:t>
            </a:r>
            <a:r>
              <a:rPr spc="270" dirty="0"/>
              <a:t>to</a:t>
            </a:r>
            <a:r>
              <a:rPr spc="165" dirty="0"/>
              <a:t> </a:t>
            </a:r>
            <a:r>
              <a:rPr spc="180" dirty="0"/>
              <a:t>a</a:t>
            </a:r>
            <a:r>
              <a:rPr spc="170" dirty="0"/>
              <a:t> </a:t>
            </a:r>
            <a:r>
              <a:rPr spc="210" dirty="0"/>
              <a:t>faster</a:t>
            </a:r>
            <a:r>
              <a:rPr spc="170" dirty="0"/>
              <a:t> </a:t>
            </a:r>
            <a:r>
              <a:rPr spc="200" dirty="0"/>
              <a:t>Hough</a:t>
            </a:r>
            <a:r>
              <a:rPr spc="160" dirty="0"/>
              <a:t> </a:t>
            </a:r>
            <a:r>
              <a:rPr spc="225" dirty="0"/>
              <a:t>and </a:t>
            </a:r>
            <a:r>
              <a:rPr spc="-835" dirty="0"/>
              <a:t> </a:t>
            </a:r>
            <a:r>
              <a:rPr spc="195" dirty="0"/>
              <a:t>could </a:t>
            </a:r>
            <a:r>
              <a:rPr spc="215" dirty="0"/>
              <a:t>be </a:t>
            </a:r>
            <a:r>
              <a:rPr spc="240" dirty="0"/>
              <a:t>farther </a:t>
            </a:r>
            <a:r>
              <a:rPr spc="210" dirty="0"/>
              <a:t>enhanced </a:t>
            </a:r>
            <a:r>
              <a:rPr spc="265" dirty="0"/>
              <a:t>with </a:t>
            </a:r>
            <a:r>
              <a:rPr spc="260" dirty="0"/>
              <a:t>the </a:t>
            </a:r>
            <a:r>
              <a:rPr spc="160" dirty="0"/>
              <a:t>use </a:t>
            </a:r>
            <a:r>
              <a:rPr spc="204" dirty="0"/>
              <a:t>of </a:t>
            </a:r>
            <a:r>
              <a:rPr spc="180" dirty="0"/>
              <a:t>a </a:t>
            </a:r>
            <a:r>
              <a:rPr spc="185" dirty="0"/>
              <a:t> </a:t>
            </a:r>
            <a:r>
              <a:rPr spc="260" dirty="0"/>
              <a:t>better</a:t>
            </a:r>
            <a:r>
              <a:rPr spc="165" dirty="0"/>
              <a:t> </a:t>
            </a:r>
            <a:r>
              <a:rPr spc="225" dirty="0"/>
              <a:t>contour</a:t>
            </a:r>
            <a:r>
              <a:rPr spc="180" dirty="0"/>
              <a:t> </a:t>
            </a:r>
            <a:r>
              <a:rPr spc="245" dirty="0"/>
              <a:t>algorithm</a:t>
            </a:r>
          </a:p>
          <a:p>
            <a:pPr marL="386715" marR="133350">
              <a:lnSpc>
                <a:spcPct val="97300"/>
              </a:lnSpc>
              <a:spcBef>
                <a:spcPts val="1405"/>
              </a:spcBef>
            </a:pPr>
            <a:r>
              <a:rPr spc="200" dirty="0"/>
              <a:t>However,</a:t>
            </a:r>
            <a:r>
              <a:rPr spc="170" dirty="0"/>
              <a:t> </a:t>
            </a:r>
            <a:r>
              <a:rPr spc="210" dirty="0"/>
              <a:t>performances</a:t>
            </a:r>
            <a:r>
              <a:rPr spc="160" dirty="0"/>
              <a:t> </a:t>
            </a:r>
            <a:r>
              <a:rPr spc="185" dirty="0"/>
              <a:t>should</a:t>
            </a:r>
            <a:r>
              <a:rPr spc="155" dirty="0"/>
              <a:t> </a:t>
            </a:r>
            <a:r>
              <a:rPr spc="210" dirty="0"/>
              <a:t>be</a:t>
            </a:r>
            <a:r>
              <a:rPr spc="160" dirty="0"/>
              <a:t> </a:t>
            </a:r>
            <a:r>
              <a:rPr spc="145" dirty="0"/>
              <a:t>also</a:t>
            </a:r>
            <a:r>
              <a:rPr spc="150" dirty="0"/>
              <a:t> </a:t>
            </a:r>
            <a:r>
              <a:rPr spc="225" dirty="0"/>
              <a:t>compared </a:t>
            </a:r>
            <a:r>
              <a:rPr spc="-835" dirty="0"/>
              <a:t> </a:t>
            </a:r>
            <a:r>
              <a:rPr spc="270" dirty="0"/>
              <a:t>to </a:t>
            </a:r>
            <a:r>
              <a:rPr spc="245" dirty="0"/>
              <a:t>more </a:t>
            </a:r>
            <a:r>
              <a:rPr spc="204" dirty="0"/>
              <a:t>efficient </a:t>
            </a:r>
            <a:r>
              <a:rPr spc="275" dirty="0"/>
              <a:t>method </a:t>
            </a:r>
            <a:r>
              <a:rPr spc="270" dirty="0"/>
              <a:t>to </a:t>
            </a:r>
            <a:r>
              <a:rPr spc="210" dirty="0"/>
              <a:t>do </a:t>
            </a:r>
            <a:r>
              <a:rPr spc="260" dirty="0"/>
              <a:t>the </a:t>
            </a:r>
            <a:r>
              <a:rPr spc="195" dirty="0"/>
              <a:t>Hough </a:t>
            </a:r>
            <a:r>
              <a:rPr spc="200" dirty="0"/>
              <a:t> </a:t>
            </a:r>
            <a:r>
              <a:rPr spc="225" dirty="0"/>
              <a:t>transform,</a:t>
            </a:r>
            <a:r>
              <a:rPr spc="170" dirty="0"/>
              <a:t> </a:t>
            </a:r>
            <a:r>
              <a:rPr spc="175" dirty="0"/>
              <a:t>such</a:t>
            </a:r>
            <a:r>
              <a:rPr spc="160" dirty="0"/>
              <a:t> </a:t>
            </a:r>
            <a:r>
              <a:rPr spc="120" dirty="0"/>
              <a:t>as</a:t>
            </a:r>
            <a:r>
              <a:rPr spc="170" dirty="0"/>
              <a:t> </a:t>
            </a:r>
            <a:r>
              <a:rPr spc="260" dirty="0"/>
              <a:t>the</a:t>
            </a:r>
            <a:r>
              <a:rPr spc="160" dirty="0"/>
              <a:t> </a:t>
            </a:r>
            <a:r>
              <a:rPr spc="185" dirty="0"/>
              <a:t>probabilistic</a:t>
            </a:r>
            <a:r>
              <a:rPr spc="175" dirty="0"/>
              <a:t> </a:t>
            </a:r>
            <a:r>
              <a:rPr spc="195" dirty="0"/>
              <a:t>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5249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spc="355" dirty="0">
                <a:solidFill>
                  <a:srgbClr val="FFFFFF"/>
                </a:solidFill>
              </a:rPr>
              <a:t> References</a:t>
            </a:r>
            <a:endParaRPr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1D341-1CE5-4865-8B50-77FD220B5516}"/>
              </a:ext>
            </a:extLst>
          </p:cNvPr>
          <p:cNvSpPr txBox="1"/>
          <p:nvPr/>
        </p:nvSpPr>
        <p:spPr>
          <a:xfrm>
            <a:off x="1276350" y="1336322"/>
            <a:ext cx="10591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b="1" dirty="0"/>
          </a:p>
          <a:p>
            <a:endParaRPr lang="en-IN" sz="2600" b="1" dirty="0"/>
          </a:p>
          <a:p>
            <a:endParaRPr lang="en-IN" sz="2600" b="1" dirty="0"/>
          </a:p>
          <a:p>
            <a:endParaRPr lang="en-IN" sz="2600" b="1" dirty="0"/>
          </a:p>
          <a:p>
            <a:endParaRPr lang="en-IN" sz="2600" b="1" dirty="0"/>
          </a:p>
          <a:p>
            <a:r>
              <a:rPr lang="en-US" sz="2600" b="1" dirty="0"/>
              <a:t> </a:t>
            </a:r>
            <a:endParaRPr lang="en-US" sz="2600" dirty="0"/>
          </a:p>
          <a:p>
            <a:endParaRPr lang="en-US" sz="2600" dirty="0"/>
          </a:p>
          <a:p>
            <a:endParaRPr lang="en-IN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FF7F3E-0CD7-4AFA-96DE-AEDA2C3E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14035"/>
              </p:ext>
            </p:extLst>
          </p:nvPr>
        </p:nvGraphicFramePr>
        <p:xfrm>
          <a:off x="456315" y="2181225"/>
          <a:ext cx="10759939" cy="4350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19214211"/>
                    </a:ext>
                  </a:extLst>
                </a:gridCol>
                <a:gridCol w="10207171">
                  <a:extLst>
                    <a:ext uri="{9D8B030D-6E8A-4147-A177-3AD203B41FA5}">
                      <a16:colId xmlns:a16="http://schemas.microsoft.com/office/drawing/2014/main" val="2507265705"/>
                    </a:ext>
                  </a:extLst>
                </a:gridCol>
              </a:tblGrid>
              <a:tr h="19500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[1]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W. </a:t>
                      </a:r>
                      <a:r>
                        <a:rPr lang="en-US" sz="2200" dirty="0" err="1"/>
                        <a:t>Niblack</a:t>
                      </a:r>
                      <a:r>
                        <a:rPr lang="en-US" sz="2200" dirty="0"/>
                        <a:t>, and D. Petkovic, "On Improving the Accuracy of the Hough     Transform: Theory, Simulations, and Experiments", in IEEE Conference on Computer Vision and Pattern Recognition, 1988, pp. 574- 519</a:t>
                      </a:r>
                    </a:p>
                    <a:p>
                      <a:endParaRPr lang="en-US" sz="2200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39313"/>
                  </a:ext>
                </a:extLst>
              </a:tr>
              <a:tr h="2400057">
                <a:tc>
                  <a:txBody>
                    <a:bodyPr/>
                    <a:lstStyle/>
                    <a:p>
                      <a:r>
                        <a:rPr lang="en-IN" sz="1800" b="1" dirty="0"/>
                        <a:t>[2] 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/>
                        <a:t>Tran Duc </a:t>
                      </a:r>
                      <a:r>
                        <a:rPr lang="en-IN" sz="2200" b="1" dirty="0" err="1"/>
                        <a:t>Duan</a:t>
                      </a:r>
                      <a:r>
                        <a:rPr lang="en-IN" sz="2200" b="1" dirty="0"/>
                        <a:t>, Duong Anh Duc and Tran Le Hong Du, "Combining Hough transform and contour algorithm for detecting vehicles' license-plates," Proceedings of 2004 International Symposium on Intelligent Multimedia, Video and Speech Processing, 2004., Hong Kong, China, 2004, pp. 747-750, </a:t>
                      </a:r>
                      <a:r>
                        <a:rPr lang="en-IN" sz="2200" b="1" dirty="0" err="1"/>
                        <a:t>doi</a:t>
                      </a:r>
                      <a:r>
                        <a:rPr lang="en-IN" sz="2200" b="1" dirty="0"/>
                        <a:t>: 10.1109/ISIMP.2004.1434172.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683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7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00167-2F3C-4A51-8DDE-F7DEC334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3552825"/>
            <a:ext cx="10929619" cy="1077218"/>
          </a:xfrm>
        </p:spPr>
        <p:txBody>
          <a:bodyPr/>
          <a:lstStyle/>
          <a:p>
            <a:pPr algn="ctr"/>
            <a:r>
              <a:rPr lang="en-IN" sz="7000" dirty="0"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61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6517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25" dirty="0">
                <a:solidFill>
                  <a:srgbClr val="FFFFFF"/>
                </a:solidFill>
              </a:rPr>
              <a:t>Hough</a:t>
            </a:r>
            <a:r>
              <a:rPr sz="6000" dirty="0">
                <a:solidFill>
                  <a:srgbClr val="FFFFFF"/>
                </a:solidFill>
              </a:rPr>
              <a:t> </a:t>
            </a:r>
            <a:r>
              <a:rPr sz="6000" spc="265" dirty="0">
                <a:solidFill>
                  <a:srgbClr val="FFFFFF"/>
                </a:solidFill>
              </a:rPr>
              <a:t>Transform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3890" y="1880199"/>
            <a:ext cx="10713719" cy="4980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23850">
              <a:lnSpc>
                <a:spcPct val="100000"/>
              </a:lnSpc>
              <a:spcBef>
                <a:spcPts val="100"/>
              </a:spcBef>
              <a:buClr>
                <a:srgbClr val="03607A"/>
              </a:buClr>
              <a:buSzPct val="45312"/>
              <a:buFont typeface="Lucida Sans Unicode"/>
              <a:buChar char="●"/>
              <a:tabLst>
                <a:tab pos="386715" algn="l"/>
                <a:tab pos="387350" algn="l"/>
              </a:tabLst>
            </a:pPr>
            <a:r>
              <a:rPr sz="3200" spc="200" dirty="0"/>
              <a:t>Hough</a:t>
            </a:r>
            <a:r>
              <a:rPr sz="3200" spc="120" dirty="0"/>
              <a:t> </a:t>
            </a:r>
            <a:r>
              <a:rPr sz="3200" spc="130" dirty="0"/>
              <a:t>Space</a:t>
            </a:r>
            <a:endParaRPr sz="3200" dirty="0"/>
          </a:p>
          <a:p>
            <a:pPr marL="184150" marR="4728845">
              <a:lnSpc>
                <a:spcPts val="2560"/>
              </a:lnSpc>
              <a:spcBef>
                <a:spcPts val="1989"/>
              </a:spcBef>
            </a:pPr>
            <a:r>
              <a:rPr sz="2200" spc="100" dirty="0"/>
              <a:t>Line </a:t>
            </a:r>
            <a:r>
              <a:rPr sz="2200" spc="140" dirty="0"/>
              <a:t>representation: </a:t>
            </a:r>
            <a:r>
              <a:rPr sz="2200" spc="120" dirty="0"/>
              <a:t>a </a:t>
            </a:r>
            <a:r>
              <a:rPr sz="2200" spc="125" dirty="0"/>
              <a:t>line </a:t>
            </a:r>
            <a:r>
              <a:rPr sz="2200" spc="75" dirty="0"/>
              <a:t>is </a:t>
            </a:r>
            <a:r>
              <a:rPr sz="2200" spc="145" dirty="0"/>
              <a:t>identified </a:t>
            </a:r>
            <a:r>
              <a:rPr sz="2200" spc="-570" dirty="0"/>
              <a:t> </a:t>
            </a:r>
            <a:r>
              <a:rPr sz="2200" spc="180" dirty="0"/>
              <a:t>by</a:t>
            </a:r>
            <a:r>
              <a:rPr sz="2200" spc="95" dirty="0"/>
              <a:t> </a:t>
            </a:r>
            <a:r>
              <a:rPr sz="2200" spc="180" dirty="0"/>
              <a:t>the</a:t>
            </a:r>
            <a:r>
              <a:rPr sz="2200" spc="110" dirty="0"/>
              <a:t> </a:t>
            </a:r>
            <a:r>
              <a:rPr sz="2200" spc="130" dirty="0"/>
              <a:t>couple</a:t>
            </a:r>
            <a:r>
              <a:rPr sz="2200" spc="110" dirty="0"/>
              <a:t> </a:t>
            </a:r>
            <a:r>
              <a:rPr sz="2200" spc="105" dirty="0"/>
              <a:t>(θ,</a:t>
            </a:r>
            <a:r>
              <a:rPr sz="2200" spc="120" dirty="0"/>
              <a:t> </a:t>
            </a:r>
            <a:r>
              <a:rPr sz="2200" spc="130" dirty="0"/>
              <a:t>ρ)</a:t>
            </a:r>
            <a:endParaRPr sz="2200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/>
          </a:p>
          <a:p>
            <a:pPr marL="184150">
              <a:lnSpc>
                <a:spcPct val="100000"/>
              </a:lnSpc>
            </a:pPr>
            <a:r>
              <a:rPr sz="2200" spc="140" dirty="0"/>
              <a:t>ρ</a:t>
            </a:r>
            <a:r>
              <a:rPr sz="2200" spc="90" dirty="0"/>
              <a:t> </a:t>
            </a:r>
            <a:r>
              <a:rPr sz="2200" spc="555" dirty="0"/>
              <a:t>=</a:t>
            </a:r>
            <a:r>
              <a:rPr sz="2200" spc="90" dirty="0"/>
              <a:t> </a:t>
            </a:r>
            <a:r>
              <a:rPr sz="2200" spc="130" dirty="0"/>
              <a:t>x*cos(θ)</a:t>
            </a:r>
            <a:r>
              <a:rPr sz="2200" spc="90" dirty="0"/>
              <a:t> </a:t>
            </a:r>
            <a:r>
              <a:rPr sz="2200" spc="555" dirty="0"/>
              <a:t>+</a:t>
            </a:r>
            <a:r>
              <a:rPr sz="2200" spc="85" dirty="0"/>
              <a:t> </a:t>
            </a:r>
            <a:r>
              <a:rPr sz="2200" spc="135" dirty="0"/>
              <a:t>y*sin(θ)</a:t>
            </a:r>
            <a:endParaRPr sz="2200" dirty="0"/>
          </a:p>
          <a:p>
            <a:pPr>
              <a:lnSpc>
                <a:spcPct val="100000"/>
              </a:lnSpc>
            </a:pPr>
            <a:endParaRPr sz="2500" dirty="0"/>
          </a:p>
          <a:p>
            <a:pPr marL="387350" indent="-323850">
              <a:lnSpc>
                <a:spcPct val="100000"/>
              </a:lnSpc>
              <a:spcBef>
                <a:spcPts val="1739"/>
              </a:spcBef>
              <a:buClr>
                <a:srgbClr val="03607A"/>
              </a:buClr>
              <a:buSzPct val="45312"/>
              <a:buFont typeface="Lucida Sans Unicode"/>
              <a:buChar char="●"/>
              <a:tabLst>
                <a:tab pos="386715" algn="l"/>
                <a:tab pos="387350" algn="l"/>
              </a:tabLst>
            </a:pPr>
            <a:r>
              <a:rPr sz="3200" spc="180" dirty="0"/>
              <a:t>Objectives</a:t>
            </a:r>
            <a:endParaRPr sz="3200" dirty="0"/>
          </a:p>
          <a:p>
            <a:pPr marL="184150">
              <a:lnSpc>
                <a:spcPts val="2600"/>
              </a:lnSpc>
              <a:spcBef>
                <a:spcPts val="590"/>
              </a:spcBef>
            </a:pPr>
            <a:r>
              <a:rPr sz="2200" spc="-360" dirty="0"/>
              <a:t>→</a:t>
            </a:r>
            <a:r>
              <a:rPr sz="2200" spc="100" dirty="0"/>
              <a:t> </a:t>
            </a:r>
            <a:r>
              <a:rPr sz="2200" dirty="0"/>
              <a:t>L</a:t>
            </a:r>
            <a:r>
              <a:rPr sz="2200" spc="135" dirty="0"/>
              <a:t>in</a:t>
            </a:r>
            <a:r>
              <a:rPr sz="2200" spc="130" dirty="0"/>
              <a:t>e</a:t>
            </a:r>
            <a:r>
              <a:rPr sz="2200" spc="110" dirty="0"/>
              <a:t> </a:t>
            </a:r>
            <a:r>
              <a:rPr sz="2200" spc="160" dirty="0"/>
              <a:t>d</a:t>
            </a:r>
            <a:r>
              <a:rPr sz="2200" spc="130" dirty="0"/>
              <a:t>e</a:t>
            </a:r>
            <a:r>
              <a:rPr sz="2200" spc="245" dirty="0"/>
              <a:t>t</a:t>
            </a:r>
            <a:r>
              <a:rPr sz="2200" spc="130" dirty="0"/>
              <a:t>e</a:t>
            </a:r>
            <a:r>
              <a:rPr sz="2200" spc="225" dirty="0"/>
              <a:t>c</a:t>
            </a:r>
            <a:r>
              <a:rPr sz="2200" spc="125" dirty="0"/>
              <a:t>t</a:t>
            </a:r>
            <a:r>
              <a:rPr sz="2200" spc="60" dirty="0"/>
              <a:t>i</a:t>
            </a:r>
            <a:r>
              <a:rPr sz="2200" spc="150" dirty="0"/>
              <a:t>o</a:t>
            </a:r>
            <a:r>
              <a:rPr sz="2200" spc="170" dirty="0"/>
              <a:t>n</a:t>
            </a:r>
            <a:r>
              <a:rPr sz="2200" spc="105" dirty="0"/>
              <a:t> </a:t>
            </a:r>
            <a:endParaRPr lang="en-IN" sz="2200" spc="105" dirty="0"/>
          </a:p>
          <a:p>
            <a:pPr marL="184150">
              <a:lnSpc>
                <a:spcPts val="2600"/>
              </a:lnSpc>
              <a:spcBef>
                <a:spcPts val="590"/>
              </a:spcBef>
            </a:pPr>
            <a:r>
              <a:rPr sz="2200" spc="-360" dirty="0"/>
              <a:t>→</a:t>
            </a:r>
            <a:r>
              <a:rPr sz="2200" spc="-340" dirty="0"/>
              <a:t> </a:t>
            </a:r>
            <a:r>
              <a:rPr sz="2200" spc="40" dirty="0"/>
              <a:t>For</a:t>
            </a:r>
            <a:r>
              <a:rPr sz="2200" spc="105" dirty="0"/>
              <a:t> </a:t>
            </a:r>
            <a:r>
              <a:rPr sz="2200" spc="130" dirty="0"/>
              <a:t>each</a:t>
            </a:r>
            <a:r>
              <a:rPr sz="2200" spc="105" dirty="0"/>
              <a:t> </a:t>
            </a:r>
            <a:r>
              <a:rPr sz="2200" spc="160" dirty="0"/>
              <a:t>point</a:t>
            </a:r>
            <a:r>
              <a:rPr sz="2200" spc="110" dirty="0"/>
              <a:t> </a:t>
            </a:r>
            <a:r>
              <a:rPr sz="2200" spc="80" dirty="0"/>
              <a:t>P(xp,</a:t>
            </a:r>
            <a:r>
              <a:rPr sz="2200" spc="100" dirty="0"/>
              <a:t> </a:t>
            </a:r>
            <a:r>
              <a:rPr sz="2200" spc="160" dirty="0"/>
              <a:t>yp)</a:t>
            </a:r>
            <a:r>
              <a:rPr sz="2200" spc="100" dirty="0"/>
              <a:t> </a:t>
            </a:r>
            <a:r>
              <a:rPr sz="2200" spc="150" dirty="0"/>
              <a:t>which</a:t>
            </a:r>
            <a:r>
              <a:rPr sz="2200" spc="110" dirty="0"/>
              <a:t> </a:t>
            </a:r>
            <a:r>
              <a:rPr sz="2200" spc="125" dirty="0"/>
              <a:t>belongs</a:t>
            </a:r>
            <a:r>
              <a:rPr sz="2200" spc="105" dirty="0"/>
              <a:t> </a:t>
            </a:r>
            <a:r>
              <a:rPr sz="2200" spc="180" dirty="0"/>
              <a:t>to</a:t>
            </a:r>
            <a:r>
              <a:rPr sz="2200" spc="105" dirty="0"/>
              <a:t> </a:t>
            </a:r>
            <a:r>
              <a:rPr sz="2200" spc="180" dirty="0"/>
              <a:t>the</a:t>
            </a:r>
            <a:r>
              <a:rPr sz="2200" spc="114" dirty="0"/>
              <a:t> </a:t>
            </a:r>
            <a:r>
              <a:rPr sz="2200" spc="145" dirty="0"/>
              <a:t>contour/edge,</a:t>
            </a:r>
            <a:r>
              <a:rPr sz="2200" spc="100" dirty="0"/>
              <a:t> </a:t>
            </a:r>
            <a:r>
              <a:rPr sz="2200" spc="130" dirty="0"/>
              <a:t>calculate </a:t>
            </a:r>
            <a:r>
              <a:rPr sz="2200" spc="-570" dirty="0"/>
              <a:t> </a:t>
            </a:r>
            <a:r>
              <a:rPr sz="2200" spc="110" dirty="0"/>
              <a:t>lines</a:t>
            </a:r>
            <a:r>
              <a:rPr sz="2200" spc="105" dirty="0"/>
              <a:t> </a:t>
            </a:r>
            <a:r>
              <a:rPr sz="2200" spc="180" dirty="0"/>
              <a:t>by</a:t>
            </a:r>
            <a:r>
              <a:rPr sz="2200" spc="100" dirty="0"/>
              <a:t> </a:t>
            </a:r>
            <a:r>
              <a:rPr sz="2200" spc="155" dirty="0"/>
              <a:t>varying</a:t>
            </a:r>
            <a:r>
              <a:rPr sz="2200" spc="110" dirty="0"/>
              <a:t> </a:t>
            </a:r>
            <a:r>
              <a:rPr sz="2200" spc="180" dirty="0"/>
              <a:t>theta</a:t>
            </a:r>
            <a:r>
              <a:rPr sz="2200" spc="110" dirty="0"/>
              <a:t> </a:t>
            </a:r>
            <a:r>
              <a:rPr sz="2200" spc="145" dirty="0"/>
              <a:t>(obtaining</a:t>
            </a:r>
            <a:r>
              <a:rPr sz="2200" spc="105" dirty="0"/>
              <a:t> </a:t>
            </a:r>
            <a:r>
              <a:rPr sz="2200" spc="114" dirty="0"/>
              <a:t>couples:</a:t>
            </a:r>
            <a:r>
              <a:rPr sz="2200" spc="110" dirty="0"/>
              <a:t> </a:t>
            </a:r>
            <a:r>
              <a:rPr sz="2200" spc="120" dirty="0"/>
              <a:t>(rho,</a:t>
            </a:r>
            <a:r>
              <a:rPr sz="2200" spc="100" dirty="0"/>
              <a:t> </a:t>
            </a:r>
            <a:r>
              <a:rPr sz="2200" spc="160" dirty="0"/>
              <a:t>theta))</a:t>
            </a:r>
            <a:endParaRPr sz="2200" dirty="0"/>
          </a:p>
          <a:p>
            <a:pPr marL="184150">
              <a:lnSpc>
                <a:spcPts val="2440"/>
              </a:lnSpc>
            </a:pPr>
            <a:r>
              <a:rPr sz="2200" spc="-360" dirty="0"/>
              <a:t>→</a:t>
            </a:r>
            <a:r>
              <a:rPr sz="2200" spc="100" dirty="0"/>
              <a:t> </a:t>
            </a:r>
            <a:r>
              <a:rPr sz="2200" spc="-55" dirty="0"/>
              <a:t>C</a:t>
            </a:r>
            <a:r>
              <a:rPr sz="2200" spc="110" dirty="0"/>
              <a:t>o</a:t>
            </a:r>
            <a:r>
              <a:rPr sz="2200" spc="165" dirty="0"/>
              <a:t>un</a:t>
            </a:r>
            <a:r>
              <a:rPr sz="2200" spc="250" dirty="0"/>
              <a:t>t</a:t>
            </a:r>
            <a:r>
              <a:rPr sz="2200" spc="135" dirty="0"/>
              <a:t>in</a:t>
            </a:r>
            <a:r>
              <a:rPr sz="2200" spc="170" dirty="0"/>
              <a:t>g</a:t>
            </a:r>
            <a:r>
              <a:rPr sz="2200" spc="105" dirty="0"/>
              <a:t> </a:t>
            </a:r>
            <a:r>
              <a:rPr sz="2200" spc="245" dirty="0"/>
              <a:t>t</a:t>
            </a:r>
            <a:r>
              <a:rPr sz="2200" spc="170" dirty="0"/>
              <a:t>h</a:t>
            </a:r>
            <a:r>
              <a:rPr sz="2200" spc="130" dirty="0"/>
              <a:t>e</a:t>
            </a:r>
            <a:r>
              <a:rPr sz="2200" spc="110" dirty="0"/>
              <a:t> </a:t>
            </a:r>
            <a:r>
              <a:rPr sz="2200" spc="165" dirty="0"/>
              <a:t>nu</a:t>
            </a:r>
            <a:r>
              <a:rPr sz="2200" spc="305" dirty="0"/>
              <a:t>m</a:t>
            </a:r>
            <a:r>
              <a:rPr sz="2200" spc="160" dirty="0"/>
              <a:t>b</a:t>
            </a:r>
            <a:r>
              <a:rPr sz="2200" spc="130" dirty="0"/>
              <a:t>e</a:t>
            </a:r>
            <a:r>
              <a:rPr sz="2200" spc="170" dirty="0"/>
              <a:t>r</a:t>
            </a:r>
            <a:r>
              <a:rPr sz="2200" spc="100" dirty="0"/>
              <a:t> </a:t>
            </a:r>
            <a:r>
              <a:rPr sz="2200" spc="120" dirty="0"/>
              <a:t>o</a:t>
            </a:r>
            <a:r>
              <a:rPr sz="2200" spc="160" dirty="0"/>
              <a:t>f</a:t>
            </a:r>
            <a:r>
              <a:rPr sz="2200" spc="95" dirty="0"/>
              <a:t> </a:t>
            </a:r>
            <a:r>
              <a:rPr sz="2200" spc="110" dirty="0"/>
              <a:t>oc</a:t>
            </a:r>
            <a:r>
              <a:rPr sz="2200" spc="135" dirty="0"/>
              <a:t>cu</a:t>
            </a:r>
            <a:r>
              <a:rPr sz="2200" spc="125" dirty="0"/>
              <a:t>rre</a:t>
            </a:r>
            <a:r>
              <a:rPr sz="2200" spc="165" dirty="0"/>
              <a:t>n</a:t>
            </a:r>
            <a:r>
              <a:rPr sz="2200" spc="110" dirty="0"/>
              <a:t>c</a:t>
            </a:r>
            <a:r>
              <a:rPr sz="2200" spc="125" dirty="0"/>
              <a:t>e</a:t>
            </a:r>
            <a:r>
              <a:rPr sz="2200" spc="45" dirty="0"/>
              <a:t>s</a:t>
            </a:r>
            <a:r>
              <a:rPr sz="2200" spc="105" dirty="0"/>
              <a:t> </a:t>
            </a:r>
            <a:r>
              <a:rPr sz="2200" spc="114" dirty="0"/>
              <a:t>(</a:t>
            </a:r>
            <a:r>
              <a:rPr sz="2200" spc="165" dirty="0"/>
              <a:t>n</a:t>
            </a:r>
            <a:r>
              <a:rPr sz="2200" spc="125" dirty="0"/>
              <a:t>)</a:t>
            </a:r>
            <a:r>
              <a:rPr sz="2200" spc="105" dirty="0"/>
              <a:t> </a:t>
            </a:r>
            <a:r>
              <a:rPr sz="2200" spc="120" dirty="0"/>
              <a:t>o</a:t>
            </a:r>
            <a:r>
              <a:rPr sz="2200" spc="160" dirty="0"/>
              <a:t>f</a:t>
            </a:r>
            <a:r>
              <a:rPr sz="2200" spc="95" dirty="0"/>
              <a:t> </a:t>
            </a:r>
            <a:r>
              <a:rPr sz="2200" spc="120" dirty="0"/>
              <a:t>a</a:t>
            </a:r>
            <a:r>
              <a:rPr sz="2200" spc="100" dirty="0"/>
              <a:t> </a:t>
            </a:r>
            <a:r>
              <a:rPr sz="2200" spc="160" dirty="0"/>
              <a:t>p</a:t>
            </a:r>
            <a:r>
              <a:rPr sz="2200" spc="120" dirty="0"/>
              <a:t>a</a:t>
            </a:r>
            <a:r>
              <a:rPr sz="2200" spc="155" dirty="0"/>
              <a:t>r</a:t>
            </a:r>
            <a:r>
              <a:rPr sz="2200" spc="250" dirty="0"/>
              <a:t>t</a:t>
            </a:r>
            <a:r>
              <a:rPr sz="2200" spc="105" dirty="0"/>
              <a:t>ic</a:t>
            </a:r>
            <a:r>
              <a:rPr sz="2200" spc="165" dirty="0"/>
              <a:t>u</a:t>
            </a:r>
            <a:r>
              <a:rPr sz="2200" spc="60" dirty="0"/>
              <a:t>l</a:t>
            </a:r>
            <a:r>
              <a:rPr sz="2200" spc="155" dirty="0"/>
              <a:t>a</a:t>
            </a:r>
            <a:r>
              <a:rPr sz="2200" spc="170" dirty="0"/>
              <a:t>r</a:t>
            </a:r>
            <a:r>
              <a:rPr sz="2200" spc="105" dirty="0"/>
              <a:t> </a:t>
            </a:r>
            <a:r>
              <a:rPr sz="2200" spc="125" dirty="0"/>
              <a:t>lin</a:t>
            </a:r>
            <a:r>
              <a:rPr sz="2200" spc="130" dirty="0"/>
              <a:t>e</a:t>
            </a:r>
            <a:r>
              <a:rPr sz="2200" spc="114" dirty="0"/>
              <a:t> (</a:t>
            </a:r>
            <a:r>
              <a:rPr sz="2200" spc="35" dirty="0"/>
              <a:t>s</a:t>
            </a:r>
            <a:r>
              <a:rPr sz="2200" spc="110" dirty="0"/>
              <a:t>a</a:t>
            </a:r>
            <a:r>
              <a:rPr sz="2200" spc="305" dirty="0"/>
              <a:t>m</a:t>
            </a:r>
            <a:r>
              <a:rPr sz="2200" spc="130" dirty="0"/>
              <a:t>e</a:t>
            </a:r>
            <a:r>
              <a:rPr sz="2200" spc="110" dirty="0"/>
              <a:t> </a:t>
            </a:r>
            <a:r>
              <a:rPr sz="2200" spc="125" dirty="0"/>
              <a:t>r</a:t>
            </a:r>
            <a:r>
              <a:rPr sz="2200" spc="170" dirty="0"/>
              <a:t>h</a:t>
            </a:r>
            <a:r>
              <a:rPr sz="2200" spc="120" dirty="0"/>
              <a:t>o</a:t>
            </a:r>
            <a:endParaRPr sz="2200" dirty="0"/>
          </a:p>
          <a:p>
            <a:pPr marL="184150">
              <a:lnSpc>
                <a:spcPts val="2600"/>
              </a:lnSpc>
            </a:pPr>
            <a:r>
              <a:rPr sz="2200" spc="150" dirty="0"/>
              <a:t>and</a:t>
            </a:r>
            <a:r>
              <a:rPr sz="2200" spc="100" dirty="0"/>
              <a:t> </a:t>
            </a:r>
            <a:r>
              <a:rPr sz="2200" spc="170" dirty="0"/>
              <a:t>theta)</a:t>
            </a:r>
            <a:r>
              <a:rPr sz="2200" spc="110" dirty="0"/>
              <a:t> </a:t>
            </a:r>
            <a:r>
              <a:rPr sz="2200" spc="135" dirty="0"/>
              <a:t>in</a:t>
            </a:r>
            <a:r>
              <a:rPr sz="2200" spc="110" dirty="0"/>
              <a:t> </a:t>
            </a:r>
            <a:r>
              <a:rPr sz="2200" spc="180" dirty="0"/>
              <a:t>the</a:t>
            </a:r>
            <a:r>
              <a:rPr sz="2200" spc="114" dirty="0"/>
              <a:t> </a:t>
            </a:r>
            <a:r>
              <a:rPr sz="2200" spc="150" dirty="0"/>
              <a:t>image,</a:t>
            </a:r>
            <a:r>
              <a:rPr sz="2200" spc="105" dirty="0"/>
              <a:t> </a:t>
            </a:r>
            <a:r>
              <a:rPr sz="2200" spc="95" dirty="0"/>
              <a:t>If</a:t>
            </a:r>
            <a:r>
              <a:rPr sz="2200" spc="100" dirty="0"/>
              <a:t> </a:t>
            </a:r>
            <a:r>
              <a:rPr sz="2200" spc="170" dirty="0"/>
              <a:t>n</a:t>
            </a:r>
            <a:r>
              <a:rPr sz="2200" spc="110" dirty="0"/>
              <a:t> </a:t>
            </a:r>
            <a:r>
              <a:rPr sz="2200" spc="555" dirty="0"/>
              <a:t>&gt;</a:t>
            </a:r>
            <a:r>
              <a:rPr sz="2200" spc="105" dirty="0"/>
              <a:t> </a:t>
            </a:r>
            <a:r>
              <a:rPr sz="2200" spc="135" dirty="0"/>
              <a:t>threshold</a:t>
            </a:r>
            <a:r>
              <a:rPr sz="2200" spc="110" dirty="0"/>
              <a:t> </a:t>
            </a:r>
            <a:r>
              <a:rPr sz="2200" spc="130" dirty="0"/>
              <a:t>:</a:t>
            </a:r>
            <a:r>
              <a:rPr sz="2200" spc="114" dirty="0"/>
              <a:t> </a:t>
            </a:r>
            <a:r>
              <a:rPr sz="2200" spc="125" dirty="0"/>
              <a:t>line</a:t>
            </a:r>
            <a:r>
              <a:rPr sz="2200" spc="110" dirty="0"/>
              <a:t> </a:t>
            </a:r>
            <a:r>
              <a:rPr sz="2200" spc="125" dirty="0"/>
              <a:t>really</a:t>
            </a:r>
            <a:r>
              <a:rPr sz="2200" spc="105" dirty="0"/>
              <a:t> </a:t>
            </a:r>
            <a:r>
              <a:rPr sz="2200" spc="114" dirty="0"/>
              <a:t>exists</a:t>
            </a:r>
            <a:r>
              <a:rPr sz="2200" spc="110" dirty="0"/>
              <a:t> </a:t>
            </a:r>
            <a:r>
              <a:rPr sz="2200" spc="135" dirty="0"/>
              <a:t>in</a:t>
            </a:r>
            <a:r>
              <a:rPr sz="2200" spc="110" dirty="0"/>
              <a:t> </a:t>
            </a:r>
            <a:r>
              <a:rPr sz="2200" spc="180" dirty="0"/>
              <a:t>the</a:t>
            </a:r>
            <a:r>
              <a:rPr sz="2200" spc="114" dirty="0"/>
              <a:t> </a:t>
            </a:r>
            <a:r>
              <a:rPr sz="2200" spc="165" dirty="0"/>
              <a:t>image</a:t>
            </a:r>
            <a:endParaRPr sz="2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609" y="1528410"/>
            <a:ext cx="379222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3138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>
                <a:solidFill>
                  <a:srgbClr val="FFFFFF"/>
                </a:solidFill>
              </a:rPr>
              <a:t>P</a:t>
            </a:r>
            <a:r>
              <a:rPr sz="6000" dirty="0">
                <a:solidFill>
                  <a:srgbClr val="FFFFFF"/>
                </a:solidFill>
              </a:rPr>
              <a:t>r</a:t>
            </a:r>
            <a:r>
              <a:rPr sz="6000" spc="409" dirty="0">
                <a:solidFill>
                  <a:srgbClr val="FFFFFF"/>
                </a:solidFill>
              </a:rPr>
              <a:t>oblem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694690" y="1814160"/>
            <a:ext cx="1037336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3850">
              <a:lnSpc>
                <a:spcPct val="111000"/>
              </a:lnSpc>
              <a:spcBef>
                <a:spcPts val="100"/>
              </a:spcBef>
              <a:buClr>
                <a:srgbClr val="03607A"/>
              </a:buClr>
              <a:buSzPct val="45454"/>
              <a:buFont typeface="Lucida Sans Unicode"/>
              <a:buChar char="●"/>
              <a:tabLst>
                <a:tab pos="335915" algn="l"/>
                <a:tab pos="33655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Basic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Implementation: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need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consider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all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possible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lines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–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all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possible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rho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theta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values!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850" y="6356949"/>
            <a:ext cx="8190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4" dirty="0">
                <a:latin typeface="Microsoft Sans Serif"/>
                <a:cs typeface="Microsoft Sans Serif"/>
              </a:rPr>
              <a:t>...and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if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we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30" dirty="0">
                <a:latin typeface="Microsoft Sans Serif"/>
                <a:cs typeface="Microsoft Sans Serif"/>
              </a:rPr>
              <a:t>could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200" dirty="0">
                <a:latin typeface="Microsoft Sans Serif"/>
                <a:cs typeface="Microsoft Sans Serif"/>
              </a:rPr>
              <a:t>try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just</a:t>
            </a:r>
            <a:r>
              <a:rPr sz="2200" spc="145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solidFill>
                  <a:srgbClr val="5D89C6"/>
                </a:solidFill>
                <a:latin typeface="Microsoft Sans Serif"/>
                <a:cs typeface="Microsoft Sans Serif"/>
              </a:rPr>
              <a:t>a</a:t>
            </a:r>
            <a:r>
              <a:rPr sz="2200" spc="105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spc="130" dirty="0">
                <a:solidFill>
                  <a:srgbClr val="5D89C6"/>
                </a:solidFill>
                <a:latin typeface="Microsoft Sans Serif"/>
                <a:cs typeface="Microsoft Sans Serif"/>
              </a:rPr>
              <a:t>subset</a:t>
            </a:r>
            <a:r>
              <a:rPr sz="2200" spc="120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of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all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the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possible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lines?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2736180"/>
            <a:ext cx="6949440" cy="327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3127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30" dirty="0">
                <a:solidFill>
                  <a:srgbClr val="FFFFFF"/>
                </a:solidFill>
              </a:rPr>
              <a:t>Solution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694690" y="20059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539" y="1880199"/>
            <a:ext cx="10234930" cy="9867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729"/>
              </a:lnSpc>
              <a:spcBef>
                <a:spcPts val="310"/>
              </a:spcBef>
            </a:pPr>
            <a:r>
              <a:rPr sz="3200" spc="210" dirty="0">
                <a:latin typeface="Microsoft Sans Serif"/>
                <a:cs typeface="Microsoft Sans Serif"/>
              </a:rPr>
              <a:t>Starting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54" dirty="0">
                <a:latin typeface="Microsoft Sans Serif"/>
                <a:cs typeface="Microsoft Sans Serif"/>
              </a:rPr>
              <a:t>from</a:t>
            </a:r>
            <a:r>
              <a:rPr sz="3200" spc="175" dirty="0">
                <a:latin typeface="Microsoft Sans Serif"/>
                <a:cs typeface="Microsoft Sans Serif"/>
              </a:rPr>
              <a:t> </a:t>
            </a:r>
            <a:r>
              <a:rPr sz="3200" spc="204" dirty="0">
                <a:latin typeface="Microsoft Sans Serif"/>
                <a:cs typeface="Microsoft Sans Serif"/>
              </a:rPr>
              <a:t>contour-detection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29" dirty="0">
                <a:latin typeface="Microsoft Sans Serif"/>
                <a:cs typeface="Microsoft Sans Serif"/>
              </a:rPr>
              <a:t>algorithm,</a:t>
            </a:r>
            <a:r>
              <a:rPr sz="3200" spc="175" dirty="0">
                <a:latin typeface="Microsoft Sans Serif"/>
                <a:cs typeface="Microsoft Sans Serif"/>
              </a:rPr>
              <a:t> </a:t>
            </a:r>
            <a:r>
              <a:rPr sz="3200" spc="240" dirty="0">
                <a:latin typeface="Microsoft Sans Serif"/>
                <a:cs typeface="Microsoft Sans Serif"/>
              </a:rPr>
              <a:t>we</a:t>
            </a:r>
            <a:r>
              <a:rPr sz="3200" spc="175" dirty="0">
                <a:latin typeface="Microsoft Sans Serif"/>
                <a:cs typeface="Microsoft Sans Serif"/>
              </a:rPr>
              <a:t> </a:t>
            </a:r>
            <a:r>
              <a:rPr sz="3200" spc="195" dirty="0">
                <a:latin typeface="Microsoft Sans Serif"/>
                <a:cs typeface="Microsoft Sans Serif"/>
              </a:rPr>
              <a:t>can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195" dirty="0">
                <a:latin typeface="Microsoft Sans Serif"/>
                <a:cs typeface="Microsoft Sans Serif"/>
              </a:rPr>
              <a:t>calculate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04" dirty="0">
                <a:latin typeface="Microsoft Sans Serif"/>
                <a:cs typeface="Microsoft Sans Serif"/>
              </a:rPr>
              <a:t>just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35" dirty="0">
                <a:latin typeface="Microsoft Sans Serif"/>
                <a:cs typeface="Microsoft Sans Serif"/>
              </a:rPr>
              <a:t>few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55" dirty="0">
                <a:latin typeface="Microsoft Sans Serif"/>
                <a:cs typeface="Microsoft Sans Serif"/>
              </a:rPr>
              <a:t>lines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2952080"/>
            <a:ext cx="3569970" cy="40157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6909" y="4032849"/>
            <a:ext cx="6985634" cy="13347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70865">
              <a:lnSpc>
                <a:spcPts val="2560"/>
              </a:lnSpc>
              <a:spcBef>
                <a:spcPts val="250"/>
              </a:spcBef>
            </a:pPr>
            <a:r>
              <a:rPr sz="2200" spc="-360" dirty="0">
                <a:solidFill>
                  <a:srgbClr val="5D89C6"/>
                </a:solidFill>
                <a:latin typeface="Microsoft Sans Serif"/>
                <a:cs typeface="Microsoft Sans Serif"/>
              </a:rPr>
              <a:t>→</a:t>
            </a:r>
            <a:r>
              <a:rPr sz="2200" spc="-355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spc="114" dirty="0">
                <a:solidFill>
                  <a:srgbClr val="5D89C6"/>
                </a:solidFill>
                <a:latin typeface="Microsoft Sans Serif"/>
                <a:cs typeface="Microsoft Sans Serif"/>
              </a:rPr>
              <a:t>Main </a:t>
            </a:r>
            <a:r>
              <a:rPr sz="2200" spc="135" dirty="0">
                <a:solidFill>
                  <a:srgbClr val="5D89C6"/>
                </a:solidFill>
                <a:latin typeface="Microsoft Sans Serif"/>
                <a:cs typeface="Microsoft Sans Serif"/>
              </a:rPr>
              <a:t>direction </a:t>
            </a:r>
            <a:r>
              <a:rPr sz="2200" spc="75" dirty="0">
                <a:latin typeface="Microsoft Sans Serif"/>
                <a:cs typeface="Microsoft Sans Serif"/>
              </a:rPr>
              <a:t>is </a:t>
            </a:r>
            <a:r>
              <a:rPr sz="2200" spc="125" dirty="0">
                <a:latin typeface="Microsoft Sans Serif"/>
                <a:cs typeface="Microsoft Sans Serif"/>
              </a:rPr>
              <a:t>discovered </a:t>
            </a:r>
            <a:r>
              <a:rPr sz="2200" spc="145" dirty="0">
                <a:latin typeface="Microsoft Sans Serif"/>
                <a:cs typeface="Microsoft Sans Serif"/>
              </a:rPr>
              <a:t>connecting </a:t>
            </a:r>
            <a:r>
              <a:rPr sz="2200" spc="180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solidFill>
                  <a:srgbClr val="EF4D4C"/>
                </a:solidFill>
                <a:latin typeface="Microsoft Sans Serif"/>
                <a:cs typeface="Microsoft Sans Serif"/>
              </a:rPr>
              <a:t>new</a:t>
            </a:r>
            <a:r>
              <a:rPr sz="2200" spc="100" dirty="0">
                <a:solidFill>
                  <a:srgbClr val="EF4D4C"/>
                </a:solidFill>
                <a:latin typeface="Microsoft Sans Serif"/>
                <a:cs typeface="Microsoft Sans Serif"/>
              </a:rPr>
              <a:t> </a:t>
            </a:r>
            <a:r>
              <a:rPr sz="2200" spc="155" dirty="0">
                <a:solidFill>
                  <a:srgbClr val="EF4D4C"/>
                </a:solidFill>
                <a:latin typeface="Microsoft Sans Serif"/>
                <a:cs typeface="Microsoft Sans Serif"/>
              </a:rPr>
              <a:t>contour</a:t>
            </a:r>
            <a:r>
              <a:rPr sz="2200" spc="95" dirty="0">
                <a:solidFill>
                  <a:srgbClr val="EF4D4C"/>
                </a:solidFill>
                <a:latin typeface="Microsoft Sans Serif"/>
                <a:cs typeface="Microsoft Sans Serif"/>
              </a:rPr>
              <a:t> </a:t>
            </a:r>
            <a:r>
              <a:rPr sz="2200" spc="125" dirty="0">
                <a:solidFill>
                  <a:srgbClr val="EF4D4C"/>
                </a:solidFill>
                <a:latin typeface="Microsoft Sans Serif"/>
                <a:cs typeface="Microsoft Sans Serif"/>
              </a:rPr>
              <a:t>pixel</a:t>
            </a:r>
            <a:r>
              <a:rPr sz="2200" spc="135" dirty="0">
                <a:solidFill>
                  <a:srgbClr val="EF4D4C"/>
                </a:solidFill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with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the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solidFill>
                  <a:srgbClr val="EF4D4C"/>
                </a:solidFill>
                <a:latin typeface="Microsoft Sans Serif"/>
                <a:cs typeface="Microsoft Sans Serif"/>
              </a:rPr>
              <a:t>previous</a:t>
            </a:r>
            <a:r>
              <a:rPr sz="2200" spc="110" dirty="0">
                <a:solidFill>
                  <a:srgbClr val="EF4D4C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one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440"/>
              </a:lnSpc>
            </a:pPr>
            <a:r>
              <a:rPr sz="2200" spc="-360" dirty="0">
                <a:solidFill>
                  <a:srgbClr val="5D89C6"/>
                </a:solidFill>
                <a:latin typeface="Microsoft Sans Serif"/>
                <a:cs typeface="Microsoft Sans Serif"/>
              </a:rPr>
              <a:t>→</a:t>
            </a:r>
            <a:r>
              <a:rPr sz="2200" spc="100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</a:t>
            </a:r>
            <a:r>
              <a:rPr sz="2200" spc="135" dirty="0">
                <a:latin typeface="Microsoft Sans Serif"/>
                <a:cs typeface="Microsoft Sans Serif"/>
              </a:rPr>
              <a:t>in</a:t>
            </a:r>
            <a:r>
              <a:rPr sz="2200" spc="130" dirty="0">
                <a:latin typeface="Microsoft Sans Serif"/>
                <a:cs typeface="Microsoft Sans Serif"/>
              </a:rPr>
              <a:t>e</a:t>
            </a:r>
            <a:r>
              <a:rPr sz="2200" spc="45" dirty="0">
                <a:latin typeface="Microsoft Sans Serif"/>
                <a:cs typeface="Microsoft Sans Serif"/>
              </a:rPr>
              <a:t>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85" dirty="0">
                <a:latin typeface="Microsoft Sans Serif"/>
                <a:cs typeface="Microsoft Sans Serif"/>
              </a:rPr>
              <a:t>w</a:t>
            </a:r>
            <a:r>
              <a:rPr sz="2200" spc="145" dirty="0">
                <a:latin typeface="Microsoft Sans Serif"/>
                <a:cs typeface="Microsoft Sans Serif"/>
              </a:rPr>
              <a:t>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c</a:t>
            </a:r>
            <a:r>
              <a:rPr sz="2200" spc="110" dirty="0">
                <a:latin typeface="Microsoft Sans Serif"/>
                <a:cs typeface="Microsoft Sans Serif"/>
              </a:rPr>
              <a:t>ar</a:t>
            </a:r>
            <a:r>
              <a:rPr sz="2200" spc="130" dirty="0">
                <a:latin typeface="Microsoft Sans Serif"/>
                <a:cs typeface="Microsoft Sans Serif"/>
              </a:rPr>
              <a:t>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a</a:t>
            </a:r>
            <a:r>
              <a:rPr sz="2200" spc="160" dirty="0">
                <a:latin typeface="Microsoft Sans Serif"/>
                <a:cs typeface="Microsoft Sans Serif"/>
              </a:rPr>
              <a:t>b</a:t>
            </a:r>
            <a:r>
              <a:rPr sz="2200" spc="120" dirty="0">
                <a:latin typeface="Microsoft Sans Serif"/>
                <a:cs typeface="Microsoft Sans Serif"/>
              </a:rPr>
              <a:t>o</a:t>
            </a:r>
            <a:r>
              <a:rPr sz="2200" spc="165" dirty="0">
                <a:latin typeface="Microsoft Sans Serif"/>
                <a:cs typeface="Microsoft Sans Serif"/>
              </a:rPr>
              <a:t>u</a:t>
            </a:r>
            <a:r>
              <a:rPr sz="2200" spc="250" dirty="0">
                <a:latin typeface="Microsoft Sans Serif"/>
                <a:cs typeface="Microsoft Sans Serif"/>
              </a:rPr>
              <a:t>t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60" dirty="0">
                <a:latin typeface="Microsoft Sans Serif"/>
                <a:cs typeface="Microsoft Sans Serif"/>
              </a:rPr>
              <a:t>b</a:t>
            </a:r>
            <a:r>
              <a:rPr sz="2200" spc="130" dirty="0">
                <a:latin typeface="Microsoft Sans Serif"/>
                <a:cs typeface="Microsoft Sans Serif"/>
              </a:rPr>
              <a:t>e</a:t>
            </a:r>
            <a:r>
              <a:rPr sz="2200" spc="60" dirty="0">
                <a:latin typeface="Microsoft Sans Serif"/>
                <a:cs typeface="Microsoft Sans Serif"/>
              </a:rPr>
              <a:t>l</a:t>
            </a:r>
            <a:r>
              <a:rPr sz="2200" spc="150" dirty="0">
                <a:latin typeface="Microsoft Sans Serif"/>
                <a:cs typeface="Microsoft Sans Serif"/>
              </a:rPr>
              <a:t>o</a:t>
            </a:r>
            <a:r>
              <a:rPr sz="2200" spc="165" dirty="0">
                <a:latin typeface="Microsoft Sans Serif"/>
                <a:cs typeface="Microsoft Sans Serif"/>
              </a:rPr>
              <a:t>n</a:t>
            </a:r>
            <a:r>
              <a:rPr sz="2200" spc="170" dirty="0">
                <a:latin typeface="Microsoft Sans Serif"/>
                <a:cs typeface="Microsoft Sans Serif"/>
              </a:rPr>
              <a:t>g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250" dirty="0">
                <a:latin typeface="Microsoft Sans Serif"/>
                <a:cs typeface="Microsoft Sans Serif"/>
              </a:rPr>
              <a:t>t</a:t>
            </a:r>
            <a:r>
              <a:rPr sz="2200" spc="120" dirty="0">
                <a:latin typeface="Microsoft Sans Serif"/>
                <a:cs typeface="Microsoft Sans Serif"/>
              </a:rPr>
              <a:t>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245" dirty="0">
                <a:latin typeface="Microsoft Sans Serif"/>
                <a:cs typeface="Microsoft Sans Serif"/>
              </a:rPr>
              <a:t>t</a:t>
            </a:r>
            <a:r>
              <a:rPr sz="2200" spc="165" dirty="0">
                <a:latin typeface="Microsoft Sans Serif"/>
                <a:cs typeface="Microsoft Sans Serif"/>
              </a:rPr>
              <a:t>h</a:t>
            </a:r>
            <a:r>
              <a:rPr sz="2200" spc="130" dirty="0">
                <a:latin typeface="Microsoft Sans Serif"/>
                <a:cs typeface="Microsoft Sans Serif"/>
              </a:rPr>
              <a:t>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70" dirty="0">
                <a:latin typeface="Microsoft Sans Serif"/>
                <a:cs typeface="Microsoft Sans Serif"/>
              </a:rPr>
              <a:t>r</a:t>
            </a:r>
            <a:r>
              <a:rPr sz="2200" spc="110" dirty="0">
                <a:latin typeface="Microsoft Sans Serif"/>
                <a:cs typeface="Microsoft Sans Serif"/>
              </a:rPr>
              <a:t>a</a:t>
            </a:r>
            <a:r>
              <a:rPr sz="2200" spc="165" dirty="0">
                <a:latin typeface="Microsoft Sans Serif"/>
                <a:cs typeface="Microsoft Sans Serif"/>
              </a:rPr>
              <a:t>n</a:t>
            </a:r>
            <a:r>
              <a:rPr sz="2200" spc="160" dirty="0">
                <a:latin typeface="Microsoft Sans Serif"/>
                <a:cs typeface="Microsoft Sans Serif"/>
              </a:rPr>
              <a:t>g</a:t>
            </a:r>
            <a:r>
              <a:rPr sz="2200" spc="130" dirty="0">
                <a:latin typeface="Microsoft Sans Serif"/>
                <a:cs typeface="Microsoft Sans Serif"/>
              </a:rPr>
              <a:t>e: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235" dirty="0">
                <a:latin typeface="Microsoft Sans Serif"/>
                <a:cs typeface="Microsoft Sans Serif"/>
              </a:rPr>
              <a:t>[</a:t>
            </a:r>
            <a:r>
              <a:rPr sz="2200" spc="305" dirty="0">
                <a:latin typeface="Microsoft Sans Serif"/>
                <a:cs typeface="Microsoft Sans Serif"/>
              </a:rPr>
              <a:t>m</a:t>
            </a:r>
            <a:r>
              <a:rPr sz="2200" spc="110" dirty="0">
                <a:latin typeface="Microsoft Sans Serif"/>
                <a:cs typeface="Microsoft Sans Serif"/>
              </a:rPr>
              <a:t>a</a:t>
            </a:r>
            <a:r>
              <a:rPr sz="2200" spc="135" dirty="0">
                <a:latin typeface="Microsoft Sans Serif"/>
                <a:cs typeface="Microsoft Sans Serif"/>
              </a:rPr>
              <a:t>in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2600"/>
              </a:lnSpc>
            </a:pPr>
            <a:r>
              <a:rPr sz="2200" spc="140" dirty="0">
                <a:latin typeface="Microsoft Sans Serif"/>
                <a:cs typeface="Microsoft Sans Serif"/>
              </a:rPr>
              <a:t>direction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455" dirty="0">
                <a:latin typeface="Microsoft Sans Serif"/>
                <a:cs typeface="Microsoft Sans Serif"/>
              </a:rPr>
              <a:t>–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30" dirty="0">
                <a:latin typeface="Microsoft Sans Serif"/>
                <a:cs typeface="Microsoft Sans Serif"/>
              </a:rPr>
              <a:t>angle;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70" dirty="0">
                <a:latin typeface="Microsoft Sans Serif"/>
                <a:cs typeface="Microsoft Sans Serif"/>
              </a:rPr>
              <a:t>main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direction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555" dirty="0">
                <a:latin typeface="Microsoft Sans Serif"/>
                <a:cs typeface="Microsoft Sans Serif"/>
              </a:rPr>
              <a:t>+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55" dirty="0">
                <a:latin typeface="Microsoft Sans Serif"/>
                <a:cs typeface="Microsoft Sans Serif"/>
              </a:rPr>
              <a:t>angle]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29860"/>
            <a:ext cx="5313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5" dirty="0">
                <a:solidFill>
                  <a:srgbClr val="FFFFFF"/>
                </a:solidFill>
              </a:rPr>
              <a:t>Preprocessing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694690" y="20059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690" y="2658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90" y="33114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539" y="1715099"/>
            <a:ext cx="9698355" cy="245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01775">
              <a:lnSpc>
                <a:spcPct val="133900"/>
              </a:lnSpc>
              <a:spcBef>
                <a:spcPts val="95"/>
              </a:spcBef>
            </a:pPr>
            <a:r>
              <a:rPr sz="3200" spc="65" dirty="0">
                <a:latin typeface="Microsoft Sans Serif"/>
                <a:cs typeface="Microsoft Sans Serif"/>
              </a:rPr>
              <a:t>We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45" dirty="0">
                <a:latin typeface="Microsoft Sans Serif"/>
                <a:cs typeface="Microsoft Sans Serif"/>
              </a:rPr>
              <a:t>start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54" dirty="0">
                <a:latin typeface="Microsoft Sans Serif"/>
                <a:cs typeface="Microsoft Sans Serif"/>
              </a:rPr>
              <a:t>from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80" dirty="0">
                <a:latin typeface="Microsoft Sans Serif"/>
                <a:cs typeface="Microsoft Sans Serif"/>
              </a:rPr>
              <a:t>a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20" dirty="0">
                <a:latin typeface="Microsoft Sans Serif"/>
                <a:cs typeface="Microsoft Sans Serif"/>
              </a:rPr>
              <a:t>whatsoever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80" dirty="0">
                <a:latin typeface="Microsoft Sans Serif"/>
                <a:cs typeface="Microsoft Sans Serif"/>
              </a:rPr>
              <a:t>color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40" dirty="0">
                <a:latin typeface="Microsoft Sans Serif"/>
                <a:cs typeface="Microsoft Sans Serif"/>
              </a:rPr>
              <a:t>image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195" dirty="0">
                <a:latin typeface="Microsoft Sans Serif"/>
                <a:cs typeface="Microsoft Sans Serif"/>
              </a:rPr>
              <a:t>Apply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75" dirty="0">
                <a:latin typeface="Microsoft Sans Serif"/>
                <a:cs typeface="Microsoft Sans Serif"/>
              </a:rPr>
              <a:t>Canny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10" dirty="0">
                <a:latin typeface="Microsoft Sans Serif"/>
                <a:cs typeface="Microsoft Sans Serif"/>
              </a:rPr>
              <a:t>edge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35" dirty="0">
                <a:latin typeface="Microsoft Sans Serif"/>
                <a:cs typeface="Microsoft Sans Serif"/>
              </a:rPr>
              <a:t>detector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729"/>
              </a:lnSpc>
              <a:spcBef>
                <a:spcPts val="1510"/>
              </a:spcBef>
            </a:pPr>
            <a:r>
              <a:rPr sz="3200" spc="110" dirty="0">
                <a:latin typeface="Microsoft Sans Serif"/>
                <a:cs typeface="Microsoft Sans Serif"/>
              </a:rPr>
              <a:t>This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10" dirty="0">
                <a:latin typeface="Microsoft Sans Serif"/>
                <a:cs typeface="Microsoft Sans Serif"/>
              </a:rPr>
              <a:t>is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60" dirty="0">
                <a:latin typeface="Microsoft Sans Serif"/>
                <a:cs typeface="Microsoft Sans Serif"/>
              </a:rPr>
              <a:t>the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29" dirty="0">
                <a:latin typeface="Microsoft Sans Serif"/>
                <a:cs typeface="Microsoft Sans Serif"/>
              </a:rPr>
              <a:t>starting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35" dirty="0">
                <a:latin typeface="Microsoft Sans Serif"/>
                <a:cs typeface="Microsoft Sans Serif"/>
              </a:rPr>
              <a:t>point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for</a:t>
            </a:r>
            <a:r>
              <a:rPr sz="3200" spc="175" dirty="0">
                <a:latin typeface="Microsoft Sans Serif"/>
                <a:cs typeface="Microsoft Sans Serif"/>
              </a:rPr>
              <a:t> </a:t>
            </a:r>
            <a:r>
              <a:rPr sz="3200" spc="260" dirty="0">
                <a:latin typeface="Microsoft Sans Serif"/>
                <a:cs typeface="Microsoft Sans Serif"/>
              </a:rPr>
              <a:t>the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25" dirty="0">
                <a:latin typeface="Microsoft Sans Serif"/>
                <a:cs typeface="Microsoft Sans Serif"/>
              </a:rPr>
              <a:t>contour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25" dirty="0">
                <a:latin typeface="Microsoft Sans Serif"/>
                <a:cs typeface="Microsoft Sans Serif"/>
              </a:rPr>
              <a:t>tracing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245" dirty="0">
                <a:latin typeface="Microsoft Sans Serif"/>
                <a:cs typeface="Microsoft Sans Serif"/>
              </a:rPr>
              <a:t>algorithm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580990"/>
            <a:ext cx="1009459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300" dirty="0">
                <a:solidFill>
                  <a:srgbClr val="FFFFFF"/>
                </a:solidFill>
              </a:rPr>
              <a:t>The</a:t>
            </a:r>
            <a:r>
              <a:rPr sz="5050" spc="60" dirty="0">
                <a:solidFill>
                  <a:srgbClr val="FFFFFF"/>
                </a:solidFill>
              </a:rPr>
              <a:t> </a:t>
            </a:r>
            <a:r>
              <a:rPr sz="5050" spc="260" dirty="0">
                <a:solidFill>
                  <a:srgbClr val="FFFFFF"/>
                </a:solidFill>
              </a:rPr>
              <a:t>algorithm</a:t>
            </a:r>
            <a:r>
              <a:rPr sz="5050" spc="60" dirty="0">
                <a:solidFill>
                  <a:srgbClr val="FFFFFF"/>
                </a:solidFill>
              </a:rPr>
              <a:t> </a:t>
            </a:r>
            <a:r>
              <a:rPr sz="5050" spc="665" dirty="0">
                <a:solidFill>
                  <a:srgbClr val="FFFFFF"/>
                </a:solidFill>
              </a:rPr>
              <a:t>–</a:t>
            </a:r>
            <a:r>
              <a:rPr sz="5050" spc="75" dirty="0">
                <a:solidFill>
                  <a:srgbClr val="FFFFFF"/>
                </a:solidFill>
              </a:rPr>
              <a:t> </a:t>
            </a:r>
            <a:r>
              <a:rPr sz="5050" spc="275" dirty="0">
                <a:solidFill>
                  <a:srgbClr val="FFFFFF"/>
                </a:solidFill>
              </a:rPr>
              <a:t>contour</a:t>
            </a:r>
            <a:r>
              <a:rPr sz="5050" spc="70" dirty="0">
                <a:solidFill>
                  <a:srgbClr val="FFFFFF"/>
                </a:solidFill>
              </a:rPr>
              <a:t> </a:t>
            </a:r>
            <a:r>
              <a:rPr sz="5050" spc="235" dirty="0">
                <a:solidFill>
                  <a:srgbClr val="FFFFFF"/>
                </a:solidFill>
              </a:rPr>
              <a:t>tracing</a:t>
            </a:r>
            <a:endParaRPr sz="5050" dirty="0"/>
          </a:p>
        </p:txBody>
      </p:sp>
      <p:sp>
        <p:nvSpPr>
          <p:cNvPr id="3" name="object 3"/>
          <p:cNvSpPr txBox="1"/>
          <p:nvPr/>
        </p:nvSpPr>
        <p:spPr>
          <a:xfrm>
            <a:off x="681990" y="1690062"/>
            <a:ext cx="4788535" cy="1256113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49250" indent="-323850">
              <a:lnSpc>
                <a:spcPct val="100000"/>
              </a:lnSpc>
              <a:spcBef>
                <a:spcPts val="1595"/>
              </a:spcBef>
              <a:buClr>
                <a:srgbClr val="03607A"/>
              </a:buClr>
              <a:buSzPct val="45312"/>
              <a:buFont typeface="Lucida Sans Unicode"/>
              <a:buChar char="●"/>
              <a:tabLst>
                <a:tab pos="348615" algn="l"/>
                <a:tab pos="349250" algn="l"/>
              </a:tabLst>
            </a:pPr>
            <a:r>
              <a:rPr sz="3200" spc="145" dirty="0">
                <a:latin typeface="Microsoft Sans Serif"/>
                <a:cs typeface="Microsoft Sans Serif"/>
              </a:rPr>
              <a:t> </a:t>
            </a:r>
            <a:r>
              <a:rPr lang="en-IN" sz="3200" spc="225" dirty="0">
                <a:latin typeface="Microsoft Sans Serif"/>
                <a:cs typeface="Microsoft Sans Serif"/>
              </a:rPr>
              <a:t>Algorithm:</a:t>
            </a:r>
            <a:endParaRPr sz="3200" dirty="0">
              <a:latin typeface="Microsoft Sans Serif"/>
              <a:cs typeface="Microsoft Sans Serif"/>
            </a:endParaRPr>
          </a:p>
          <a:p>
            <a:pPr marL="781050" lvl="1" indent="-323850">
              <a:lnSpc>
                <a:spcPct val="100000"/>
              </a:lnSpc>
              <a:spcBef>
                <a:spcPts val="1019"/>
              </a:spcBef>
              <a:buClr>
                <a:srgbClr val="03607A"/>
              </a:buClr>
              <a:buSzPct val="75000"/>
              <a:buFont typeface="Lucida Sans Unicode"/>
              <a:buChar char="–"/>
              <a:tabLst>
                <a:tab pos="780415" algn="l"/>
                <a:tab pos="781050" algn="l"/>
              </a:tabLst>
            </a:pPr>
            <a:r>
              <a:rPr sz="2800" spc="140" dirty="0">
                <a:latin typeface="Microsoft Sans Serif"/>
                <a:cs typeface="Microsoft Sans Serif"/>
              </a:rPr>
              <a:t>Moore</a:t>
            </a:r>
            <a:r>
              <a:rPr sz="2800" spc="90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Neighbor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690" y="37699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539" y="3644230"/>
            <a:ext cx="9357995" cy="98679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3729"/>
              </a:lnSpc>
              <a:spcBef>
                <a:spcPts val="309"/>
              </a:spcBef>
            </a:pPr>
            <a:r>
              <a:rPr sz="3200" spc="65" dirty="0">
                <a:latin typeface="Microsoft Sans Serif"/>
                <a:cs typeface="Microsoft Sans Serif"/>
              </a:rPr>
              <a:t>We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need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75" dirty="0">
                <a:latin typeface="Microsoft Sans Serif"/>
                <a:cs typeface="Microsoft Sans Serif"/>
              </a:rPr>
              <a:t>to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introduce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60" dirty="0">
                <a:latin typeface="Microsoft Sans Serif"/>
                <a:cs typeface="Microsoft Sans Serif"/>
              </a:rPr>
              <a:t>the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concept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04" dirty="0">
                <a:latin typeface="Microsoft Sans Serif"/>
                <a:cs typeface="Microsoft Sans Serif"/>
              </a:rPr>
              <a:t>of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04" dirty="0">
                <a:latin typeface="Microsoft Sans Serif"/>
                <a:cs typeface="Microsoft Sans Serif"/>
              </a:rPr>
              <a:t>direction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225" dirty="0">
                <a:latin typeface="Microsoft Sans Serif"/>
                <a:cs typeface="Microsoft Sans Serif"/>
              </a:rPr>
              <a:t>(north,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00" dirty="0">
                <a:latin typeface="Microsoft Sans Serif"/>
                <a:cs typeface="Microsoft Sans Serif"/>
              </a:rPr>
              <a:t>s</a:t>
            </a:r>
            <a:r>
              <a:rPr lang="en-IN" sz="3200" spc="200" dirty="0" err="1">
                <a:latin typeface="Microsoft Sans Serif"/>
                <a:cs typeface="Microsoft Sans Serif"/>
              </a:rPr>
              <a:t>ou</a:t>
            </a:r>
            <a:r>
              <a:rPr sz="3200" spc="200" dirty="0" err="1">
                <a:latin typeface="Microsoft Sans Serif"/>
                <a:cs typeface="Microsoft Sans Serif"/>
              </a:rPr>
              <a:t>th</a:t>
            </a:r>
            <a:r>
              <a:rPr sz="3200" spc="200" dirty="0">
                <a:latin typeface="Microsoft Sans Serif"/>
                <a:cs typeface="Microsoft Sans Serif"/>
              </a:rPr>
              <a:t>,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80" dirty="0">
                <a:latin typeface="Microsoft Sans Serif"/>
                <a:cs typeface="Microsoft Sans Serif"/>
              </a:rPr>
              <a:t>east,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20" dirty="0">
                <a:latin typeface="Microsoft Sans Serif"/>
                <a:cs typeface="Microsoft Sans Serif"/>
              </a:rPr>
              <a:t>west)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580990"/>
            <a:ext cx="1028446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300" dirty="0">
                <a:solidFill>
                  <a:srgbClr val="FFFFFF"/>
                </a:solidFill>
              </a:rPr>
              <a:t>The</a:t>
            </a:r>
            <a:r>
              <a:rPr sz="5050" spc="60" dirty="0">
                <a:solidFill>
                  <a:srgbClr val="FFFFFF"/>
                </a:solidFill>
              </a:rPr>
              <a:t> </a:t>
            </a:r>
            <a:r>
              <a:rPr sz="5050" spc="260" dirty="0">
                <a:solidFill>
                  <a:srgbClr val="FFFFFF"/>
                </a:solidFill>
              </a:rPr>
              <a:t>algorithm</a:t>
            </a:r>
            <a:r>
              <a:rPr sz="5050" spc="65" dirty="0">
                <a:solidFill>
                  <a:srgbClr val="FFFFFF"/>
                </a:solidFill>
              </a:rPr>
              <a:t> </a:t>
            </a:r>
            <a:r>
              <a:rPr sz="5050" spc="665" dirty="0">
                <a:solidFill>
                  <a:srgbClr val="FFFFFF"/>
                </a:solidFill>
              </a:rPr>
              <a:t>–</a:t>
            </a:r>
            <a:r>
              <a:rPr sz="5050" spc="70" dirty="0">
                <a:solidFill>
                  <a:srgbClr val="FFFFFF"/>
                </a:solidFill>
              </a:rPr>
              <a:t> </a:t>
            </a:r>
            <a:r>
              <a:rPr sz="5050" spc="365" dirty="0">
                <a:solidFill>
                  <a:srgbClr val="FFFFFF"/>
                </a:solidFill>
              </a:rPr>
              <a:t>Moore</a:t>
            </a:r>
            <a:r>
              <a:rPr sz="5050" spc="65" dirty="0">
                <a:solidFill>
                  <a:srgbClr val="FFFFFF"/>
                </a:solidFill>
              </a:rPr>
              <a:t> </a:t>
            </a:r>
            <a:r>
              <a:rPr sz="5050" spc="325" dirty="0">
                <a:solidFill>
                  <a:srgbClr val="FFFFFF"/>
                </a:solidFill>
              </a:rPr>
              <a:t>Neighbor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4457030"/>
            <a:ext cx="3319779" cy="31026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5159" y="4457030"/>
            <a:ext cx="3319780" cy="31026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3569" y="4464649"/>
            <a:ext cx="3312160" cy="30949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2300" y="1887820"/>
            <a:ext cx="10565130" cy="244297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600710">
              <a:lnSpc>
                <a:spcPts val="2560"/>
              </a:lnSpc>
              <a:spcBef>
                <a:spcPts val="250"/>
              </a:spcBef>
              <a:buAutoNum type="arabicParenBoth"/>
              <a:tabLst>
                <a:tab pos="494030" algn="l"/>
              </a:tabLst>
            </a:pPr>
            <a:r>
              <a:rPr sz="2200" spc="140" dirty="0">
                <a:latin typeface="Microsoft Sans Serif"/>
                <a:cs typeface="Microsoft Sans Serif"/>
              </a:rPr>
              <a:t>Start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75" dirty="0">
                <a:latin typeface="Microsoft Sans Serif"/>
                <a:cs typeface="Microsoft Sans Serif"/>
              </a:rPr>
              <a:t>from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latin typeface="Microsoft Sans Serif"/>
                <a:cs typeface="Microsoft Sans Serif"/>
              </a:rPr>
              <a:t>a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lang="en-IN" sz="2200" spc="130" dirty="0">
                <a:latin typeface="Microsoft Sans Serif"/>
                <a:cs typeface="Microsoft Sans Serif"/>
              </a:rPr>
              <a:t>pink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pixel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(S),</a:t>
            </a:r>
            <a:r>
              <a:rPr sz="2200" spc="140" dirty="0">
                <a:latin typeface="Microsoft Sans Serif"/>
                <a:cs typeface="Microsoft Sans Serif"/>
              </a:rPr>
              <a:t> </a:t>
            </a:r>
            <a:r>
              <a:rPr sz="2200" spc="155" dirty="0">
                <a:latin typeface="Microsoft Sans Serif"/>
                <a:cs typeface="Microsoft Sans Serif"/>
              </a:rPr>
              <a:t>Invert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direction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and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go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the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70" dirty="0">
                <a:latin typeface="Microsoft Sans Serif"/>
                <a:cs typeface="Microsoft Sans Serif"/>
              </a:rPr>
              <a:t>next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pixel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while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45" dirty="0">
                <a:latin typeface="Microsoft Sans Serif"/>
                <a:cs typeface="Microsoft Sans Serif"/>
              </a:rPr>
              <a:t>(current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pixel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409" dirty="0">
                <a:latin typeface="Microsoft Sans Serif"/>
                <a:cs typeface="Microsoft Sans Serif"/>
              </a:rPr>
              <a:t>!=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S)</a:t>
            </a:r>
            <a:endParaRPr lang="en-IN" sz="2200" dirty="0">
              <a:latin typeface="Microsoft Sans Serif"/>
              <a:cs typeface="Microsoft Sans Serif"/>
            </a:endParaRPr>
          </a:p>
          <a:p>
            <a:pPr marL="12700" marR="600710">
              <a:lnSpc>
                <a:spcPts val="2560"/>
              </a:lnSpc>
              <a:spcBef>
                <a:spcPts val="250"/>
              </a:spcBef>
              <a:buAutoNum type="arabicParenBoth"/>
              <a:tabLst>
                <a:tab pos="494030" algn="l"/>
              </a:tabLst>
            </a:pPr>
            <a:r>
              <a:rPr sz="2200" spc="155" dirty="0">
                <a:latin typeface="Microsoft Sans Serif"/>
                <a:cs typeface="Microsoft Sans Serif"/>
              </a:rPr>
              <a:t>Invert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direction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and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go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the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70" dirty="0">
                <a:latin typeface="Microsoft Sans Serif"/>
                <a:cs typeface="Microsoft Sans Serif"/>
              </a:rPr>
              <a:t>next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pixel</a:t>
            </a:r>
            <a:endParaRPr sz="2200" dirty="0">
              <a:latin typeface="Microsoft Sans Serif"/>
              <a:cs typeface="Microsoft Sans Serif"/>
            </a:endParaRPr>
          </a:p>
          <a:p>
            <a:pPr marL="12700" marR="5080" indent="359410">
              <a:lnSpc>
                <a:spcPts val="2560"/>
              </a:lnSpc>
              <a:spcBef>
                <a:spcPts val="105"/>
              </a:spcBef>
              <a:buAutoNum type="arabicParenBoth"/>
              <a:tabLst>
                <a:tab pos="854710" algn="l"/>
              </a:tabLst>
            </a:pPr>
            <a:r>
              <a:rPr sz="2200" spc="90" dirty="0">
                <a:latin typeface="Microsoft Sans Serif"/>
                <a:cs typeface="Microsoft Sans Serif"/>
              </a:rPr>
              <a:t>Visit </a:t>
            </a:r>
            <a:r>
              <a:rPr sz="2200" spc="60" dirty="0">
                <a:latin typeface="Microsoft Sans Serif"/>
                <a:cs typeface="Microsoft Sans Serif"/>
              </a:rPr>
              <a:t>S’ </a:t>
            </a:r>
            <a:r>
              <a:rPr sz="2200" spc="105" dirty="0">
                <a:latin typeface="Microsoft Sans Serif"/>
                <a:cs typeface="Microsoft Sans Serif"/>
              </a:rPr>
              <a:t>Moore </a:t>
            </a:r>
            <a:r>
              <a:rPr sz="2200" spc="130" dirty="0">
                <a:latin typeface="Microsoft Sans Serif"/>
                <a:cs typeface="Microsoft Sans Serif"/>
              </a:rPr>
              <a:t>neighbors, </a:t>
            </a:r>
            <a:r>
              <a:rPr sz="2200" spc="114" dirty="0">
                <a:latin typeface="Microsoft Sans Serif"/>
                <a:cs typeface="Microsoft Sans Serif"/>
              </a:rPr>
              <a:t>clockwise, </a:t>
            </a:r>
            <a:r>
              <a:rPr sz="2200" spc="155" dirty="0">
                <a:latin typeface="Microsoft Sans Serif"/>
                <a:cs typeface="Microsoft Sans Serif"/>
              </a:rPr>
              <a:t>until </a:t>
            </a:r>
            <a:r>
              <a:rPr sz="2200" spc="145" dirty="0">
                <a:latin typeface="Microsoft Sans Serif"/>
                <a:cs typeface="Microsoft Sans Serif"/>
              </a:rPr>
              <a:t>finding </a:t>
            </a:r>
            <a:r>
              <a:rPr sz="2200" spc="120" dirty="0">
                <a:latin typeface="Microsoft Sans Serif"/>
                <a:cs typeface="Microsoft Sans Serif"/>
              </a:rPr>
              <a:t>a </a:t>
            </a:r>
            <a:r>
              <a:rPr lang="en-IN" sz="2200" spc="130" dirty="0">
                <a:latin typeface="Microsoft Sans Serif"/>
                <a:cs typeface="Microsoft Sans Serif"/>
              </a:rPr>
              <a:t>pink</a:t>
            </a:r>
            <a:r>
              <a:rPr sz="2200" spc="130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latin typeface="Microsoft Sans Serif"/>
                <a:cs typeface="Microsoft Sans Serif"/>
              </a:rPr>
              <a:t>pixel, </a:t>
            </a:r>
            <a:r>
              <a:rPr sz="2200" spc="145" dirty="0">
                <a:latin typeface="Microsoft Sans Serif"/>
                <a:cs typeface="Microsoft Sans Serif"/>
              </a:rPr>
              <a:t>adding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75" dirty="0">
                <a:latin typeface="Microsoft Sans Serif"/>
                <a:cs typeface="Microsoft Sans Serif"/>
              </a:rPr>
              <a:t>it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85" dirty="0">
                <a:latin typeface="Microsoft Sans Serif"/>
                <a:cs typeface="Microsoft Sans Serif"/>
              </a:rPr>
              <a:t>to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contour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pixels</a:t>
            </a:r>
            <a:endParaRPr sz="2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tabLst>
                <a:tab pos="3814445" algn="l"/>
                <a:tab pos="7522845" algn="l"/>
              </a:tabLst>
            </a:pPr>
            <a:r>
              <a:rPr sz="2200" spc="135" dirty="0">
                <a:latin typeface="Microsoft Sans Serif"/>
                <a:cs typeface="Microsoft Sans Serif"/>
              </a:rPr>
              <a:t>(1)	(2)	(3)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580990"/>
            <a:ext cx="1018603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300" dirty="0">
                <a:solidFill>
                  <a:srgbClr val="FFFFFF"/>
                </a:solidFill>
              </a:rPr>
              <a:t>The</a:t>
            </a:r>
            <a:r>
              <a:rPr sz="5050" spc="60" dirty="0">
                <a:solidFill>
                  <a:srgbClr val="FFFFFF"/>
                </a:solidFill>
              </a:rPr>
              <a:t> </a:t>
            </a:r>
            <a:r>
              <a:rPr sz="5050" spc="260" dirty="0">
                <a:solidFill>
                  <a:srgbClr val="FFFFFF"/>
                </a:solidFill>
              </a:rPr>
              <a:t>algorithm</a:t>
            </a:r>
            <a:r>
              <a:rPr sz="5050" spc="65" dirty="0">
                <a:solidFill>
                  <a:srgbClr val="FFFFFF"/>
                </a:solidFill>
              </a:rPr>
              <a:t> </a:t>
            </a:r>
            <a:r>
              <a:rPr sz="5050" spc="665" dirty="0">
                <a:solidFill>
                  <a:srgbClr val="FFFFFF"/>
                </a:solidFill>
              </a:rPr>
              <a:t>–</a:t>
            </a:r>
            <a:r>
              <a:rPr sz="5050" spc="75" dirty="0">
                <a:solidFill>
                  <a:srgbClr val="FFFFFF"/>
                </a:solidFill>
              </a:rPr>
              <a:t> </a:t>
            </a:r>
            <a:r>
              <a:rPr sz="5050" spc="305" dirty="0">
                <a:solidFill>
                  <a:srgbClr val="FFFFFF"/>
                </a:solidFill>
              </a:rPr>
              <a:t>Contour</a:t>
            </a:r>
            <a:r>
              <a:rPr sz="5050" spc="65" dirty="0">
                <a:solidFill>
                  <a:srgbClr val="FFFFFF"/>
                </a:solidFill>
              </a:rPr>
              <a:t> </a:t>
            </a:r>
            <a:r>
              <a:rPr sz="5050" spc="235" dirty="0">
                <a:solidFill>
                  <a:srgbClr val="FFFFFF"/>
                </a:solidFill>
              </a:rPr>
              <a:t>tracing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94690" y="20059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690" y="2658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90" y="3785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3607A"/>
                </a:solidFill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539" y="1715099"/>
            <a:ext cx="9263380" cy="245745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200" spc="190" dirty="0">
                <a:latin typeface="Microsoft Sans Serif"/>
                <a:cs typeface="Microsoft Sans Serif"/>
              </a:rPr>
              <a:t>How</a:t>
            </a:r>
            <a:r>
              <a:rPr sz="3200" spc="150" dirty="0">
                <a:latin typeface="Microsoft Sans Serif"/>
                <a:cs typeface="Microsoft Sans Serif"/>
              </a:rPr>
              <a:t> </a:t>
            </a:r>
            <a:r>
              <a:rPr sz="3200" spc="270" dirty="0">
                <a:latin typeface="Microsoft Sans Serif"/>
                <a:cs typeface="Microsoft Sans Serif"/>
              </a:rPr>
              <a:t>to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find</a:t>
            </a:r>
            <a:r>
              <a:rPr sz="3200" spc="150" dirty="0">
                <a:latin typeface="Microsoft Sans Serif"/>
                <a:cs typeface="Microsoft Sans Serif"/>
              </a:rPr>
              <a:t> </a:t>
            </a:r>
            <a:r>
              <a:rPr sz="3200" spc="245" dirty="0">
                <a:latin typeface="Microsoft Sans Serif"/>
                <a:cs typeface="Microsoft Sans Serif"/>
              </a:rPr>
              <a:t>more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60" dirty="0">
                <a:latin typeface="Microsoft Sans Serif"/>
                <a:cs typeface="Microsoft Sans Serif"/>
              </a:rPr>
              <a:t>than</a:t>
            </a:r>
            <a:r>
              <a:rPr sz="3200" spc="150" dirty="0">
                <a:latin typeface="Microsoft Sans Serif"/>
                <a:cs typeface="Microsoft Sans Serif"/>
              </a:rPr>
              <a:t> </a:t>
            </a:r>
            <a:r>
              <a:rPr sz="3200" spc="195" dirty="0">
                <a:latin typeface="Microsoft Sans Serif"/>
                <a:cs typeface="Microsoft Sans Serif"/>
              </a:rPr>
              <a:t>one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190" dirty="0">
                <a:latin typeface="Microsoft Sans Serif"/>
                <a:cs typeface="Microsoft Sans Serif"/>
              </a:rPr>
              <a:t>contour?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729"/>
              </a:lnSpc>
              <a:spcBef>
                <a:spcPts val="1515"/>
              </a:spcBef>
            </a:pPr>
            <a:r>
              <a:rPr sz="3200" spc="180" dirty="0">
                <a:latin typeface="Microsoft Sans Serif"/>
                <a:cs typeface="Microsoft Sans Serif"/>
              </a:rPr>
              <a:t>After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finding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190" dirty="0">
                <a:latin typeface="Microsoft Sans Serif"/>
                <a:cs typeface="Microsoft Sans Serif"/>
              </a:rPr>
              <a:t>each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contour,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40" dirty="0">
                <a:latin typeface="Microsoft Sans Serif"/>
                <a:cs typeface="Microsoft Sans Serif"/>
              </a:rPr>
              <a:t>we</a:t>
            </a:r>
            <a:r>
              <a:rPr sz="3200" spc="170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delete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25" dirty="0">
                <a:latin typeface="Microsoft Sans Serif"/>
                <a:cs typeface="Microsoft Sans Serif"/>
              </a:rPr>
              <a:t>contour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165" dirty="0">
                <a:latin typeface="Microsoft Sans Serif"/>
                <a:cs typeface="Microsoft Sans Serif"/>
              </a:rPr>
              <a:t>pixels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00" dirty="0">
                <a:latin typeface="Microsoft Sans Serif"/>
                <a:cs typeface="Microsoft Sans Serif"/>
              </a:rPr>
              <a:t>in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the</a:t>
            </a:r>
            <a:r>
              <a:rPr sz="3200" spc="165" dirty="0">
                <a:latin typeface="Microsoft Sans Serif"/>
                <a:cs typeface="Microsoft Sans Serif"/>
              </a:rPr>
              <a:t> </a:t>
            </a:r>
            <a:r>
              <a:rPr sz="3200" spc="210" dirty="0">
                <a:latin typeface="Microsoft Sans Serif"/>
                <a:cs typeface="Microsoft Sans Serif"/>
              </a:rPr>
              <a:t>edge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90" dirty="0">
                <a:latin typeface="Microsoft Sans Serif"/>
                <a:cs typeface="Microsoft Sans Serif"/>
              </a:rPr>
              <a:t>map</a:t>
            </a: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200" spc="225" dirty="0">
                <a:latin typeface="Microsoft Sans Serif"/>
                <a:cs typeface="Microsoft Sans Serif"/>
              </a:rPr>
              <a:t>Iterate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29" dirty="0">
                <a:latin typeface="Microsoft Sans Serif"/>
                <a:cs typeface="Microsoft Sans Serif"/>
              </a:rPr>
              <a:t>until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there’s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10" dirty="0">
                <a:latin typeface="Microsoft Sans Serif"/>
                <a:cs typeface="Microsoft Sans Serif"/>
              </a:rPr>
              <a:t>no</a:t>
            </a:r>
            <a:r>
              <a:rPr sz="3200" spc="160" dirty="0">
                <a:latin typeface="Microsoft Sans Serif"/>
                <a:cs typeface="Microsoft Sans Serif"/>
              </a:rPr>
              <a:t> </a:t>
            </a:r>
            <a:r>
              <a:rPr sz="3200" spc="210" dirty="0">
                <a:latin typeface="Microsoft Sans Serif"/>
                <a:cs typeface="Microsoft Sans Serif"/>
              </a:rPr>
              <a:t>edge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185" dirty="0">
                <a:latin typeface="Microsoft Sans Serif"/>
                <a:cs typeface="Microsoft Sans Serif"/>
              </a:rPr>
              <a:t>pixel</a:t>
            </a:r>
            <a:r>
              <a:rPr sz="3200" spc="155" dirty="0">
                <a:latin typeface="Microsoft Sans Serif"/>
                <a:cs typeface="Microsoft Sans Serif"/>
              </a:rPr>
              <a:t> </a:t>
            </a:r>
            <a:r>
              <a:rPr sz="3200" spc="215" dirty="0">
                <a:latin typeface="Microsoft Sans Serif"/>
                <a:cs typeface="Microsoft Sans Serif"/>
              </a:rPr>
              <a:t>left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580990"/>
            <a:ext cx="917448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300" dirty="0">
                <a:solidFill>
                  <a:srgbClr val="FFFFFF"/>
                </a:solidFill>
              </a:rPr>
              <a:t>The</a:t>
            </a:r>
            <a:r>
              <a:rPr sz="5050" spc="65" dirty="0">
                <a:solidFill>
                  <a:srgbClr val="FFFFFF"/>
                </a:solidFill>
              </a:rPr>
              <a:t> </a:t>
            </a:r>
            <a:r>
              <a:rPr sz="5050" spc="260" dirty="0">
                <a:solidFill>
                  <a:srgbClr val="FFFFFF"/>
                </a:solidFill>
              </a:rPr>
              <a:t>algorithm</a:t>
            </a:r>
            <a:r>
              <a:rPr sz="5050" spc="70" dirty="0">
                <a:solidFill>
                  <a:srgbClr val="FFFFFF"/>
                </a:solidFill>
              </a:rPr>
              <a:t> </a:t>
            </a:r>
            <a:r>
              <a:rPr sz="5050" spc="665" dirty="0">
                <a:solidFill>
                  <a:srgbClr val="FFFFFF"/>
                </a:solidFill>
              </a:rPr>
              <a:t>–</a:t>
            </a:r>
            <a:r>
              <a:rPr sz="5050" spc="75" dirty="0">
                <a:solidFill>
                  <a:srgbClr val="FFFFFF"/>
                </a:solidFill>
              </a:rPr>
              <a:t> </a:t>
            </a:r>
            <a:r>
              <a:rPr sz="5050" spc="215" dirty="0">
                <a:solidFill>
                  <a:srgbClr val="FFFFFF"/>
                </a:solidFill>
              </a:rPr>
              <a:t>Finding</a:t>
            </a:r>
            <a:r>
              <a:rPr sz="5050" spc="70" dirty="0">
                <a:solidFill>
                  <a:srgbClr val="FFFFFF"/>
                </a:solidFill>
              </a:rPr>
              <a:t> </a:t>
            </a:r>
            <a:r>
              <a:rPr sz="5050" spc="240" dirty="0">
                <a:solidFill>
                  <a:srgbClr val="FFFFFF"/>
                </a:solidFill>
              </a:rPr>
              <a:t>lines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527050" y="2162140"/>
            <a:ext cx="7431405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0" dirty="0">
                <a:solidFill>
                  <a:srgbClr val="5D89C6"/>
                </a:solidFill>
                <a:latin typeface="Microsoft Sans Serif"/>
                <a:cs typeface="Microsoft Sans Serif"/>
              </a:rPr>
              <a:t>Main</a:t>
            </a:r>
            <a:r>
              <a:rPr sz="2200" spc="100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spc="140" dirty="0">
                <a:solidFill>
                  <a:srgbClr val="5D89C6"/>
                </a:solidFill>
                <a:latin typeface="Microsoft Sans Serif"/>
                <a:cs typeface="Microsoft Sans Serif"/>
              </a:rPr>
              <a:t>direction</a:t>
            </a:r>
            <a:r>
              <a:rPr sz="2200" spc="110" dirty="0">
                <a:solidFill>
                  <a:srgbClr val="5D89C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is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calculated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as: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524760" algn="l"/>
              </a:tabLst>
            </a:pPr>
            <a:r>
              <a:rPr sz="2200" spc="20" dirty="0">
                <a:latin typeface="Microsoft Sans Serif"/>
                <a:cs typeface="Microsoft Sans Serif"/>
              </a:rPr>
              <a:t>Θ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555" dirty="0">
                <a:latin typeface="Microsoft Sans Serif"/>
                <a:cs typeface="Microsoft Sans Serif"/>
              </a:rPr>
              <a:t>=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45" dirty="0">
                <a:latin typeface="Microsoft Sans Serif"/>
                <a:cs typeface="Microsoft Sans Serif"/>
              </a:rPr>
              <a:t>arctan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(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∆y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30" dirty="0">
                <a:latin typeface="Microsoft Sans Serif"/>
                <a:cs typeface="Microsoft Sans Serif"/>
              </a:rPr>
              <a:t>/	</a:t>
            </a:r>
            <a:r>
              <a:rPr sz="2200" spc="95" dirty="0">
                <a:latin typeface="Microsoft Sans Serif"/>
                <a:cs typeface="Microsoft Sans Serif"/>
              </a:rPr>
              <a:t>∆x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12700" marR="5080">
              <a:lnSpc>
                <a:spcPts val="2560"/>
              </a:lnSpc>
              <a:tabLst>
                <a:tab pos="1151890" algn="l"/>
              </a:tabLst>
            </a:pPr>
            <a:r>
              <a:rPr sz="2200" spc="95" dirty="0">
                <a:latin typeface="Microsoft Sans Serif"/>
                <a:cs typeface="Microsoft Sans Serif"/>
              </a:rPr>
              <a:t>∆y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and	</a:t>
            </a:r>
            <a:r>
              <a:rPr sz="2200" spc="95" dirty="0">
                <a:latin typeface="Microsoft Sans Serif"/>
                <a:cs typeface="Microsoft Sans Serif"/>
              </a:rPr>
              <a:t>∆x </a:t>
            </a:r>
            <a:r>
              <a:rPr sz="2200" spc="180" dirty="0">
                <a:latin typeface="Microsoft Sans Serif"/>
                <a:cs typeface="Microsoft Sans Serif"/>
              </a:rPr>
              <a:t>with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30" dirty="0">
                <a:latin typeface="Microsoft Sans Serif"/>
                <a:cs typeface="Microsoft Sans Serif"/>
              </a:rPr>
              <a:t>respect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85" dirty="0">
                <a:latin typeface="Microsoft Sans Serif"/>
                <a:cs typeface="Microsoft Sans Serif"/>
              </a:rPr>
              <a:t>to</a:t>
            </a:r>
            <a:r>
              <a:rPr sz="2200" spc="130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solidFill>
                  <a:srgbClr val="11F54B"/>
                </a:solidFill>
                <a:latin typeface="Microsoft Sans Serif"/>
                <a:cs typeface="Microsoft Sans Serif"/>
              </a:rPr>
              <a:t>current</a:t>
            </a:r>
            <a:r>
              <a:rPr sz="2200" spc="114" dirty="0">
                <a:solidFill>
                  <a:srgbClr val="11F54B"/>
                </a:solidFill>
                <a:latin typeface="Microsoft Sans Serif"/>
                <a:cs typeface="Microsoft Sans Serif"/>
              </a:rPr>
              <a:t> </a:t>
            </a:r>
            <a:r>
              <a:rPr sz="2200" spc="125" dirty="0">
                <a:solidFill>
                  <a:srgbClr val="11F54B"/>
                </a:solidFill>
                <a:latin typeface="Microsoft Sans Serif"/>
                <a:cs typeface="Microsoft Sans Serif"/>
              </a:rPr>
              <a:t>pixel</a:t>
            </a:r>
            <a:r>
              <a:rPr sz="2200" spc="110" dirty="0">
                <a:solidFill>
                  <a:srgbClr val="11F54B"/>
                </a:solidFill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and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30" dirty="0">
                <a:solidFill>
                  <a:srgbClr val="F907DE"/>
                </a:solidFill>
                <a:latin typeface="Microsoft Sans Serif"/>
                <a:cs typeface="Microsoft Sans Serif"/>
              </a:rPr>
              <a:t>previous </a:t>
            </a:r>
            <a:r>
              <a:rPr sz="2200" spc="-570" dirty="0">
                <a:solidFill>
                  <a:srgbClr val="F907DE"/>
                </a:solidFill>
                <a:latin typeface="Microsoft Sans Serif"/>
                <a:cs typeface="Microsoft Sans Serif"/>
              </a:rPr>
              <a:t> </a:t>
            </a:r>
            <a:r>
              <a:rPr sz="2200" spc="125" dirty="0">
                <a:solidFill>
                  <a:srgbClr val="F907DE"/>
                </a:solidFill>
                <a:latin typeface="Microsoft Sans Serif"/>
                <a:cs typeface="Microsoft Sans Serif"/>
              </a:rPr>
              <a:t>pixel</a:t>
            </a:r>
            <a:r>
              <a:rPr sz="2200" spc="110" dirty="0">
                <a:solidFill>
                  <a:srgbClr val="F907DE"/>
                </a:solidFill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detected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2659" y="1584290"/>
            <a:ext cx="2735579" cy="27355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5109" y="5330790"/>
            <a:ext cx="7059295" cy="6845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259"/>
              </a:spcBef>
            </a:pPr>
            <a:r>
              <a:rPr sz="2200" spc="40" dirty="0">
                <a:latin typeface="Microsoft Sans Serif"/>
                <a:cs typeface="Microsoft Sans Serif"/>
              </a:rPr>
              <a:t>So,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75" dirty="0">
                <a:latin typeface="Microsoft Sans Serif"/>
                <a:cs typeface="Microsoft Sans Serif"/>
              </a:rPr>
              <a:t>it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is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60" dirty="0">
                <a:latin typeface="Microsoft Sans Serif"/>
                <a:cs typeface="Microsoft Sans Serif"/>
              </a:rPr>
              <a:t>now</a:t>
            </a:r>
            <a:r>
              <a:rPr sz="2200" spc="105" dirty="0">
                <a:latin typeface="Microsoft Sans Serif"/>
                <a:cs typeface="Microsoft Sans Serif"/>
              </a:rPr>
              <a:t> possible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to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204" dirty="0">
                <a:latin typeface="Microsoft Sans Serif"/>
                <a:cs typeface="Microsoft Sans Serif"/>
              </a:rPr>
              <a:t>try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35" dirty="0">
                <a:latin typeface="Microsoft Sans Serif"/>
                <a:cs typeface="Microsoft Sans Serif"/>
              </a:rPr>
              <a:t>just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lines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50" dirty="0">
                <a:latin typeface="Microsoft Sans Serif"/>
                <a:cs typeface="Microsoft Sans Serif"/>
              </a:rPr>
              <a:t>which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belong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85" dirty="0">
                <a:latin typeface="Microsoft Sans Serif"/>
                <a:cs typeface="Microsoft Sans Serif"/>
              </a:rPr>
              <a:t>to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180" dirty="0">
                <a:latin typeface="Microsoft Sans Serif"/>
                <a:cs typeface="Microsoft Sans Serif"/>
              </a:rPr>
              <a:t>the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40" dirty="0">
                <a:latin typeface="Microsoft Sans Serif"/>
                <a:cs typeface="Microsoft Sans Serif"/>
              </a:rPr>
              <a:t>blue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spc="165" dirty="0">
                <a:latin typeface="Microsoft Sans Serif"/>
                <a:cs typeface="Microsoft Sans Serif"/>
              </a:rPr>
              <a:t>interval!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800" y="4176360"/>
            <a:ext cx="3063240" cy="306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665</Words>
  <Application>Microsoft Office PowerPoint</Application>
  <PresentationFormat>Custom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Bahnschrift</vt:lpstr>
      <vt:lpstr>Calibri</vt:lpstr>
      <vt:lpstr>Lucida Sans Unicode</vt:lpstr>
      <vt:lpstr>Microsoft Sans Serif</vt:lpstr>
      <vt:lpstr>Trebuchet MS</vt:lpstr>
      <vt:lpstr>Office Theme</vt:lpstr>
      <vt:lpstr>Combining Hough Transform with Contour Tracing for Enhanced Image Processing</vt:lpstr>
      <vt:lpstr>Hough Transform</vt:lpstr>
      <vt:lpstr>Problem</vt:lpstr>
      <vt:lpstr>Solution</vt:lpstr>
      <vt:lpstr>Preprocessing</vt:lpstr>
      <vt:lpstr>The algorithm – contour tracing</vt:lpstr>
      <vt:lpstr>The algorithm – Moore Neighbor</vt:lpstr>
      <vt:lpstr>The algorithm – Contour tracing</vt:lpstr>
      <vt:lpstr>The algorithm – Finding lines</vt:lpstr>
      <vt:lpstr>Pseudo-code</vt:lpstr>
      <vt:lpstr>Performances</vt:lpstr>
      <vt:lpstr>Performances</vt:lpstr>
      <vt:lpstr>Conclusions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Hough transform  with contour tracing</dc:title>
  <cp:lastModifiedBy>User</cp:lastModifiedBy>
  <cp:revision>17</cp:revision>
  <dcterms:created xsi:type="dcterms:W3CDTF">2023-11-08T16:13:00Z</dcterms:created>
  <dcterms:modified xsi:type="dcterms:W3CDTF">2023-11-09T14:26:52Z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2018-07-19T00:00:00Z</vt:filetime>
  </property>
</Properties>
</file>