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82" r:id="rId5"/>
    <p:sldId id="272" r:id="rId6"/>
    <p:sldId id="301" r:id="rId7"/>
    <p:sldId id="302" r:id="rId8"/>
    <p:sldId id="273" r:id="rId9"/>
    <p:sldId id="303" r:id="rId10"/>
    <p:sldId id="263" r:id="rId11"/>
    <p:sldId id="304" r:id="rId12"/>
    <p:sldId id="305" r:id="rId13"/>
    <p:sldId id="307" r:id="rId14"/>
    <p:sldId id="308" r:id="rId15"/>
    <p:sldId id="306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5464E"/>
    <a:srgbClr val="0CA3D7"/>
    <a:srgbClr val="C75806"/>
    <a:srgbClr val="65482B"/>
    <a:srgbClr val="000000"/>
    <a:srgbClr val="00499F"/>
    <a:srgbClr val="0CC1E0"/>
    <a:srgbClr val="1B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41" autoAdjust="0"/>
    <p:restoredTop sz="95149" autoAdjust="0"/>
  </p:normalViewPr>
  <p:slideViewPr>
    <p:cSldViewPr>
      <p:cViewPr varScale="1">
        <p:scale>
          <a:sx n="85" d="100"/>
          <a:sy n="85" d="100"/>
        </p:scale>
        <p:origin x="177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3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E4A4FB1-E5C3-45DD-B4CF-CDF19D230F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ru-RU" altLang="fr-FR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5D1B831-EC98-4F14-B983-CEC3A5800F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endParaRPr lang="ru-RU" altLang="fr-FR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42582B51-D345-4966-A662-88BF0C39D2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9B5FFC9F-305E-4A80-9049-18CE52CC300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fr-FR"/>
              <a:t>Click to edit Master text styles</a:t>
            </a:r>
          </a:p>
          <a:p>
            <a:pPr lvl="1"/>
            <a:r>
              <a:rPr lang="ru-RU" altLang="fr-FR"/>
              <a:t>Second level</a:t>
            </a:r>
          </a:p>
          <a:p>
            <a:pPr lvl="2"/>
            <a:r>
              <a:rPr lang="ru-RU" altLang="fr-FR"/>
              <a:t>Third level</a:t>
            </a:r>
          </a:p>
          <a:p>
            <a:pPr lvl="3"/>
            <a:r>
              <a:rPr lang="ru-RU" altLang="fr-FR"/>
              <a:t>Fourth level</a:t>
            </a:r>
          </a:p>
          <a:p>
            <a:pPr lvl="4"/>
            <a:r>
              <a:rPr lang="ru-RU" altLang="fr-FR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77B31515-63AA-4752-9ABA-C098E2EAB0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ru-RU" altLang="fr-FR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0BBC3B82-DF28-412D-8D6A-B57EDC6083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fld id="{5F83CDBF-B136-4D3D-93AD-D227182A001F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536458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7F276D9-E5D1-4BEB-99E4-6AE5CF4838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2420938"/>
            <a:ext cx="4679950" cy="11509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altLang="fr-FR" noProof="0"/>
              <a:t>Modifiez le style du titre</a:t>
            </a:r>
            <a:endParaRPr lang="ru-RU" altLang="fr-FR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C8BDA1-4F1E-48F3-B6B9-FD9F16E5A3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859338" y="5445125"/>
            <a:ext cx="3889375" cy="7207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35464E"/>
                </a:solidFill>
              </a:defRPr>
            </a:lvl1pPr>
          </a:lstStyle>
          <a:p>
            <a:pPr lvl="0"/>
            <a:r>
              <a:rPr lang="fr-FR" altLang="fr-FR" noProof="0"/>
              <a:t>Modifiez le style des sous-titres du masque</a:t>
            </a:r>
            <a:endParaRPr lang="ru-RU" alt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637A3-2935-41C1-8650-B10CEE14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FAB254-BADE-4AA2-9FB7-0BC33C301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69B916-5883-4460-95C1-9B3E67E2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6F9DAD-3F87-4692-90C3-51051C6B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63AC6B-A3C8-41FC-AEC3-21D71344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540F8-EC5C-4C31-A613-3DD81CE33BA9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63440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C64AB4-E808-4BA8-B221-958EB5571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333375"/>
            <a:ext cx="2051050" cy="597535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FD589-4C68-449B-A818-BE5E86A15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003925" cy="59753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E50A23-BE5F-4292-908A-C7403B1B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6A2F7B-E5E1-4EB9-9546-4AB3B6B5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27073A-11EC-4399-B34B-496B1144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0B817-6F2E-4146-BA91-10F197D6336E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319678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BD3C0-3A3F-4219-A21F-CF11E5408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175308-E8EC-4198-94C8-E335F607C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598BB0-2C5B-411A-8E85-E13D32F5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6752F6-726C-499F-8FEF-DF56C966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7DC4EC-BE01-4951-A2DB-85F5F335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63F17-A98D-4689-A822-510330414A4D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00774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5DCDE-2865-476B-AC2F-AFE81555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ED1A11-F83D-4D20-A0F2-DA681063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54D99B-F760-4A71-9867-91F3286B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89640D-4465-4E1B-9ECD-5C91D7B4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7094AB-1B35-4CE6-8AF9-C885C963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E4394-2751-41C9-9F0B-4B3290240F9A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941968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AAD96-151F-4292-8ADF-AE22EF77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746664-80B7-4A51-8555-FE4D7A19A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D1B752-BAF0-40A1-BDCB-34DBB5FA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A307D5-BE40-4A0C-925C-4BD03550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CA2E6-1CA0-40EE-BC4A-82E81A57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7BD08-BADB-466D-90A5-DB8C587A9179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40792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FBAA7-3D8F-41FE-821C-300FC539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D75192-1B69-4F3C-864C-19911C072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8175" y="1628775"/>
            <a:ext cx="3313113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15E60B-9DEB-4D3D-A14B-7182FA632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3688" y="1628775"/>
            <a:ext cx="3313112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36DBC7-1CD2-4147-8341-7A629DAA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6CA535-8E7E-413C-81CB-A69B705E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48EFC6-A1B4-487D-99D5-33A5E4D5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D508B-1DD8-4E85-B4DC-4884D74310CD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782909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37C07-F6A6-4F5C-8979-C6419F73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13CCD0-0234-4C63-A50D-EAB8DACF4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F7F527-204D-4C85-85B3-31D17A248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B57C60-0FAA-4108-BFD5-D2A765D93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E93FDF-D586-469A-8D99-03345AD88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9DD9A1-D042-461B-9248-7F6E7DCB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363DA6-CEE9-4138-8B62-6CCC87AB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EE596F-B519-44A8-B421-BD3968AE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04011-3E4F-4BAA-BEA2-8678283F084D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431636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B5791-30EA-44D9-824F-C26CE500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9C0D82-F976-4A4B-AD8C-C4BE913E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04E90E-9A07-4585-9059-2838D433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2CFA2F-117B-4703-A393-85A11E75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497DF-C06F-4D08-9CDF-A00577041538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886067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781960-68AC-45EB-B701-1E44E7CD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35618D-4CB9-4042-9256-1D080294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0F5424-DEA0-47E9-A862-43645C17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53314-F667-458B-9AB8-D1B2B93A206A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190489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065F8-7140-48B0-B408-779E1ECB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476F4-822E-4995-BA9A-B66158273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8CB40E-C67C-42BD-820A-6A3A4B33D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394857-96BC-438E-85CA-9AA2E656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0CFBE4-861C-428A-B936-EB36C7A8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5AC99E-7627-4CC3-B8F6-67100904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9C297-56BD-41A0-8725-C670EB360B89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423637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A5DF4-FF58-4425-8EF5-DC5B37C7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A92DFF-332D-4577-9B7B-1FD134FD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CA3884-0299-42CF-BE6D-3075DF9D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118B50-E70C-4DDF-870F-AE6605FB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6BD47C-EC11-45F3-8AAF-31EA02E9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385F5-AC3E-45A3-9ECF-0D98FFB930AB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315281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63BD8-5706-4449-8BDA-5C1D8FAA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1A5567-7D13-487A-86BB-112F5FCBB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2E7805-8DB5-41FD-9BB5-044111F73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208B16-CBBE-4341-9BBF-3704775D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82B522-A7E5-4DC7-9C58-FAFF1280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7DA31F-B0BA-4B70-9DDD-16882CFE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95FF0-1C61-46C0-85F3-5D9AB4D234A6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488230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4FC3B-C4D6-4C61-B55B-C3670286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4D94CB-B428-4530-B091-757BD0BB6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32F226-60F0-4B7D-868F-0809622D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79C6D0-A13F-40AE-BF58-88C59738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AF7F78-FE68-43A0-A58D-8994C6B4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52859-3608-4929-A34C-5E597D906453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69945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84C43F-F9E8-435D-A57E-35F1E5A2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801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11F473-1108-4BBE-BFAF-9492197FB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801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398E7A-F600-45AF-94EB-183FDF8E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3EDC0E-551D-4D3E-B088-2371261D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346A87-A6AB-45E4-B939-B8E9C552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04F7F-444F-4587-AAB7-E3B92B961E65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90430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88DBC-2C0B-4654-9388-2323B490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877835-C2A3-482E-892A-CEC5171A1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5E92A-C8A8-4211-8965-312F9E50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50894F-E210-4AD4-8063-D797D7CE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FED421-7F07-4E84-83BB-4A2408A8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2D2C1-CB09-4EEF-B242-933241B6391E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34798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9FC87-08A2-4E86-8E18-601EC51D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CC861B-AC39-43B0-BDA1-D56513773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27487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1E5AF2-4098-4A6D-A737-45734D772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27488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246BFD-2C24-4BB6-911F-0C877590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E57254-0545-40BE-8884-78CB3EA7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4C9E3E-7489-403B-8E8B-35F3C7BA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65458-B26E-4329-A53B-0DCC18C24F8D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99633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045CC-E249-4CD7-8DDA-3307056E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0021A3-2F2E-42BD-9993-11D7F8B6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90CEE4-11AD-426A-9F07-11D68E0DB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D78AB3-03FC-4FA9-B4DE-E2750E80C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FC57D1-6222-4332-AB42-665D2CB66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BB4DA1-93A5-4D88-A1C6-DF018093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5F03C0-931E-41EB-901A-6EF53C59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ADDADC-734A-4D74-AF4C-1488C211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506AF-402A-406B-837A-4E0835A3E021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81369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77D10-5DD1-41E3-A5D6-0A656134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BAD3F9-7CA1-4FBF-9A74-93D0C415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54445A-659F-4C6E-B179-E490A5D5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C95312-BC1C-4CD2-A11F-C7D6128B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70331-09C6-4459-9780-3356F4A1A245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89334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A11361-F276-44F3-8C9E-FDA25134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B35E3E-1C07-4474-AA66-A3ACC6B7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681762-8369-44B2-ADC0-AC5702D4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90286-AE40-4C44-A90F-F846BE34EEB4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66951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DCEBB-3B72-450B-A56C-53780B14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51206C-82FE-41EF-A57D-5CC20F26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17C994-70D9-4BB4-A123-995728D50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747160-3178-4315-9241-47DF6E0A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6E3A21-09AF-481D-A09E-75DEFAC2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40B42A-7DA3-41FF-8CC1-7E6653A4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142FB-9C5D-47C2-AD77-F14AD3510DDC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49853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00089-FC7A-48CB-8899-E3572798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210D06-F431-4D64-8E97-E1D7355D2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06DB5B-D475-468D-AE07-B4F80E871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F3052B-DEC8-4C09-BAFF-14104357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8FC246-0921-4FD8-8742-F41B5F42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BF188A-EB89-4FD1-A31B-0C7AB3CA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6509B-322C-4C85-9F6F-9206C854E08E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96448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65115F-9BE8-4E79-8B46-6069217F4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  <a:endParaRPr lang="ru-RU" altLang="fr-F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E93C6D0-CA82-49BC-9C09-B8FBF3D12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0737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ru-RU" altLang="fr-FR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96DCD6B4-0A23-4C69-A4DE-8E9E7A360B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</a:defRPr>
            </a:lvl1pPr>
          </a:lstStyle>
          <a:p>
            <a:endParaRPr lang="ru-RU" altLang="fr-FR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BC9EF06-8F19-474A-AB37-5AB3B9AB69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</a:defRPr>
            </a:lvl1pPr>
          </a:lstStyle>
          <a:p>
            <a:endParaRPr lang="ru-RU" altLang="fr-FR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65FFB421-231D-4A03-A8F2-9C58BB4667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</a:defRPr>
            </a:lvl1pPr>
          </a:lstStyle>
          <a:p>
            <a:fld id="{5F595FA5-1D9A-4A74-AC44-219569FF8F1C}" type="slidenum">
              <a:rPr lang="ru-RU" altLang="fr-FR"/>
              <a:pPr/>
              <a:t>‹N°›</a:t>
            </a:fld>
            <a:endParaRPr lang="ru-RU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anose="02040502050405020303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anose="02040502050405020303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anose="02040502050405020303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anose="02040502050405020303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anose="02040502050405020303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anose="02040502050405020303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anose="02040502050405020303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anose="02040502050405020303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5667A43B-0B25-4F3C-9817-58E812D11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fr-FR"/>
              <a:t>Click to edit Master title style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58C71A5D-3566-4CB4-AD3C-47C8DD05D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28775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fr-FR"/>
              <a:t>Click to edit Master text styles</a:t>
            </a:r>
          </a:p>
          <a:p>
            <a:pPr lvl="1"/>
            <a:r>
              <a:rPr lang="ru-RU" altLang="fr-FR"/>
              <a:t>Second level</a:t>
            </a:r>
          </a:p>
          <a:p>
            <a:pPr lvl="2"/>
            <a:r>
              <a:rPr lang="ru-RU" altLang="fr-FR"/>
              <a:t>Third level</a:t>
            </a:r>
          </a:p>
          <a:p>
            <a:pPr lvl="3"/>
            <a:r>
              <a:rPr lang="ru-RU" altLang="fr-FR"/>
              <a:t>Fourth level</a:t>
            </a:r>
          </a:p>
          <a:p>
            <a:pPr lvl="4"/>
            <a:r>
              <a:rPr lang="ru-RU" altLang="fr-FR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9077DB6C-282B-4D1B-83AC-EA55329AD9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38393B"/>
                </a:solidFill>
              </a:defRPr>
            </a:lvl1pPr>
          </a:lstStyle>
          <a:p>
            <a:endParaRPr lang="ru-RU" altLang="fr-FR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C1DBA394-FF43-46A3-85C0-64AD46F5009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38393B"/>
                </a:solidFill>
              </a:defRPr>
            </a:lvl1pPr>
          </a:lstStyle>
          <a:p>
            <a:endParaRPr lang="ru-RU" altLang="fr-FR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63CA6351-3232-4C48-8324-B44B5172B9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38393B"/>
                </a:solidFill>
              </a:defRPr>
            </a:lvl1pPr>
          </a:lstStyle>
          <a:p>
            <a:fld id="{90F65542-9657-42D8-B800-3FB0F114D04D}" type="slidenum">
              <a:rPr lang="ru-RU" altLang="fr-FR"/>
              <a:pPr/>
              <a:t>‹N°›</a:t>
            </a:fld>
            <a:endParaRPr lang="ru-RU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38393B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anose="020405020504050203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anose="020405020504050203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anose="020405020504050203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anose="0204050205040502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anose="0204050205040502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anose="0204050205040502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anose="0204050205040502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anose="020405020504050203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38393B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38393B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38393B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38393B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38393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5BDEEF46-2E50-4805-A3FC-358C0F1768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115" y="2154129"/>
            <a:ext cx="6529605" cy="2663999"/>
          </a:xfrm>
        </p:spPr>
        <p:txBody>
          <a:bodyPr/>
          <a:lstStyle/>
          <a:p>
            <a:r>
              <a:rPr lang="fr-FR" sz="2400" b="1" dirty="0"/>
              <a:t>Polynomial Régression</a:t>
            </a:r>
            <a:br>
              <a:rPr lang="fr-FR" sz="2400" b="1" dirty="0"/>
            </a:br>
            <a:r>
              <a:rPr lang="fr-FR" sz="2400" b="1" dirty="0"/>
              <a:t>Kernel Principal Components </a:t>
            </a:r>
            <a:r>
              <a:rPr lang="fr-FR" sz="2400" b="1" dirty="0" err="1"/>
              <a:t>Analysis</a:t>
            </a:r>
            <a:br>
              <a:rPr lang="fr-FR" dirty="0"/>
            </a:br>
            <a:r>
              <a:rPr lang="fr-FR" altLang="fr-FR" dirty="0"/>
              <a:t>	</a:t>
            </a:r>
            <a:endParaRPr lang="en-US" altLang="fr-FR" dirty="0"/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84C8876D-C200-4F9E-B7C8-134FEA56E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56420"/>
            <a:ext cx="9144000" cy="129669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rgbClr val="35464E"/>
                </a:solidFill>
                <a:latin typeface="Georgia" panose="02040502050405020303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9pPr>
          </a:lstStyle>
          <a:p>
            <a:r>
              <a:rPr lang="fr-FR" sz="1600" dirty="0"/>
              <a:t>        Présenté par:					Encadre par 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RAKIB Soukaina </a:t>
            </a: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sz="1600" dirty="0">
                <a:solidFill>
                  <a:schemeClr val="tx1"/>
                </a:solidFill>
              </a:rPr>
              <a:t>                                                    </a:t>
            </a:r>
            <a:r>
              <a:rPr lang="en-US" sz="1600" dirty="0" err="1">
                <a:solidFill>
                  <a:schemeClr val="tx1"/>
                </a:solidFill>
              </a:rPr>
              <a:t>Pr</a:t>
            </a:r>
            <a:r>
              <a:rPr lang="en-US" sz="1600" dirty="0">
                <a:solidFill>
                  <a:schemeClr val="tx1"/>
                </a:solidFill>
              </a:rPr>
              <a:t> MAHMOUDI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endParaRPr lang="uk-UA" altLang="fr-FR" b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D723A3-A2EE-4657-BD06-8CEB0D8FA6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07" y="-222433"/>
            <a:ext cx="1674186" cy="16741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F8AFDC8-4D1B-40C9-8706-05E4CC910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0" y="147121"/>
            <a:ext cx="1128286" cy="958520"/>
          </a:xfrm>
          <a:prstGeom prst="rect">
            <a:avLst/>
          </a:prstGeom>
        </p:spPr>
      </p:pic>
      <p:pic>
        <p:nvPicPr>
          <p:cNvPr id="9" name="Image">
            <a:extLst>
              <a:ext uri="{FF2B5EF4-FFF2-40B4-BE49-F238E27FC236}">
                <a16:creationId xmlns:a16="http://schemas.microsoft.com/office/drawing/2014/main" id="{1DAB076E-E123-4566-B0E6-0D520E5FD58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41029"/>
            <a:ext cx="1584176" cy="102234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67780C1-0B33-421F-A4B7-5839F2AE6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" b="3284"/>
          <a:stretch/>
        </p:blipFill>
        <p:spPr>
          <a:xfrm>
            <a:off x="5804485" y="2060848"/>
            <a:ext cx="3151654" cy="16546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F938625-9240-4E7E-A19D-FA0440D6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00FB55E-1B1C-48E7-99A1-F1AB7574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Principal component analysis (</a:t>
            </a:r>
            <a:r>
              <a:rPr lang="en-US" dirty="0">
                <a:solidFill>
                  <a:srgbClr val="FF0066"/>
                </a:solidFill>
              </a:rPr>
              <a:t>PCA</a:t>
            </a:r>
            <a:r>
              <a:rPr lang="en-US" dirty="0"/>
              <a:t>) is a statistical technique that is useful for compression and extract useful information from multivariate data sets.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purpose is to reduce the dimensionality of a data set </a:t>
            </a:r>
            <a:r>
              <a:rPr lang="en-US" dirty="0">
                <a:solidFill>
                  <a:srgbClr val="35464E"/>
                </a:solidFill>
              </a:rPr>
              <a:t>(sample</a:t>
            </a:r>
            <a:r>
              <a:rPr lang="en-US" dirty="0"/>
              <a:t>) by finding a new set of variables </a:t>
            </a:r>
            <a:r>
              <a:rPr lang="en-US" dirty="0">
                <a:solidFill>
                  <a:srgbClr val="35464E"/>
                </a:solidFill>
              </a:rPr>
              <a:t>(</a:t>
            </a:r>
            <a:r>
              <a:rPr lang="en-US" dirty="0">
                <a:solidFill>
                  <a:srgbClr val="FF0066"/>
                </a:solidFill>
              </a:rPr>
              <a:t>Uncorrelated</a:t>
            </a:r>
            <a:r>
              <a:rPr lang="en-US" dirty="0">
                <a:solidFill>
                  <a:srgbClr val="35464E"/>
                </a:solidFill>
              </a:rPr>
              <a:t>)</a:t>
            </a:r>
            <a:r>
              <a:rPr lang="en-US" dirty="0"/>
              <a:t>,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smaller than the original set of variables (Correlated), without much loss of information and still retains most of the sample's information.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EE8307-7399-4501-9C2A-7BC7895F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85F5-AC3E-45A3-9ECF-0D98FFB930AB}" type="slidenum">
              <a:rPr lang="ru-RU" altLang="fr-FR" smtClean="0"/>
              <a:pPr/>
              <a:t>10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30089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EA4C9-7CF8-4AE2-875C-2D759361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570" y="758825"/>
            <a:ext cx="6767513" cy="1143000"/>
          </a:xfrm>
        </p:spPr>
        <p:txBody>
          <a:bodyPr/>
          <a:lstStyle/>
          <a:p>
            <a:r>
              <a:rPr lang="fr-F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PCA Work</a:t>
            </a:r>
            <a:br>
              <a:rPr lang="fr-FR" b="0" i="0" dirty="0">
                <a:solidFill>
                  <a:srgbClr val="2F5897"/>
                </a:solidFill>
                <a:effectLst/>
                <a:latin typeface="ff1"/>
              </a:rPr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7B59A0-0CFB-4A4A-B151-0309E75E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28775"/>
            <a:ext cx="6984305" cy="4525963"/>
          </a:xfrm>
        </p:spPr>
        <p:txBody>
          <a:bodyPr/>
          <a:lstStyle/>
          <a:p>
            <a:pPr algn="just"/>
            <a:r>
              <a:rPr lang="en-US" dirty="0"/>
              <a:t>PCA concerned with explaining the variance-covariance of a set of variables (</a:t>
            </a:r>
            <a:r>
              <a:rPr lang="en-US" dirty="0">
                <a:solidFill>
                  <a:srgbClr val="FF0066"/>
                </a:solidFill>
              </a:rPr>
              <a:t>Multi-variant</a:t>
            </a:r>
            <a:r>
              <a:rPr lang="en-US" dirty="0"/>
              <a:t>) </a:t>
            </a:r>
          </a:p>
          <a:p>
            <a:pPr marL="0" indent="0" algn="just">
              <a:buNone/>
            </a:pPr>
            <a:r>
              <a:rPr lang="en-US" dirty="0"/>
              <a:t>                     x1 , x2 , x3 ,…, </a:t>
            </a:r>
            <a:r>
              <a:rPr lang="en-US" dirty="0" err="1"/>
              <a:t>xp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Through a few linear combinations of these variables</a:t>
            </a:r>
          </a:p>
          <a:p>
            <a:pPr marL="0" indent="0" algn="just">
              <a:buNone/>
            </a:pPr>
            <a:r>
              <a:rPr lang="en-US" dirty="0"/>
              <a:t>                     a1x1 + a2x2 + a3x3 + … + ap </a:t>
            </a:r>
            <a:r>
              <a:rPr lang="en-US" dirty="0" err="1"/>
              <a:t>xp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To capture the variability of original dataset (</a:t>
            </a:r>
            <a:r>
              <a:rPr lang="en-US" dirty="0">
                <a:solidFill>
                  <a:srgbClr val="FF0066"/>
                </a:solidFill>
              </a:rPr>
              <a:t>Covariance Matrix</a:t>
            </a:r>
            <a:r>
              <a:rPr lang="en-US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619C91-9EF2-4ECB-BE73-A0EA0533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394-2751-41C9-9F0B-4B3290240F9A}" type="slidenum">
              <a:rPr lang="ru-RU" altLang="fr-FR" smtClean="0"/>
              <a:pPr/>
              <a:t>11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83316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FE477-9838-4E83-897F-FBE57899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845768"/>
            <a:ext cx="6767513" cy="1143000"/>
          </a:xfrm>
        </p:spPr>
        <p:txBody>
          <a:bodyPr/>
          <a:lstStyle/>
          <a:p>
            <a:r>
              <a:rPr lang="fr-F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fr-FR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</a:t>
            </a:r>
            <a:br>
              <a:rPr lang="fr-FR" b="0" i="0" dirty="0">
                <a:solidFill>
                  <a:srgbClr val="2F5897"/>
                </a:solidFill>
                <a:effectLst/>
                <a:latin typeface="ff1"/>
              </a:rPr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A07418-D369-4397-95DD-E91EEC79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Data represented as a cloud of n points in a multidimensional space with an axis for each of the p variables.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C4F59A-208D-4979-9901-F9DAB831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394-2751-41C9-9F0B-4B3290240F9A}" type="slidenum">
              <a:rPr lang="ru-RU" altLang="fr-FR" smtClean="0"/>
              <a:pPr/>
              <a:t>12</a:t>
            </a:fld>
            <a:endParaRPr lang="ru-RU" alt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F88651-925D-457F-9D74-79240F3F0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74" y="2780928"/>
            <a:ext cx="4608514" cy="30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00E38-91FF-42BE-9DBF-FF8EB975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620688"/>
            <a:ext cx="6767513" cy="1143000"/>
          </a:xfrm>
        </p:spPr>
        <p:txBody>
          <a:bodyPr/>
          <a:lstStyle/>
          <a:p>
            <a:r>
              <a:rPr lang="fr-F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PCA</a:t>
            </a:r>
            <a:br>
              <a:rPr lang="fr-FR" b="0" i="0" dirty="0">
                <a:solidFill>
                  <a:srgbClr val="2F5897"/>
                </a:solidFill>
                <a:effectLst/>
                <a:latin typeface="ff1"/>
              </a:rPr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75CAB-68D6-4BD6-AF29-E3BCB418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66"/>
                </a:solidFill>
              </a:rPr>
              <a:t>variance</a:t>
            </a:r>
            <a:r>
              <a:rPr lang="en-US" dirty="0"/>
              <a:t> of each variable is the average squared deviation of its n values around the mean of that variable.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degree to which the variables are linearly correlated is represented by their </a:t>
            </a:r>
            <a:r>
              <a:rPr lang="en-US" dirty="0">
                <a:solidFill>
                  <a:srgbClr val="FF0066"/>
                </a:solidFill>
              </a:rPr>
              <a:t>covariance’s</a:t>
            </a:r>
            <a:r>
              <a:rPr lang="en-US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03C99B-E0CB-4A46-B559-9851F75D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394-2751-41C9-9F0B-4B3290240F9A}" type="slidenum">
              <a:rPr lang="ru-RU" altLang="fr-FR" smtClean="0"/>
              <a:pPr/>
              <a:t>13</a:t>
            </a:fld>
            <a:endParaRPr lang="ru-RU" alt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44B5177-8F28-49C8-A9EE-25CF2A212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99" y="2495420"/>
            <a:ext cx="3781953" cy="93358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5D87A9-016F-4B79-84B8-FFF03200C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84" y="4467620"/>
            <a:ext cx="5693182" cy="168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8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D3760-F68B-4752-BEA6-E98F0989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636144"/>
            <a:ext cx="6767513" cy="1143000"/>
          </a:xfrm>
        </p:spPr>
        <p:txBody>
          <a:bodyPr/>
          <a:lstStyle/>
          <a:p>
            <a:r>
              <a:rPr lang="fr-F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of PCA</a:t>
            </a:r>
            <a:br>
              <a:rPr lang="fr-FR" b="0" i="0" dirty="0">
                <a:solidFill>
                  <a:srgbClr val="2F5897"/>
                </a:solidFill>
                <a:effectLst/>
                <a:latin typeface="ff1"/>
              </a:rPr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793238-BEBD-4603-A3CC-F3927B60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objective of PCA is to </a:t>
            </a:r>
            <a:r>
              <a:rPr lang="en-US" dirty="0">
                <a:solidFill>
                  <a:srgbClr val="FF0066"/>
                </a:solidFill>
              </a:rPr>
              <a:t>rigidly rotate </a:t>
            </a:r>
            <a:r>
              <a:rPr lang="en-US" dirty="0"/>
              <a:t>the axes of this p-dimensional space to new positions (</a:t>
            </a:r>
            <a:r>
              <a:rPr lang="en-US" dirty="0">
                <a:solidFill>
                  <a:srgbClr val="FF0066"/>
                </a:solidFill>
              </a:rPr>
              <a:t>principal axes</a:t>
            </a:r>
            <a:r>
              <a:rPr lang="en-US" dirty="0"/>
              <a:t>) that have the following properties: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ordered such that </a:t>
            </a:r>
            <a:r>
              <a:rPr lang="en-US" dirty="0">
                <a:solidFill>
                  <a:srgbClr val="FF0066"/>
                </a:solidFill>
              </a:rPr>
              <a:t>principal axis 1 has the highest variance</a:t>
            </a:r>
            <a:r>
              <a:rPr lang="en-US" dirty="0"/>
              <a:t>, axis 2 has the next highest variance, .... , and axis p has the lowest variance</a:t>
            </a:r>
          </a:p>
          <a:p>
            <a:pPr lvl="1" algn="just"/>
            <a:r>
              <a:rPr lang="en-US" dirty="0"/>
              <a:t>covariance among each pair of the principal axes is zero (</a:t>
            </a:r>
            <a:r>
              <a:rPr lang="en-US" dirty="0">
                <a:solidFill>
                  <a:srgbClr val="FF0066"/>
                </a:solidFill>
              </a:rPr>
              <a:t>the principal axes are uncorrelated</a:t>
            </a:r>
            <a:r>
              <a:rPr lang="en-US" dirty="0"/>
              <a:t>).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90F52-AD0A-472A-BCD3-B4D80F5F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394-2751-41C9-9F0B-4B3290240F9A}" type="slidenum">
              <a:rPr lang="ru-RU" altLang="fr-FR" smtClean="0"/>
              <a:pPr/>
              <a:t>14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52664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02A5D-F6B1-47D1-B8F8-E3BAD19C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C142-6798-4FBF-9F1F-835F2E72B572}" type="slidenum">
              <a:rPr lang="ru-RU" altLang="fr-FR"/>
              <a:pPr/>
              <a:t>2</a:t>
            </a:fld>
            <a:endParaRPr lang="ru-RU" altLang="fr-FR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F14322E-5919-4F3D-992F-2F663412A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04200" cy="1223962"/>
          </a:xfrm>
        </p:spPr>
        <p:txBody>
          <a:bodyPr/>
          <a:lstStyle/>
          <a:p>
            <a:r>
              <a:rPr lang="en-US" altLang="fr-FR" b="1" dirty="0"/>
              <a:t>Plan</a:t>
            </a:r>
            <a:endParaRPr lang="uk-UA" altLang="fr-FR" b="1" dirty="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F17C59F-39A2-4700-91F2-65243C6D3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0057" y="908845"/>
            <a:ext cx="8207375" cy="5544343"/>
          </a:xfrm>
        </p:spPr>
        <p:txBody>
          <a:bodyPr/>
          <a:lstStyle/>
          <a:p>
            <a:pPr marL="0" indent="0">
              <a:buNone/>
            </a:pPr>
            <a:r>
              <a:rPr lang="fr-FR" altLang="fr-FR" b="1" dirty="0"/>
              <a:t> </a:t>
            </a:r>
            <a:r>
              <a:rPr lang="fr-FR" altLang="fr-FR" dirty="0"/>
              <a:t>		</a:t>
            </a:r>
            <a:br>
              <a:rPr lang="fr-FR" altLang="fr-FR" dirty="0"/>
            </a:br>
            <a:r>
              <a:rPr lang="fr-FR" b="1" dirty="0"/>
              <a:t>Polynomial Régression :</a:t>
            </a:r>
            <a:endParaRPr lang="fr-FR" altLang="fr-FR" b="1" dirty="0"/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Introduction</a:t>
            </a:r>
          </a:p>
          <a:p>
            <a:pPr marL="514350" lvl="0" indent="-514350">
              <a:buFont typeface="+mj-lt"/>
              <a:buAutoNum type="romanUcPeriod"/>
            </a:pPr>
            <a:r>
              <a:rPr lang="fr-FR" dirty="0"/>
              <a:t> Polynomial </a:t>
            </a:r>
            <a:r>
              <a:rPr lang="fr-FR" dirty="0" err="1"/>
              <a:t>Regression</a:t>
            </a:r>
            <a:r>
              <a:rPr lang="fr-FR" dirty="0"/>
              <a:t> Uses</a:t>
            </a:r>
          </a:p>
          <a:p>
            <a:pPr marL="514350" lvl="0" indent="-514350">
              <a:buFont typeface="+mj-lt"/>
              <a:buAutoNum type="romanUcPeriod"/>
            </a:pPr>
            <a:r>
              <a:rPr lang="fr-FR" dirty="0" err="1"/>
              <a:t>Features</a:t>
            </a:r>
            <a:r>
              <a:rPr lang="fr-FR" dirty="0"/>
              <a:t> of Polynomial </a:t>
            </a:r>
            <a:r>
              <a:rPr lang="fr-FR" dirty="0" err="1"/>
              <a:t>Regression</a:t>
            </a:r>
            <a:endParaRPr lang="fr-FR" dirty="0"/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Procedure to Apply Polynomial Regression</a:t>
            </a:r>
          </a:p>
          <a:p>
            <a:pPr marL="514350" indent="-514350">
              <a:buFont typeface="+mj-lt"/>
              <a:buAutoNum type="romanUcPeriod"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Kernel Principal Components </a:t>
            </a:r>
            <a:r>
              <a:rPr lang="fr-FR" b="1" dirty="0" err="1"/>
              <a:t>Analysis</a:t>
            </a:r>
            <a:r>
              <a:rPr lang="fr-FR" b="1" dirty="0"/>
              <a:t> :</a:t>
            </a:r>
            <a:endParaRPr lang="fr-FR" altLang="fr-FR" b="1" dirty="0"/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How PCA Work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Data </a:t>
            </a:r>
            <a:r>
              <a:rPr lang="fr-FR" dirty="0" err="1"/>
              <a:t>Representation</a:t>
            </a:r>
            <a:endParaRPr lang="fr-FR" dirty="0"/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Calculation of PCA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Objective of PCA</a:t>
            </a:r>
            <a:br>
              <a:rPr lang="fr-FR" dirty="0"/>
            </a:br>
            <a:br>
              <a:rPr lang="fr-FR" dirty="0"/>
            </a:br>
            <a:br>
              <a:rPr lang="fr-FR" dirty="0">
                <a:solidFill>
                  <a:srgbClr val="2F5897"/>
                </a:solidFill>
                <a:latin typeface="ff1"/>
              </a:rPr>
            </a:br>
            <a:br>
              <a:rPr lang="fr-FR" dirty="0"/>
            </a:br>
            <a:br>
              <a:rPr lang="fr-FR" dirty="0">
                <a:solidFill>
                  <a:srgbClr val="2F5897"/>
                </a:solidFill>
                <a:latin typeface="ff1"/>
              </a:rPr>
            </a:br>
            <a:br>
              <a:rPr lang="fr-FR" dirty="0"/>
            </a:br>
            <a:br>
              <a:rPr lang="fr-FR" dirty="0">
                <a:solidFill>
                  <a:srgbClr val="2F5897"/>
                </a:solidFill>
                <a:latin typeface="ff1"/>
              </a:rPr>
            </a:br>
            <a:br>
              <a:rPr lang="fr-FR" dirty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5BDEEF46-2E50-4805-A3FC-358C0F1768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95736" y="2116103"/>
            <a:ext cx="8944035" cy="1312897"/>
          </a:xfrm>
        </p:spPr>
        <p:txBody>
          <a:bodyPr/>
          <a:lstStyle/>
          <a:p>
            <a:pPr algn="ctr"/>
            <a:r>
              <a:rPr lang="fr-FR" altLang="fr-FR" dirty="0"/>
              <a:t>		</a:t>
            </a:r>
            <a:br>
              <a:rPr lang="fr-FR" altLang="fr-FR" dirty="0"/>
            </a:br>
            <a:r>
              <a:rPr lang="fr-FR" dirty="0"/>
              <a:t>Polynomial Régression</a:t>
            </a:r>
            <a:endParaRPr lang="en-US" alt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D182CB-FA33-4D74-91C3-1507ED7D4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4" y="2111006"/>
            <a:ext cx="2629828" cy="22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9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2646" y="836712"/>
            <a:ext cx="7703617" cy="1143000"/>
          </a:xfrm>
        </p:spPr>
        <p:txBody>
          <a:bodyPr/>
          <a:lstStyle/>
          <a:p>
            <a:r>
              <a:rPr lang="fr-F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 Polynomial </a:t>
            </a:r>
            <a:r>
              <a:rPr lang="fr-FR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br>
              <a:rPr lang="fr-FR" b="1" dirty="0"/>
            </a:br>
            <a:br>
              <a:rPr lang="fr-FR" sz="3200" dirty="0"/>
            </a:br>
            <a:br>
              <a:rPr lang="fr-F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82646" y="1166018"/>
            <a:ext cx="6840760" cy="4525963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1800" dirty="0"/>
              <a:t>Regression is defined as the method to find the relationship between the independent and dependent variables to predict the outcome. 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1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1800" dirty="0"/>
              <a:t>The first polynomial regression model was used in 1815 by </a:t>
            </a:r>
            <a:r>
              <a:rPr lang="en-US" sz="1800" dirty="0" err="1"/>
              <a:t>Gergonne</a:t>
            </a:r>
            <a:r>
              <a:rPr lang="en-US" sz="1800" dirty="0"/>
              <a:t>. 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1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1800" dirty="0"/>
              <a:t>It is used to find the best fit line using the regression line for predicting the outcomes. There are many types of regression techniques; polynomial regression is one of them. 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1800" dirty="0"/>
          </a:p>
          <a:p>
            <a:r>
              <a:rPr lang="en-US" sz="1800" dirty="0"/>
              <a:t>The equation of the polynomial regression having an nth degree can be written as: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66"/>
                </a:solidFill>
              </a:rPr>
              <a:t> </a:t>
            </a:r>
            <a:r>
              <a:rPr lang="pt-BR" sz="1800" b="1" dirty="0">
                <a:solidFill>
                  <a:srgbClr val="FF0066"/>
                </a:solidFill>
              </a:rPr>
              <a:t>Y= b0+a</a:t>
            </a:r>
            <a:r>
              <a:rPr lang="pt-BR" sz="1400" b="1" dirty="0">
                <a:solidFill>
                  <a:srgbClr val="FF0066"/>
                </a:solidFill>
              </a:rPr>
              <a:t>1</a:t>
            </a:r>
            <a:r>
              <a:rPr lang="pt-BR" sz="1800" b="1" dirty="0">
                <a:solidFill>
                  <a:srgbClr val="FF0066"/>
                </a:solidFill>
              </a:rPr>
              <a:t>x+a</a:t>
            </a:r>
            <a:r>
              <a:rPr lang="pt-BR" sz="1400" b="1" dirty="0">
                <a:solidFill>
                  <a:srgbClr val="FF0066"/>
                </a:solidFill>
              </a:rPr>
              <a:t>2</a:t>
            </a:r>
            <a:r>
              <a:rPr lang="pt-BR" sz="1800" b="1" dirty="0">
                <a:solidFill>
                  <a:srgbClr val="FF0066"/>
                </a:solidFill>
              </a:rPr>
              <a:t>x^2+a</a:t>
            </a:r>
            <a:r>
              <a:rPr lang="pt-BR" sz="1400" b="1" dirty="0">
                <a:solidFill>
                  <a:srgbClr val="FF0066"/>
                </a:solidFill>
              </a:rPr>
              <a:t>3</a:t>
            </a:r>
            <a:r>
              <a:rPr lang="pt-BR" sz="1800" b="1" dirty="0">
                <a:solidFill>
                  <a:srgbClr val="FF0066"/>
                </a:solidFill>
              </a:rPr>
              <a:t>x^3+…. a</a:t>
            </a:r>
            <a:r>
              <a:rPr lang="pt-BR" sz="1400" b="1" dirty="0">
                <a:solidFill>
                  <a:srgbClr val="FF0066"/>
                </a:solidFill>
              </a:rPr>
              <a:t>n</a:t>
            </a:r>
            <a:r>
              <a:rPr lang="pt-BR" sz="1800" b="1" dirty="0">
                <a:solidFill>
                  <a:srgbClr val="FF0066"/>
                </a:solidFill>
              </a:rPr>
              <a:t>x^n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394-2751-41C9-9F0B-4B3290240F9A}" type="slidenum">
              <a:rPr lang="ru-RU" altLang="fr-FR" smtClean="0"/>
              <a:pPr/>
              <a:t>4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02883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3728" y="1340768"/>
            <a:ext cx="7703617" cy="1143000"/>
          </a:xfrm>
        </p:spPr>
        <p:txBody>
          <a:bodyPr/>
          <a:lstStyle/>
          <a:p>
            <a:r>
              <a:rPr lang="fr-F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Polynomial </a:t>
            </a:r>
            <a:r>
              <a:rPr lang="fr-FR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fr-F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Uses</a:t>
            </a:r>
            <a:br>
              <a:rPr lang="fr-FR" b="1" dirty="0"/>
            </a:br>
            <a:br>
              <a:rPr lang="fr-FR" dirty="0"/>
            </a:br>
            <a:br>
              <a:rPr lang="fr-FR" b="1" dirty="0"/>
            </a:br>
            <a:br>
              <a:rPr lang="fr-FR" sz="3200" dirty="0"/>
            </a:br>
            <a:br>
              <a:rPr lang="fr-F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1556792"/>
            <a:ext cx="6840760" cy="4525963"/>
          </a:xfrm>
        </p:spPr>
        <p:txBody>
          <a:bodyPr/>
          <a:lstStyle/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It is used in many experimental procedures to produce the outcome using this equation.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sz="18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It provides a great defined relationship between the independent and dependent variables.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sz="18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It is used to study the isotopes of the sediments.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It is used to study the rise of different diseases within any population.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sz="18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It is used to study the generation of any synthesis.</a:t>
            </a:r>
          </a:p>
          <a:p>
            <a:pPr marL="0" indent="0" algn="just">
              <a:buNone/>
            </a:pP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394-2751-41C9-9F0B-4B3290240F9A}" type="slidenum">
              <a:rPr lang="ru-RU" altLang="fr-FR" smtClean="0"/>
              <a:pPr/>
              <a:t>5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20734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3728" y="136525"/>
            <a:ext cx="7703617" cy="1143000"/>
          </a:xfrm>
        </p:spPr>
        <p:txBody>
          <a:bodyPr/>
          <a:lstStyle/>
          <a:p>
            <a:r>
              <a:rPr lang="fr-FR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r>
              <a:rPr lang="fr-F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Polynomial </a:t>
            </a:r>
            <a:r>
              <a:rPr lang="fr-FR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endParaRPr lang="fr-FR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35696" y="1052736"/>
            <a:ext cx="7056784" cy="4525963"/>
          </a:xfrm>
        </p:spPr>
        <p:txBody>
          <a:bodyPr/>
          <a:lstStyle/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It is a type of nonlinear regression method which tells us the relationship between the independent and dependent variable when the dependent variable is related to the independent variable of the nth degree.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best fit line is decided by the degree of the polynomial regression equation.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model derived from the polynomial regression is affected by the outliers so it is always better to treat outliers before applying the algorithm to the dataset.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Polynomialfeature</a:t>
            </a:r>
            <a:r>
              <a:rPr lang="en-US" sz="1800" dirty="0"/>
              <a:t> () function converts into a feature of matrix depending on the degree of the equation.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nature of the curve can be studied or visualized by using a simple scatter plot which will give you a better idea about the linearity relationship between the variables and decide accordingly.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just">
              <a:buNone/>
            </a:pP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394-2751-41C9-9F0B-4B3290240F9A}" type="slidenum">
              <a:rPr lang="ru-RU" altLang="fr-FR" smtClean="0"/>
              <a:pPr/>
              <a:t>6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75795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7704" y="1124744"/>
            <a:ext cx="6984305" cy="5174011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fr-FR" dirty="0">
              <a:solidFill>
                <a:srgbClr val="FF0066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394-2751-41C9-9F0B-4B3290240F9A}" type="slidenum">
              <a:rPr lang="ru-RU" altLang="fr-FR" smtClean="0"/>
              <a:pPr/>
              <a:t>7</a:t>
            </a:fld>
            <a:endParaRPr lang="ru-RU" alt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681068-F5B5-4828-8917-A73350F8B945}"/>
              </a:ext>
            </a:extLst>
          </p:cNvPr>
          <p:cNvSpPr txBox="1"/>
          <p:nvPr/>
        </p:nvSpPr>
        <p:spPr>
          <a:xfrm>
            <a:off x="1907704" y="154703"/>
            <a:ext cx="74168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Procedure to Apply Polynomial Regression</a:t>
            </a:r>
          </a:p>
          <a:p>
            <a:br>
              <a:rPr lang="en-US" dirty="0"/>
            </a:b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F2B708A-DAB0-4261-B835-EBE04E37B53D}"/>
              </a:ext>
            </a:extLst>
          </p:cNvPr>
          <p:cNvSpPr txBox="1"/>
          <p:nvPr/>
        </p:nvSpPr>
        <p:spPr>
          <a:xfrm>
            <a:off x="1979711" y="1297658"/>
            <a:ext cx="69843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66"/>
                </a:solidFill>
                <a:latin typeface="+mn-lt"/>
              </a:rPr>
              <a:t>Step 1</a:t>
            </a:r>
            <a:r>
              <a:rPr lang="en-US" b="0" dirty="0">
                <a:solidFill>
                  <a:srgbClr val="38393B"/>
                </a:solidFill>
                <a:latin typeface="+mn-lt"/>
              </a:rPr>
              <a:t>: Import the respective dataset to any platform (R or Python) and install the required packages required for applying the model.</a:t>
            </a:r>
          </a:p>
          <a:p>
            <a:pPr algn="just"/>
            <a:r>
              <a:rPr lang="en-US" dirty="0">
                <a:solidFill>
                  <a:srgbClr val="FF0066"/>
                </a:solidFill>
                <a:latin typeface="+mn-lt"/>
              </a:rPr>
              <a:t>Step 2</a:t>
            </a:r>
            <a:r>
              <a:rPr lang="en-US" b="0" dirty="0">
                <a:solidFill>
                  <a:srgbClr val="38393B"/>
                </a:solidFill>
                <a:latin typeface="+mn-lt"/>
              </a:rPr>
              <a:t>: Divide the dataset into training and testing sets so that we can apply the algorithm to the training data set and test it using the testing data set.</a:t>
            </a:r>
          </a:p>
          <a:p>
            <a:pPr algn="just"/>
            <a:r>
              <a:rPr lang="en-US" dirty="0">
                <a:solidFill>
                  <a:srgbClr val="FF0066"/>
                </a:solidFill>
                <a:latin typeface="+mn-lt"/>
              </a:rPr>
              <a:t>Step 3</a:t>
            </a:r>
            <a:r>
              <a:rPr lang="en-US" b="0" dirty="0">
                <a:solidFill>
                  <a:srgbClr val="38393B"/>
                </a:solidFill>
                <a:latin typeface="+mn-lt"/>
              </a:rPr>
              <a:t>: Apply Exploratory Data Analysis methods to study the background of the data like mean, median, mode, first quartile, second quartile, etc.</a:t>
            </a:r>
          </a:p>
          <a:p>
            <a:pPr algn="just"/>
            <a:r>
              <a:rPr lang="en-US" dirty="0">
                <a:solidFill>
                  <a:srgbClr val="FF0066"/>
                </a:solidFill>
                <a:latin typeface="+mn-lt"/>
              </a:rPr>
              <a:t>Step 4</a:t>
            </a:r>
            <a:r>
              <a:rPr lang="en-US" b="0" dirty="0">
                <a:solidFill>
                  <a:srgbClr val="38393B"/>
                </a:solidFill>
                <a:latin typeface="+mn-lt"/>
              </a:rPr>
              <a:t>: Apply the linear regression algorithm to the dataset and study the model.</a:t>
            </a:r>
          </a:p>
          <a:p>
            <a:pPr algn="just"/>
            <a:r>
              <a:rPr lang="en-US" dirty="0">
                <a:solidFill>
                  <a:srgbClr val="FF0066"/>
                </a:solidFill>
                <a:latin typeface="+mn-lt"/>
              </a:rPr>
              <a:t>Step 5</a:t>
            </a:r>
            <a:r>
              <a:rPr lang="en-US" b="0" dirty="0">
                <a:solidFill>
                  <a:srgbClr val="38393B"/>
                </a:solidFill>
                <a:latin typeface="+mn-lt"/>
              </a:rPr>
              <a:t>: Apply the Polynomial regression algorithm to the dataset and study the model to compare the results either RMSE or R square between linear regression and polynomial regression.</a:t>
            </a:r>
          </a:p>
          <a:p>
            <a:pPr algn="just"/>
            <a:r>
              <a:rPr lang="en-US" dirty="0">
                <a:solidFill>
                  <a:srgbClr val="FF0066"/>
                </a:solidFill>
                <a:latin typeface="+mn-lt"/>
              </a:rPr>
              <a:t>Step 6</a:t>
            </a:r>
            <a:r>
              <a:rPr lang="en-US" b="0" dirty="0">
                <a:solidFill>
                  <a:srgbClr val="38393B"/>
                </a:solidFill>
                <a:latin typeface="+mn-lt"/>
              </a:rPr>
              <a:t>: Visualize and predict both the results of linear and polynomial regression and identify which model predicts the dataset with better results.</a:t>
            </a:r>
          </a:p>
          <a:p>
            <a:pPr algn="just"/>
            <a:endParaRPr lang="en-US" b="0" dirty="0">
              <a:solidFill>
                <a:srgbClr val="38393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50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14CFA6-DBD4-4545-9BE5-1E0A5463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394-2751-41C9-9F0B-4B3290240F9A}" type="slidenum">
              <a:rPr lang="ru-RU" altLang="fr-FR" smtClean="0"/>
              <a:pPr/>
              <a:t>8</a:t>
            </a:fld>
            <a:endParaRPr lang="ru-RU" alt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582957F-2B07-4B57-A11A-2E833A5DF396}"/>
              </a:ext>
            </a:extLst>
          </p:cNvPr>
          <p:cNvSpPr txBox="1">
            <a:spLocks/>
          </p:cNvSpPr>
          <p:nvPr/>
        </p:nvSpPr>
        <p:spPr bwMode="auto">
          <a:xfrm>
            <a:off x="2782145" y="2366906"/>
            <a:ext cx="590465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38393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38393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38393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38393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3839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sz="1800" dirty="0"/>
              <a:t>Polynomial Regression is used in many organizations when they identify a nonlinear relationship between the independent and dependent variables. It is one of the difficult regression techniques as compared to other regression methods, so having in-depth knowledge about the approach and algorithm will help you to achieve better results</a:t>
            </a:r>
            <a:endParaRPr lang="fr-FR" sz="1800" dirty="0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45D34E6E-BE2E-40C1-BB1C-27CEE024EB43}"/>
              </a:ext>
            </a:extLst>
          </p:cNvPr>
          <p:cNvSpPr/>
          <p:nvPr/>
        </p:nvSpPr>
        <p:spPr bwMode="auto">
          <a:xfrm rot="16200000">
            <a:off x="2159732" y="3104964"/>
            <a:ext cx="432048" cy="648072"/>
          </a:xfrm>
          <a:prstGeom prst="downArrow">
            <a:avLst/>
          </a:prstGeom>
          <a:solidFill>
            <a:srgbClr val="35464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4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5BDEEF46-2E50-4805-A3FC-358C0F1768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74835" y="1916832"/>
            <a:ext cx="6552728" cy="1613430"/>
          </a:xfrm>
        </p:spPr>
        <p:txBody>
          <a:bodyPr/>
          <a:lstStyle/>
          <a:p>
            <a:pPr algn="ctr"/>
            <a:br>
              <a:rPr lang="fr-FR" altLang="fr-FR" dirty="0"/>
            </a:br>
            <a:r>
              <a:rPr lang="fr-FR" altLang="fr-FR" dirty="0"/>
              <a:t>	</a:t>
            </a:r>
            <a:br>
              <a:rPr lang="fr-FR" altLang="fr-FR" dirty="0"/>
            </a:br>
            <a:r>
              <a:rPr lang="fr-FR" dirty="0"/>
              <a:t>Kernel </a:t>
            </a:r>
            <a:br>
              <a:rPr lang="fr-FR" dirty="0"/>
            </a:br>
            <a:r>
              <a:rPr lang="fr-FR" dirty="0"/>
              <a:t>Principal Components </a:t>
            </a:r>
            <a:r>
              <a:rPr lang="fr-FR" dirty="0" err="1"/>
              <a:t>Analysis</a:t>
            </a:r>
            <a:br>
              <a:rPr lang="fr-FR" dirty="0"/>
            </a:br>
            <a:r>
              <a:rPr lang="fr-FR" dirty="0"/>
              <a:t>(PCA) </a:t>
            </a:r>
            <a:br>
              <a:rPr lang="fr-FR" altLang="fr-FR" b="1" dirty="0"/>
            </a:br>
            <a:endParaRPr lang="en-US" alt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8D68EA-A60D-4603-A297-E9E51324C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2154718" cy="213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68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fr-F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fr-F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fr-F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fr-F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5411</TotalTime>
  <Words>906</Words>
  <Application>Microsoft Office PowerPoint</Application>
  <PresentationFormat>Affichage à l'écran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ff1</vt:lpstr>
      <vt:lpstr>Georgia</vt:lpstr>
      <vt:lpstr>template</vt:lpstr>
      <vt:lpstr>Custom Design</vt:lpstr>
      <vt:lpstr>Polynomial Régression Kernel Principal Components Analysis  </vt:lpstr>
      <vt:lpstr>Plan</vt:lpstr>
      <vt:lpstr>   Polynomial Régression</vt:lpstr>
      <vt:lpstr>Introduction to Polynomial Regression   </vt:lpstr>
      <vt:lpstr>Polynomial Regression Uses     </vt:lpstr>
      <vt:lpstr>Features of Polynomial Regression</vt:lpstr>
      <vt:lpstr>Présentation PowerPoint</vt:lpstr>
      <vt:lpstr>Présentation PowerPoint</vt:lpstr>
      <vt:lpstr>   Kernel  Principal Components Analysis (PCA)  </vt:lpstr>
      <vt:lpstr>Introduction</vt:lpstr>
      <vt:lpstr>How PCA Work  </vt:lpstr>
      <vt:lpstr>Data Representation  </vt:lpstr>
      <vt:lpstr>Calculation of PCA  </vt:lpstr>
      <vt:lpstr>Objective of PCA  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classes en python  Manipulation des fichiers de données</dc:title>
  <dc:creator>SOUKAINA</dc:creator>
  <cp:lastModifiedBy>soukaina rakib</cp:lastModifiedBy>
  <cp:revision>68</cp:revision>
  <dcterms:created xsi:type="dcterms:W3CDTF">2020-12-29T21:52:02Z</dcterms:created>
  <dcterms:modified xsi:type="dcterms:W3CDTF">2021-11-30T22:37:50Z</dcterms:modified>
</cp:coreProperties>
</file>