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82" r:id="rId5"/>
    <p:sldId id="272" r:id="rId6"/>
    <p:sldId id="309" r:id="rId7"/>
    <p:sldId id="310" r:id="rId8"/>
    <p:sldId id="311" r:id="rId9"/>
    <p:sldId id="263" r:id="rId10"/>
    <p:sldId id="312" r:id="rId11"/>
    <p:sldId id="313" r:id="rId12"/>
    <p:sldId id="314" r:id="rId13"/>
    <p:sldId id="31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5464E"/>
    <a:srgbClr val="0CA3D7"/>
    <a:srgbClr val="C75806"/>
    <a:srgbClr val="65482B"/>
    <a:srgbClr val="000000"/>
    <a:srgbClr val="00499F"/>
    <a:srgbClr val="0CC1E0"/>
    <a:srgbClr val="1B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 autoAdjust="0"/>
    <p:restoredTop sz="81064" autoAdjust="0"/>
  </p:normalViewPr>
  <p:slideViewPr>
    <p:cSldViewPr>
      <p:cViewPr varScale="1">
        <p:scale>
          <a:sx n="69" d="100"/>
          <a:sy n="69" d="100"/>
        </p:scale>
        <p:origin x="22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3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E4A4FB1-E5C3-45DD-B4CF-CDF19D230F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ru-RU" altLang="fr-FR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5D1B831-EC98-4F14-B983-CEC3A5800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ru-RU" altLang="fr-FR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2582B51-D345-4966-A662-88BF0C39D2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B5FFC9F-305E-4A80-9049-18CE52CC30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/>
              <a:t>Click to edit Master text styles</a:t>
            </a:r>
          </a:p>
          <a:p>
            <a:pPr lvl="1"/>
            <a:r>
              <a:rPr lang="ru-RU" altLang="fr-FR"/>
              <a:t>Second level</a:t>
            </a:r>
          </a:p>
          <a:p>
            <a:pPr lvl="2"/>
            <a:r>
              <a:rPr lang="ru-RU" altLang="fr-FR"/>
              <a:t>Third level</a:t>
            </a:r>
          </a:p>
          <a:p>
            <a:pPr lvl="3"/>
            <a:r>
              <a:rPr lang="ru-RU" altLang="fr-FR"/>
              <a:t>Fourth level</a:t>
            </a:r>
          </a:p>
          <a:p>
            <a:pPr lvl="4"/>
            <a:r>
              <a:rPr lang="ru-RU" altLang="fr-FR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77B31515-63AA-4752-9ABA-C098E2EAB0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ru-RU" altLang="fr-FR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0BBC3B82-DF28-412D-8D6A-B57EDC608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5F83CDBF-B136-4D3D-93AD-D227182A001F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536458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="0" i="0" dirty="0">
                <a:solidFill>
                  <a:srgbClr val="444444"/>
                </a:solidFill>
                <a:effectLst/>
                <a:latin typeface="Ubuntu"/>
              </a:rPr>
              <a:t>Un polynôme est tout simplement </a:t>
            </a:r>
            <a:r>
              <a:rPr lang="fr-CA" b="1" i="0" dirty="0">
                <a:solidFill>
                  <a:srgbClr val="444444"/>
                </a:solidFill>
                <a:effectLst/>
                <a:latin typeface="Ubuntu"/>
              </a:rPr>
              <a:t>la somme de plusieurs monômes</a:t>
            </a:r>
            <a:r>
              <a:rPr lang="fr-CA" b="0" i="0" dirty="0">
                <a:solidFill>
                  <a:srgbClr val="444444"/>
                </a:solidFill>
                <a:effectLst/>
                <a:latin typeface="Ubuntu"/>
              </a:rPr>
              <a:t>. Le degré d’un polynôme est la </a:t>
            </a:r>
            <a:r>
              <a:rPr lang="fr-CA" b="1" i="0" dirty="0">
                <a:solidFill>
                  <a:srgbClr val="444444"/>
                </a:solidFill>
                <a:effectLst/>
                <a:latin typeface="Ubuntu"/>
              </a:rPr>
              <a:t>puissance la plus élevée de ses monômes</a:t>
            </a:r>
            <a:r>
              <a:rPr lang="fr-CA" b="0" i="0" dirty="0">
                <a:solidFill>
                  <a:srgbClr val="444444"/>
                </a:solidFill>
                <a:effectLst/>
                <a:latin typeface="Ubuntu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3CDBF-B136-4D3D-93AD-D227182A001F}" type="slidenum">
              <a:rPr lang="ru-RU" altLang="fr-FR" smtClean="0"/>
              <a:pPr/>
              <a:t>4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08351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b="0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fr-CA" b="1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La régression linéaire n’est pas forcément adaptée à tous les problèmes de régression.</a:t>
            </a:r>
          </a:p>
          <a:p>
            <a:r>
              <a:rPr lang="fr-CA" b="1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En utilisant la </a:t>
            </a:r>
            <a:r>
              <a:rPr lang="fr-CA" b="1" i="0" dirty="0" err="1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regression</a:t>
            </a:r>
            <a:r>
              <a:rPr lang="fr-CA" b="1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 polynomial </a:t>
            </a:r>
            <a:r>
              <a:rPr lang="fr-FR" b="0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on s’aperçoit que</a:t>
            </a:r>
            <a:r>
              <a:rPr lang="fr-CA" b="0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 l’erreur de prédiction est moins élevée et que notre droite de régression s’ajuste mieux à nos données.</a:t>
            </a:r>
            <a:endParaRPr lang="fr-CA" b="1" i="0" dirty="0">
              <a:solidFill>
                <a:srgbClr val="1E1E1E"/>
              </a:solidFill>
              <a:effectLst/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3CDBF-B136-4D3D-93AD-D227182A001F}" type="slidenum">
              <a:rPr lang="ru-RU" altLang="fr-FR" smtClean="0"/>
              <a:pPr/>
              <a:t>5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81191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7F276D9-E5D1-4BEB-99E4-6AE5CF4838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2420938"/>
            <a:ext cx="4679950" cy="11509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altLang="fr-FR" noProof="0"/>
              <a:t>Modifiez le style du titre</a:t>
            </a:r>
            <a:endParaRPr lang="ru-RU" altLang="fr-F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C8BDA1-4F1E-48F3-B6B9-FD9F16E5A3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859338" y="5445125"/>
            <a:ext cx="3889375" cy="7207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35464E"/>
                </a:solidFill>
              </a:defRPr>
            </a:lvl1pPr>
          </a:lstStyle>
          <a:p>
            <a:pPr lvl="0"/>
            <a:r>
              <a:rPr lang="fr-FR" altLang="fr-FR" noProof="0"/>
              <a:t>Modifiez le style des sous-titres du masque</a:t>
            </a:r>
            <a:endParaRPr lang="ru-RU" alt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637A3-2935-41C1-8650-B10CEE14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FAB254-BADE-4AA2-9FB7-0BC33C301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9B916-5883-4460-95C1-9B3E67E2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F9DAD-3F87-4692-90C3-51051C6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3AC6B-A3C8-41FC-AEC3-21D7134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540F8-EC5C-4C31-A613-3DD81CE33BA9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63440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C64AB4-E808-4BA8-B221-958EB5571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97535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FD589-4C68-449B-A818-BE5E86A1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9753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50A23-BE5F-4292-908A-C7403B1B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A2F7B-E5E1-4EB9-9546-4AB3B6B5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27073A-11EC-4399-B34B-496B1144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0B817-6F2E-4146-BA91-10F197D6336E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31967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BD3C0-3A3F-4219-A21F-CF11E5408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75308-E8EC-4198-94C8-E335F607C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598BB0-2C5B-411A-8E85-E13D32F5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752F6-726C-499F-8FEF-DF56C966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DC4EC-BE01-4951-A2DB-85F5F335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63F17-A98D-4689-A822-510330414A4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00774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5DCDE-2865-476B-AC2F-AFE81555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D1A11-F83D-4D20-A0F2-DA681063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54D99B-F760-4A71-9867-91F3286B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9640D-4465-4E1B-9ECD-5C91D7B4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094AB-1B35-4CE6-8AF9-C885C963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E4394-2751-41C9-9F0B-4B3290240F9A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94196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AAD96-151F-4292-8ADF-AE22EF77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746664-80B7-4A51-8555-FE4D7A19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1B752-BAF0-40A1-BDCB-34DBB5FA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307D5-BE40-4A0C-925C-4BD03550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CA2E6-1CA0-40EE-BC4A-82E81A57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7BD08-BADB-466D-90A5-DB8C587A9179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4079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FBAA7-3D8F-41FE-821C-300FC539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75192-1B69-4F3C-864C-19911C072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15E60B-9DEB-4D3D-A14B-7182FA63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6DBC7-1CD2-4147-8341-7A629DAA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CA535-8E7E-413C-81CB-A69B705E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8EFC6-A1B4-487D-99D5-33A5E4D5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D508B-1DD8-4E85-B4DC-4884D74310C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78290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37C07-F6A6-4F5C-8979-C6419F73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13CCD0-0234-4C63-A50D-EAB8DACF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F7F527-204D-4C85-85B3-31D17A24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B57C60-0FAA-4108-BFD5-D2A765D93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E93FDF-D586-469A-8D99-03345AD88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9DD9A1-D042-461B-9248-7F6E7DCB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363DA6-CEE9-4138-8B62-6CCC87AB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EE596F-B519-44A8-B421-BD3968AE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04011-3E4F-4BAA-BEA2-8678283F084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431636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B5791-30EA-44D9-824F-C26CE500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9C0D82-F976-4A4B-AD8C-C4BE913E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04E90E-9A07-4585-9059-2838D433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2CFA2F-117B-4703-A393-85A11E75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497DF-C06F-4D08-9CDF-A00577041538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886067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781960-68AC-45EB-B701-1E44E7CD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35618D-4CB9-4042-9256-1D080294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0F5424-DEA0-47E9-A862-43645C17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53314-F667-458B-9AB8-D1B2B93A206A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19048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65F8-7140-48B0-B408-779E1EC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476F4-822E-4995-BA9A-B6615827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8CB40E-C67C-42BD-820A-6A3A4B33D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394857-96BC-438E-85CA-9AA2E656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0CFBE4-861C-428A-B936-EB36C7A8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5AC99E-7627-4CC3-B8F6-67100904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9C297-56BD-41A0-8725-C670EB360B89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423637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A5DF4-FF58-4425-8EF5-DC5B37C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92DFF-332D-4577-9B7B-1FD134FD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A3884-0299-42CF-BE6D-3075DF9D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18B50-E70C-4DDF-870F-AE6605FB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6BD47C-EC11-45F3-8AAF-31EA02E9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385F5-AC3E-45A3-9ECF-0D98FFB930AB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315281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63BD8-5706-4449-8BDA-5C1D8FAA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1A5567-7D13-487A-86BB-112F5FCBB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2E7805-8DB5-41FD-9BB5-044111F7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08B16-CBBE-4341-9BBF-3704775D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2B522-A7E5-4DC7-9C58-FAFF1280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7DA31F-B0BA-4B70-9DDD-16882CFE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95FF0-1C61-46C0-85F3-5D9AB4D234A6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488230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4FC3B-C4D6-4C61-B55B-C3670286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4D94CB-B428-4530-B091-757BD0BB6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32F226-60F0-4B7D-868F-0809622D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79C6D0-A13F-40AE-BF58-88C59738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F7F78-FE68-43A0-A58D-8994C6B4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52859-3608-4929-A34C-5E597D906453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69945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84C43F-F9E8-435D-A57E-35F1E5A2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801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11F473-1108-4BBE-BFAF-9492197F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801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98E7A-F600-45AF-94EB-183FDF8E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3EDC0E-551D-4D3E-B088-2371261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46A87-A6AB-45E4-B939-B8E9C552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04F7F-444F-4587-AAB7-E3B92B961E65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90430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88DBC-2C0B-4654-9388-2323B490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877835-C2A3-482E-892A-CEC5171A1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5E92A-C8A8-4211-8965-312F9E50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0894F-E210-4AD4-8063-D797D7CE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ED421-7F07-4E84-83BB-4A2408A8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2D2C1-CB09-4EEF-B242-933241B6391E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34798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9FC87-08A2-4E86-8E18-601EC51D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C861B-AC39-43B0-BDA1-D5651377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27487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1E5AF2-4098-4A6D-A737-45734D77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27488" cy="467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246BFD-2C24-4BB6-911F-0C877590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E57254-0545-40BE-8884-78CB3EA7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4C9E3E-7489-403B-8E8B-35F3C7BA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65458-B26E-4329-A53B-0DCC18C24F8D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99633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045CC-E249-4CD7-8DDA-3307056E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0021A3-2F2E-42BD-9993-11D7F8B6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90CEE4-11AD-426A-9F07-11D68E0DB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D78AB3-03FC-4FA9-B4DE-E2750E80C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FC57D1-6222-4332-AB42-665D2CB66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BB4DA1-93A5-4D88-A1C6-DF018093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5F03C0-931E-41EB-901A-6EF53C59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ADDADC-734A-4D74-AF4C-1488C21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506AF-402A-406B-837A-4E0835A3E021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81369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77D10-5DD1-41E3-A5D6-0A656134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BAD3F9-7CA1-4FBF-9A74-93D0C415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54445A-659F-4C6E-B179-E490A5D5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C95312-BC1C-4CD2-A11F-C7D6128B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70331-09C6-4459-9780-3356F4A1A245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89334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A11361-F276-44F3-8C9E-FDA25134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B35E3E-1C07-4474-AA66-A3ACC6B7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681762-8369-44B2-ADC0-AC5702D4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90286-AE40-4C44-A90F-F846BE34EEB4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6695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DCEBB-3B72-450B-A56C-53780B14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1206C-82FE-41EF-A57D-5CC20F26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17C994-70D9-4BB4-A123-995728D5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747160-3178-4315-9241-47DF6E0A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6E3A21-09AF-481D-A09E-75DEFAC2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0B42A-7DA3-41FF-8CC1-7E6653A4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142FB-9C5D-47C2-AD77-F14AD3510DDC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4985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00089-FC7A-48CB-8899-E3572798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210D06-F431-4D64-8E97-E1D7355D2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06DB5B-D475-468D-AE07-B4F80E871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F3052B-DEC8-4C09-BAFF-14104357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8FC246-0921-4FD8-8742-F41B5F42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F188A-EB89-4FD1-A31B-0C7AB3C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6509B-322C-4C85-9F6F-9206C854E08E}" type="slidenum">
              <a:rPr lang="ru-RU" altLang="fr-FR"/>
              <a:pPr/>
              <a:t>‹N°›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196448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65115F-9BE8-4E79-8B46-6069217F4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ru-RU" altLang="fr-F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93C6D0-CA82-49BC-9C09-B8FBF3D12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073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ru-RU" altLang="fr-F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6DCD6B4-0A23-4C69-A4DE-8E9E7A360B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fr-FR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BC9EF06-8F19-474A-AB37-5AB3B9AB69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fr-FR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5FFB421-231D-4A03-A8F2-9C58BB4667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</a:defRPr>
            </a:lvl1pPr>
          </a:lstStyle>
          <a:p>
            <a:fld id="{5F595FA5-1D9A-4A74-AC44-219569FF8F1C}" type="slidenum">
              <a:rPr lang="ru-RU" altLang="fr-FR"/>
              <a:pPr/>
              <a:t>‹N°›</a:t>
            </a:fld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anose="020405020504050203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667A43B-0B25-4F3C-9817-58E812D11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58C71A5D-3566-4CB4-AD3C-47C8DD05D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fr-FR"/>
              <a:t>Click to edit Master text styles</a:t>
            </a:r>
          </a:p>
          <a:p>
            <a:pPr lvl="1"/>
            <a:r>
              <a:rPr lang="ru-RU" altLang="fr-FR"/>
              <a:t>Second level</a:t>
            </a:r>
          </a:p>
          <a:p>
            <a:pPr lvl="2"/>
            <a:r>
              <a:rPr lang="ru-RU" altLang="fr-FR"/>
              <a:t>Third level</a:t>
            </a:r>
          </a:p>
          <a:p>
            <a:pPr lvl="3"/>
            <a:r>
              <a:rPr lang="ru-RU" altLang="fr-FR"/>
              <a:t>Fourth level</a:t>
            </a:r>
          </a:p>
          <a:p>
            <a:pPr lvl="4"/>
            <a:r>
              <a:rPr lang="ru-RU" altLang="fr-FR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9077DB6C-282B-4D1B-83AC-EA55329AD9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fr-FR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C1DBA394-FF43-46A3-85C0-64AD46F500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fr-FR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63CA6351-3232-4C48-8324-B44B5172B9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38393B"/>
                </a:solidFill>
              </a:defRPr>
            </a:lvl1pPr>
          </a:lstStyle>
          <a:p>
            <a:fld id="{90F65542-9657-42D8-B800-3FB0F114D04D}" type="slidenum">
              <a:rPr lang="ru-RU" altLang="fr-FR"/>
              <a:pPr/>
              <a:t>‹N°›</a:t>
            </a:fld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38393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anose="020405020504050203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38393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38393B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38393B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38393B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38393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olyn%C3%B4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BDEEF46-2E50-4805-A3FC-358C0F1768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115" y="2154129"/>
            <a:ext cx="6529605" cy="2663999"/>
          </a:xfrm>
        </p:spPr>
        <p:txBody>
          <a:bodyPr/>
          <a:lstStyle/>
          <a:p>
            <a:r>
              <a:rPr lang="fr-FR" sz="2400" b="1" dirty="0"/>
              <a:t>Polynomial Régression</a:t>
            </a:r>
            <a:br>
              <a:rPr lang="fr-FR" sz="2400" b="1" dirty="0"/>
            </a:br>
            <a:r>
              <a:rPr lang="fr-FR" sz="2400" b="1" dirty="0"/>
              <a:t>Kernel Principal Components </a:t>
            </a:r>
            <a:r>
              <a:rPr lang="fr-FR" sz="2400" b="1" dirty="0" err="1"/>
              <a:t>Analysis</a:t>
            </a:r>
            <a:br>
              <a:rPr lang="fr-FR" dirty="0"/>
            </a:br>
            <a:r>
              <a:rPr lang="fr-FR" altLang="fr-FR" dirty="0"/>
              <a:t>	</a:t>
            </a:r>
            <a:endParaRPr lang="en-US" altLang="fr-FR" dirty="0"/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84C8876D-C200-4F9E-B7C8-134FEA56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56420"/>
            <a:ext cx="9144000" cy="129669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35464E"/>
                </a:solidFill>
                <a:latin typeface="Georgia" panose="02040502050405020303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9pPr>
          </a:lstStyle>
          <a:p>
            <a:r>
              <a:rPr lang="fr-FR" sz="1600" dirty="0"/>
              <a:t>        Présenté par:					Encadre par 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RAKIB Soukaina 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1600" dirty="0">
                <a:solidFill>
                  <a:schemeClr val="tx1"/>
                </a:solidFill>
              </a:rPr>
              <a:t>                                                    </a:t>
            </a:r>
            <a:r>
              <a:rPr lang="en-US" sz="1600" dirty="0" err="1">
                <a:solidFill>
                  <a:schemeClr val="tx1"/>
                </a:solidFill>
              </a:rPr>
              <a:t>Pr</a:t>
            </a:r>
            <a:r>
              <a:rPr lang="en-US" sz="1600" dirty="0">
                <a:solidFill>
                  <a:schemeClr val="tx1"/>
                </a:solidFill>
              </a:rPr>
              <a:t> MAHMOUDI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uk-UA" altLang="fr-FR" b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D723A3-A2EE-4657-BD06-8CEB0D8FA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7" y="-222433"/>
            <a:ext cx="1674186" cy="16741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8AFDC8-4D1B-40C9-8706-05E4CC910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0" y="147121"/>
            <a:ext cx="1128286" cy="958520"/>
          </a:xfrm>
          <a:prstGeom prst="rect">
            <a:avLst/>
          </a:prstGeom>
        </p:spPr>
      </p:pic>
      <p:pic>
        <p:nvPicPr>
          <p:cNvPr id="9" name="Image">
            <a:extLst>
              <a:ext uri="{FF2B5EF4-FFF2-40B4-BE49-F238E27FC236}">
                <a16:creationId xmlns:a16="http://schemas.microsoft.com/office/drawing/2014/main" id="{1DAB076E-E123-4566-B0E6-0D520E5FD5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41029"/>
            <a:ext cx="1584176" cy="10223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67780C1-0B33-421F-A4B7-5839F2AE6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" b="3284"/>
          <a:stretch/>
        </p:blipFill>
        <p:spPr>
          <a:xfrm>
            <a:off x="5804485" y="2060848"/>
            <a:ext cx="3151654" cy="16546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C095-9B87-4703-BADD-4D6EEF2A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440" y="170897"/>
            <a:ext cx="6767513" cy="1143000"/>
          </a:xfrm>
        </p:spPr>
        <p:txBody>
          <a:bodyPr/>
          <a:lstStyle/>
          <a:p>
            <a:r>
              <a:rPr lang="fr-CA" dirty="0"/>
              <a:t>Exemple PCA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A92CC56-DD32-44E1-8EDD-E462C44B5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68" y="2331269"/>
            <a:ext cx="4817500" cy="338437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2D61F6-2466-405A-8C54-2955B2ED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10</a:t>
            </a:fld>
            <a:endParaRPr lang="ru-RU" alt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7D5B0D-D944-4483-88A8-F1E8FFF86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65" y="2504987"/>
            <a:ext cx="4411033" cy="3036941"/>
          </a:xfrm>
          <a:prstGeom prst="rect">
            <a:avLst/>
          </a:prstGeom>
        </p:spPr>
      </p:pic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49768BFD-D53B-488E-8BF0-DA7DF53A8E8A}"/>
              </a:ext>
            </a:extLst>
          </p:cNvPr>
          <p:cNvSpPr/>
          <p:nvPr/>
        </p:nvSpPr>
        <p:spPr bwMode="auto">
          <a:xfrm>
            <a:off x="4067944" y="1593726"/>
            <a:ext cx="1152277" cy="660162"/>
          </a:xfrm>
          <a:prstGeom prst="curvedDownArrow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4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3ED0C-CA9B-4773-818B-4F7C64FC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kernel </a:t>
            </a:r>
            <a:r>
              <a:rPr lang="fr-CA" dirty="0" err="1"/>
              <a:t>pca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BFB94BC-DC11-4A19-BEC0-F8EC7496B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333"/>
            <a:ext cx="4815915" cy="364210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3F1FAB-6833-4A69-9457-E5DE28AF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11</a:t>
            </a:fld>
            <a:endParaRPr lang="ru-RU" alt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0E2606-1B16-446C-AF78-681192543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5188046" cy="187220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8688292-1710-4E47-BB4B-363C30A8D658}"/>
              </a:ext>
            </a:extLst>
          </p:cNvPr>
          <p:cNvSpPr txBox="1"/>
          <p:nvPr/>
        </p:nvSpPr>
        <p:spPr>
          <a:xfrm>
            <a:off x="5498740" y="2106722"/>
            <a:ext cx="3465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CA" i="0" dirty="0">
                <a:solidFill>
                  <a:srgbClr val="273239"/>
                </a:solidFill>
                <a:effectLst/>
                <a:latin typeface="urw-din"/>
              </a:rPr>
              <a:t>Kernel PCA </a:t>
            </a:r>
            <a:r>
              <a:rPr lang="fr-CA" b="0" i="0" dirty="0">
                <a:solidFill>
                  <a:srgbClr val="273239"/>
                </a:solidFill>
                <a:effectLst/>
                <a:latin typeface="urw-din"/>
              </a:rPr>
              <a:t>utilise une fonction kernel pour projeter le jeu de données dans un espace de dimension supérieure, où il est séparable linéairement.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758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2AE4A7-3EF0-4B0F-A116-277E41E9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912" y="2420938"/>
            <a:ext cx="6408439" cy="1150937"/>
          </a:xfrm>
        </p:spPr>
        <p:txBody>
          <a:bodyPr/>
          <a:lstStyle/>
          <a:p>
            <a:r>
              <a:rPr lang="fr-CA" dirty="0"/>
              <a:t>Merci pour votre attention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5A73AA-34A9-493F-9BA2-B6D268E4F4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268287"/>
          </a:xfrm>
        </p:spPr>
        <p:txBody>
          <a:bodyPr/>
          <a:lstStyle/>
          <a:p>
            <a:fld id="{013E4394-2751-41C9-9F0B-4B3290240F9A}" type="slidenum">
              <a:rPr lang="ru-RU" altLang="fr-FR" smtClean="0"/>
              <a:pPr/>
              <a:t>12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21553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02A5D-F6B1-47D1-B8F8-E3BAD19C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C142-6798-4FBF-9F1F-835F2E72B572}" type="slidenum">
              <a:rPr lang="ru-RU" altLang="fr-FR"/>
              <a:pPr/>
              <a:t>2</a:t>
            </a:fld>
            <a:endParaRPr lang="ru-RU" altLang="fr-F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F14322E-5919-4F3D-992F-2F663412A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04200" cy="1223962"/>
          </a:xfrm>
        </p:spPr>
        <p:txBody>
          <a:bodyPr/>
          <a:lstStyle/>
          <a:p>
            <a:r>
              <a:rPr lang="en-US" altLang="fr-FR" b="1" dirty="0"/>
              <a:t>Plan</a:t>
            </a:r>
            <a:endParaRPr lang="uk-UA" altLang="fr-FR" b="1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F17C59F-39A2-4700-91F2-65243C6D3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057" y="908845"/>
            <a:ext cx="8207375" cy="5544343"/>
          </a:xfrm>
        </p:spPr>
        <p:txBody>
          <a:bodyPr/>
          <a:lstStyle/>
          <a:p>
            <a:pPr marL="0" indent="0">
              <a:buNone/>
            </a:pPr>
            <a:r>
              <a:rPr lang="fr-FR" altLang="fr-FR" b="1" dirty="0"/>
              <a:t> </a:t>
            </a:r>
            <a:r>
              <a:rPr lang="fr-FR" altLang="fr-FR" dirty="0"/>
              <a:t>		</a:t>
            </a:r>
            <a:br>
              <a:rPr lang="fr-FR" altLang="fr-FR" dirty="0"/>
            </a:br>
            <a:r>
              <a:rPr lang="fr-FR" b="1" dirty="0"/>
              <a:t>Polynomial Régression :</a:t>
            </a:r>
            <a:endParaRPr lang="fr-FR" altLang="fr-FR" b="1" dirty="0"/>
          </a:p>
          <a:p>
            <a:pPr marL="514350" indent="-514350">
              <a:buFont typeface="+mj-lt"/>
              <a:buAutoNum type="romanUcPeriod"/>
            </a:pPr>
            <a:r>
              <a:rPr lang="fr-FR" b="1" dirty="0"/>
              <a:t>La Régression polynomiale</a:t>
            </a:r>
          </a:p>
          <a:p>
            <a:pPr marL="514350" indent="-514350">
              <a:buFont typeface="+mj-lt"/>
              <a:buAutoNum type="romanUcPeriod"/>
            </a:pPr>
            <a:r>
              <a:rPr lang="fr-CA" b="1" dirty="0"/>
              <a:t>Le problème de la régression linéaire</a:t>
            </a:r>
          </a:p>
          <a:p>
            <a:pPr marL="514350" indent="-514350">
              <a:buFont typeface="+mj-lt"/>
              <a:buAutoNum type="romanUcPeriod"/>
            </a:pPr>
            <a:r>
              <a:rPr lang="fr-FR" b="1" dirty="0"/>
              <a:t>l’Over-</a:t>
            </a:r>
            <a:r>
              <a:rPr lang="fr-FR" b="1" dirty="0" err="1"/>
              <a:t>fitting</a:t>
            </a:r>
            <a:r>
              <a:rPr lang="fr-FR" b="1" dirty="0"/>
              <a:t> et l’Under-</a:t>
            </a:r>
            <a:r>
              <a:rPr lang="fr-FR" b="1" dirty="0" err="1"/>
              <a:t>fitting</a:t>
            </a:r>
            <a:endParaRPr lang="fr-FR" b="1" dirty="0">
              <a:solidFill>
                <a:srgbClr val="2D2D2D"/>
              </a:solidFill>
              <a:latin typeface="Rubik"/>
            </a:endParaRP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b="1" dirty="0"/>
              <a:t>Kernel Principal Components </a:t>
            </a:r>
            <a:r>
              <a:rPr lang="fr-FR" b="1" dirty="0" err="1"/>
              <a:t>Analysis</a:t>
            </a:r>
            <a:r>
              <a:rPr lang="fr-FR" b="1" dirty="0"/>
              <a:t> :</a:t>
            </a:r>
            <a:endParaRPr lang="fr-FR" altLang="fr-FR" b="1" dirty="0"/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PCA et Kernel PCA</a:t>
            </a:r>
          </a:p>
          <a:p>
            <a:pPr marL="514350" indent="-514350">
              <a:buFont typeface="+mj-lt"/>
              <a:buAutoNum type="romanUcPeriod"/>
            </a:pPr>
            <a:r>
              <a:rPr lang="fr-CA" dirty="0"/>
              <a:t>Exemple PCA</a:t>
            </a:r>
          </a:p>
          <a:p>
            <a:pPr marL="514350" indent="-514350">
              <a:buFont typeface="+mj-lt"/>
              <a:buAutoNum type="romanUcPeriod"/>
            </a:pPr>
            <a:r>
              <a:rPr lang="fr-CA" dirty="0"/>
              <a:t>Exemple kernel </a:t>
            </a:r>
            <a:r>
              <a:rPr lang="fr-CA" dirty="0" err="1"/>
              <a:t>pca</a:t>
            </a:r>
            <a:endParaRPr lang="fr-FR" dirty="0"/>
          </a:p>
          <a:p>
            <a:pPr marL="0" indent="0">
              <a:buNone/>
            </a:pPr>
            <a:br>
              <a:rPr lang="fr-FR" dirty="0">
                <a:solidFill>
                  <a:srgbClr val="2F5897"/>
                </a:solidFill>
                <a:latin typeface="ff1"/>
              </a:rPr>
            </a:br>
            <a:br>
              <a:rPr lang="fr-FR" dirty="0"/>
            </a:br>
            <a:br>
              <a:rPr lang="fr-FR" dirty="0">
                <a:solidFill>
                  <a:srgbClr val="2F5897"/>
                </a:solidFill>
                <a:latin typeface="ff1"/>
              </a:rPr>
            </a:br>
            <a:br>
              <a:rPr lang="fr-FR" dirty="0"/>
            </a:br>
            <a:br>
              <a:rPr lang="fr-FR" dirty="0">
                <a:solidFill>
                  <a:srgbClr val="2F5897"/>
                </a:solidFill>
                <a:latin typeface="ff1"/>
              </a:rPr>
            </a:br>
            <a:br>
              <a:rPr lang="fr-FR" dirty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BDEEF46-2E50-4805-A3FC-358C0F1768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95736" y="2116103"/>
            <a:ext cx="8944035" cy="1312897"/>
          </a:xfrm>
        </p:spPr>
        <p:txBody>
          <a:bodyPr/>
          <a:lstStyle/>
          <a:p>
            <a:pPr algn="ctr"/>
            <a:r>
              <a:rPr lang="fr-FR" altLang="fr-FR" dirty="0"/>
              <a:t>		</a:t>
            </a:r>
            <a:br>
              <a:rPr lang="fr-FR" altLang="fr-FR" dirty="0"/>
            </a:br>
            <a:r>
              <a:rPr lang="fr-FR" dirty="0"/>
              <a:t>Polynomial Régression</a:t>
            </a:r>
            <a:endParaRPr lang="en-US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D182CB-FA33-4D74-91C3-1507ED7D4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4" y="2111006"/>
            <a:ext cx="2629828" cy="22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2646" y="836712"/>
            <a:ext cx="7703617" cy="1143000"/>
          </a:xfrm>
        </p:spPr>
        <p:txBody>
          <a:bodyPr/>
          <a:lstStyle/>
          <a:p>
            <a:r>
              <a:rPr lang="fr-FR" b="1" dirty="0"/>
              <a:t>La Régression polynomiale</a:t>
            </a:r>
            <a:br>
              <a:rPr lang="fr-FR" b="1" dirty="0"/>
            </a:br>
            <a:br>
              <a:rPr lang="fr-FR" b="1" dirty="0"/>
            </a:br>
            <a:br>
              <a:rPr lang="fr-FR" sz="3200" dirty="0"/>
            </a:br>
            <a:br>
              <a:rPr lang="fr-F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5894" y="980728"/>
            <a:ext cx="7380312" cy="4525963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fr-CA" sz="1800" dirty="0"/>
              <a:t>La régression polynomiale est une forme d’analyse de régression dans laquelle la relation entre la variable explicative et la variable expliquée est modélisée comme un </a:t>
            </a:r>
            <a:r>
              <a:rPr lang="fr-CA" sz="1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polynôme</a:t>
            </a:r>
            <a:r>
              <a:rPr lang="fr-CA" sz="1800" dirty="0">
                <a:solidFill>
                  <a:srgbClr val="FF0000"/>
                </a:solidFill>
              </a:rPr>
              <a:t> </a:t>
            </a:r>
            <a:r>
              <a:rPr lang="fr-CA" sz="1800" dirty="0"/>
              <a:t>de nième degré de x.</a:t>
            </a:r>
            <a:br>
              <a:rPr lang="fr-CA" sz="1800" dirty="0"/>
            </a:br>
            <a:endParaRPr lang="en-US" sz="1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fr-CA" sz="1800" dirty="0"/>
              <a:t> Il est utilisé pour trouver la ligne la mieux ajustée en utilisant la ligne de régression pour prédire les résultats.</a:t>
            </a:r>
          </a:p>
          <a:p>
            <a:pPr marL="0" indent="0" algn="just">
              <a:buNone/>
            </a:pPr>
            <a:endParaRPr lang="fr-CA" sz="1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fr-CA" sz="1800" dirty="0"/>
              <a:t>L’équation de la régression polynomiale ayant un nième degré peut s’écrire comme suit :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fr-CA" sz="1800" dirty="0"/>
          </a:p>
          <a:p>
            <a:pPr marL="457200" indent="-457200" algn="just">
              <a:buFont typeface="Arial" pitchFamily="34" charset="0"/>
              <a:buChar char="•"/>
            </a:pPr>
            <a:endParaRPr lang="fr-CA" sz="1800" dirty="0"/>
          </a:p>
          <a:p>
            <a:pPr marL="0" indent="0" algn="just">
              <a:buNone/>
            </a:pPr>
            <a:endParaRPr lang="en-US" sz="1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fr-CA" sz="1800" b="1" i="0" dirty="0">
                <a:solidFill>
                  <a:srgbClr val="800000"/>
                </a:solidFill>
                <a:effectLst/>
                <a:latin typeface="Roboto" panose="02000000000000000000" pitchFamily="2" charset="0"/>
              </a:rPr>
              <a:t>Petit rappel : La régression linéaire est une régression polynomiale de degré 1.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4</a:t>
            </a:fld>
            <a:endParaRPr lang="ru-RU" alt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186BC1-AA64-426E-9C3F-858A941DD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42" y="3789040"/>
            <a:ext cx="4001058" cy="6858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D7DA051-145A-4F18-9FD8-87AC417B8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506691"/>
            <a:ext cx="1714739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682E-6451-4479-B9B0-091E616A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6" y="404664"/>
            <a:ext cx="7704088" cy="1143000"/>
          </a:xfrm>
        </p:spPr>
        <p:txBody>
          <a:bodyPr/>
          <a:lstStyle/>
          <a:p>
            <a:r>
              <a:rPr lang="fr-CA" b="1" i="0" dirty="0">
                <a:solidFill>
                  <a:srgbClr val="2D2D2D"/>
                </a:solidFill>
                <a:effectLst/>
                <a:latin typeface="Rubik"/>
              </a:rPr>
              <a:t>Le problème de la régression linéaire</a:t>
            </a:r>
            <a:br>
              <a:rPr lang="fr-CA" b="1" i="0" dirty="0">
                <a:solidFill>
                  <a:srgbClr val="2D2D2D"/>
                </a:solidFill>
                <a:effectLst/>
                <a:latin typeface="Rubik"/>
              </a:rPr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7388670-E936-46AD-AC3D-88ECAABB7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79489"/>
            <a:ext cx="4183948" cy="390539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FEA17C-49C5-4C4F-9660-CFB96FEF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5</a:t>
            </a:fld>
            <a:endParaRPr lang="ru-RU" alt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4296AB-D8C1-4798-9608-4B1AD5927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4250600" cy="396301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F6A5EF2-6554-4F16-B458-4A60A9D92572}"/>
              </a:ext>
            </a:extLst>
          </p:cNvPr>
          <p:cNvSpPr txBox="1"/>
          <p:nvPr/>
        </p:nvSpPr>
        <p:spPr>
          <a:xfrm>
            <a:off x="1115616" y="58169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Linear</a:t>
            </a:r>
            <a:r>
              <a:rPr lang="fr-CA" sz="1400" dirty="0"/>
              <a:t> </a:t>
            </a:r>
            <a:r>
              <a:rPr lang="fr-CA" sz="1400" dirty="0" err="1"/>
              <a:t>regression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9E5ECC-7E5F-4116-8D8D-C550D276A891}"/>
              </a:ext>
            </a:extLst>
          </p:cNvPr>
          <p:cNvSpPr txBox="1"/>
          <p:nvPr/>
        </p:nvSpPr>
        <p:spPr>
          <a:xfrm>
            <a:off x="5661069" y="5787102"/>
            <a:ext cx="3482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Polynomial </a:t>
            </a:r>
            <a:r>
              <a:rPr lang="fr-CA" sz="1400" dirty="0" err="1"/>
              <a:t>regression</a:t>
            </a:r>
            <a:endParaRPr lang="fr-FR" sz="14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A4B3B20-4E0A-437C-97E7-EDACAB2C77DF}"/>
              </a:ext>
            </a:extLst>
          </p:cNvPr>
          <p:cNvSpPr/>
          <p:nvPr/>
        </p:nvSpPr>
        <p:spPr bwMode="auto">
          <a:xfrm>
            <a:off x="4250600" y="3632188"/>
            <a:ext cx="642802" cy="2288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1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7CE2D-8D8E-45D4-866A-6CDB411E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36" y="132008"/>
            <a:ext cx="6767513" cy="1143000"/>
          </a:xfrm>
        </p:spPr>
        <p:txBody>
          <a:bodyPr/>
          <a:lstStyle/>
          <a:p>
            <a:r>
              <a:rPr lang="fr-FR" b="1" i="0" dirty="0">
                <a:solidFill>
                  <a:srgbClr val="2D2D2D"/>
                </a:solidFill>
                <a:effectLst/>
                <a:latin typeface="Rubik"/>
              </a:rPr>
              <a:t>l’Over-</a:t>
            </a:r>
            <a:r>
              <a:rPr lang="fr-FR" b="1" i="0" dirty="0" err="1">
                <a:solidFill>
                  <a:srgbClr val="2D2D2D"/>
                </a:solidFill>
                <a:effectLst/>
                <a:latin typeface="Rubik"/>
              </a:rPr>
              <a:t>fitting</a:t>
            </a:r>
            <a:r>
              <a:rPr lang="fr-FR" b="1" i="0" dirty="0">
                <a:solidFill>
                  <a:srgbClr val="2D2D2D"/>
                </a:solidFill>
                <a:effectLst/>
                <a:latin typeface="Rubik"/>
              </a:rPr>
              <a:t> et l’Under-</a:t>
            </a:r>
            <a:r>
              <a:rPr lang="fr-FR" b="1" i="0" dirty="0" err="1">
                <a:solidFill>
                  <a:srgbClr val="2D2D2D"/>
                </a:solidFill>
                <a:effectLst/>
                <a:latin typeface="Rubik"/>
              </a:rPr>
              <a:t>fitting</a:t>
            </a:r>
            <a:br>
              <a:rPr lang="fr-FR" b="1" i="0" dirty="0">
                <a:solidFill>
                  <a:srgbClr val="2D2D2D"/>
                </a:solidFill>
                <a:effectLst/>
                <a:latin typeface="Rubik"/>
              </a:rPr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4E888E1-4659-4853-80A7-4D40B1A67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61" y="3772743"/>
            <a:ext cx="4307819" cy="305444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5C41F6-DF74-4AC3-9726-28B9DA05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6</a:t>
            </a:fld>
            <a:endParaRPr lang="ru-RU" alt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E19BE6-1B38-403F-A93B-E1B4E3021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55" y="3772743"/>
            <a:ext cx="4656426" cy="30544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5AE613-DC39-495C-89BF-5499C770B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27" y="946376"/>
            <a:ext cx="4644770" cy="29335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6A32DC-5155-446E-8B31-FD131C037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53" y="942227"/>
            <a:ext cx="4337756" cy="28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7B17A-CBB6-42DF-86BE-DEA92825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2D2D2D"/>
                </a:solidFill>
                <a:effectLst/>
                <a:latin typeface="Rubik"/>
              </a:rPr>
              <a:t>l’Over-</a:t>
            </a:r>
            <a:r>
              <a:rPr lang="fr-FR" b="1" i="0" dirty="0" err="1">
                <a:solidFill>
                  <a:srgbClr val="2D2D2D"/>
                </a:solidFill>
                <a:effectLst/>
                <a:latin typeface="Rubik"/>
              </a:rPr>
              <a:t>fitting</a:t>
            </a:r>
            <a:r>
              <a:rPr lang="fr-FR" b="1" i="0" dirty="0">
                <a:solidFill>
                  <a:srgbClr val="2D2D2D"/>
                </a:solidFill>
                <a:effectLst/>
                <a:latin typeface="Rubik"/>
              </a:rPr>
              <a:t> et l’Under-</a:t>
            </a:r>
            <a:r>
              <a:rPr lang="fr-FR" b="1" i="0" dirty="0" err="1">
                <a:solidFill>
                  <a:srgbClr val="2D2D2D"/>
                </a:solidFill>
                <a:effectLst/>
                <a:latin typeface="Rubik"/>
              </a:rPr>
              <a:t>fitting</a:t>
            </a:r>
            <a:br>
              <a:rPr lang="fr-FR" b="1" i="0" dirty="0">
                <a:solidFill>
                  <a:srgbClr val="2D2D2D"/>
                </a:solidFill>
                <a:effectLst/>
                <a:latin typeface="Rubik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62BDF-F863-44E5-A3F0-43F3D60C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A" b="1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Le </a:t>
            </a:r>
            <a:r>
              <a:rPr lang="fr-CA" b="1" i="0" dirty="0" err="1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overfitting</a:t>
            </a:r>
            <a:r>
              <a:rPr lang="fr-CA" b="0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 d’un modèle est une condition dans laquelle un modèle commence à décrire l’erreur aléatoire (le bruit ) dans les données plutôt que les relations entre les variables. Ce problème se produit lorsque le modèle est trop complexe.</a:t>
            </a:r>
          </a:p>
          <a:p>
            <a:pPr marL="0" indent="0" algn="just">
              <a:buNone/>
            </a:pPr>
            <a:endParaRPr lang="fr-CA" b="0" i="0" dirty="0">
              <a:solidFill>
                <a:srgbClr val="1E1E1E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fr-CA" b="1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l’</a:t>
            </a:r>
            <a:r>
              <a:rPr lang="fr-CA" b="1" i="0" dirty="0" err="1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underfitting</a:t>
            </a:r>
            <a:r>
              <a:rPr lang="fr-CA" b="1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fr-CA" b="0" i="0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 (ou sous-ajustement ) se produit lorsqu’un modèle ne peut pas saisir correctement la structure sous-jacente des données.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B575A5-926D-4D7E-9F26-8A41DF7C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4394-2751-41C9-9F0B-4B3290240F9A}" type="slidenum">
              <a:rPr lang="ru-RU" altLang="fr-FR" smtClean="0"/>
              <a:pPr/>
              <a:t>7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5817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BDEEF46-2E50-4805-A3FC-358C0F1768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74835" y="1916832"/>
            <a:ext cx="6552728" cy="1613430"/>
          </a:xfrm>
        </p:spPr>
        <p:txBody>
          <a:bodyPr/>
          <a:lstStyle/>
          <a:p>
            <a:pPr algn="ctr"/>
            <a:br>
              <a:rPr lang="fr-FR" altLang="fr-FR" dirty="0"/>
            </a:br>
            <a:r>
              <a:rPr lang="fr-FR" altLang="fr-FR" dirty="0"/>
              <a:t>	</a:t>
            </a:r>
            <a:br>
              <a:rPr lang="fr-FR" altLang="fr-FR" dirty="0"/>
            </a:br>
            <a:r>
              <a:rPr lang="fr-FR" dirty="0"/>
              <a:t>Kernel </a:t>
            </a:r>
            <a:br>
              <a:rPr lang="fr-FR" dirty="0"/>
            </a:br>
            <a:r>
              <a:rPr lang="fr-FR" dirty="0"/>
              <a:t>Principal Components </a:t>
            </a:r>
            <a:r>
              <a:rPr lang="fr-FR" dirty="0" err="1"/>
              <a:t>Analysis</a:t>
            </a:r>
            <a:br>
              <a:rPr lang="fr-FR" dirty="0"/>
            </a:br>
            <a:r>
              <a:rPr lang="fr-FR" dirty="0"/>
              <a:t>(PCA) </a:t>
            </a:r>
            <a:br>
              <a:rPr lang="fr-FR" altLang="fr-FR" b="1" dirty="0"/>
            </a:br>
            <a:endParaRPr lang="en-US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8D68EA-A60D-4603-A297-E9E51324C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2154718" cy="213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8D3B3FB-98AF-4205-A462-6156BD4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 et Kernel PCA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1D6673-7769-41C8-BCBA-1B49015B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2057399"/>
            <a:ext cx="6778625" cy="4525963"/>
          </a:xfrm>
        </p:spPr>
        <p:txBody>
          <a:bodyPr/>
          <a:lstStyle/>
          <a:p>
            <a:r>
              <a:rPr lang="fr-CA" b="1" i="0" dirty="0">
                <a:solidFill>
                  <a:srgbClr val="273239"/>
                </a:solidFill>
                <a:effectLst/>
                <a:latin typeface="urw-din"/>
              </a:rPr>
              <a:t>ACP</a:t>
            </a:r>
            <a:r>
              <a:rPr lang="fr-CA" b="0" i="0" dirty="0">
                <a:solidFill>
                  <a:srgbClr val="273239"/>
                </a:solidFill>
                <a:effectLst/>
                <a:latin typeface="urw-din"/>
              </a:rPr>
              <a:t>  réduit la dimension en trouvant quelques combinaisons linéaires orthogonales (composantes principales) des variables d’origine avec la plus grande variance.</a:t>
            </a:r>
          </a:p>
          <a:p>
            <a:r>
              <a:rPr lang="fr-CA" b="0" i="0" dirty="0">
                <a:solidFill>
                  <a:srgbClr val="273239"/>
                </a:solidFill>
                <a:effectLst/>
                <a:latin typeface="urw-din"/>
              </a:rPr>
              <a:t>L</a:t>
            </a:r>
            <a:r>
              <a:rPr lang="fr-CA" b="1" i="0" dirty="0">
                <a:solidFill>
                  <a:srgbClr val="273239"/>
                </a:solidFill>
                <a:effectLst/>
                <a:latin typeface="urw-din"/>
              </a:rPr>
              <a:t>’APC</a:t>
            </a:r>
            <a:r>
              <a:rPr lang="fr-CA" b="0" i="0" dirty="0">
                <a:solidFill>
                  <a:srgbClr val="273239"/>
                </a:solidFill>
                <a:effectLst/>
                <a:latin typeface="urw-din"/>
              </a:rPr>
              <a:t> est une méthode linéaire.</a:t>
            </a:r>
          </a:p>
          <a:p>
            <a:r>
              <a:rPr lang="fr-CA" b="1" i="0" dirty="0">
                <a:solidFill>
                  <a:srgbClr val="273239"/>
                </a:solidFill>
                <a:effectLst/>
                <a:latin typeface="urw-din"/>
              </a:rPr>
              <a:t>Kernel PCA </a:t>
            </a:r>
            <a:r>
              <a:rPr lang="fr-CA" b="0" i="0" dirty="0">
                <a:solidFill>
                  <a:srgbClr val="273239"/>
                </a:solidFill>
                <a:effectLst/>
                <a:latin typeface="urw-din"/>
              </a:rPr>
              <a:t>utilise une fonction kernel pour projeter le jeu de données dans un espace d’entités de dimension supérieure, où il est séparable linéairement.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0010EE-15AE-43B4-A231-F5BEEC55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85F5-AC3E-45A3-9ECF-0D98FFB930AB}" type="slidenum">
              <a:rPr lang="ru-RU" altLang="fr-FR" smtClean="0"/>
              <a:pPr/>
              <a:t>9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403765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fr-F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9000</TotalTime>
  <Words>430</Words>
  <Application>Microsoft Office PowerPoint</Application>
  <PresentationFormat>Affichage à l'écran (4:3)</PresentationFormat>
  <Paragraphs>56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ff1</vt:lpstr>
      <vt:lpstr>Georgia</vt:lpstr>
      <vt:lpstr>Roboto</vt:lpstr>
      <vt:lpstr>Rubik</vt:lpstr>
      <vt:lpstr>Ubuntu</vt:lpstr>
      <vt:lpstr>urw-din</vt:lpstr>
      <vt:lpstr>Wingdings</vt:lpstr>
      <vt:lpstr>template</vt:lpstr>
      <vt:lpstr>Custom Design</vt:lpstr>
      <vt:lpstr>Polynomial Régression Kernel Principal Components Analysis  </vt:lpstr>
      <vt:lpstr>Plan</vt:lpstr>
      <vt:lpstr>   Polynomial Régression</vt:lpstr>
      <vt:lpstr>La Régression polynomiale    </vt:lpstr>
      <vt:lpstr>Le problème de la régression linéaire </vt:lpstr>
      <vt:lpstr>l’Over-fitting et l’Under-fitting </vt:lpstr>
      <vt:lpstr>l’Over-fitting et l’Under-fitting </vt:lpstr>
      <vt:lpstr>   Kernel  Principal Components Analysis (PCA)  </vt:lpstr>
      <vt:lpstr>PCA et Kernel PCA</vt:lpstr>
      <vt:lpstr>Exemple PCA</vt:lpstr>
      <vt:lpstr>Exemple kernel pca</vt:lpstr>
      <vt:lpstr>Merci pour votre attention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classes en python  Manipulation des fichiers de données</dc:title>
  <dc:creator>SOUKAINA</dc:creator>
  <cp:lastModifiedBy>soukaina rakib</cp:lastModifiedBy>
  <cp:revision>94</cp:revision>
  <dcterms:created xsi:type="dcterms:W3CDTF">2020-12-29T21:52:02Z</dcterms:created>
  <dcterms:modified xsi:type="dcterms:W3CDTF">2021-12-28T00:33:43Z</dcterms:modified>
</cp:coreProperties>
</file>