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78" r:id="rId5"/>
    <p:sldId id="274" r:id="rId6"/>
    <p:sldId id="279" r:id="rId7"/>
    <p:sldId id="280" r:id="rId8"/>
    <p:sldId id="281" r:id="rId9"/>
    <p:sldId id="282" r:id="rId10"/>
    <p:sldId id="283" r:id="rId11"/>
    <p:sldId id="284" r:id="rId12"/>
    <p:sldId id="285" r:id="rId13"/>
    <p:sldId id="286" r:id="rId14"/>
    <p:sldId id="287" r:id="rId15"/>
    <p:sldId id="288" r:id="rId16"/>
    <p:sldId id="289"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SzuO3lNaoJS1zxhNwTdnk3HYW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23" autoAdjust="0"/>
    <p:restoredTop sz="84038" autoAdjust="0"/>
  </p:normalViewPr>
  <p:slideViewPr>
    <p:cSldViewPr snapToGrid="0">
      <p:cViewPr varScale="1">
        <p:scale>
          <a:sx n="72" d="100"/>
          <a:sy n="72" d="100"/>
        </p:scale>
        <p:origin x="16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Fig. 1. Exemples d'images de biopsie microscopique dans l'ensemble de données : (A) normal ; (B) bénigne ; (C) carcinome in situ; et (D) carcinome invasif</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fr-FR" altLang="fr-FR" sz="1100" b="0" i="0" u="none" strike="noStrike" cap="none" normalizeH="0" baseline="0" dirty="0">
              <a:ln>
                <a:noFill/>
              </a:ln>
              <a:solidFill>
                <a:srgbClr val="202124"/>
              </a:solidFill>
              <a:effectLst/>
              <a:latin typeface="inheri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altLang="fr-FR" sz="1100" b="0" i="0" u="none" strike="noStrike" cap="none" normalizeH="0" baseline="0" dirty="0">
                <a:ln>
                  <a:noFill/>
                </a:ln>
                <a:solidFill>
                  <a:srgbClr val="202124"/>
                </a:solidFill>
                <a:effectLst/>
                <a:latin typeface="inherit"/>
              </a:rPr>
              <a:t>Il existe de nombreuses méthodes développées pour l'analyse d'images de pathologie numérique</a:t>
            </a:r>
            <a:r>
              <a:rPr kumimoji="0" lang="fr-FR" altLang="fr-FR" sz="800" b="0" i="0" u="none" strike="noStrike" cap="none" normalizeH="0" baseline="0" dirty="0">
                <a:ln>
                  <a:noFill/>
                </a:ln>
                <a:solidFill>
                  <a:schemeClr val="tx1"/>
                </a:solidFill>
                <a:effectLst/>
              </a:rPr>
              <a:t> </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Applications antérieures basées sur l'apprentissage en profondeur dans l'analyse d'images microscopiques histologiques ont démontré leur potentiel d'utilité dans le diagnostic du cancer du sein</a:t>
            </a:r>
            <a:endParaRPr lang="fr-CA" b="0" i="0" dirty="0">
              <a:solidFill>
                <a:srgbClr val="323232"/>
              </a:solidFill>
              <a:effectLst/>
              <a:latin typeface="Work Sans" panose="020B0604020202020204" pitchFamily="2" charset="0"/>
            </a:endParaRPr>
          </a:p>
        </p:txBody>
      </p:sp>
    </p:spTree>
    <p:extLst>
      <p:ext uri="{BB962C8B-B14F-4D97-AF65-F5344CB8AC3E}">
        <p14:creationId xmlns:p14="http://schemas.microsoft.com/office/powerpoint/2010/main" val="484304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CA" b="0" i="0" dirty="0">
                <a:solidFill>
                  <a:srgbClr val="24292F"/>
                </a:solidFill>
                <a:effectLst/>
                <a:latin typeface="-apple-system"/>
              </a:rPr>
              <a:t>L’objectif du défi est de fournir une classification automatique de chaque image</a:t>
            </a:r>
            <a:endParaRPr lang="fr-FR" dirty="0"/>
          </a:p>
        </p:txBody>
      </p:sp>
    </p:spTree>
    <p:extLst>
      <p:ext uri="{BB962C8B-B14F-4D97-AF65-F5344CB8AC3E}">
        <p14:creationId xmlns:p14="http://schemas.microsoft.com/office/powerpoint/2010/main" val="3040565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a:spLocks noGrp="1"/>
          </p:cNvSpPr>
          <p:nvPr>
            <p:ph type="subTitle" idx="1"/>
          </p:nvPr>
        </p:nvSpPr>
        <p:spPr>
          <a:xfrm>
            <a:off x="916140" y="5056092"/>
            <a:ext cx="3664888" cy="1556133"/>
          </a:xfrm>
          <a:prstGeom prst="rect">
            <a:avLst/>
          </a:prstGeom>
          <a:noFill/>
          <a:ln>
            <a:noFill/>
          </a:ln>
        </p:spPr>
        <p:txBody>
          <a:bodyPr spcFirstLastPara="1" wrap="square" lIns="91425" tIns="45700" rIns="91425" bIns="45700" anchor="t" anchorCtr="0">
            <a:noAutofit/>
          </a:bodyPr>
          <a:lstStyle/>
          <a:p>
            <a:pPr algn="just"/>
            <a:r>
              <a:rPr lang="fr-BE" sz="1600" b="1" u="sng" dirty="0">
                <a:solidFill>
                  <a:schemeClr val="tx1"/>
                </a:solidFill>
                <a:latin typeface="Calibri" panose="020F0502020204030204" pitchFamily="34" charset="0"/>
                <a:cs typeface="Calibri" panose="020F0502020204030204" pitchFamily="34" charset="0"/>
              </a:rPr>
              <a:t>Présenté par</a:t>
            </a:r>
            <a:r>
              <a:rPr lang="fr-BE" sz="1600" b="1" dirty="0">
                <a:solidFill>
                  <a:schemeClr val="tx1"/>
                </a:solidFill>
                <a:latin typeface="Calibri" panose="020F0502020204030204" pitchFamily="34" charset="0"/>
                <a:cs typeface="Calibri" panose="020F0502020204030204" pitchFamily="34" charset="0"/>
              </a:rPr>
              <a:t>  </a:t>
            </a:r>
            <a:r>
              <a:rPr lang="fr-BE" sz="1600" dirty="0">
                <a:solidFill>
                  <a:schemeClr val="tx1"/>
                </a:solidFill>
                <a:latin typeface="Calibri" panose="020F0502020204030204" pitchFamily="34" charset="0"/>
                <a:cs typeface="Calibri" panose="020F0502020204030204" pitchFamily="34" charset="0"/>
              </a:rPr>
              <a:t>:	</a:t>
            </a:r>
          </a:p>
          <a:p>
            <a:pPr algn="just"/>
            <a:r>
              <a:rPr lang="fr-BE" sz="1600" dirty="0">
                <a:solidFill>
                  <a:schemeClr val="tx1"/>
                </a:solidFill>
                <a:latin typeface="Calibri" panose="020F0502020204030204" pitchFamily="34" charset="0"/>
                <a:cs typeface="Calibri" panose="020F0502020204030204" pitchFamily="34" charset="0"/>
              </a:rPr>
              <a:t>                           RAKIB Soukaina</a:t>
            </a:r>
          </a:p>
        </p:txBody>
      </p:sp>
      <p:sp>
        <p:nvSpPr>
          <p:cNvPr id="86" name="Google Shape;86;p1"/>
          <p:cNvSpPr txBox="1"/>
          <p:nvPr/>
        </p:nvSpPr>
        <p:spPr>
          <a:xfrm>
            <a:off x="483547" y="2417720"/>
            <a:ext cx="6947315" cy="1754286"/>
          </a:xfrm>
          <a:prstGeom prst="rect">
            <a:avLst/>
          </a:prstGeom>
          <a:noFill/>
          <a:ln>
            <a:noFill/>
          </a:ln>
        </p:spPr>
        <p:txBody>
          <a:bodyPr spcFirstLastPara="1" wrap="square" lIns="91425" tIns="45700" rIns="91425" bIns="45700" anchor="t" anchorCtr="0">
            <a:spAutoFit/>
          </a:bodyPr>
          <a:lstStyle/>
          <a:p>
            <a:r>
              <a:rPr lang="en-US" sz="3600" b="1" dirty="0">
                <a:solidFill>
                  <a:schemeClr val="tx1"/>
                </a:solidFill>
                <a:latin typeface="Calibri" panose="020F0502020204030204" pitchFamily="34" charset="0"/>
                <a:cs typeface="Calibri" panose="020F0502020204030204" pitchFamily="34" charset="0"/>
              </a:rPr>
              <a:t>Deep Convolutional Neural Networks for Breast Cancer Histology Image Analysis </a:t>
            </a:r>
            <a:endParaRPr sz="3600" b="1" dirty="0">
              <a:solidFill>
                <a:schemeClr val="tx1"/>
              </a:solidFill>
              <a:latin typeface="Calibri" panose="020F0502020204030204" pitchFamily="34" charset="0"/>
              <a:cs typeface="Calibri" panose="020F0502020204030204" pitchFamily="34" charset="0"/>
              <a:sym typeface="Calibri"/>
            </a:endParaRPr>
          </a:p>
        </p:txBody>
      </p:sp>
      <p:pic>
        <p:nvPicPr>
          <p:cNvPr id="3" name="Image 2">
            <a:extLst>
              <a:ext uri="{FF2B5EF4-FFF2-40B4-BE49-F238E27FC236}">
                <a16:creationId xmlns:a16="http://schemas.microsoft.com/office/drawing/2014/main" id="{1384C0E2-5798-4CE7-A04D-21F2B3EC0F69}"/>
              </a:ext>
            </a:extLst>
          </p:cNvPr>
          <p:cNvPicPr>
            <a:picLocks noChangeAspect="1"/>
          </p:cNvPicPr>
          <p:nvPr/>
        </p:nvPicPr>
        <p:blipFill>
          <a:blip r:embed="rId3"/>
          <a:stretch>
            <a:fillRect/>
          </a:stretch>
        </p:blipFill>
        <p:spPr>
          <a:xfrm>
            <a:off x="265139" y="-3884"/>
            <a:ext cx="1662830" cy="1662830"/>
          </a:xfrm>
          <a:prstGeom prst="rect">
            <a:avLst/>
          </a:prstGeom>
        </p:spPr>
      </p:pic>
      <p:pic>
        <p:nvPicPr>
          <p:cNvPr id="5" name="Image 4">
            <a:extLst>
              <a:ext uri="{FF2B5EF4-FFF2-40B4-BE49-F238E27FC236}">
                <a16:creationId xmlns:a16="http://schemas.microsoft.com/office/drawing/2014/main" id="{F81E8184-AA77-45E3-A48E-FC4684E9ADB5}"/>
              </a:ext>
            </a:extLst>
          </p:cNvPr>
          <p:cNvPicPr>
            <a:picLocks noChangeAspect="1"/>
          </p:cNvPicPr>
          <p:nvPr/>
        </p:nvPicPr>
        <p:blipFill>
          <a:blip r:embed="rId4"/>
          <a:stretch>
            <a:fillRect/>
          </a:stretch>
        </p:blipFill>
        <p:spPr>
          <a:xfrm>
            <a:off x="5096232" y="-139449"/>
            <a:ext cx="1933960" cy="1933960"/>
          </a:xfrm>
          <a:prstGeom prst="rect">
            <a:avLst/>
          </a:prstGeom>
        </p:spPr>
      </p:pic>
      <p:pic>
        <p:nvPicPr>
          <p:cNvPr id="7" name="Image 6">
            <a:extLst>
              <a:ext uri="{FF2B5EF4-FFF2-40B4-BE49-F238E27FC236}">
                <a16:creationId xmlns:a16="http://schemas.microsoft.com/office/drawing/2014/main" id="{2A3EFE68-160E-4223-AAF2-B657573DB91D}"/>
              </a:ext>
            </a:extLst>
          </p:cNvPr>
          <p:cNvPicPr>
            <a:picLocks noChangeAspect="1"/>
          </p:cNvPicPr>
          <p:nvPr/>
        </p:nvPicPr>
        <p:blipFill>
          <a:blip r:embed="rId5"/>
          <a:stretch>
            <a:fillRect/>
          </a:stretch>
        </p:blipFill>
        <p:spPr>
          <a:xfrm>
            <a:off x="9803453" y="-139449"/>
            <a:ext cx="2123408" cy="2123408"/>
          </a:xfrm>
          <a:prstGeom prst="rect">
            <a:avLst/>
          </a:prstGeom>
        </p:spPr>
      </p:pic>
      <p:sp>
        <p:nvSpPr>
          <p:cNvPr id="11" name="Google Shape;85;p1">
            <a:extLst>
              <a:ext uri="{FF2B5EF4-FFF2-40B4-BE49-F238E27FC236}">
                <a16:creationId xmlns:a16="http://schemas.microsoft.com/office/drawing/2014/main" id="{C9E115DC-06D5-41CC-863E-91AE1633B303}"/>
              </a:ext>
            </a:extLst>
          </p:cNvPr>
          <p:cNvSpPr txBox="1">
            <a:spLocks/>
          </p:cNvSpPr>
          <p:nvPr/>
        </p:nvSpPr>
        <p:spPr>
          <a:xfrm>
            <a:off x="4581028" y="4795215"/>
            <a:ext cx="3664888" cy="11938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just"/>
            <a:r>
              <a:rPr lang="fr-BE" sz="1600" b="1" dirty="0">
                <a:solidFill>
                  <a:schemeClr val="tx1"/>
                </a:solidFill>
                <a:latin typeface="Calibri" panose="020F0502020204030204" pitchFamily="34" charset="0"/>
                <a:cs typeface="Calibri" panose="020F0502020204030204" pitchFamily="34" charset="0"/>
              </a:rPr>
              <a:t>                                                                                                    </a:t>
            </a:r>
            <a:r>
              <a:rPr lang="fr-BE" sz="1600" b="1" u="sng" dirty="0">
                <a:solidFill>
                  <a:schemeClr val="tx1"/>
                </a:solidFill>
                <a:latin typeface="Calibri" panose="020F0502020204030204" pitchFamily="34" charset="0"/>
                <a:cs typeface="Calibri" panose="020F0502020204030204" pitchFamily="34" charset="0"/>
              </a:rPr>
              <a:t>Encadré par</a:t>
            </a:r>
            <a:r>
              <a:rPr lang="fr-BE" sz="1600" dirty="0">
                <a:solidFill>
                  <a:schemeClr val="tx1"/>
                </a:solidFill>
                <a:latin typeface="Calibri" panose="020F0502020204030204" pitchFamily="34" charset="0"/>
                <a:cs typeface="Calibri" panose="020F0502020204030204" pitchFamily="34" charset="0"/>
              </a:rPr>
              <a:t>: </a:t>
            </a:r>
          </a:p>
          <a:p>
            <a:pPr algn="just"/>
            <a:r>
              <a:rPr lang="fr-BE" sz="1600" dirty="0">
                <a:solidFill>
                  <a:schemeClr val="tx1"/>
                </a:solidFill>
                <a:latin typeface="Calibri" panose="020F0502020204030204" pitchFamily="34" charset="0"/>
                <a:cs typeface="Calibri" panose="020F0502020204030204" pitchFamily="34" charset="0"/>
              </a:rPr>
              <a:t>                                 </a:t>
            </a:r>
            <a:r>
              <a:rPr lang="fr-BE" sz="1600" dirty="0" err="1">
                <a:solidFill>
                  <a:schemeClr val="tx1"/>
                </a:solidFill>
                <a:latin typeface="Calibri" panose="020F0502020204030204" pitchFamily="34" charset="0"/>
                <a:cs typeface="Calibri" panose="020F0502020204030204" pitchFamily="34" charset="0"/>
              </a:rPr>
              <a:t>Pr.MAHMOUDI</a:t>
            </a:r>
            <a:endParaRPr lang="fr-BE" sz="1600" dirty="0">
              <a:solidFill>
                <a:schemeClr val="tx1"/>
              </a:solidFill>
              <a:latin typeface="Calibri" panose="020F0502020204030204" pitchFamily="34" charset="0"/>
              <a:cs typeface="Calibri" panose="020F0502020204030204" pitchFamily="34" charset="0"/>
            </a:endParaRPr>
          </a:p>
        </p:txBody>
      </p:sp>
      <p:pic>
        <p:nvPicPr>
          <p:cNvPr id="4" name="Image 3">
            <a:extLst>
              <a:ext uri="{FF2B5EF4-FFF2-40B4-BE49-F238E27FC236}">
                <a16:creationId xmlns:a16="http://schemas.microsoft.com/office/drawing/2014/main" id="{E5D35A9A-4B04-4E72-8F3A-827A27955050}"/>
              </a:ext>
            </a:extLst>
          </p:cNvPr>
          <p:cNvPicPr>
            <a:picLocks noChangeAspect="1"/>
          </p:cNvPicPr>
          <p:nvPr/>
        </p:nvPicPr>
        <p:blipFill rotWithShape="1">
          <a:blip r:embed="rId6"/>
          <a:srcRect b="8907"/>
          <a:stretch/>
        </p:blipFill>
        <p:spPr>
          <a:xfrm>
            <a:off x="7216389" y="1983959"/>
            <a:ext cx="3756412" cy="2456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0C62B-C719-428F-BC8F-442A279E33D3}"/>
              </a:ext>
            </a:extLst>
          </p:cNvPr>
          <p:cNvSpPr>
            <a:spLocks noGrp="1"/>
          </p:cNvSpPr>
          <p:nvPr>
            <p:ph type="title"/>
          </p:nvPr>
        </p:nvSpPr>
        <p:spPr>
          <a:xfrm>
            <a:off x="838200" y="669925"/>
            <a:ext cx="10515600" cy="1325563"/>
          </a:xfrm>
        </p:spPr>
        <p:txBody>
          <a:bodyPr>
            <a:normAutofit/>
          </a:bodyPr>
          <a:lstStyle/>
          <a:p>
            <a:r>
              <a:rPr lang="fr-FR" altLang="fr-FR" sz="2400" b="1" dirty="0">
                <a:solidFill>
                  <a:schemeClr val="tx1"/>
                </a:solidFill>
              </a:rPr>
              <a:t>Pré-traitement et extraction :</a:t>
            </a:r>
            <a:endParaRPr lang="fr-FR" sz="2400" b="1" dirty="0">
              <a:solidFill>
                <a:schemeClr val="tx1"/>
              </a:solidFill>
            </a:endParaRPr>
          </a:p>
        </p:txBody>
      </p:sp>
      <p:sp>
        <p:nvSpPr>
          <p:cNvPr id="3" name="Espace réservé du texte 2">
            <a:extLst>
              <a:ext uri="{FF2B5EF4-FFF2-40B4-BE49-F238E27FC236}">
                <a16:creationId xmlns:a16="http://schemas.microsoft.com/office/drawing/2014/main" id="{D4475A4C-D6EF-42B5-B899-01A0D239370C}"/>
              </a:ext>
            </a:extLst>
          </p:cNvPr>
          <p:cNvSpPr>
            <a:spLocks noGrp="1"/>
          </p:cNvSpPr>
          <p:nvPr>
            <p:ph type="body" idx="1"/>
          </p:nvPr>
        </p:nvSpPr>
        <p:spPr>
          <a:xfrm>
            <a:off x="705677" y="1584671"/>
            <a:ext cx="11009244" cy="4351338"/>
          </a:xfrm>
        </p:spPr>
        <p:txBody>
          <a:bodyPr/>
          <a:lstStyle/>
          <a:p>
            <a:pPr marL="114300" indent="0" algn="just">
              <a:buNone/>
            </a:pPr>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Pour amener les images de microscopie dans un espace commun, nous normalisons la quantité de H&amp;E colorée sur le tissu. </a:t>
            </a:r>
          </a:p>
          <a:p>
            <a:pPr marL="114300" indent="0" algn="just">
              <a:buNone/>
            </a:pPr>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Pour chaque image, nous effectuons 50 augmentations de couleurs aléatoires. De chaque image, nous extrayons 20 cultures aléatoires et les encodons en 20 descripteurs. </a:t>
            </a:r>
          </a:p>
          <a:p>
            <a:pPr marL="114300" indent="0" algn="just">
              <a:buNone/>
            </a:pPr>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Ensuite, l'ensemble des 20 descripteurs est combiné en un seul descripteur. </a:t>
            </a:r>
          </a:p>
          <a:p>
            <a:pPr marL="114300" indent="0" algn="just">
              <a:buNone/>
            </a:pPr>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Pour l'extraction de fonctionnalités, nous utilisons les réseaux standard </a:t>
            </a:r>
            <a:r>
              <a:rPr kumimoji="0" lang="fr-FR" altLang="fr-FR" sz="24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pré-formés</a:t>
            </a:r>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ResNet-50, InceptionV3 et VGG-16 de la distribution </a:t>
            </a:r>
            <a:r>
              <a:rPr kumimoji="0" lang="fr-FR" altLang="fr-FR" sz="24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Keras</a:t>
            </a:r>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a:t>
            </a:r>
            <a:r>
              <a:rPr kumimoji="0" lang="fr-FR" altLang="fr-FR"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endParaRPr lang="fr-FR" dirty="0"/>
          </a:p>
        </p:txBody>
      </p:sp>
    </p:spTree>
    <p:extLst>
      <p:ext uri="{BB962C8B-B14F-4D97-AF65-F5344CB8AC3E}">
        <p14:creationId xmlns:p14="http://schemas.microsoft.com/office/powerpoint/2010/main" val="55488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6196E90-2C51-414F-805C-11CC787B12F4}"/>
              </a:ext>
            </a:extLst>
          </p:cNvPr>
          <p:cNvPicPr>
            <a:picLocks noChangeAspect="1"/>
          </p:cNvPicPr>
          <p:nvPr/>
        </p:nvPicPr>
        <p:blipFill>
          <a:blip r:embed="rId2"/>
          <a:stretch>
            <a:fillRect/>
          </a:stretch>
        </p:blipFill>
        <p:spPr>
          <a:xfrm>
            <a:off x="2069284" y="711730"/>
            <a:ext cx="8293916" cy="5628015"/>
          </a:xfrm>
          <a:prstGeom prst="rect">
            <a:avLst/>
          </a:prstGeom>
        </p:spPr>
      </p:pic>
    </p:spTree>
    <p:extLst>
      <p:ext uri="{BB962C8B-B14F-4D97-AF65-F5344CB8AC3E}">
        <p14:creationId xmlns:p14="http://schemas.microsoft.com/office/powerpoint/2010/main" val="199159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98D5B-43EE-4C4B-A2D7-5FAA1D3EC021}"/>
              </a:ext>
            </a:extLst>
          </p:cNvPr>
          <p:cNvSpPr>
            <a:spLocks noGrp="1"/>
          </p:cNvSpPr>
          <p:nvPr>
            <p:ph type="title"/>
          </p:nvPr>
        </p:nvSpPr>
        <p:spPr/>
        <p:txBody>
          <a:bodyPr>
            <a:normAutofit/>
          </a:bodyPr>
          <a:lstStyle/>
          <a:p>
            <a:r>
              <a:rPr lang="fr-CA" sz="2400" b="1" dirty="0">
                <a:solidFill>
                  <a:schemeClr val="tx1"/>
                </a:solidFill>
              </a:rPr>
              <a:t>Training</a:t>
            </a:r>
            <a:endParaRPr lang="fr-FR" sz="2400" b="1" dirty="0">
              <a:solidFill>
                <a:schemeClr val="tx1"/>
              </a:solidFill>
            </a:endParaRPr>
          </a:p>
        </p:txBody>
      </p:sp>
      <p:sp>
        <p:nvSpPr>
          <p:cNvPr id="3" name="Espace réservé du texte 2">
            <a:extLst>
              <a:ext uri="{FF2B5EF4-FFF2-40B4-BE49-F238E27FC236}">
                <a16:creationId xmlns:a16="http://schemas.microsoft.com/office/drawing/2014/main" id="{10F71858-8F8D-40D9-A36B-B6B0FAB2490A}"/>
              </a:ext>
            </a:extLst>
          </p:cNvPr>
          <p:cNvSpPr>
            <a:spLocks noGrp="1"/>
          </p:cNvSpPr>
          <p:nvPr>
            <p:ph type="body" idx="1"/>
          </p:nvPr>
        </p:nvSpPr>
        <p:spPr>
          <a:xfrm>
            <a:off x="838200" y="1467817"/>
            <a:ext cx="10515600" cy="4351338"/>
          </a:xfrm>
        </p:spPr>
        <p:txBody>
          <a:bodyPr>
            <a:normAutofit/>
          </a:bodyPr>
          <a:lstStyle/>
          <a:p>
            <a:pPr algn="just"/>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Pour la validation croisée, nous avons divisé les données en 10 plis </a:t>
            </a:r>
            <a:r>
              <a:rPr lang="fr-FR" altLang="fr-FR" sz="2400" dirty="0">
                <a:solidFill>
                  <a:srgbClr val="202124"/>
                </a:solidFill>
                <a:latin typeface="Calibri" panose="020F0502020204030204" pitchFamily="34" charset="0"/>
                <a:cs typeface="Calibri" panose="020F0502020204030204" pitchFamily="34" charset="0"/>
              </a:rPr>
              <a:t>stratifiés </a:t>
            </a:r>
          </a:p>
          <a:p>
            <a:pPr algn="just"/>
            <a:r>
              <a:rPr lang="fr-FR" altLang="fr-FR" sz="2400" dirty="0">
                <a:solidFill>
                  <a:srgbClr val="202124"/>
                </a:solidFill>
                <a:latin typeface="Calibri" panose="020F0502020204030204" pitchFamily="34" charset="0"/>
                <a:cs typeface="Calibri" panose="020F0502020204030204" pitchFamily="34" charset="0"/>
              </a:rPr>
              <a:t> Les augmentations augmentent la taille de l'ensemble de données × 300 </a:t>
            </a:r>
          </a:p>
          <a:p>
            <a:pPr algn="just"/>
            <a:r>
              <a:rPr lang="fr-FR" altLang="fr-FR" sz="2400" dirty="0">
                <a:solidFill>
                  <a:srgbClr val="202124"/>
                </a:solidFill>
                <a:latin typeface="Calibri" panose="020F0502020204030204" pitchFamily="34" charset="0"/>
                <a:cs typeface="Calibri" panose="020F0502020204030204" pitchFamily="34" charset="0"/>
              </a:rPr>
              <a:t>Pour chaque combinaison de l'encodeur, de la taille et de l'échelle des cultures, nous formons 10 modèles d'amplification de gradient avec une validation croisée de 10 fois. </a:t>
            </a:r>
          </a:p>
          <a:p>
            <a:pPr algn="just"/>
            <a:r>
              <a:rPr lang="fr-FR" altLang="fr-FR" sz="2400" dirty="0">
                <a:solidFill>
                  <a:srgbClr val="202124"/>
                </a:solidFill>
                <a:latin typeface="Calibri" panose="020F0502020204030204" pitchFamily="34" charset="0"/>
                <a:cs typeface="Calibri" panose="020F0502020204030204" pitchFamily="34" charset="0"/>
              </a:rPr>
              <a:t>Pour les données de test, nous extrayons de la même manière 50 descripteurs pour chaque image et les utilisons avec tous les modèles entraînés pour une taille de patch et un encodeur particuliers. </a:t>
            </a:r>
          </a:p>
          <a:p>
            <a:pPr algn="just"/>
            <a:r>
              <a:rPr lang="fr-FR" altLang="fr-FR" sz="2400" dirty="0">
                <a:solidFill>
                  <a:srgbClr val="202124"/>
                </a:solidFill>
                <a:latin typeface="Calibri" panose="020F0502020204030204" pitchFamily="34" charset="0"/>
                <a:cs typeface="Calibri" panose="020F0502020204030204" pitchFamily="34" charset="0"/>
              </a:rPr>
              <a:t>Les prédictions sont moyennées sur toutes les augmentations et tous les modèles. </a:t>
            </a:r>
          </a:p>
          <a:p>
            <a:pPr marL="114300" indent="0">
              <a:buNone/>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114300" indent="0">
              <a:buNone/>
            </a:pPr>
            <a:endParaRPr lang="fr-FR" dirty="0"/>
          </a:p>
        </p:txBody>
      </p:sp>
    </p:spTree>
    <p:extLst>
      <p:ext uri="{BB962C8B-B14F-4D97-AF65-F5344CB8AC3E}">
        <p14:creationId xmlns:p14="http://schemas.microsoft.com/office/powerpoint/2010/main" val="2044621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8BE8DC-3B4D-4DAA-A3F4-111BD7422575}"/>
              </a:ext>
            </a:extLst>
          </p:cNvPr>
          <p:cNvSpPr>
            <a:spLocks noGrp="1"/>
          </p:cNvSpPr>
          <p:nvPr>
            <p:ph type="title"/>
          </p:nvPr>
        </p:nvSpPr>
        <p:spPr/>
        <p:txBody>
          <a:bodyPr/>
          <a:lstStyle/>
          <a:p>
            <a:r>
              <a:rPr lang="fr-CA" b="1" dirty="0">
                <a:solidFill>
                  <a:srgbClr val="C00000"/>
                </a:solidFill>
              </a:rPr>
              <a:t>Résultat </a:t>
            </a:r>
            <a:endParaRPr lang="fr-FR" b="1" dirty="0">
              <a:solidFill>
                <a:srgbClr val="C00000"/>
              </a:solidFill>
            </a:endParaRPr>
          </a:p>
        </p:txBody>
      </p:sp>
      <p:sp>
        <p:nvSpPr>
          <p:cNvPr id="3" name="Espace réservé du texte 2">
            <a:extLst>
              <a:ext uri="{FF2B5EF4-FFF2-40B4-BE49-F238E27FC236}">
                <a16:creationId xmlns:a16="http://schemas.microsoft.com/office/drawing/2014/main" id="{319D7592-D029-44AB-B1BA-9F1EDC34CF7E}"/>
              </a:ext>
            </a:extLst>
          </p:cNvPr>
          <p:cNvSpPr>
            <a:spLocks noGrp="1"/>
          </p:cNvSpPr>
          <p:nvPr>
            <p:ph type="body" idx="1"/>
          </p:nvPr>
        </p:nvSpPr>
        <p:spPr>
          <a:xfrm>
            <a:off x="838200" y="1454564"/>
            <a:ext cx="10320130" cy="4351338"/>
          </a:xfrm>
        </p:spPr>
        <p:txBody>
          <a:bodyPr>
            <a:normAutofit/>
          </a:bodyPr>
          <a:lstStyle/>
          <a:p>
            <a:pPr algn="just"/>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Pour valider l'approche, nous utilisons une validation croisée stratifiée 10 fois. </a:t>
            </a:r>
          </a:p>
          <a:p>
            <a:pPr algn="just"/>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Pour les non-carcinomes de classe 2 (normaux et bénins) par rapport aux carcinomes (in situ et invasifs), la précision de la classification était de 93,8 ± 2,3 %, l'aire sous la courbe ROC était de 0,973. </a:t>
            </a:r>
          </a:p>
          <a:p>
            <a:pPr algn="just"/>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Sur 200 cas de carcinomes, seuls 9 in situ et 5 invasifs ont été manqués. </a:t>
            </a:r>
          </a:p>
          <a:p>
            <a:pPr algn="just"/>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Pour la classification à 4 classes, la précision moyenne sur tous les plis était de 87,2 ± 2,6 %.</a:t>
            </a:r>
            <a:r>
              <a:rPr kumimoji="0" lang="fr-FR" altLang="fr-FR"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endParaRPr lang="fr-FR" dirty="0"/>
          </a:p>
        </p:txBody>
      </p:sp>
    </p:spTree>
    <p:extLst>
      <p:ext uri="{BB962C8B-B14F-4D97-AF65-F5344CB8AC3E}">
        <p14:creationId xmlns:p14="http://schemas.microsoft.com/office/powerpoint/2010/main" val="82065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1C4EAD8-F514-4E62-96F3-495FCC7E8E67}"/>
              </a:ext>
            </a:extLst>
          </p:cNvPr>
          <p:cNvPicPr>
            <a:picLocks noChangeAspect="1"/>
          </p:cNvPicPr>
          <p:nvPr/>
        </p:nvPicPr>
        <p:blipFill>
          <a:blip r:embed="rId2"/>
          <a:stretch>
            <a:fillRect/>
          </a:stretch>
        </p:blipFill>
        <p:spPr>
          <a:xfrm>
            <a:off x="1656520" y="769931"/>
            <a:ext cx="9329532" cy="5106104"/>
          </a:xfrm>
          <a:prstGeom prst="rect">
            <a:avLst/>
          </a:prstGeom>
        </p:spPr>
      </p:pic>
    </p:spTree>
    <p:extLst>
      <p:ext uri="{BB962C8B-B14F-4D97-AF65-F5344CB8AC3E}">
        <p14:creationId xmlns:p14="http://schemas.microsoft.com/office/powerpoint/2010/main" val="135002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CF9AEF3-A71B-4F82-B569-5AEB19A08115}"/>
              </a:ext>
            </a:extLst>
          </p:cNvPr>
          <p:cNvPicPr>
            <a:picLocks noChangeAspect="1"/>
          </p:cNvPicPr>
          <p:nvPr/>
        </p:nvPicPr>
        <p:blipFill>
          <a:blip r:embed="rId2"/>
          <a:stretch>
            <a:fillRect/>
          </a:stretch>
        </p:blipFill>
        <p:spPr>
          <a:xfrm>
            <a:off x="1229305" y="934277"/>
            <a:ext cx="9918920" cy="4989446"/>
          </a:xfrm>
          <a:prstGeom prst="rect">
            <a:avLst/>
          </a:prstGeom>
        </p:spPr>
      </p:pic>
    </p:spTree>
    <p:extLst>
      <p:ext uri="{BB962C8B-B14F-4D97-AF65-F5344CB8AC3E}">
        <p14:creationId xmlns:p14="http://schemas.microsoft.com/office/powerpoint/2010/main" val="157179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FBA811-7B2A-42A5-81BB-E72E2F387065}"/>
              </a:ext>
            </a:extLst>
          </p:cNvPr>
          <p:cNvSpPr>
            <a:spLocks noGrp="1"/>
          </p:cNvSpPr>
          <p:nvPr>
            <p:ph type="title"/>
          </p:nvPr>
        </p:nvSpPr>
        <p:spPr/>
        <p:txBody>
          <a:bodyPr/>
          <a:lstStyle/>
          <a:p>
            <a:r>
              <a:rPr lang="fr-CA" b="1" dirty="0">
                <a:solidFill>
                  <a:srgbClr val="C00000"/>
                </a:solidFill>
              </a:rPr>
              <a:t>Conclusion</a:t>
            </a:r>
            <a:endParaRPr lang="fr-FR" b="1" dirty="0">
              <a:solidFill>
                <a:srgbClr val="C00000"/>
              </a:solidFill>
            </a:endParaRPr>
          </a:p>
        </p:txBody>
      </p:sp>
      <p:sp>
        <p:nvSpPr>
          <p:cNvPr id="3" name="Espace réservé du texte 2">
            <a:extLst>
              <a:ext uri="{FF2B5EF4-FFF2-40B4-BE49-F238E27FC236}">
                <a16:creationId xmlns:a16="http://schemas.microsoft.com/office/drawing/2014/main" id="{80AFC4FA-CE4D-499B-9833-A4C8CD34778A}"/>
              </a:ext>
            </a:extLst>
          </p:cNvPr>
          <p:cNvSpPr>
            <a:spLocks noGrp="1"/>
          </p:cNvSpPr>
          <p:nvPr>
            <p:ph type="body" idx="1"/>
          </p:nvPr>
        </p:nvSpPr>
        <p:spPr>
          <a:xfrm>
            <a:off x="664265" y="1454564"/>
            <a:ext cx="10863470" cy="4351338"/>
          </a:xfrm>
        </p:spPr>
        <p:txBody>
          <a:bodyPr>
            <a:normAutofit/>
          </a:bodyPr>
          <a:lstStyle/>
          <a:p>
            <a:pPr algn="just"/>
            <a:r>
              <a:rPr lang="fr-CA" sz="2400" dirty="0">
                <a:latin typeface="Calibri" panose="020F0502020204030204" pitchFamily="34" charset="0"/>
                <a:cs typeface="Calibri" panose="020F0502020204030204" pitchFamily="34" charset="0"/>
              </a:rPr>
              <a:t>Nous avons propose une méthode </a:t>
            </a:r>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pour la classification d'images histologiques de cancer du sein colorées par H&amp;E dans la situation de très petites données d'entraînement </a:t>
            </a:r>
            <a:endParaRPr kumimoji="0" lang="fr-FR" altLang="fr-FR"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algn="just"/>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nous utilisons une forte augmentation des données et des caractéristiques convolutives profondes extraites à différentes échelles avec des </a:t>
            </a:r>
            <a:r>
              <a:rPr lang="fr-FR" altLang="fr-FR" sz="2400" dirty="0">
                <a:solidFill>
                  <a:srgbClr val="202124"/>
                </a:solidFill>
                <a:latin typeface="Calibri" panose="020F0502020204030204" pitchFamily="34" charset="0"/>
                <a:cs typeface="Calibri" panose="020F0502020204030204" pitchFamily="34" charset="0"/>
              </a:rPr>
              <a:t>CNN préformés sur </a:t>
            </a:r>
            <a:r>
              <a:rPr lang="fr-FR" altLang="fr-FR" sz="2400" dirty="0" err="1">
                <a:solidFill>
                  <a:srgbClr val="202124"/>
                </a:solidFill>
                <a:latin typeface="Calibri" panose="020F0502020204030204" pitchFamily="34" charset="0"/>
                <a:cs typeface="Calibri" panose="020F0502020204030204" pitchFamily="34" charset="0"/>
              </a:rPr>
              <a:t>ImageNet</a:t>
            </a:r>
            <a:r>
              <a:rPr lang="fr-FR" altLang="fr-FR" sz="2400" dirty="0">
                <a:solidFill>
                  <a:srgbClr val="202124"/>
                </a:solidFill>
                <a:latin typeface="Calibri" panose="020F0502020204030204" pitchFamily="34" charset="0"/>
                <a:cs typeface="Calibri" panose="020F0502020204030204" pitchFamily="34" charset="0"/>
              </a:rPr>
              <a:t> </a:t>
            </a:r>
          </a:p>
          <a:p>
            <a:pPr algn="just"/>
            <a:endParaRPr kumimoji="0" lang="fr-FR" altLang="fr-FR"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algn="just"/>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nous appliquons une mise en œuvre très précise et sujette au surajustement du gradient algorithme de </a:t>
            </a:r>
            <a:r>
              <a:rPr kumimoji="0" lang="fr-FR" altLang="fr-FR" sz="24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boosting</a:t>
            </a:r>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a:t>
            </a:r>
            <a:endParaRPr kumimoji="0" lang="fr-FR" altLang="fr-FR"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algn="just"/>
            <a:r>
              <a:rPr lang="fr-FR" sz="2400" dirty="0">
                <a:latin typeface="Calibri" panose="020F0502020204030204" pitchFamily="34" charset="0"/>
                <a:cs typeface="Calibri" panose="020F0502020204030204" pitchFamily="34" charset="0"/>
              </a:rPr>
              <a:t>Et enfin </a:t>
            </a:r>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les résultats rapportés sont supérieurs à l'analyse automatisée des images de cancer du sein rapportées dans la littérature</a:t>
            </a:r>
            <a:r>
              <a:rPr kumimoji="0" lang="fr-FR" altLang="fr-FR"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endParaRPr lang="fr-FR" dirty="0"/>
          </a:p>
        </p:txBody>
      </p:sp>
    </p:spTree>
    <p:extLst>
      <p:ext uri="{BB962C8B-B14F-4D97-AF65-F5344CB8AC3E}">
        <p14:creationId xmlns:p14="http://schemas.microsoft.com/office/powerpoint/2010/main" val="2016672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11"/>
          <p:cNvSpPr txBox="1">
            <a:spLocks noGrp="1"/>
          </p:cNvSpPr>
          <p:nvPr>
            <p:ph type="body" idx="1"/>
          </p:nvPr>
        </p:nvSpPr>
        <p:spPr>
          <a:xfrm>
            <a:off x="2032309" y="2726227"/>
            <a:ext cx="8127381"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fr-CA" sz="4800" b="1" dirty="0">
                <a:solidFill>
                  <a:srgbClr val="C00000"/>
                </a:solidFill>
              </a:rPr>
              <a:t>Merci pour votre Attention</a:t>
            </a:r>
            <a:endParaRPr sz="4800" b="1"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BE" b="1" dirty="0">
                <a:solidFill>
                  <a:srgbClr val="C00000"/>
                </a:solidFill>
              </a:rPr>
              <a:t>Plan</a:t>
            </a:r>
            <a:endParaRPr b="1" dirty="0">
              <a:solidFill>
                <a:srgbClr val="C00000"/>
              </a:solidFill>
            </a:endParaRPr>
          </a:p>
        </p:txBody>
      </p:sp>
      <p:sp>
        <p:nvSpPr>
          <p:cNvPr id="92" name="Google Shape;92;p2"/>
          <p:cNvSpPr txBox="1">
            <a:spLocks noGrp="1"/>
          </p:cNvSpPr>
          <p:nvPr>
            <p:ph type="body" idx="1"/>
          </p:nvPr>
        </p:nvSpPr>
        <p:spPr>
          <a:xfrm>
            <a:off x="612913" y="1690688"/>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692150" indent="-514350">
              <a:lnSpc>
                <a:spcPct val="150000"/>
              </a:lnSpc>
              <a:spcBef>
                <a:spcPts val="0"/>
              </a:spcBef>
              <a:buSzPts val="2800"/>
              <a:buFont typeface="+mj-lt"/>
              <a:buAutoNum type="arabicPeriod"/>
            </a:pPr>
            <a:r>
              <a:rPr lang="fr-FR" sz="3500" b="1" i="0" u="none" strike="noStrike" dirty="0">
                <a:solidFill>
                  <a:schemeClr val="tx1"/>
                </a:solidFill>
                <a:effectLst/>
                <a:latin typeface="Calibri" panose="020F0502020204030204" pitchFamily="34" charset="0"/>
                <a:cs typeface="Calibri" panose="020F0502020204030204" pitchFamily="34" charset="0"/>
              </a:rPr>
              <a:t>Introduction</a:t>
            </a:r>
          </a:p>
          <a:p>
            <a:pPr marL="692150" indent="-514350">
              <a:lnSpc>
                <a:spcPct val="150000"/>
              </a:lnSpc>
              <a:spcBef>
                <a:spcPts val="0"/>
              </a:spcBef>
              <a:buSzPts val="2800"/>
              <a:buFont typeface="+mj-lt"/>
              <a:buAutoNum type="arabicPeriod"/>
            </a:pPr>
            <a:r>
              <a:rPr lang="fr-FR" sz="3500" b="1" dirty="0">
                <a:solidFill>
                  <a:schemeClr val="tx1"/>
                </a:solidFill>
                <a:latin typeface="Calibri" panose="020F0502020204030204" pitchFamily="34" charset="0"/>
                <a:cs typeface="Calibri" panose="020F0502020204030204" pitchFamily="34" charset="0"/>
              </a:rPr>
              <a:t>Problématique</a:t>
            </a:r>
          </a:p>
          <a:p>
            <a:pPr marL="692150" indent="-514350">
              <a:lnSpc>
                <a:spcPct val="150000"/>
              </a:lnSpc>
              <a:spcBef>
                <a:spcPts val="0"/>
              </a:spcBef>
              <a:buSzPts val="2800"/>
              <a:buFont typeface="+mj-lt"/>
              <a:buAutoNum type="arabicPeriod"/>
            </a:pPr>
            <a:r>
              <a:rPr lang="fr-FR" sz="3500" b="1" i="0" u="none" strike="noStrike" dirty="0">
                <a:solidFill>
                  <a:schemeClr val="tx1"/>
                </a:solidFill>
                <a:effectLst/>
                <a:latin typeface="Calibri" panose="020F0502020204030204" pitchFamily="34" charset="0"/>
                <a:cs typeface="Calibri" panose="020F0502020204030204" pitchFamily="34" charset="0"/>
              </a:rPr>
              <a:t>Objectif</a:t>
            </a:r>
          </a:p>
          <a:p>
            <a:pPr marL="692150" indent="-514350">
              <a:lnSpc>
                <a:spcPct val="150000"/>
              </a:lnSpc>
              <a:spcBef>
                <a:spcPts val="0"/>
              </a:spcBef>
              <a:buSzPts val="2800"/>
              <a:buFont typeface="+mj-lt"/>
              <a:buAutoNum type="arabicPeriod"/>
            </a:pPr>
            <a:r>
              <a:rPr lang="fr-FR" sz="3500" b="1" dirty="0">
                <a:solidFill>
                  <a:schemeClr val="tx1"/>
                </a:solidFill>
                <a:latin typeface="Calibri" panose="020F0502020204030204" pitchFamily="34" charset="0"/>
                <a:cs typeface="Calibri" panose="020F0502020204030204" pitchFamily="34" charset="0"/>
              </a:rPr>
              <a:t>Matériels et méthodes</a:t>
            </a:r>
          </a:p>
          <a:p>
            <a:pPr marL="692150" indent="-514350">
              <a:lnSpc>
                <a:spcPct val="160000"/>
              </a:lnSpc>
              <a:spcBef>
                <a:spcPts val="0"/>
              </a:spcBef>
              <a:buSzPts val="2800"/>
              <a:buFont typeface="+mj-lt"/>
              <a:buAutoNum type="arabicPeriod"/>
            </a:pPr>
            <a:r>
              <a:rPr lang="fr-CA" sz="3500" b="1" dirty="0">
                <a:solidFill>
                  <a:schemeClr val="tx1"/>
                </a:solidFill>
                <a:latin typeface="Calibri" panose="020F0502020204030204" pitchFamily="34" charset="0"/>
                <a:cs typeface="Calibri" panose="020F0502020204030204" pitchFamily="34" charset="0"/>
              </a:rPr>
              <a:t>Résultat </a:t>
            </a:r>
          </a:p>
          <a:p>
            <a:pPr marL="692150" indent="-514350">
              <a:lnSpc>
                <a:spcPct val="160000"/>
              </a:lnSpc>
              <a:spcBef>
                <a:spcPts val="0"/>
              </a:spcBef>
              <a:buSzPts val="2800"/>
              <a:buFont typeface="+mj-lt"/>
              <a:buAutoNum type="arabicPeriod"/>
            </a:pPr>
            <a:r>
              <a:rPr lang="en-US" sz="3500" b="1" dirty="0">
                <a:solidFill>
                  <a:schemeClr val="tx1"/>
                </a:solidFill>
                <a:latin typeface="Calibri" panose="020F0502020204030204" pitchFamily="34" charset="0"/>
                <a:cs typeface="Calibri" panose="020F0502020204030204" pitchFamily="34" charset="0"/>
              </a:rPr>
              <a:t>Conclusion</a:t>
            </a:r>
            <a:br>
              <a:rPr lang="en-US" b="0" dirty="0">
                <a:solidFill>
                  <a:srgbClr val="C00000"/>
                </a:solidFill>
              </a:rPr>
            </a:br>
            <a:endParaRPr lang="fr-FR" b="1" i="0" u="none" strike="noStrike" dirty="0">
              <a:solidFill>
                <a:schemeClr val="tx1"/>
              </a:solidFill>
              <a:effectLst/>
              <a:latin typeface="Calibri" panose="020F0502020204030204" pitchFamily="34" charset="0"/>
              <a:cs typeface="Calibri" panose="020F0502020204030204" pitchFamily="34" charset="0"/>
            </a:endParaRPr>
          </a:p>
          <a:p>
            <a:pPr marL="692150" indent="-514350">
              <a:lnSpc>
                <a:spcPct val="150000"/>
              </a:lnSpc>
              <a:spcBef>
                <a:spcPts val="0"/>
              </a:spcBef>
              <a:buSzPts val="2800"/>
              <a:buFont typeface="+mj-lt"/>
              <a:buAutoNum type="arabicPeriod"/>
            </a:pPr>
            <a:endParaRPr lang="fr-FR" b="1" i="0" u="none" strike="noStrike" dirty="0">
              <a:solidFill>
                <a:schemeClr val="tx1"/>
              </a:solidFill>
              <a:effectLst/>
              <a:latin typeface="Calibri" panose="020F0502020204030204" pitchFamily="34" charset="0"/>
              <a:cs typeface="Calibri" panose="020F0502020204030204" pitchFamily="34" charset="0"/>
            </a:endParaRPr>
          </a:p>
          <a:p>
            <a:pPr marL="692150" indent="-514350">
              <a:lnSpc>
                <a:spcPct val="150000"/>
              </a:lnSpc>
              <a:spcBef>
                <a:spcPts val="0"/>
              </a:spcBef>
              <a:buSzPts val="2800"/>
              <a:buFont typeface="+mj-lt"/>
              <a:buAutoNum type="arabicPeriod"/>
            </a:pPr>
            <a:endParaRPr lang="fr-FR" b="1" i="0" u="none" strike="noStrike" dirty="0">
              <a:solidFill>
                <a:schemeClr val="tx1"/>
              </a:solidFill>
              <a:effectLst/>
              <a:latin typeface="Calibri" panose="020F0502020204030204" pitchFamily="34" charset="0"/>
              <a:cs typeface="Calibri" panose="020F0502020204030204" pitchFamily="34" charset="0"/>
            </a:endParaRPr>
          </a:p>
          <a:p>
            <a:pPr marL="177800" lvl="0" indent="0" algn="l" rtl="0">
              <a:lnSpc>
                <a:spcPct val="150000"/>
              </a:lnSpc>
              <a:spcBef>
                <a:spcPts val="0"/>
              </a:spcBef>
              <a:spcAft>
                <a:spcPts val="0"/>
              </a:spcAft>
              <a:buClr>
                <a:schemeClr val="dk1"/>
              </a:buClr>
              <a:buSzPts val="2800"/>
              <a:buNone/>
            </a:pP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624617"/>
            <a:ext cx="10515600" cy="1325563"/>
          </a:xfrm>
          <a:prstGeom prst="rect">
            <a:avLst/>
          </a:prstGeom>
          <a:noFill/>
          <a:ln>
            <a:noFill/>
          </a:ln>
        </p:spPr>
        <p:txBody>
          <a:bodyPr spcFirstLastPara="1" wrap="square" lIns="91425" tIns="45700" rIns="91425" bIns="45700" anchor="ctr" anchorCtr="0">
            <a:normAutofit/>
          </a:bodyPr>
          <a:lstStyle/>
          <a:p>
            <a:pPr>
              <a:buSzPts val="4400"/>
            </a:pPr>
            <a:r>
              <a:rPr lang="fr-FR" b="1" i="0" u="none" strike="noStrike" dirty="0">
                <a:solidFill>
                  <a:srgbClr val="C00000"/>
                </a:solidFill>
                <a:effectLst/>
                <a:latin typeface="Calibri" panose="020F0502020204030204" pitchFamily="34" charset="0"/>
                <a:cs typeface="Calibri" panose="020F0502020204030204" pitchFamily="34" charset="0"/>
              </a:rPr>
              <a:t>Introduction </a:t>
            </a:r>
            <a:br>
              <a:rPr lang="fr-FR" b="1" i="0" dirty="0">
                <a:solidFill>
                  <a:srgbClr val="C00000"/>
                </a:solidFill>
                <a:effectLst/>
                <a:latin typeface="Calibri" panose="020F0502020204030204" pitchFamily="34" charset="0"/>
                <a:cs typeface="Calibri" panose="020F0502020204030204" pitchFamily="34" charset="0"/>
              </a:rPr>
            </a:br>
            <a:endParaRPr b="1" dirty="0">
              <a:solidFill>
                <a:srgbClr val="C00000"/>
              </a:solidFill>
              <a:latin typeface="Calibri" panose="020F0502020204030204" pitchFamily="34" charset="0"/>
              <a:cs typeface="Calibri" panose="020F0502020204030204" pitchFamily="34" charset="0"/>
            </a:endParaRPr>
          </a:p>
        </p:txBody>
      </p:sp>
      <p:sp>
        <p:nvSpPr>
          <p:cNvPr id="5" name="Espace réservé du texte 4">
            <a:extLst>
              <a:ext uri="{FF2B5EF4-FFF2-40B4-BE49-F238E27FC236}">
                <a16:creationId xmlns:a16="http://schemas.microsoft.com/office/drawing/2014/main" id="{E2815D8D-4C16-4808-9E44-A321C819B02C}"/>
              </a:ext>
            </a:extLst>
          </p:cNvPr>
          <p:cNvSpPr>
            <a:spLocks noGrp="1"/>
          </p:cNvSpPr>
          <p:nvPr>
            <p:ph type="body" idx="1"/>
          </p:nvPr>
        </p:nvSpPr>
        <p:spPr>
          <a:xfrm>
            <a:off x="838200" y="1660890"/>
            <a:ext cx="10515600" cy="4805363"/>
          </a:xfrm>
        </p:spPr>
        <p:txBody>
          <a:bodyPr>
            <a:normAutofit fontScale="25000" lnSpcReduction="20000"/>
          </a:bodyPr>
          <a:lstStyle/>
          <a:p>
            <a:pPr algn="just"/>
            <a:r>
              <a:rPr lang="fr-FR" altLang="fr-FR" sz="9600" dirty="0">
                <a:solidFill>
                  <a:srgbClr val="303030"/>
                </a:solidFill>
                <a:latin typeface="Calibri" panose="020F0502020204030204" pitchFamily="34" charset="0"/>
                <a:cs typeface="Calibri" panose="020F0502020204030204" pitchFamily="34" charset="0"/>
              </a:rPr>
              <a:t>Le cancer du sein est le cancer le plus fréquemment diagnostiqué chez les femmes aux États-Unis </a:t>
            </a:r>
          </a:p>
          <a:p>
            <a:pPr algn="just"/>
            <a:r>
              <a:rPr lang="fr-FR" altLang="fr-FR" sz="9600" dirty="0">
                <a:solidFill>
                  <a:srgbClr val="303030"/>
                </a:solidFill>
                <a:latin typeface="Calibri" panose="020F0502020204030204" pitchFamily="34" charset="0"/>
                <a:cs typeface="Calibri" panose="020F0502020204030204" pitchFamily="34" charset="0"/>
              </a:rPr>
              <a:t>L'histopathologie vise à faire la distinction entre les tissus normaux, non malins (bénins) et malins lésions (carcinomes), et de réaliser une évaluation pronostique</a:t>
            </a:r>
          </a:p>
          <a:p>
            <a:pPr algn="just"/>
            <a:r>
              <a:rPr kumimoji="0" lang="fr-FR" altLang="fr-FR" sz="96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Il existe plusieurs types de carcinomes du sein qui incarnent la morphologie tissulaire caractéristique fig.1</a:t>
            </a:r>
            <a:endParaRPr kumimoji="0" lang="fr-FR" altLang="fr-FR" sz="9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algn="just"/>
            <a:endParaRPr lang="fr-FR" altLang="fr-FR" sz="9600" dirty="0">
              <a:solidFill>
                <a:srgbClr val="303030"/>
              </a:solidFill>
              <a:latin typeface="Calibri" panose="020F0502020204030204" pitchFamily="34" charset="0"/>
              <a:cs typeface="Calibri" panose="020F0502020204030204" pitchFamily="34" charset="0"/>
            </a:endParaRPr>
          </a:p>
          <a:p>
            <a:endParaRPr lang="fr-FR" altLang="fr-FR" sz="2900" dirty="0">
              <a:solidFill>
                <a:srgbClr val="202124"/>
              </a:solidFill>
              <a:latin typeface="inherit"/>
            </a:endParaRPr>
          </a:p>
          <a:p>
            <a:endParaRPr kumimoji="0" lang="fr-FR" altLang="fr-FR" sz="1000" b="0" i="0" u="none" strike="noStrike" cap="none" normalizeH="0" baseline="0" dirty="0">
              <a:ln>
                <a:noFill/>
              </a:ln>
              <a:solidFill>
                <a:schemeClr val="tx1"/>
              </a:solidFill>
              <a:effectLst/>
            </a:endParaRPr>
          </a:p>
          <a:p>
            <a:endParaRPr kumimoji="0" lang="fr-FR" altLang="fr-FR" sz="2000" b="0" i="0" u="none" strike="noStrike" cap="none" normalizeH="0" baseline="0" dirty="0">
              <a:ln>
                <a:noFill/>
              </a:ln>
              <a:solidFill>
                <a:schemeClr val="tx1"/>
              </a:solidFill>
              <a:effectLst/>
              <a:latin typeface="Arial" panose="020B0604020202020204" pitchFamily="34" charset="0"/>
            </a:endParaRPr>
          </a:p>
          <a:p>
            <a:endParaRPr kumimoji="0" lang="fr-FR" altLang="fr-FR" sz="2800" b="0" i="0" u="none" strike="noStrike" cap="none" normalizeH="0" baseline="0" dirty="0">
              <a:ln>
                <a:noFill/>
              </a:ln>
              <a:solidFill>
                <a:srgbClr val="202124"/>
              </a:solidFill>
              <a:effectLst/>
              <a:latin typeface="inherit"/>
            </a:endParaRPr>
          </a:p>
          <a:p>
            <a:endParaRPr kumimoji="0" lang="fr-FR" altLang="fr-FR" sz="2800" b="0" i="0" u="none" strike="noStrike" cap="none" normalizeH="0" baseline="0" dirty="0">
              <a:ln>
                <a:noFill/>
              </a:ln>
              <a:solidFill>
                <a:srgbClr val="202124"/>
              </a:solidFill>
              <a:effectLst/>
              <a:latin typeface="inherit"/>
            </a:endParaRPr>
          </a:p>
          <a:p>
            <a:endParaRPr kumimoji="0" lang="fr-FR" altLang="fr-FR" sz="2800" b="0" i="0" u="none" strike="noStrike" cap="none" normalizeH="0" baseline="0" dirty="0">
              <a:ln>
                <a:noFill/>
              </a:ln>
              <a:solidFill>
                <a:srgbClr val="202124"/>
              </a:solidFill>
              <a:effectLst/>
              <a:latin typeface="inherit"/>
            </a:endParaRPr>
          </a:p>
          <a:p>
            <a:pPr marL="114300" indent="0">
              <a:buNone/>
            </a:pPr>
            <a:endParaRPr kumimoji="0" lang="fr-FR" altLang="fr-FR" sz="2800" b="0" i="0" u="none" strike="noStrike" cap="none" normalizeH="0" baseline="0" dirty="0">
              <a:ln>
                <a:noFill/>
              </a:ln>
              <a:solidFill>
                <a:srgbClr val="202124"/>
              </a:solidFill>
              <a:effectLst/>
              <a:latin typeface="inherit"/>
            </a:endParaRPr>
          </a:p>
          <a:p>
            <a:endParaRPr lang="fr-FR" altLang="fr-FR" sz="2800" dirty="0">
              <a:solidFill>
                <a:srgbClr val="303030"/>
              </a:solidFill>
              <a:latin typeface="Calibri" panose="020F0502020204030204" pitchFamily="34" charset="0"/>
              <a:cs typeface="Calibri" panose="020F0502020204030204" pitchFamily="34" charset="0"/>
              <a:sym typeface="Calibri"/>
            </a:endParaRPr>
          </a:p>
          <a:p>
            <a:endParaRPr lang="fr-FR" altLang="fr-FR" sz="2800" dirty="0">
              <a:solidFill>
                <a:srgbClr val="303030"/>
              </a:solidFill>
              <a:latin typeface="Calibri" panose="020F0502020204030204" pitchFamily="34" charset="0"/>
              <a:cs typeface="Calibri" panose="020F0502020204030204" pitchFamily="34" charset="0"/>
              <a:sym typeface="Calibri"/>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303030"/>
                </a:solidFill>
                <a:latin typeface="Calibri" panose="020F0502020204030204" pitchFamily="34" charset="0"/>
                <a:cs typeface="Calibri" panose="020F0502020204030204" pitchFamily="34" charset="0"/>
              </a:rPr>
              <a:t>	</a:t>
            </a:r>
            <a:endParaRPr lang="fr-FR" altLang="fr-FR" sz="2800" dirty="0">
              <a:solidFill>
                <a:srgbClr val="303030"/>
              </a:solidFill>
              <a:latin typeface="Calibri" panose="020F0502020204030204" pitchFamily="34" charset="0"/>
              <a:cs typeface="Calibri" panose="020F0502020204030204" pitchFamily="34" charset="0"/>
              <a:sym typeface="Calibri"/>
            </a:endParaRPr>
          </a:p>
          <a:p>
            <a:endParaRPr lang="fr-FR" dirty="0"/>
          </a:p>
        </p:txBody>
      </p:sp>
      <p:sp>
        <p:nvSpPr>
          <p:cNvPr id="14" name="Espace réservé du texte 2">
            <a:extLst>
              <a:ext uri="{FF2B5EF4-FFF2-40B4-BE49-F238E27FC236}">
                <a16:creationId xmlns:a16="http://schemas.microsoft.com/office/drawing/2014/main" id="{2797DF10-1121-4896-8A09-B21E763D9341}"/>
              </a:ext>
            </a:extLst>
          </p:cNvPr>
          <p:cNvSpPr txBox="1">
            <a:spLocks/>
          </p:cNvSpPr>
          <p:nvPr/>
        </p:nvSpPr>
        <p:spPr>
          <a:xfrm>
            <a:off x="2046235" y="6075068"/>
            <a:ext cx="9355020" cy="3166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1100" b="1" dirty="0"/>
              <a:t>Fig. 1. Examples of microscopic biopsy images in the dataset: (A) normal; (B) benign;(C) in situ carcinoma; and (D) invasive carcinoma</a:t>
            </a:r>
            <a:endParaRPr lang="fr-FR" sz="1100" b="1" dirty="0"/>
          </a:p>
        </p:txBody>
      </p:sp>
      <p:pic>
        <p:nvPicPr>
          <p:cNvPr id="15" name="Image 14">
            <a:extLst>
              <a:ext uri="{FF2B5EF4-FFF2-40B4-BE49-F238E27FC236}">
                <a16:creationId xmlns:a16="http://schemas.microsoft.com/office/drawing/2014/main" id="{B6AF05FB-B256-46B6-9A75-39FD74B43223}"/>
              </a:ext>
            </a:extLst>
          </p:cNvPr>
          <p:cNvPicPr>
            <a:picLocks noChangeAspect="1"/>
          </p:cNvPicPr>
          <p:nvPr/>
        </p:nvPicPr>
        <p:blipFill>
          <a:blip r:embed="rId3"/>
          <a:stretch>
            <a:fillRect/>
          </a:stretch>
        </p:blipFill>
        <p:spPr>
          <a:xfrm>
            <a:off x="1829005" y="4063571"/>
            <a:ext cx="8316760" cy="21431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65B80F-9428-42E9-8D59-E607362F38E1}"/>
              </a:ext>
            </a:extLst>
          </p:cNvPr>
          <p:cNvSpPr>
            <a:spLocks noGrp="1"/>
          </p:cNvSpPr>
          <p:nvPr>
            <p:ph type="title"/>
          </p:nvPr>
        </p:nvSpPr>
        <p:spPr>
          <a:xfrm>
            <a:off x="1116496" y="1385542"/>
            <a:ext cx="10515600" cy="1325563"/>
          </a:xfrm>
        </p:spPr>
        <p:txBody>
          <a:bodyPr/>
          <a:lstStyle/>
          <a:p>
            <a:r>
              <a:rPr lang="fr-CA" b="1" dirty="0" err="1">
                <a:solidFill>
                  <a:srgbClr val="C00000"/>
                </a:solidFill>
              </a:rPr>
              <a:t>Problematique</a:t>
            </a:r>
            <a:endParaRPr lang="fr-FR" b="1" dirty="0">
              <a:solidFill>
                <a:srgbClr val="C00000"/>
              </a:solidFill>
            </a:endParaRPr>
          </a:p>
        </p:txBody>
      </p:sp>
      <p:sp>
        <p:nvSpPr>
          <p:cNvPr id="3" name="Espace réservé du texte 2">
            <a:extLst>
              <a:ext uri="{FF2B5EF4-FFF2-40B4-BE49-F238E27FC236}">
                <a16:creationId xmlns:a16="http://schemas.microsoft.com/office/drawing/2014/main" id="{593C631A-AA78-4601-8AF5-F5B0AA4FD65A}"/>
              </a:ext>
            </a:extLst>
          </p:cNvPr>
          <p:cNvSpPr>
            <a:spLocks noGrp="1"/>
          </p:cNvSpPr>
          <p:nvPr>
            <p:ph type="body" idx="1"/>
          </p:nvPr>
        </p:nvSpPr>
        <p:spPr>
          <a:xfrm>
            <a:off x="970722" y="2506662"/>
            <a:ext cx="10515600" cy="4351338"/>
          </a:xfrm>
        </p:spPr>
        <p:txBody>
          <a:bodyPr>
            <a:normAutofit/>
          </a:bodyPr>
          <a:lstStyle/>
          <a:p>
            <a:pPr marL="114300" indent="0" algn="just">
              <a:buNone/>
            </a:pPr>
            <a:r>
              <a:rPr lang="fr-CA" sz="2400" b="0" i="0" dirty="0">
                <a:solidFill>
                  <a:srgbClr val="212529"/>
                </a:solidFill>
                <a:effectLst/>
                <a:latin typeface="Calibri" panose="020F0502020204030204" pitchFamily="34" charset="0"/>
                <a:cs typeface="Calibri" panose="020F0502020204030204" pitchFamily="34" charset="0"/>
              </a:rPr>
              <a:t>Le cancer du sein est l’une des principales causes de décès par cancer dans le monde. Un diagnostic précoce augmente considérablement les chances de traitement correct et de survie, mais ce processus est fastidieux et conduit souvent à un désaccord entre les pathologistes.</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233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B997EB-2176-49D1-86C1-E0E1A5D84BC1}"/>
              </a:ext>
            </a:extLst>
          </p:cNvPr>
          <p:cNvSpPr>
            <a:spLocks noGrp="1"/>
          </p:cNvSpPr>
          <p:nvPr>
            <p:ph type="title"/>
          </p:nvPr>
        </p:nvSpPr>
        <p:spPr>
          <a:xfrm>
            <a:off x="838200" y="968351"/>
            <a:ext cx="10515600" cy="1325563"/>
          </a:xfrm>
        </p:spPr>
        <p:txBody>
          <a:bodyPr>
            <a:normAutofit/>
          </a:bodyPr>
          <a:lstStyle/>
          <a:p>
            <a:r>
              <a:rPr lang="fr-CA" b="1" i="0" cap="all" dirty="0">
                <a:solidFill>
                  <a:srgbClr val="C00000"/>
                </a:solidFill>
                <a:effectLst/>
                <a:latin typeface="Calibri" panose="020F0502020204030204" pitchFamily="34" charset="0"/>
                <a:cs typeface="Calibri" panose="020F0502020204030204" pitchFamily="34" charset="0"/>
              </a:rPr>
              <a:t>Objectifs</a:t>
            </a:r>
            <a:endParaRPr lang="fr-FR" b="1" i="0" cap="all" dirty="0">
              <a:solidFill>
                <a:srgbClr val="C00000"/>
              </a:solidFill>
              <a:effectLst/>
              <a:latin typeface="Calibri" panose="020F0502020204030204" pitchFamily="34" charset="0"/>
              <a:cs typeface="Calibri" panose="020F0502020204030204" pitchFamily="34" charset="0"/>
            </a:endParaRPr>
          </a:p>
        </p:txBody>
      </p:sp>
      <p:sp>
        <p:nvSpPr>
          <p:cNvPr id="3" name="Espace réservé du texte 2">
            <a:extLst>
              <a:ext uri="{FF2B5EF4-FFF2-40B4-BE49-F238E27FC236}">
                <a16:creationId xmlns:a16="http://schemas.microsoft.com/office/drawing/2014/main" id="{B97A9175-D471-439A-8BC7-609A099C113E}"/>
              </a:ext>
            </a:extLst>
          </p:cNvPr>
          <p:cNvSpPr>
            <a:spLocks noGrp="1"/>
          </p:cNvSpPr>
          <p:nvPr>
            <p:ph type="body" idx="1"/>
          </p:nvPr>
        </p:nvSpPr>
        <p:spPr>
          <a:xfrm>
            <a:off x="631867" y="2293914"/>
            <a:ext cx="11219813" cy="4351338"/>
          </a:xfrm>
        </p:spPr>
        <p:txBody>
          <a:bodyPr>
            <a:normAutofit/>
          </a:bodyPr>
          <a:lstStyle/>
          <a:p>
            <a:pPr algn="just"/>
            <a:r>
              <a:rPr lang="fr-FR" altLang="fr-FR" sz="2400" dirty="0">
                <a:solidFill>
                  <a:srgbClr val="303030"/>
                </a:solidFill>
                <a:latin typeface="Calibri" panose="020F0502020204030204" pitchFamily="34" charset="0"/>
                <a:cs typeface="Calibri" panose="020F0502020204030204" pitchFamily="34" charset="0"/>
              </a:rPr>
              <a:t>Dans le domaine de l'imagerie médicale, les réseaux de neurones convolutifs (CNN) ont été utilisés avec succès pour le dépistage de la rétinopathie diabétique , la prédiction de la maladie et l'évaluation de l'âge , et d'autres problèmes </a:t>
            </a:r>
          </a:p>
          <a:p>
            <a:pPr algn="just"/>
            <a:r>
              <a:rPr lang="fr-FR" altLang="fr-FR" sz="2400" dirty="0">
                <a:solidFill>
                  <a:srgbClr val="303030"/>
                </a:solidFill>
                <a:latin typeface="Calibri" panose="020F0502020204030204" pitchFamily="34" charset="0"/>
                <a:cs typeface="Calibri" panose="020F0502020204030204" pitchFamily="34" charset="0"/>
              </a:rPr>
              <a:t>Dans ce travail, nous présentons une approche pour l'analyse d'images en microscopie histologique pour la classification des types de cancer du sein. </a:t>
            </a:r>
            <a:r>
              <a:rPr lang="fr-CA" sz="2400" b="0" i="0" dirty="0">
                <a:solidFill>
                  <a:srgbClr val="24292F"/>
                </a:solidFill>
                <a:effectLst/>
                <a:latin typeface="Calibri" panose="020F0502020204030204" pitchFamily="34" charset="0"/>
                <a:cs typeface="Calibri" panose="020F0502020204030204" pitchFamily="34" charset="0"/>
              </a:rPr>
              <a:t>l'approche utilise plusieurs architectures de réseaux neuronaux profonds et un classificateur d’arbres boosté par gradient</a:t>
            </a:r>
            <a:endParaRPr lang="fr-FR" altLang="fr-FR" sz="2400" dirty="0">
              <a:solidFill>
                <a:srgbClr val="303030"/>
              </a:solidFill>
              <a:latin typeface="Calibri" panose="020F0502020204030204" pitchFamily="34" charset="0"/>
              <a:cs typeface="Calibri" panose="020F0502020204030204" pitchFamily="34" charset="0"/>
            </a:endParaRPr>
          </a:p>
          <a:p>
            <a:pPr marL="114300" indent="0">
              <a:buNone/>
            </a:pPr>
            <a:endParaRPr lang="fr-FR" sz="2600" dirty="0">
              <a:solidFill>
                <a:srgbClr val="30303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535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CBB34D-056C-40CC-AC35-35DB1901CFBC}"/>
              </a:ext>
            </a:extLst>
          </p:cNvPr>
          <p:cNvSpPr>
            <a:spLocks noGrp="1"/>
          </p:cNvSpPr>
          <p:nvPr>
            <p:ph type="title"/>
          </p:nvPr>
        </p:nvSpPr>
        <p:spPr>
          <a:xfrm>
            <a:off x="838200" y="681037"/>
            <a:ext cx="10515600" cy="1325563"/>
          </a:xfrm>
        </p:spPr>
        <p:txBody>
          <a:bodyPr/>
          <a:lstStyle/>
          <a:p>
            <a:r>
              <a:rPr lang="fr-FR" b="1" dirty="0">
                <a:solidFill>
                  <a:srgbClr val="C00000"/>
                </a:solidFill>
              </a:rPr>
              <a:t>Matériels et méthodes</a:t>
            </a:r>
            <a:br>
              <a:rPr lang="en-US" b="0" dirty="0">
                <a:solidFill>
                  <a:srgbClr val="C00000"/>
                </a:solidFill>
              </a:rPr>
            </a:br>
            <a:endParaRPr lang="fr-FR" b="1" dirty="0">
              <a:solidFill>
                <a:srgbClr val="C00000"/>
              </a:solidFill>
            </a:endParaRPr>
          </a:p>
        </p:txBody>
      </p:sp>
      <p:sp>
        <p:nvSpPr>
          <p:cNvPr id="3" name="Espace réservé du texte 2">
            <a:extLst>
              <a:ext uri="{FF2B5EF4-FFF2-40B4-BE49-F238E27FC236}">
                <a16:creationId xmlns:a16="http://schemas.microsoft.com/office/drawing/2014/main" id="{CF454914-78F7-418E-9FC0-19680EA0FCA7}"/>
              </a:ext>
            </a:extLst>
          </p:cNvPr>
          <p:cNvSpPr>
            <a:spLocks noGrp="1"/>
          </p:cNvSpPr>
          <p:nvPr>
            <p:ph type="body" idx="1"/>
          </p:nvPr>
        </p:nvSpPr>
        <p:spPr>
          <a:xfrm>
            <a:off x="838200" y="1520825"/>
            <a:ext cx="10515600" cy="4351338"/>
          </a:xfrm>
        </p:spPr>
        <p:txBody>
          <a:bodyPr/>
          <a:lstStyle/>
          <a:p>
            <a:pPr marL="114300" indent="0" algn="just">
              <a:buNone/>
            </a:pPr>
            <a:r>
              <a:rPr lang="fr-CA" b="1" dirty="0" err="1"/>
              <a:t>Datasets</a:t>
            </a:r>
            <a:r>
              <a:rPr lang="fr-CA" b="1" dirty="0"/>
              <a:t> :</a:t>
            </a:r>
          </a:p>
          <a:p>
            <a:pPr marL="114300" indent="0" algn="just">
              <a:buNone/>
            </a:pPr>
            <a:r>
              <a:rPr lang="fr-CA" b="0" i="0" dirty="0">
                <a:solidFill>
                  <a:srgbClr val="24292F"/>
                </a:solidFill>
                <a:effectLst/>
                <a:latin typeface="-apple-system"/>
              </a:rPr>
              <a:t>- L’ensemble de données d’images se compose de 400 images</a:t>
            </a:r>
            <a:endParaRPr lang="fr-CA" b="1" i="0" dirty="0">
              <a:solidFill>
                <a:srgbClr val="24292F"/>
              </a:solidFill>
              <a:effectLst/>
              <a:latin typeface="-apple-system"/>
            </a:endParaRPr>
          </a:p>
          <a:p>
            <a:pPr marL="114300" indent="0" algn="just">
              <a:buNone/>
            </a:pPr>
            <a:r>
              <a:rPr lang="fr-CA" b="0" i="0" dirty="0">
                <a:solidFill>
                  <a:srgbClr val="24292F"/>
                </a:solidFill>
                <a:effectLst/>
                <a:latin typeface="-apple-system"/>
              </a:rPr>
              <a:t>- Chaque image est étiquetée avec l’une des quatre classes      équilibrées: </a:t>
            </a:r>
            <a:r>
              <a:rPr kumimoji="0" lang="fr-FR" altLang="fr-FR" sz="2800" b="0" i="0" u="none" strike="noStrike" cap="none" normalizeH="0" baseline="0" dirty="0">
                <a:ln>
                  <a:noFill/>
                </a:ln>
                <a:solidFill>
                  <a:srgbClr val="24292F"/>
                </a:solidFill>
                <a:effectLst/>
                <a:latin typeface="ui-monospace"/>
              </a:rPr>
              <a:t>Normal ,</a:t>
            </a:r>
            <a:r>
              <a:rPr kumimoji="0" lang="fr-FR" altLang="fr-FR" sz="2800" b="0" i="0" u="none" strike="noStrike" cap="none" normalizeH="0" baseline="0" dirty="0" err="1">
                <a:ln>
                  <a:noFill/>
                </a:ln>
                <a:solidFill>
                  <a:srgbClr val="24292F"/>
                </a:solidFill>
                <a:effectLst/>
                <a:latin typeface="ui-monospace"/>
              </a:rPr>
              <a:t>benign</a:t>
            </a:r>
            <a:r>
              <a:rPr kumimoji="0" lang="fr-FR" altLang="fr-FR" sz="2800" b="0" i="0" u="none" strike="noStrike" cap="none" normalizeH="0" baseline="0" dirty="0">
                <a:ln>
                  <a:noFill/>
                </a:ln>
                <a:solidFill>
                  <a:srgbClr val="24292F"/>
                </a:solidFill>
                <a:effectLst/>
                <a:latin typeface="ui-monospace"/>
              </a:rPr>
              <a:t>, invasive,</a:t>
            </a:r>
            <a:r>
              <a:rPr kumimoji="0" lang="fr-FR" altLang="fr-FR" sz="2800" b="0" i="0" u="none" strike="noStrike" cap="none" normalizeH="0" baseline="0" dirty="0">
                <a:ln>
                  <a:noFill/>
                </a:ln>
                <a:solidFill>
                  <a:schemeClr val="tx1"/>
                </a:solidFill>
                <a:effectLst/>
              </a:rPr>
              <a:t> in situ</a:t>
            </a:r>
            <a:r>
              <a:rPr kumimoji="0" lang="fr-CA" altLang="fr-FR" sz="2800" u="none" strike="noStrike" cap="none" normalizeH="0" baseline="0" dirty="0">
                <a:ln>
                  <a:noFill/>
                </a:ln>
                <a:solidFill>
                  <a:srgbClr val="24292F"/>
                </a:solidFill>
                <a:latin typeface="-apple-system"/>
              </a:rPr>
              <a:t> ,</a:t>
            </a:r>
            <a:r>
              <a:rPr lang="fr-CA" b="0" i="0" dirty="0">
                <a:solidFill>
                  <a:srgbClr val="24292F"/>
                </a:solidFill>
                <a:effectLst/>
                <a:latin typeface="-apple-system"/>
              </a:rPr>
              <a:t>où la classe est définie comme un type de cancer prédominant dans l’image</a:t>
            </a:r>
            <a:endParaRPr lang="fr-FR" b="1" dirty="0"/>
          </a:p>
        </p:txBody>
      </p:sp>
      <p:pic>
        <p:nvPicPr>
          <p:cNvPr id="6" name="Image 5">
            <a:extLst>
              <a:ext uri="{FF2B5EF4-FFF2-40B4-BE49-F238E27FC236}">
                <a16:creationId xmlns:a16="http://schemas.microsoft.com/office/drawing/2014/main" id="{F7D0DB34-7C0D-4994-AEF6-9888D059C34F}"/>
              </a:ext>
            </a:extLst>
          </p:cNvPr>
          <p:cNvPicPr>
            <a:picLocks noChangeAspect="1"/>
          </p:cNvPicPr>
          <p:nvPr/>
        </p:nvPicPr>
        <p:blipFill>
          <a:blip r:embed="rId3"/>
          <a:stretch>
            <a:fillRect/>
          </a:stretch>
        </p:blipFill>
        <p:spPr>
          <a:xfrm>
            <a:off x="2028731" y="4135439"/>
            <a:ext cx="7922506" cy="2041524"/>
          </a:xfrm>
          <a:prstGeom prst="rect">
            <a:avLst/>
          </a:prstGeom>
        </p:spPr>
      </p:pic>
    </p:spTree>
    <p:extLst>
      <p:ext uri="{BB962C8B-B14F-4D97-AF65-F5344CB8AC3E}">
        <p14:creationId xmlns:p14="http://schemas.microsoft.com/office/powerpoint/2010/main" val="58503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C878E7-6238-4889-B861-DA552AC1EE4B}"/>
              </a:ext>
            </a:extLst>
          </p:cNvPr>
          <p:cNvSpPr>
            <a:spLocks noGrp="1"/>
          </p:cNvSpPr>
          <p:nvPr>
            <p:ph type="title"/>
          </p:nvPr>
        </p:nvSpPr>
        <p:spPr>
          <a:xfrm>
            <a:off x="838200" y="789195"/>
            <a:ext cx="10515600" cy="1325563"/>
          </a:xfrm>
        </p:spPr>
        <p:txBody>
          <a:bodyPr>
            <a:normAutofit/>
          </a:bodyPr>
          <a:lstStyle/>
          <a:p>
            <a:r>
              <a:rPr lang="fr-FR" b="1" dirty="0">
                <a:solidFill>
                  <a:srgbClr val="C00000"/>
                </a:solidFill>
              </a:rPr>
              <a:t>Matériels et méthodes</a:t>
            </a:r>
            <a:br>
              <a:rPr lang="en-US" b="0" dirty="0">
                <a:solidFill>
                  <a:srgbClr val="C00000"/>
                </a:solidFill>
              </a:rPr>
            </a:br>
            <a:endParaRPr lang="fr-FR" dirty="0">
              <a:solidFill>
                <a:srgbClr val="C00000"/>
              </a:solidFill>
            </a:endParaRPr>
          </a:p>
        </p:txBody>
      </p:sp>
      <p:sp>
        <p:nvSpPr>
          <p:cNvPr id="3" name="Espace réservé du texte 2">
            <a:extLst>
              <a:ext uri="{FF2B5EF4-FFF2-40B4-BE49-F238E27FC236}">
                <a16:creationId xmlns:a16="http://schemas.microsoft.com/office/drawing/2014/main" id="{5618AEEE-E0E1-418A-89E1-888A631FAE25}"/>
              </a:ext>
            </a:extLst>
          </p:cNvPr>
          <p:cNvSpPr>
            <a:spLocks noGrp="1"/>
          </p:cNvSpPr>
          <p:nvPr>
            <p:ph type="body" idx="1"/>
          </p:nvPr>
        </p:nvSpPr>
        <p:spPr>
          <a:xfrm>
            <a:off x="838200" y="2209938"/>
            <a:ext cx="10515600" cy="4351338"/>
          </a:xfrm>
        </p:spPr>
        <p:txBody>
          <a:bodyPr/>
          <a:lstStyle/>
          <a:p>
            <a:pPr marL="114300" indent="0" algn="just">
              <a:buNone/>
            </a:pPr>
            <a:r>
              <a:rPr lang="fr-CA" sz="2400" b="1" dirty="0">
                <a:latin typeface="Calibri" panose="020F0502020204030204" pitchFamily="34" charset="0"/>
                <a:cs typeface="Calibri" panose="020F0502020204030204" pitchFamily="34" charset="0"/>
              </a:rPr>
              <a:t>CNN :</a:t>
            </a:r>
          </a:p>
          <a:p>
            <a:pPr marL="114300" indent="0" algn="just">
              <a:buNone/>
            </a:pPr>
            <a:r>
              <a:rPr lang="fr-FR" sz="2400" dirty="0">
                <a:latin typeface="Calibri" panose="020F0502020204030204" pitchFamily="34" charset="0"/>
                <a:cs typeface="Calibri" panose="020F0502020204030204" pitchFamily="34" charset="0"/>
              </a:rPr>
              <a:t>L’architecture </a:t>
            </a:r>
            <a:r>
              <a:rPr lang="fr-FR" sz="2400" i="0" dirty="0" err="1">
                <a:solidFill>
                  <a:srgbClr val="202124"/>
                </a:solidFill>
                <a:effectLst/>
                <a:latin typeface="Calibri" panose="020F0502020204030204" pitchFamily="34" charset="0"/>
                <a:cs typeface="Calibri" panose="020F0502020204030204" pitchFamily="34" charset="0"/>
              </a:rPr>
              <a:t>C</a:t>
            </a:r>
            <a:r>
              <a:rPr lang="fr-FR" sz="2400" b="0" i="0" dirty="0" err="1">
                <a:solidFill>
                  <a:srgbClr val="202124"/>
                </a:solidFill>
                <a:effectLst/>
                <a:latin typeface="Calibri" panose="020F0502020204030204" pitchFamily="34" charset="0"/>
                <a:cs typeface="Calibri" panose="020F0502020204030204" pitchFamily="34" charset="0"/>
              </a:rPr>
              <a:t>onvolutional</a:t>
            </a:r>
            <a:r>
              <a:rPr lang="fr-FR" sz="2400" b="0" i="0" dirty="0">
                <a:solidFill>
                  <a:srgbClr val="202124"/>
                </a:solidFill>
                <a:effectLst/>
                <a:latin typeface="Calibri" panose="020F0502020204030204" pitchFamily="34" charset="0"/>
                <a:cs typeface="Calibri" panose="020F0502020204030204" pitchFamily="34" charset="0"/>
              </a:rPr>
              <a:t> Neural Network CNN </a:t>
            </a:r>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contiennent des millions de paramètres tels que VGG, Inception et </a:t>
            </a:r>
            <a:r>
              <a:rPr kumimoji="0" lang="fr-FR" altLang="fr-FR" sz="24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ResNet</a:t>
            </a:r>
            <a:r>
              <a:rPr kumimoji="0" lang="fr-FR" altLang="fr-FR"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114300" indent="0" algn="just">
              <a:buNone/>
            </a:pPr>
            <a:r>
              <a:rPr lang="fr-FR" altLang="fr-FR" sz="2400" dirty="0">
                <a:solidFill>
                  <a:srgbClr val="202124"/>
                </a:solidFill>
                <a:latin typeface="Calibri" panose="020F0502020204030204" pitchFamily="34" charset="0"/>
                <a:cs typeface="Calibri" panose="020F0502020204030204" pitchFamily="34" charset="0"/>
              </a:rPr>
              <a:t>Nous utilisons un processus en 2 étapes utilisant une représentation de caractéristiques </a:t>
            </a:r>
            <a:r>
              <a:rPr lang="fr-FR" altLang="fr-FR" sz="2400" dirty="0" err="1">
                <a:solidFill>
                  <a:srgbClr val="202124"/>
                </a:solidFill>
                <a:latin typeface="Calibri" panose="020F0502020204030204" pitchFamily="34" charset="0"/>
                <a:cs typeface="Calibri" panose="020F0502020204030204" pitchFamily="34" charset="0"/>
              </a:rPr>
              <a:t>convolutionnelles</a:t>
            </a:r>
            <a:r>
              <a:rPr lang="fr-FR" altLang="fr-FR" sz="2400" dirty="0">
                <a:solidFill>
                  <a:srgbClr val="202124"/>
                </a:solidFill>
                <a:latin typeface="Calibri" panose="020F0502020204030204" pitchFamily="34" charset="0"/>
                <a:cs typeface="Calibri" panose="020F0502020204030204" pitchFamily="34" charset="0"/>
              </a:rPr>
              <a:t> profondes. </a:t>
            </a:r>
          </a:p>
          <a:p>
            <a:pPr marL="114300" indent="0">
              <a:buNone/>
            </a:pPr>
            <a:endParaRPr kumimoji="0" lang="fr-FR" altLang="fr-FR" sz="1000" b="0" i="0" u="none" strike="noStrike" cap="none" normalizeH="0" baseline="0" dirty="0">
              <a:ln>
                <a:noFill/>
              </a:ln>
              <a:solidFill>
                <a:schemeClr val="tx1"/>
              </a:solidFill>
              <a:effectLst/>
            </a:endParaRPr>
          </a:p>
          <a:p>
            <a:pPr marL="114300" indent="0">
              <a:buNone/>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114300" indent="0">
              <a:buNone/>
            </a:pPr>
            <a:endParaRPr lang="fr-FR" b="1" dirty="0"/>
          </a:p>
        </p:txBody>
      </p:sp>
    </p:spTree>
    <p:extLst>
      <p:ext uri="{BB962C8B-B14F-4D97-AF65-F5344CB8AC3E}">
        <p14:creationId xmlns:p14="http://schemas.microsoft.com/office/powerpoint/2010/main" val="162631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BA9C276A-1F28-4AB3-8CAB-B2DADEE5E402}"/>
              </a:ext>
            </a:extLst>
          </p:cNvPr>
          <p:cNvSpPr>
            <a:spLocks noGrp="1"/>
          </p:cNvSpPr>
          <p:nvPr>
            <p:ph type="body" idx="1"/>
          </p:nvPr>
        </p:nvSpPr>
        <p:spPr>
          <a:xfrm>
            <a:off x="838200" y="1825626"/>
            <a:ext cx="10515600" cy="4351338"/>
          </a:xfrm>
        </p:spPr>
        <p:txBody>
          <a:bodyPr/>
          <a:lstStyle/>
          <a:p>
            <a:pPr algn="just"/>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Dans la première étape, des CNN profonds, formés sur de grands ensembles de données généraux comme </a:t>
            </a:r>
            <a:r>
              <a:rPr kumimoji="0" lang="fr-FR" altLang="fr-FR" sz="24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ImageNet</a:t>
            </a:r>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(images 10M, classes 20K), sont utilisés pour l'extraction de caractéristiques non supervisée. </a:t>
            </a:r>
            <a:endParaRPr kumimoji="0" lang="fr-FR" altLang="fr-FR"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algn="just"/>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Dans la deuxième étape, nous utilisons </a:t>
            </a:r>
            <a:r>
              <a:rPr kumimoji="0" lang="fr-FR" altLang="fr-FR" sz="2400" b="0" i="0" u="none" strike="noStrike" cap="none" normalizeH="0" baseline="0" dirty="0" err="1">
                <a:ln>
                  <a:noFill/>
                </a:ln>
                <a:solidFill>
                  <a:srgbClr val="202124"/>
                </a:solidFill>
                <a:effectLst/>
                <a:latin typeface="Calibri" panose="020F0502020204030204" pitchFamily="34" charset="0"/>
                <a:cs typeface="Calibri" panose="020F0502020204030204" pitchFamily="34" charset="0"/>
              </a:rPr>
              <a:t>LightGBM</a:t>
            </a:r>
            <a:r>
              <a:rPr kumimoji="0" lang="fr-FR" altLang="fr-FR" sz="2400" b="0" i="0" u="none" strike="noStrike" cap="none" normalizeH="0" baseline="0" dirty="0">
                <a:ln>
                  <a:noFill/>
                </a:ln>
                <a:solidFill>
                  <a:srgbClr val="202124"/>
                </a:solidFill>
                <a:effectLst/>
                <a:latin typeface="Calibri" panose="020F0502020204030204" pitchFamily="34" charset="0"/>
                <a:cs typeface="Calibri" panose="020F0502020204030204" pitchFamily="34" charset="0"/>
              </a:rPr>
              <a:t> comme une implémentation rapide, distribuée et haute performance d'arbres boostés par gradient pour la classification supervisée. </a:t>
            </a:r>
            <a:endParaRPr kumimoji="0" lang="fr-FR" altLang="fr-FR"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endParaRPr lang="fr-FR" dirty="0"/>
          </a:p>
        </p:txBody>
      </p:sp>
    </p:spTree>
    <p:extLst>
      <p:ext uri="{BB962C8B-B14F-4D97-AF65-F5344CB8AC3E}">
        <p14:creationId xmlns:p14="http://schemas.microsoft.com/office/powerpoint/2010/main" val="302431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B42685C-9654-43B3-8F44-246A1BFB7A76}"/>
              </a:ext>
            </a:extLst>
          </p:cNvPr>
          <p:cNvPicPr>
            <a:picLocks noChangeAspect="1"/>
          </p:cNvPicPr>
          <p:nvPr/>
        </p:nvPicPr>
        <p:blipFill>
          <a:blip r:embed="rId2"/>
          <a:stretch>
            <a:fillRect/>
          </a:stretch>
        </p:blipFill>
        <p:spPr>
          <a:xfrm>
            <a:off x="1795832" y="927935"/>
            <a:ext cx="8600336" cy="5002130"/>
          </a:xfrm>
          <a:prstGeom prst="rect">
            <a:avLst/>
          </a:prstGeom>
        </p:spPr>
      </p:pic>
    </p:spTree>
    <p:extLst>
      <p:ext uri="{BB962C8B-B14F-4D97-AF65-F5344CB8AC3E}">
        <p14:creationId xmlns:p14="http://schemas.microsoft.com/office/powerpoint/2010/main" val="17065541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6490</TotalTime>
  <Words>875</Words>
  <Application>Microsoft Office PowerPoint</Application>
  <PresentationFormat>Grand écran</PresentationFormat>
  <Paragraphs>73</Paragraphs>
  <Slides>17</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-apple-system</vt:lpstr>
      <vt:lpstr>Arial</vt:lpstr>
      <vt:lpstr>Calibri</vt:lpstr>
      <vt:lpstr>inherit</vt:lpstr>
      <vt:lpstr>ui-monospace</vt:lpstr>
      <vt:lpstr>Work Sans</vt:lpstr>
      <vt:lpstr>Office Theme</vt:lpstr>
      <vt:lpstr>Présentation PowerPoint</vt:lpstr>
      <vt:lpstr>Plan</vt:lpstr>
      <vt:lpstr>Introduction  </vt:lpstr>
      <vt:lpstr>Problematique</vt:lpstr>
      <vt:lpstr>Objectifs</vt:lpstr>
      <vt:lpstr>Matériels et méthodes </vt:lpstr>
      <vt:lpstr>Matériels et méthodes </vt:lpstr>
      <vt:lpstr>Présentation PowerPoint</vt:lpstr>
      <vt:lpstr>Présentation PowerPoint</vt:lpstr>
      <vt:lpstr>Pré-traitement et extraction :</vt:lpstr>
      <vt:lpstr>Présentation PowerPoint</vt:lpstr>
      <vt:lpstr>Training</vt:lpstr>
      <vt:lpstr>Résultat </vt:lpstr>
      <vt:lpstr>Présentation PowerPoint</vt:lpstr>
      <vt:lpstr>Présentation PowerPoint</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ghazal</dc:creator>
  <cp:lastModifiedBy>soukaina rakib</cp:lastModifiedBy>
  <cp:revision>40</cp:revision>
  <dcterms:created xsi:type="dcterms:W3CDTF">2017-04-30T14:26:00Z</dcterms:created>
  <dcterms:modified xsi:type="dcterms:W3CDTF">2022-01-30T20:31:45Z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