
<file path=[Content_Types].xml><?xml version="1.0" encoding="utf-8"?>
<Types xmlns="http://schemas.openxmlformats.org/package/2006/content-types">
  <Default Extension="png" ContentType="image/png"/>
  <Default Extension="bin" ContentType="image/unknown"/>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67" r:id="rId3"/>
    <p:sldId id="258" r:id="rId4"/>
    <p:sldId id="266" r:id="rId5"/>
    <p:sldId id="265" r:id="rId6"/>
    <p:sldId id="259" r:id="rId7"/>
    <p:sldId id="260" r:id="rId8"/>
    <p:sldId id="261" r:id="rId9"/>
    <p:sldId id="262" r:id="rId10"/>
    <p:sldId id="275" r:id="rId11"/>
    <p:sldId id="264" r:id="rId12"/>
    <p:sldId id="271" r:id="rId13"/>
    <p:sldId id="278" r:id="rId14"/>
    <p:sldId id="281" r:id="rId15"/>
    <p:sldId id="273" r:id="rId16"/>
    <p:sldId id="279" r:id="rId17"/>
    <p:sldId id="280"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varScale="1">
        <p:scale>
          <a:sx n="73" d="100"/>
          <a:sy n="73" d="100"/>
        </p:scale>
        <p:origin x="62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4D763A6-A447-4F85-BACB-419ED64497A0}" type="datetimeFigureOut">
              <a:rPr lang="fr-FR" smtClean="0"/>
              <a:t>31/05/2023</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308A6A7-E927-4BED-82A4-4FCCF96961D9}" type="slidenum">
              <a:rPr lang="fr-FR" smtClean="0"/>
              <a:t>‹N°›</a:t>
            </a:fld>
            <a:endParaRPr lang="fr-FR"/>
          </a:p>
        </p:txBody>
      </p:sp>
    </p:spTree>
    <p:extLst>
      <p:ext uri="{BB962C8B-B14F-4D97-AF65-F5344CB8AC3E}">
        <p14:creationId xmlns:p14="http://schemas.microsoft.com/office/powerpoint/2010/main" val="2121963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4D763A6-A447-4F85-BACB-419ED64497A0}" type="datetimeFigureOut">
              <a:rPr lang="fr-FR" smtClean="0"/>
              <a:t>31/05/2023</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08A6A7-E927-4BED-82A4-4FCCF96961D9}" type="slidenum">
              <a:rPr lang="fr-FR" smtClean="0"/>
              <a:t>‹N°›</a:t>
            </a:fld>
            <a:endParaRPr lang="fr-FR"/>
          </a:p>
        </p:txBody>
      </p:sp>
    </p:spTree>
    <p:extLst>
      <p:ext uri="{BB962C8B-B14F-4D97-AF65-F5344CB8AC3E}">
        <p14:creationId xmlns:p14="http://schemas.microsoft.com/office/powerpoint/2010/main" val="407691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4D763A6-A447-4F85-BACB-419ED64497A0}" type="datetimeFigureOut">
              <a:rPr lang="fr-FR" smtClean="0"/>
              <a:t>31/05/2023</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08A6A7-E927-4BED-82A4-4FCCF96961D9}"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47292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C4D763A6-A447-4F85-BACB-419ED64497A0}" type="datetimeFigureOut">
              <a:rPr lang="fr-FR" smtClean="0"/>
              <a:t>31/05/2023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08A6A7-E927-4BED-82A4-4FCCF96961D9}" type="slidenum">
              <a:rPr lang="fr-FR" smtClean="0"/>
              <a:t>‹N°›</a:t>
            </a:fld>
            <a:endParaRPr lang="fr-FR"/>
          </a:p>
        </p:txBody>
      </p:sp>
    </p:spTree>
    <p:extLst>
      <p:ext uri="{BB962C8B-B14F-4D97-AF65-F5344CB8AC3E}">
        <p14:creationId xmlns:p14="http://schemas.microsoft.com/office/powerpoint/2010/main" val="3015847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C4D763A6-A447-4F85-BACB-419ED64497A0}" type="datetimeFigureOut">
              <a:rPr lang="fr-FR" smtClean="0"/>
              <a:t>31/05/2023</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08A6A7-E927-4BED-82A4-4FCCF96961D9}"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58292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C4D763A6-A447-4F85-BACB-419ED64497A0}" type="datetimeFigureOut">
              <a:rPr lang="fr-FR" smtClean="0"/>
              <a:t>31/05/2023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08A6A7-E927-4BED-82A4-4FCCF96961D9}" type="slidenum">
              <a:rPr lang="fr-FR" smtClean="0"/>
              <a:t>‹N°›</a:t>
            </a:fld>
            <a:endParaRPr lang="fr-FR"/>
          </a:p>
        </p:txBody>
      </p:sp>
    </p:spTree>
    <p:extLst>
      <p:ext uri="{BB962C8B-B14F-4D97-AF65-F5344CB8AC3E}">
        <p14:creationId xmlns:p14="http://schemas.microsoft.com/office/powerpoint/2010/main" val="3002276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4D763A6-A447-4F85-BACB-419ED64497A0}" type="datetimeFigureOut">
              <a:rPr lang="fr-FR" smtClean="0"/>
              <a:t>31/05/2023</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08A6A7-E927-4BED-82A4-4FCCF96961D9}" type="slidenum">
              <a:rPr lang="fr-FR" smtClean="0"/>
              <a:t>‹N°›</a:t>
            </a:fld>
            <a:endParaRPr lang="fr-FR"/>
          </a:p>
        </p:txBody>
      </p:sp>
    </p:spTree>
    <p:extLst>
      <p:ext uri="{BB962C8B-B14F-4D97-AF65-F5344CB8AC3E}">
        <p14:creationId xmlns:p14="http://schemas.microsoft.com/office/powerpoint/2010/main" val="2397325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4D763A6-A447-4F85-BACB-419ED64497A0}" type="datetimeFigureOut">
              <a:rPr lang="fr-FR" smtClean="0"/>
              <a:t>31/05/2023</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08A6A7-E927-4BED-82A4-4FCCF96961D9}" type="slidenum">
              <a:rPr lang="fr-FR" smtClean="0"/>
              <a:t>‹N°›</a:t>
            </a:fld>
            <a:endParaRPr lang="fr-FR"/>
          </a:p>
        </p:txBody>
      </p:sp>
    </p:spTree>
    <p:extLst>
      <p:ext uri="{BB962C8B-B14F-4D97-AF65-F5344CB8AC3E}">
        <p14:creationId xmlns:p14="http://schemas.microsoft.com/office/powerpoint/2010/main" val="2097209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4D763A6-A447-4F85-BACB-419ED64497A0}" type="datetimeFigureOut">
              <a:rPr lang="fr-FR" smtClean="0"/>
              <a:t>31/05/2023</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08A6A7-E927-4BED-82A4-4FCCF96961D9}" type="slidenum">
              <a:rPr lang="fr-FR" smtClean="0"/>
              <a:t>‹N°›</a:t>
            </a:fld>
            <a:endParaRPr lang="fr-FR"/>
          </a:p>
        </p:txBody>
      </p:sp>
    </p:spTree>
    <p:extLst>
      <p:ext uri="{BB962C8B-B14F-4D97-AF65-F5344CB8AC3E}">
        <p14:creationId xmlns:p14="http://schemas.microsoft.com/office/powerpoint/2010/main" val="1650978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4D763A6-A447-4F85-BACB-419ED64497A0}" type="datetimeFigureOut">
              <a:rPr lang="fr-FR" smtClean="0"/>
              <a:t>31/05/2023</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08A6A7-E927-4BED-82A4-4FCCF96961D9}" type="slidenum">
              <a:rPr lang="fr-FR" smtClean="0"/>
              <a:t>‹N°›</a:t>
            </a:fld>
            <a:endParaRPr lang="fr-FR"/>
          </a:p>
        </p:txBody>
      </p:sp>
    </p:spTree>
    <p:extLst>
      <p:ext uri="{BB962C8B-B14F-4D97-AF65-F5344CB8AC3E}">
        <p14:creationId xmlns:p14="http://schemas.microsoft.com/office/powerpoint/2010/main" val="3917525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4D763A6-A447-4F85-BACB-419ED64497A0}" type="datetimeFigureOut">
              <a:rPr lang="fr-FR" smtClean="0"/>
              <a:t>31/05/2023</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308A6A7-E927-4BED-82A4-4FCCF96961D9}" type="slidenum">
              <a:rPr lang="fr-FR" smtClean="0"/>
              <a:t>‹N°›</a:t>
            </a:fld>
            <a:endParaRPr lang="fr-FR"/>
          </a:p>
        </p:txBody>
      </p:sp>
    </p:spTree>
    <p:extLst>
      <p:ext uri="{BB962C8B-B14F-4D97-AF65-F5344CB8AC3E}">
        <p14:creationId xmlns:p14="http://schemas.microsoft.com/office/powerpoint/2010/main" val="1880557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4D763A6-A447-4F85-BACB-419ED64497A0}" type="datetimeFigureOut">
              <a:rPr lang="fr-FR" smtClean="0"/>
              <a:t>31/05/2023</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308A6A7-E927-4BED-82A4-4FCCF96961D9}" type="slidenum">
              <a:rPr lang="fr-FR" smtClean="0"/>
              <a:t>‹N°›</a:t>
            </a:fld>
            <a:endParaRPr lang="fr-FR"/>
          </a:p>
        </p:txBody>
      </p:sp>
    </p:spTree>
    <p:extLst>
      <p:ext uri="{BB962C8B-B14F-4D97-AF65-F5344CB8AC3E}">
        <p14:creationId xmlns:p14="http://schemas.microsoft.com/office/powerpoint/2010/main" val="77037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4D763A6-A447-4F85-BACB-419ED64497A0}" type="datetimeFigureOut">
              <a:rPr lang="fr-FR" smtClean="0"/>
              <a:t>31/05/2023</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308A6A7-E927-4BED-82A4-4FCCF96961D9}" type="slidenum">
              <a:rPr lang="fr-FR" smtClean="0"/>
              <a:t>‹N°›</a:t>
            </a:fld>
            <a:endParaRPr lang="fr-FR"/>
          </a:p>
        </p:txBody>
      </p:sp>
    </p:spTree>
    <p:extLst>
      <p:ext uri="{BB962C8B-B14F-4D97-AF65-F5344CB8AC3E}">
        <p14:creationId xmlns:p14="http://schemas.microsoft.com/office/powerpoint/2010/main" val="416537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763A6-A447-4F85-BACB-419ED64497A0}" type="datetimeFigureOut">
              <a:rPr lang="fr-FR" smtClean="0"/>
              <a:t>31/05/2023</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308A6A7-E927-4BED-82A4-4FCCF96961D9}" type="slidenum">
              <a:rPr lang="fr-FR" smtClean="0"/>
              <a:t>‹N°›</a:t>
            </a:fld>
            <a:endParaRPr lang="fr-FR"/>
          </a:p>
        </p:txBody>
      </p:sp>
    </p:spTree>
    <p:extLst>
      <p:ext uri="{BB962C8B-B14F-4D97-AF65-F5344CB8AC3E}">
        <p14:creationId xmlns:p14="http://schemas.microsoft.com/office/powerpoint/2010/main" val="2962910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4D763A6-A447-4F85-BACB-419ED64497A0}" type="datetimeFigureOut">
              <a:rPr lang="fr-FR" smtClean="0"/>
              <a:t>31/05/2023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308A6A7-E927-4BED-82A4-4FCCF96961D9}" type="slidenum">
              <a:rPr lang="fr-FR" smtClean="0"/>
              <a:t>‹N°›</a:t>
            </a:fld>
            <a:endParaRPr lang="fr-FR"/>
          </a:p>
        </p:txBody>
      </p:sp>
    </p:spTree>
    <p:extLst>
      <p:ext uri="{BB962C8B-B14F-4D97-AF65-F5344CB8AC3E}">
        <p14:creationId xmlns:p14="http://schemas.microsoft.com/office/powerpoint/2010/main" val="1209488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4D763A6-A447-4F85-BACB-419ED64497A0}" type="datetimeFigureOut">
              <a:rPr lang="fr-FR" smtClean="0"/>
              <a:t>31/05/2023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08A6A7-E927-4BED-82A4-4FCCF96961D9}" type="slidenum">
              <a:rPr lang="fr-FR" smtClean="0"/>
              <a:t>‹N°›</a:t>
            </a:fld>
            <a:endParaRPr lang="fr-FR"/>
          </a:p>
        </p:txBody>
      </p:sp>
    </p:spTree>
    <p:extLst>
      <p:ext uri="{BB962C8B-B14F-4D97-AF65-F5344CB8AC3E}">
        <p14:creationId xmlns:p14="http://schemas.microsoft.com/office/powerpoint/2010/main" val="295144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4D763A6-A447-4F85-BACB-419ED64497A0}" type="datetimeFigureOut">
              <a:rPr lang="fr-FR" smtClean="0"/>
              <a:t>31/05/2023</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308A6A7-E927-4BED-82A4-4FCCF96961D9}" type="slidenum">
              <a:rPr lang="fr-FR" smtClean="0"/>
              <a:t>‹N°›</a:t>
            </a:fld>
            <a:endParaRPr lang="fr-FR"/>
          </a:p>
        </p:txBody>
      </p:sp>
    </p:spTree>
    <p:extLst>
      <p:ext uri="{BB962C8B-B14F-4D97-AF65-F5344CB8AC3E}">
        <p14:creationId xmlns:p14="http://schemas.microsoft.com/office/powerpoint/2010/main" val="157717407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30B473C0-609F-4847-AC2F-9C20213A6CA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 y="0"/>
            <a:ext cx="12192001" cy="6858000"/>
          </a:xfrm>
          <a:prstGeom prst="rect">
            <a:avLst/>
          </a:prstGeom>
        </p:spPr>
      </p:pic>
    </p:spTree>
    <p:extLst>
      <p:ext uri="{BB962C8B-B14F-4D97-AF65-F5344CB8AC3E}">
        <p14:creationId xmlns:p14="http://schemas.microsoft.com/office/powerpoint/2010/main" val="23249257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7010" y="2951094"/>
            <a:ext cx="4451590" cy="3488862"/>
          </a:xfrm>
          <a:prstGeom prst="rect">
            <a:avLst/>
          </a:prstGeom>
          <a:ln>
            <a:noFill/>
          </a:ln>
          <a:effectLst>
            <a:outerShdw blurRad="292100" dist="139700" dir="2700000" algn="tl" rotWithShape="0">
              <a:srgbClr val="333333">
                <a:alpha val="65000"/>
              </a:srgbClr>
            </a:outerShdw>
          </a:effectLst>
        </p:spPr>
      </p:pic>
      <p:sp>
        <p:nvSpPr>
          <p:cNvPr id="6" name="Titre 1">
            <a:extLst>
              <a:ext uri="{FF2B5EF4-FFF2-40B4-BE49-F238E27FC236}">
                <a16:creationId xmlns:a16="http://schemas.microsoft.com/office/drawing/2014/main" id="{9EB9E2D7-18CB-4889-B9D6-AB27399A1F45}"/>
              </a:ext>
            </a:extLst>
          </p:cNvPr>
          <p:cNvSpPr txBox="1">
            <a:spLocks/>
          </p:cNvSpPr>
          <p:nvPr/>
        </p:nvSpPr>
        <p:spPr>
          <a:xfrm>
            <a:off x="1068925" y="596258"/>
            <a:ext cx="5268684" cy="701039"/>
          </a:xfrm>
          <a:prstGeom prst="rect">
            <a:avLst/>
          </a:prstGeom>
        </p:spPr>
        <p:txBody>
          <a:bodyPr vert="horz" lIns="91440" tIns="45720" rIns="91440" bIns="45720" rtlCol="0" anchor="b">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Cambria" panose="02040503050406030204" pitchFamily="18" charset="0"/>
              </a:rPr>
              <a:t>CMS de </a:t>
            </a:r>
            <a:r>
              <a:rPr lang="fr-FR" b="1" dirty="0" err="1">
                <a:latin typeface="Cambria" panose="02040503050406030204" pitchFamily="18" charset="0"/>
              </a:rPr>
              <a:t>empresa</a:t>
            </a:r>
            <a:r>
              <a:rPr lang="fr-FR" b="1" dirty="0">
                <a:latin typeface="Cambria" panose="02040503050406030204" pitchFamily="18" charset="0"/>
              </a:rPr>
              <a:t> </a:t>
            </a:r>
            <a:endParaRPr lang="fr-FR" dirty="0"/>
          </a:p>
        </p:txBody>
      </p:sp>
      <p:sp>
        <p:nvSpPr>
          <p:cNvPr id="10" name="Rectangle 9">
            <a:extLst>
              <a:ext uri="{FF2B5EF4-FFF2-40B4-BE49-F238E27FC236}">
                <a16:creationId xmlns:a16="http://schemas.microsoft.com/office/drawing/2014/main" id="{082C646A-46CA-4A9B-8412-4D092DAF35A8}"/>
              </a:ext>
            </a:extLst>
          </p:cNvPr>
          <p:cNvSpPr/>
          <p:nvPr/>
        </p:nvSpPr>
        <p:spPr>
          <a:xfrm>
            <a:off x="1210772" y="2277042"/>
            <a:ext cx="4984990" cy="2233945"/>
          </a:xfrm>
          <a:prstGeom prst="rect">
            <a:avLst/>
          </a:prstGeom>
        </p:spPr>
        <p:txBody>
          <a:bodyPr wrap="square">
            <a:spAutoFit/>
          </a:bodyPr>
          <a:lstStyle/>
          <a:p>
            <a:pPr marL="898525" lvl="0" indent="-441325">
              <a:lnSpc>
                <a:spcPct val="150000"/>
              </a:lnSpc>
              <a:spcBef>
                <a:spcPts val="1000"/>
              </a:spcBef>
              <a:buClr>
                <a:srgbClr val="A53010"/>
              </a:buClr>
              <a:buFont typeface="Wingdings 3" charset="2"/>
              <a:buChar char=""/>
            </a:pPr>
            <a:r>
              <a:rPr lang="es-ES" sz="2800" dirty="0">
                <a:solidFill>
                  <a:prstClr val="black"/>
                </a:solidFill>
                <a:latin typeface="Kokila" panose="020B0604020202020204" pitchFamily="34" charset="0"/>
                <a:cs typeface="Kokila" panose="020B0604020202020204" pitchFamily="34" charset="0"/>
              </a:rPr>
              <a:t>Gestión de contenido empresarial</a:t>
            </a:r>
          </a:p>
          <a:p>
            <a:pPr marL="898525" lvl="0" indent="-441325">
              <a:lnSpc>
                <a:spcPct val="150000"/>
              </a:lnSpc>
              <a:spcBef>
                <a:spcPts val="1000"/>
              </a:spcBef>
              <a:buClr>
                <a:srgbClr val="A53010"/>
              </a:buClr>
              <a:buFont typeface="Wingdings 3" charset="2"/>
              <a:buChar char=""/>
            </a:pPr>
            <a:r>
              <a:rPr lang="es-ES" sz="2800" dirty="0">
                <a:solidFill>
                  <a:prstClr val="black"/>
                </a:solidFill>
                <a:latin typeface="Kokila" panose="020B0604020202020204" pitchFamily="34" charset="0"/>
                <a:cs typeface="Kokila" panose="020B0604020202020204" pitchFamily="34" charset="0"/>
              </a:rPr>
              <a:t>Control de acceso y permisos</a:t>
            </a:r>
          </a:p>
          <a:p>
            <a:pPr marL="898525" lvl="0" indent="-441325">
              <a:lnSpc>
                <a:spcPct val="150000"/>
              </a:lnSpc>
              <a:spcBef>
                <a:spcPts val="1000"/>
              </a:spcBef>
              <a:buClr>
                <a:srgbClr val="A53010"/>
              </a:buClr>
              <a:buFont typeface="Wingdings 3" charset="2"/>
              <a:buChar char=""/>
            </a:pPr>
            <a:r>
              <a:rPr lang="es-ES" sz="2800" dirty="0">
                <a:solidFill>
                  <a:prstClr val="black"/>
                </a:solidFill>
                <a:latin typeface="Kokila" panose="020B0604020202020204" pitchFamily="34" charset="0"/>
                <a:cs typeface="Kokila" panose="020B0604020202020204" pitchFamily="34" charset="0"/>
              </a:rPr>
              <a:t>Gestión de documentos</a:t>
            </a:r>
          </a:p>
        </p:txBody>
      </p:sp>
    </p:spTree>
    <p:extLst>
      <p:ext uri="{BB962C8B-B14F-4D97-AF65-F5344CB8AC3E}">
        <p14:creationId xmlns:p14="http://schemas.microsoft.com/office/powerpoint/2010/main" val="3053201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C01C6F6A-3553-4E47-BCB2-0C8CFD186658}"/>
              </a:ext>
            </a:extLst>
          </p:cNvPr>
          <p:cNvSpPr txBox="1">
            <a:spLocks/>
          </p:cNvSpPr>
          <p:nvPr/>
        </p:nvSpPr>
        <p:spPr>
          <a:xfrm>
            <a:off x="649375" y="594360"/>
            <a:ext cx="6610809" cy="701039"/>
          </a:xfrm>
          <a:prstGeom prst="rect">
            <a:avLst/>
          </a:prstGeom>
        </p:spPr>
        <p:txBody>
          <a:bodyPr vert="horz" lIns="91440" tIns="45720" rIns="91440" bIns="45720" rtlCol="0" anchor="b">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err="1">
                <a:latin typeface="Cambria" panose="02040503050406030204" pitchFamily="18" charset="0"/>
              </a:rPr>
              <a:t>Ventajas</a:t>
            </a:r>
            <a:r>
              <a:rPr lang="fr-FR" b="1" dirty="0">
                <a:latin typeface="Cambria" panose="02040503050406030204" pitchFamily="18" charset="0"/>
              </a:rPr>
              <a:t> de un CMS</a:t>
            </a:r>
            <a:endParaRPr lang="fr-FR" dirty="0"/>
          </a:p>
        </p:txBody>
      </p:sp>
      <p:sp>
        <p:nvSpPr>
          <p:cNvPr id="7" name="Rectangle 6">
            <a:extLst>
              <a:ext uri="{FF2B5EF4-FFF2-40B4-BE49-F238E27FC236}">
                <a16:creationId xmlns:a16="http://schemas.microsoft.com/office/drawing/2014/main" id="{38380478-C7AA-4991-8643-59A3782ADC97}"/>
              </a:ext>
            </a:extLst>
          </p:cNvPr>
          <p:cNvSpPr/>
          <p:nvPr/>
        </p:nvSpPr>
        <p:spPr>
          <a:xfrm>
            <a:off x="1404847" y="1040238"/>
            <a:ext cx="9342120" cy="4575612"/>
          </a:xfrm>
          <a:prstGeom prst="rect">
            <a:avLst/>
          </a:prstGeom>
        </p:spPr>
        <p:txBody>
          <a:bodyPr wrap="square">
            <a:spAutoFit/>
          </a:bodyPr>
          <a:lstStyle/>
          <a:p>
            <a:pPr lvl="0">
              <a:lnSpc>
                <a:spcPct val="150000"/>
              </a:lnSpc>
              <a:spcBef>
                <a:spcPts val="1000"/>
              </a:spcBef>
              <a:buClr>
                <a:srgbClr val="A53010"/>
              </a:buClr>
            </a:pPr>
            <a:r>
              <a:rPr lang="fr-FR" sz="3200" b="1" dirty="0" smtClean="0">
                <a:solidFill>
                  <a:prstClr val="black"/>
                </a:solidFill>
                <a:latin typeface="Kokila" panose="020B0604020202020204" pitchFamily="34" charset="0"/>
                <a:cs typeface="Kokila" panose="020B0604020202020204" pitchFamily="34" charset="0"/>
              </a:rPr>
              <a:t>	</a:t>
            </a:r>
          </a:p>
          <a:p>
            <a:pPr marL="898525" lvl="0" indent="-441325">
              <a:lnSpc>
                <a:spcPct val="150000"/>
              </a:lnSpc>
              <a:spcBef>
                <a:spcPts val="1000"/>
              </a:spcBef>
              <a:buClr>
                <a:srgbClr val="A53010"/>
              </a:buClr>
              <a:buFont typeface="Wingdings 3" charset="2"/>
              <a:buChar char=""/>
            </a:pPr>
            <a:r>
              <a:rPr lang="es-ES" sz="2800" dirty="0">
                <a:solidFill>
                  <a:prstClr val="black"/>
                </a:solidFill>
                <a:latin typeface="Kokila" panose="020B0604020202020204" pitchFamily="34" charset="0"/>
                <a:cs typeface="Kokila" panose="020B0604020202020204" pitchFamily="34" charset="0"/>
              </a:rPr>
              <a:t>W</a:t>
            </a:r>
            <a:r>
              <a:rPr lang="es-ES" sz="2800" dirty="0" smtClean="0">
                <a:solidFill>
                  <a:prstClr val="black"/>
                </a:solidFill>
                <a:latin typeface="Kokila" panose="020B0604020202020204" pitchFamily="34" charset="0"/>
                <a:cs typeface="Kokila" panose="020B0604020202020204" pitchFamily="34" charset="0"/>
              </a:rPr>
              <a:t>ebs personalizables y escalables</a:t>
            </a:r>
          </a:p>
          <a:p>
            <a:pPr marL="898525" lvl="0" indent="-441325">
              <a:lnSpc>
                <a:spcPct val="150000"/>
              </a:lnSpc>
              <a:spcBef>
                <a:spcPts val="1000"/>
              </a:spcBef>
              <a:buClr>
                <a:srgbClr val="A53010"/>
              </a:buClr>
              <a:buFont typeface="Wingdings 3" charset="2"/>
              <a:buChar char=""/>
            </a:pPr>
            <a:r>
              <a:rPr lang="fr-FR" sz="2800" dirty="0" err="1">
                <a:solidFill>
                  <a:prstClr val="black"/>
                </a:solidFill>
                <a:latin typeface="Kokila" panose="020B0604020202020204" pitchFamily="34" charset="0"/>
                <a:cs typeface="Kokila" panose="020B0604020202020204" pitchFamily="34" charset="0"/>
              </a:rPr>
              <a:t>F</a:t>
            </a:r>
            <a:r>
              <a:rPr lang="fr-FR" sz="2800" dirty="0" err="1" smtClean="0">
                <a:solidFill>
                  <a:prstClr val="black"/>
                </a:solidFill>
                <a:latin typeface="Kokila" panose="020B0604020202020204" pitchFamily="34" charset="0"/>
                <a:cs typeface="Kokila" panose="020B0604020202020204" pitchFamily="34" charset="0"/>
              </a:rPr>
              <a:t>acilidad</a:t>
            </a:r>
            <a:r>
              <a:rPr lang="fr-FR" sz="2800" dirty="0" smtClean="0">
                <a:solidFill>
                  <a:prstClr val="black"/>
                </a:solidFill>
                <a:latin typeface="Kokila" panose="020B0604020202020204" pitchFamily="34" charset="0"/>
                <a:cs typeface="Kokila" panose="020B0604020202020204" pitchFamily="34" charset="0"/>
              </a:rPr>
              <a:t> </a:t>
            </a:r>
            <a:r>
              <a:rPr lang="fr-FR" sz="2800" dirty="0">
                <a:solidFill>
                  <a:prstClr val="black"/>
                </a:solidFill>
                <a:latin typeface="Kokila" panose="020B0604020202020204" pitchFamily="34" charset="0"/>
                <a:cs typeface="Kokila" panose="020B0604020202020204" pitchFamily="34" charset="0"/>
              </a:rPr>
              <a:t>de </a:t>
            </a:r>
            <a:r>
              <a:rPr lang="fr-FR" sz="2800" dirty="0" err="1">
                <a:solidFill>
                  <a:prstClr val="black"/>
                </a:solidFill>
                <a:latin typeface="Kokila" panose="020B0604020202020204" pitchFamily="34" charset="0"/>
                <a:cs typeface="Kokila" panose="020B0604020202020204" pitchFamily="34" charset="0"/>
              </a:rPr>
              <a:t>uso</a:t>
            </a:r>
            <a:endParaRPr lang="es-ES" sz="2800" dirty="0">
              <a:solidFill>
                <a:prstClr val="black"/>
              </a:solidFill>
              <a:latin typeface="Kokila" panose="020B0604020202020204" pitchFamily="34" charset="0"/>
              <a:cs typeface="Kokila" panose="020B0604020202020204" pitchFamily="34" charset="0"/>
            </a:endParaRPr>
          </a:p>
          <a:p>
            <a:pPr marL="898525" lvl="0" indent="-441325">
              <a:lnSpc>
                <a:spcPct val="150000"/>
              </a:lnSpc>
              <a:spcBef>
                <a:spcPts val="1000"/>
              </a:spcBef>
              <a:buClr>
                <a:srgbClr val="A53010"/>
              </a:buClr>
              <a:buFont typeface="Wingdings 3" charset="2"/>
              <a:buChar char=""/>
            </a:pPr>
            <a:r>
              <a:rPr lang="es-ES" sz="2800" dirty="0">
                <a:solidFill>
                  <a:prstClr val="black"/>
                </a:solidFill>
                <a:latin typeface="Kokila" panose="020B0604020202020204" pitchFamily="34" charset="0"/>
                <a:cs typeface="Kokila" panose="020B0604020202020204" pitchFamily="34" charset="0"/>
              </a:rPr>
              <a:t>A</a:t>
            </a:r>
            <a:r>
              <a:rPr lang="es-ES" sz="2800" dirty="0" smtClean="0">
                <a:solidFill>
                  <a:prstClr val="black"/>
                </a:solidFill>
                <a:latin typeface="Kokila" panose="020B0604020202020204" pitchFamily="34" charset="0"/>
                <a:cs typeface="Kokila" panose="020B0604020202020204" pitchFamily="34" charset="0"/>
              </a:rPr>
              <a:t>cceso </a:t>
            </a:r>
            <a:r>
              <a:rPr lang="es-ES" sz="2800" dirty="0">
                <a:solidFill>
                  <a:prstClr val="black"/>
                </a:solidFill>
                <a:latin typeface="Kokila" panose="020B0604020202020204" pitchFamily="34" charset="0"/>
                <a:cs typeface="Kokila" panose="020B0604020202020204" pitchFamily="34" charset="0"/>
              </a:rPr>
              <a:t>gratuito</a:t>
            </a:r>
          </a:p>
          <a:p>
            <a:pPr marL="898525" lvl="0" indent="-441325">
              <a:lnSpc>
                <a:spcPct val="150000"/>
              </a:lnSpc>
              <a:spcBef>
                <a:spcPts val="1000"/>
              </a:spcBef>
              <a:buClr>
                <a:srgbClr val="A53010"/>
              </a:buClr>
              <a:buFont typeface="Wingdings 3" charset="2"/>
              <a:buChar char=""/>
            </a:pPr>
            <a:r>
              <a:rPr lang="es-ES" sz="2800" dirty="0">
                <a:solidFill>
                  <a:prstClr val="black"/>
                </a:solidFill>
                <a:latin typeface="Kokila" panose="020B0604020202020204" pitchFamily="34" charset="0"/>
                <a:cs typeface="Kokila" panose="020B0604020202020204" pitchFamily="34" charset="0"/>
              </a:rPr>
              <a:t>No requieren un gran conocimiento en </a:t>
            </a:r>
            <a:r>
              <a:rPr lang="es-ES" sz="2800" dirty="0" err="1">
                <a:solidFill>
                  <a:prstClr val="black"/>
                </a:solidFill>
                <a:latin typeface="Kokila" panose="020B0604020202020204" pitchFamily="34" charset="0"/>
                <a:cs typeface="Kokila" panose="020B0604020202020204" pitchFamily="34" charset="0"/>
              </a:rPr>
              <a:t>lenguages</a:t>
            </a:r>
            <a:r>
              <a:rPr lang="es-ES" sz="2800" dirty="0">
                <a:solidFill>
                  <a:prstClr val="black"/>
                </a:solidFill>
                <a:latin typeface="Kokila" panose="020B0604020202020204" pitchFamily="34" charset="0"/>
                <a:cs typeface="Kokila" panose="020B0604020202020204" pitchFamily="34" charset="0"/>
              </a:rPr>
              <a:t> de programación</a:t>
            </a:r>
          </a:p>
        </p:txBody>
      </p:sp>
    </p:spTree>
    <p:extLst>
      <p:ext uri="{BB962C8B-B14F-4D97-AF65-F5344CB8AC3E}">
        <p14:creationId xmlns:p14="http://schemas.microsoft.com/office/powerpoint/2010/main" val="411312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50847" y="579120"/>
            <a:ext cx="6610809" cy="701039"/>
          </a:xfrm>
        </p:spPr>
        <p:txBody>
          <a:bodyPr anchor="b">
            <a:noAutofit/>
          </a:bodyPr>
          <a:lstStyle/>
          <a:p>
            <a:pPr algn="ctr"/>
            <a:r>
              <a:rPr lang="fr-FR" b="1" dirty="0">
                <a:latin typeface="Cambria" panose="02040503050406030204" pitchFamily="18" charset="0"/>
              </a:rPr>
              <a:t>Inconvénients des CMS</a:t>
            </a:r>
            <a:endParaRPr lang="fr-FR" dirty="0"/>
          </a:p>
        </p:txBody>
      </p:sp>
      <p:sp>
        <p:nvSpPr>
          <p:cNvPr id="3" name="Espace réservé du contenu 2"/>
          <p:cNvSpPr>
            <a:spLocks noGrp="1"/>
          </p:cNvSpPr>
          <p:nvPr>
            <p:ph idx="1"/>
          </p:nvPr>
        </p:nvSpPr>
        <p:spPr>
          <a:xfrm>
            <a:off x="499533" y="1402080"/>
            <a:ext cx="9715622" cy="5455920"/>
          </a:xfrm>
          <a:noFill/>
          <a:ln>
            <a:noFill/>
          </a:ln>
        </p:spPr>
        <p:style>
          <a:lnRef idx="0">
            <a:scrgbClr r="0" g="0" b="0"/>
          </a:lnRef>
          <a:fillRef idx="0">
            <a:scrgbClr r="0" g="0" b="0"/>
          </a:fillRef>
          <a:effectRef idx="0">
            <a:scrgbClr r="0" g="0" b="0"/>
          </a:effectRef>
          <a:fontRef idx="minor">
            <a:schemeClr val="dk1"/>
          </a:fontRef>
        </p:style>
        <p:txBody>
          <a:bodyPr>
            <a:normAutofit/>
          </a:bodyPr>
          <a:lstStyle/>
          <a:p>
            <a:pPr marL="0" indent="0">
              <a:buNone/>
            </a:pPr>
            <a:endParaRPr lang="ar-YE" sz="1200" b="0" i="0" dirty="0">
              <a:effectLst/>
              <a:latin typeface="Kokila" panose="020B0604020202020204" pitchFamily="34" charset="0"/>
            </a:endParaRPr>
          </a:p>
          <a:p>
            <a:r>
              <a:rPr lang="fr-FR" sz="2400" b="1" i="0" dirty="0">
                <a:effectLst/>
                <a:latin typeface="Kokila" panose="020B0604020202020204" pitchFamily="34" charset="0"/>
                <a:cs typeface="Kokila" panose="020B0604020202020204" pitchFamily="34" charset="0"/>
              </a:rPr>
              <a:t>Dépendance aux plugins : </a:t>
            </a:r>
            <a:r>
              <a:rPr lang="fr-FR" sz="2400" i="0" dirty="0">
                <a:effectLst/>
                <a:latin typeface="Kokila" panose="020B0604020202020204" pitchFamily="34" charset="0"/>
                <a:cs typeface="Kokila" panose="020B0604020202020204" pitchFamily="34" charset="0"/>
              </a:rPr>
              <a:t>Les CMS nécessitent souvent l'utilisation de plug-ins tiers pour étendre leurs fonctionnalités, ce qui peut entraîner des problèmes de compatibilité et de sécurité.</a:t>
            </a:r>
            <a:endParaRPr lang="ar-YE" sz="2400" i="0" dirty="0">
              <a:effectLst/>
              <a:latin typeface="Kokila" panose="020B0604020202020204" pitchFamily="34" charset="0"/>
            </a:endParaRPr>
          </a:p>
          <a:p>
            <a:endParaRPr lang="ar-YE" sz="1700" i="0" dirty="0">
              <a:effectLst/>
              <a:latin typeface="Kokila" panose="020B0604020202020204" pitchFamily="34" charset="0"/>
            </a:endParaRPr>
          </a:p>
          <a:p>
            <a:r>
              <a:rPr lang="fr-FR" sz="2400" b="1" dirty="0">
                <a:effectLst/>
                <a:latin typeface="Kokila" panose="020B0604020202020204" pitchFamily="34" charset="0"/>
                <a:cs typeface="Kokila" panose="020B0604020202020204" pitchFamily="34" charset="0"/>
              </a:rPr>
              <a:t>Surcharge de la base de données : </a:t>
            </a:r>
            <a:r>
              <a:rPr lang="fr-FR" sz="2400" i="0" dirty="0">
                <a:effectLst/>
                <a:latin typeface="Kokila" panose="020B0604020202020204" pitchFamily="34" charset="0"/>
                <a:cs typeface="Kokila" panose="020B0604020202020204" pitchFamily="34" charset="0"/>
              </a:rPr>
              <a:t>Les CMS stockent toutes les données du site dans une base de données, ce qui peut ralentir le site si celui-ci contient beaucoup de contenu et d'utilisateurs.</a:t>
            </a:r>
            <a:endParaRPr lang="ar-YE" sz="2400" i="0" dirty="0">
              <a:effectLst/>
              <a:latin typeface="Kokila" panose="020B0604020202020204" pitchFamily="34" charset="0"/>
            </a:endParaRPr>
          </a:p>
          <a:p>
            <a:endParaRPr lang="ar-YE" sz="1500" i="0" dirty="0">
              <a:effectLst/>
              <a:latin typeface="Kokila" panose="020B0604020202020204" pitchFamily="34" charset="0"/>
            </a:endParaRPr>
          </a:p>
          <a:p>
            <a:r>
              <a:rPr lang="fr-FR" sz="2400" b="1" i="0" dirty="0">
                <a:effectLst/>
                <a:latin typeface="Kokila" panose="020B0604020202020204" pitchFamily="34" charset="0"/>
                <a:cs typeface="Kokila" panose="020B0604020202020204" pitchFamily="34" charset="0"/>
              </a:rPr>
              <a:t>Complexité de la personnalisation : </a:t>
            </a:r>
            <a:r>
              <a:rPr lang="fr-FR" sz="2400" i="0" dirty="0">
                <a:effectLst/>
                <a:latin typeface="Kokila" panose="020B0604020202020204" pitchFamily="34" charset="0"/>
                <a:cs typeface="Kokila" panose="020B0604020202020204" pitchFamily="34" charset="0"/>
              </a:rPr>
              <a:t>Personnaliser un CMS peut être complexe, car les utilisateurs sont souvent limités par les contraintes du CMS et doivent respecter sa structure et ses conventions.</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9211" y="34444"/>
            <a:ext cx="1825398" cy="1790390"/>
          </a:xfrm>
          <a:prstGeom prst="rect">
            <a:avLst/>
          </a:prstGeom>
        </p:spPr>
      </p:pic>
    </p:spTree>
    <p:extLst>
      <p:ext uri="{BB962C8B-B14F-4D97-AF65-F5344CB8AC3E}">
        <p14:creationId xmlns:p14="http://schemas.microsoft.com/office/powerpoint/2010/main" val="301683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04236" y="563879"/>
            <a:ext cx="6610809" cy="701039"/>
          </a:xfrm>
        </p:spPr>
        <p:txBody>
          <a:bodyPr anchor="b">
            <a:noAutofit/>
          </a:bodyPr>
          <a:lstStyle/>
          <a:p>
            <a:pPr algn="ctr"/>
            <a:r>
              <a:rPr lang="fr-FR" b="1" dirty="0">
                <a:latin typeface="Cambria" panose="02040503050406030204" pitchFamily="18" charset="0"/>
              </a:rPr>
              <a:t>Les CMS les plus </a:t>
            </a:r>
            <a:r>
              <a:rPr lang="fr-FR" b="1" dirty="0" smtClean="0">
                <a:latin typeface="Cambria" panose="02040503050406030204" pitchFamily="18" charset="0"/>
              </a:rPr>
              <a:t>populaires</a:t>
            </a:r>
            <a:endParaRPr lang="fr-FR" dirty="0"/>
          </a:p>
        </p:txBody>
      </p:sp>
      <p:sp>
        <p:nvSpPr>
          <p:cNvPr id="3" name="Espace réservé du contenu 2"/>
          <p:cNvSpPr>
            <a:spLocks noGrp="1"/>
          </p:cNvSpPr>
          <p:nvPr>
            <p:ph idx="1"/>
          </p:nvPr>
        </p:nvSpPr>
        <p:spPr>
          <a:xfrm>
            <a:off x="1048466" y="1752326"/>
            <a:ext cx="6538877" cy="1898468"/>
          </a:xfrm>
          <a:noFill/>
          <a:ln>
            <a:noFill/>
          </a:ln>
        </p:spPr>
        <p:style>
          <a:lnRef idx="0">
            <a:scrgbClr r="0" g="0" b="0"/>
          </a:lnRef>
          <a:fillRef idx="0">
            <a:scrgbClr r="0" g="0" b="0"/>
          </a:fillRef>
          <a:effectRef idx="0">
            <a:scrgbClr r="0" g="0" b="0"/>
          </a:effectRef>
          <a:fontRef idx="minor">
            <a:schemeClr val="dk1"/>
          </a:fontRef>
        </p:style>
        <p:txBody>
          <a:bodyPr>
            <a:normAutofit/>
          </a:bodyPr>
          <a:lstStyle/>
          <a:p>
            <a:r>
              <a:rPr lang="fr-FR" sz="2400" b="1" dirty="0">
                <a:latin typeface="Kokila" panose="020B0604020202020204" pitchFamily="34" charset="0"/>
                <a:cs typeface="Kokila" panose="020B0604020202020204" pitchFamily="34" charset="0"/>
              </a:rPr>
              <a:t>WordPress : </a:t>
            </a:r>
            <a:r>
              <a:rPr lang="fr-FR" sz="2400" dirty="0">
                <a:latin typeface="Kokila" panose="020B0604020202020204" pitchFamily="34" charset="0"/>
                <a:cs typeface="Kokila" panose="020B0604020202020204" pitchFamily="34" charset="0"/>
              </a:rPr>
              <a:t>Le système de gestion de </a:t>
            </a:r>
            <a:r>
              <a:rPr lang="fr-FR" sz="2400" dirty="0" smtClean="0">
                <a:latin typeface="Kokila" panose="020B0604020202020204" pitchFamily="34" charset="0"/>
                <a:cs typeface="Kokila" panose="020B0604020202020204" pitchFamily="34" charset="0"/>
              </a:rPr>
              <a:t>contenu </a:t>
            </a:r>
            <a:r>
              <a:rPr lang="fr-FR" sz="2400" dirty="0">
                <a:latin typeface="Kokila" panose="020B0604020202020204" pitchFamily="34" charset="0"/>
                <a:cs typeface="Kokila" panose="020B0604020202020204" pitchFamily="34" charset="0"/>
              </a:rPr>
              <a:t>le plus utilisé au monde, adapté aux sites Web de tous types et facile à utiliser.</a:t>
            </a:r>
          </a:p>
          <a:p>
            <a:pPr marL="0" indent="0">
              <a:buNone/>
            </a:pPr>
            <a:endParaRPr lang="ar-YE" sz="2000" dirty="0">
              <a:solidFill>
                <a:schemeClr val="tx1">
                  <a:lumMod val="75000"/>
                  <a:lumOff val="25000"/>
                </a:schemeClr>
              </a:solidFill>
              <a:latin typeface="Kokila" panose="020B0604020202020204" pitchFamily="34" charset="0"/>
              <a:cs typeface="Kokila" panose="020B0604020202020204" pitchFamily="34" charset="0"/>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2663" y="914398"/>
            <a:ext cx="2736396" cy="2736396"/>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3291" y="3796010"/>
            <a:ext cx="2920476" cy="2920476"/>
          </a:xfrm>
          <a:prstGeom prst="rect">
            <a:avLst/>
          </a:prstGeom>
        </p:spPr>
      </p:pic>
      <p:sp>
        <p:nvSpPr>
          <p:cNvPr id="7" name="Espace réservé du contenu 2"/>
          <p:cNvSpPr txBox="1">
            <a:spLocks/>
          </p:cNvSpPr>
          <p:nvPr/>
        </p:nvSpPr>
        <p:spPr>
          <a:xfrm>
            <a:off x="1048466" y="3803194"/>
            <a:ext cx="6538877" cy="1898468"/>
          </a:xfrm>
          <a:prstGeom prst="rect">
            <a:avLst/>
          </a:prstGeom>
        </p:spPr>
        <p:style>
          <a:lnRef idx="0">
            <a:scrgbClr r="0" g="0" b="0"/>
          </a:lnRef>
          <a:fillRef idx="0">
            <a:scrgbClr r="0" g="0" b="0"/>
          </a:fillRef>
          <a:effectRef idx="0">
            <a:scrgbClr r="0" g="0" b="0"/>
          </a:effectRef>
          <a:fontRef idx="minor">
            <a:schemeClr val="dk1"/>
          </a:fontRef>
        </p:style>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indent="0">
              <a:buFont typeface="Wingdings 3" charset="2"/>
              <a:buNone/>
            </a:pPr>
            <a:endParaRPr lang="ar-YE" sz="2000" dirty="0" smtClean="0">
              <a:solidFill>
                <a:schemeClr val="tx1">
                  <a:lumMod val="75000"/>
                  <a:lumOff val="25000"/>
                </a:schemeClr>
              </a:solidFill>
              <a:latin typeface="Kokila" panose="020B0604020202020204" pitchFamily="34" charset="0"/>
              <a:cs typeface="Kokila" panose="020B0604020202020204" pitchFamily="34" charset="0"/>
            </a:endParaRPr>
          </a:p>
          <a:p>
            <a:r>
              <a:rPr lang="fr-FR" sz="2400" b="1" dirty="0" smtClean="0">
                <a:latin typeface="Kokila" panose="020B0604020202020204" pitchFamily="34" charset="0"/>
                <a:cs typeface="Kokila" panose="020B0604020202020204" pitchFamily="34" charset="0"/>
              </a:rPr>
              <a:t>Joomla : </a:t>
            </a:r>
            <a:r>
              <a:rPr lang="fr-FR" sz="2400" dirty="0" smtClean="0">
                <a:latin typeface="Kokila" panose="020B0604020202020204" pitchFamily="34" charset="0"/>
                <a:cs typeface="Kokila" panose="020B0604020202020204" pitchFamily="34" charset="0"/>
              </a:rPr>
              <a:t>une plate-forme de gestion de contenu avancée avec une communauté de développeurs active et de nombreux plugins et extensions.</a:t>
            </a:r>
            <a:endParaRPr lang="ar-YE" sz="2400" dirty="0">
              <a:latin typeface="Kokila" panose="020B0604020202020204" pitchFamily="34" charset="0"/>
            </a:endParaRPr>
          </a:p>
        </p:txBody>
      </p:sp>
    </p:spTree>
    <p:extLst>
      <p:ext uri="{BB962C8B-B14F-4D97-AF65-F5344CB8AC3E}">
        <p14:creationId xmlns:p14="http://schemas.microsoft.com/office/powerpoint/2010/main" val="307952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769119" y="1265909"/>
            <a:ext cx="6241279" cy="2732392"/>
          </a:xfrm>
        </p:spPr>
        <p:txBody>
          <a:bodyPr>
            <a:normAutofit/>
          </a:bodyPr>
          <a:lstStyle/>
          <a:p>
            <a:pPr marL="0" indent="0">
              <a:buNone/>
            </a:pPr>
            <a:endParaRPr lang="fr-FR" dirty="0">
              <a:latin typeface="Kokila" panose="020B0604020202020204" pitchFamily="34" charset="0"/>
              <a:cs typeface="Kokila" panose="020B0604020202020204" pitchFamily="34" charset="0"/>
            </a:endParaRPr>
          </a:p>
          <a:p>
            <a:r>
              <a:rPr lang="fr-FR" sz="2200" b="1" dirty="0" err="1">
                <a:solidFill>
                  <a:schemeClr val="dk1"/>
                </a:solidFill>
                <a:latin typeface="Kokila" panose="020B0604020202020204" pitchFamily="34" charset="0"/>
                <a:cs typeface="Kokila" panose="020B0604020202020204" pitchFamily="34" charset="0"/>
              </a:rPr>
              <a:t>Drupal</a:t>
            </a:r>
            <a:r>
              <a:rPr lang="fr-FR" sz="2200" b="1" dirty="0">
                <a:solidFill>
                  <a:schemeClr val="dk1"/>
                </a:solidFill>
                <a:latin typeface="Kokila" panose="020B0604020202020204" pitchFamily="34" charset="0"/>
                <a:cs typeface="Kokila" panose="020B0604020202020204" pitchFamily="34" charset="0"/>
              </a:rPr>
              <a:t> : </a:t>
            </a:r>
            <a:r>
              <a:rPr lang="fr-FR" sz="2200" dirty="0">
                <a:solidFill>
                  <a:schemeClr val="dk1"/>
                </a:solidFill>
                <a:latin typeface="Kokila" panose="020B0604020202020204" pitchFamily="34" charset="0"/>
                <a:cs typeface="Kokila" panose="020B0604020202020204" pitchFamily="34" charset="0"/>
              </a:rPr>
              <a:t>Un système de gestion de contenu flexible et puissant, idéal pour les sites Web complexes et personnels, mais qui nécessite des connaissances en programmation.</a:t>
            </a:r>
          </a:p>
          <a:p>
            <a:endParaRPr lang="fr-FR"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2495" y="624110"/>
            <a:ext cx="2136350" cy="3044298"/>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9401" y="4226442"/>
            <a:ext cx="3337288" cy="1872824"/>
          </a:xfrm>
          <a:prstGeom prst="rect">
            <a:avLst/>
          </a:prstGeom>
        </p:spPr>
      </p:pic>
      <p:sp>
        <p:nvSpPr>
          <p:cNvPr id="6" name="Espace réservé du contenu 2"/>
          <p:cNvSpPr txBox="1">
            <a:spLocks/>
          </p:cNvSpPr>
          <p:nvPr/>
        </p:nvSpPr>
        <p:spPr>
          <a:xfrm>
            <a:off x="769120" y="3820808"/>
            <a:ext cx="6241279" cy="2732392"/>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dirty="0" smtClean="0">
              <a:latin typeface="Kokila" panose="020B0604020202020204" pitchFamily="34" charset="0"/>
              <a:cs typeface="Kokila" panose="020B0604020202020204" pitchFamily="34" charset="0"/>
            </a:endParaRPr>
          </a:p>
          <a:p>
            <a:r>
              <a:rPr lang="fr-FR" sz="2400" b="1" dirty="0" err="1" smtClean="0">
                <a:solidFill>
                  <a:schemeClr val="dk1"/>
                </a:solidFill>
                <a:latin typeface="Kokila" panose="020B0604020202020204" pitchFamily="34" charset="0"/>
                <a:cs typeface="Kokila" panose="020B0604020202020204" pitchFamily="34" charset="0"/>
              </a:rPr>
              <a:t>Magento</a:t>
            </a:r>
            <a:r>
              <a:rPr lang="fr-FR" sz="2400" b="1" dirty="0" smtClean="0">
                <a:solidFill>
                  <a:schemeClr val="dk1"/>
                </a:solidFill>
                <a:latin typeface="Kokila" panose="020B0604020202020204" pitchFamily="34" charset="0"/>
                <a:cs typeface="Kokila" panose="020B0604020202020204" pitchFamily="34" charset="0"/>
              </a:rPr>
              <a:t> : </a:t>
            </a:r>
            <a:r>
              <a:rPr lang="fr-FR" sz="2400" dirty="0" smtClean="0">
                <a:solidFill>
                  <a:schemeClr val="dk1"/>
                </a:solidFill>
                <a:latin typeface="Kokila" panose="020B0604020202020204" pitchFamily="34" charset="0"/>
                <a:cs typeface="Kokila" panose="020B0604020202020204" pitchFamily="34" charset="0"/>
              </a:rPr>
              <a:t>Système de gestion de contenu spécialisé dans la création de sites e-commerce, proposant de nombreuses fonctions de gestion des ventes en ligne, mais nécessitant des compétences techniques pour les mettre en place et les utiliser.</a:t>
            </a:r>
          </a:p>
          <a:p>
            <a:endParaRPr lang="fr-FR" dirty="0"/>
          </a:p>
        </p:txBody>
      </p:sp>
    </p:spTree>
    <p:extLst>
      <p:ext uri="{BB962C8B-B14F-4D97-AF65-F5344CB8AC3E}">
        <p14:creationId xmlns:p14="http://schemas.microsoft.com/office/powerpoint/2010/main" val="229259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BA9E3D5B-ADDE-46F7-B72F-580E34C4FB36}"/>
              </a:ext>
            </a:extLst>
          </p:cNvPr>
          <p:cNvSpPr txBox="1">
            <a:spLocks/>
          </p:cNvSpPr>
          <p:nvPr/>
        </p:nvSpPr>
        <p:spPr>
          <a:xfrm>
            <a:off x="1554480" y="359364"/>
            <a:ext cx="6610809" cy="701039"/>
          </a:xfrm>
          <a:prstGeom prst="rect">
            <a:avLst/>
          </a:prstGeom>
        </p:spPr>
        <p:txBody>
          <a:bodyPr vert="horz" lIns="91440" tIns="45720" rIns="91440" bIns="45720" rtlCol="0" anchor="b">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Cambria" panose="02040503050406030204" pitchFamily="18" charset="0"/>
              </a:rPr>
              <a:t>Comment choisir un </a:t>
            </a:r>
            <a:r>
              <a:rPr lang="fr-FR" b="1" dirty="0" smtClean="0">
                <a:latin typeface="Cambria" panose="02040503050406030204" pitchFamily="18" charset="0"/>
              </a:rPr>
              <a:t>CMS ?</a:t>
            </a:r>
            <a:endParaRPr lang="fr-FR" dirty="0"/>
          </a:p>
        </p:txBody>
      </p:sp>
      <p:sp>
        <p:nvSpPr>
          <p:cNvPr id="8" name="Rectangle 7">
            <a:extLst>
              <a:ext uri="{FF2B5EF4-FFF2-40B4-BE49-F238E27FC236}">
                <a16:creationId xmlns:a16="http://schemas.microsoft.com/office/drawing/2014/main" id="{1DEF5AB9-EE6B-4EA9-A6B6-4987D88086F1}"/>
              </a:ext>
            </a:extLst>
          </p:cNvPr>
          <p:cNvSpPr/>
          <p:nvPr/>
        </p:nvSpPr>
        <p:spPr>
          <a:xfrm>
            <a:off x="1554480" y="1281382"/>
            <a:ext cx="9753600" cy="954107"/>
          </a:xfrm>
          <a:prstGeom prst="rect">
            <a:avLst/>
          </a:prstGeom>
        </p:spPr>
        <p:txBody>
          <a:bodyPr wrap="square">
            <a:spAutoFit/>
          </a:bodyPr>
          <a:lstStyle/>
          <a:p>
            <a:pPr marL="441325" lvl="0" indent="-441325">
              <a:spcBef>
                <a:spcPts val="1000"/>
              </a:spcBef>
              <a:buClr>
                <a:srgbClr val="A53010"/>
              </a:buClr>
              <a:buFont typeface="Wingdings 3" charset="2"/>
              <a:buChar char=""/>
            </a:pPr>
            <a:r>
              <a:rPr lang="fr-FR" sz="2800" dirty="0">
                <a:solidFill>
                  <a:prstClr val="black"/>
                </a:solidFill>
                <a:latin typeface="Kokila" panose="020B0604020202020204" pitchFamily="34" charset="0"/>
                <a:cs typeface="Kokila" panose="020B0604020202020204" pitchFamily="34" charset="0"/>
              </a:rPr>
              <a:t>Le choix d'un CMS (système de gestion de contenu) dépend de plusieurs facteurs. Voici quelques étapes à suivre pour vous aider à prendre une décision éclairée :</a:t>
            </a:r>
          </a:p>
        </p:txBody>
      </p:sp>
      <p:sp>
        <p:nvSpPr>
          <p:cNvPr id="11" name="Rectangle 10">
            <a:extLst>
              <a:ext uri="{FF2B5EF4-FFF2-40B4-BE49-F238E27FC236}">
                <a16:creationId xmlns:a16="http://schemas.microsoft.com/office/drawing/2014/main" id="{44531322-F7F8-4EA2-A536-28B234EB1EC8}"/>
              </a:ext>
            </a:extLst>
          </p:cNvPr>
          <p:cNvSpPr/>
          <p:nvPr/>
        </p:nvSpPr>
        <p:spPr>
          <a:xfrm>
            <a:off x="2238102" y="2982249"/>
            <a:ext cx="9342120" cy="2759730"/>
          </a:xfrm>
          <a:prstGeom prst="rect">
            <a:avLst/>
          </a:prstGeom>
        </p:spPr>
        <p:txBody>
          <a:bodyPr wrap="square">
            <a:spAutoFit/>
          </a:bodyPr>
          <a:lstStyle/>
          <a:p>
            <a:pPr marL="457200" lvl="0" indent="-457200">
              <a:spcBef>
                <a:spcPts val="1000"/>
              </a:spcBef>
              <a:buClr>
                <a:srgbClr val="A53010"/>
              </a:buClr>
              <a:buFont typeface="Wingdings 3" panose="05040102010807070707" pitchFamily="18" charset="2"/>
              <a:buChar char=""/>
            </a:pPr>
            <a:r>
              <a:rPr lang="fr-FR" sz="2800" b="1" dirty="0">
                <a:solidFill>
                  <a:prstClr val="black"/>
                </a:solidFill>
                <a:latin typeface="Kokila" panose="020B0604020202020204" pitchFamily="34" charset="0"/>
                <a:cs typeface="Kokila" panose="020B0604020202020204" pitchFamily="34" charset="0"/>
              </a:rPr>
              <a:t>Définissez vos besoins:</a:t>
            </a:r>
          </a:p>
          <a:p>
            <a:pPr marL="898525" lvl="0" indent="-441325">
              <a:spcBef>
                <a:spcPts val="1000"/>
              </a:spcBef>
              <a:buClr>
                <a:srgbClr val="A53010"/>
              </a:buClr>
              <a:buFont typeface="Wingdings 3" charset="2"/>
              <a:buChar char=""/>
            </a:pPr>
            <a:r>
              <a:rPr lang="fr-FR" sz="2800" dirty="0">
                <a:solidFill>
                  <a:prstClr val="black"/>
                </a:solidFill>
                <a:latin typeface="Kokila" panose="020B0604020202020204" pitchFamily="34" charset="0"/>
                <a:cs typeface="Kokila" panose="020B0604020202020204" pitchFamily="34" charset="0"/>
              </a:rPr>
              <a:t>Commencez par identifier vos besoins spécifiques en matière de site Web.</a:t>
            </a:r>
          </a:p>
          <a:p>
            <a:pPr marL="898525" lvl="0" indent="-441325">
              <a:spcBef>
                <a:spcPts val="1000"/>
              </a:spcBef>
              <a:buClr>
                <a:srgbClr val="A53010"/>
              </a:buClr>
              <a:buFont typeface="Wingdings 3" charset="2"/>
              <a:buChar char=""/>
            </a:pPr>
            <a:r>
              <a:rPr lang="fr-FR" sz="2800" dirty="0">
                <a:solidFill>
                  <a:prstClr val="black"/>
                </a:solidFill>
                <a:latin typeface="Kokila" panose="020B0604020202020204" pitchFamily="34" charset="0"/>
                <a:cs typeface="Kokila" panose="020B0604020202020204" pitchFamily="34" charset="0"/>
              </a:rPr>
              <a:t> Quel type de site souhaitez-vous créer ?</a:t>
            </a:r>
          </a:p>
          <a:p>
            <a:pPr marL="898525" lvl="0" indent="-441325">
              <a:spcBef>
                <a:spcPts val="1000"/>
              </a:spcBef>
              <a:buClr>
                <a:srgbClr val="A53010"/>
              </a:buClr>
              <a:buFont typeface="Wingdings 3" charset="2"/>
              <a:buChar char=""/>
            </a:pPr>
            <a:r>
              <a:rPr lang="fr-FR" sz="2800" dirty="0">
                <a:solidFill>
                  <a:prstClr val="black"/>
                </a:solidFill>
                <a:latin typeface="Kokila" panose="020B0604020202020204" pitchFamily="34" charset="0"/>
                <a:cs typeface="Kokila" panose="020B0604020202020204" pitchFamily="34" charset="0"/>
              </a:rPr>
              <a:t>Quelles fonctionnalités sont essentielles pour votre projet ?</a:t>
            </a:r>
          </a:p>
          <a:p>
            <a:pPr marL="898525" lvl="0" indent="-441325">
              <a:spcBef>
                <a:spcPts val="1000"/>
              </a:spcBef>
              <a:buClr>
                <a:srgbClr val="A53010"/>
              </a:buClr>
              <a:buFont typeface="Wingdings 3" charset="2"/>
              <a:buChar char=""/>
            </a:pPr>
            <a:r>
              <a:rPr lang="fr-FR" sz="2800" dirty="0">
                <a:solidFill>
                  <a:prstClr val="black"/>
                </a:solidFill>
                <a:latin typeface="Kokila" panose="020B0604020202020204" pitchFamily="34" charset="0"/>
                <a:cs typeface="Kokila" panose="020B0604020202020204" pitchFamily="34" charset="0"/>
              </a:rPr>
              <a:t>Établissez une liste de vos objectifs et exigences ?</a:t>
            </a:r>
          </a:p>
        </p:txBody>
      </p:sp>
    </p:spTree>
    <p:extLst>
      <p:ext uri="{BB962C8B-B14F-4D97-AF65-F5344CB8AC3E}">
        <p14:creationId xmlns:p14="http://schemas.microsoft.com/office/powerpoint/2010/main" val="199167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fade">
                                      <p:cBhvr>
                                        <p:cTn id="21" dur="1000"/>
                                        <p:tgtEl>
                                          <p:spTgt spid="11">
                                            <p:txEl>
                                              <p:pRg st="0" end="0"/>
                                            </p:txEl>
                                          </p:spTgt>
                                        </p:tgtEl>
                                      </p:cBhvr>
                                    </p:animEffect>
                                    <p:anim calcmode="lin" valueType="num">
                                      <p:cBhvr>
                                        <p:cTn id="22"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xEl>
                                              <p:pRg st="1" end="1"/>
                                            </p:txEl>
                                          </p:spTgt>
                                        </p:tgtEl>
                                        <p:attrNameLst>
                                          <p:attrName>style.visibility</p:attrName>
                                        </p:attrNameLst>
                                      </p:cBhvr>
                                      <p:to>
                                        <p:strVal val="visible"/>
                                      </p:to>
                                    </p:set>
                                    <p:animEffect transition="in" filter="fade">
                                      <p:cBhvr>
                                        <p:cTn id="28" dur="1000"/>
                                        <p:tgtEl>
                                          <p:spTgt spid="11">
                                            <p:txEl>
                                              <p:pRg st="1" end="1"/>
                                            </p:txEl>
                                          </p:spTgt>
                                        </p:tgtEl>
                                      </p:cBhvr>
                                    </p:animEffect>
                                    <p:anim calcmode="lin" valueType="num">
                                      <p:cBhvr>
                                        <p:cTn id="29"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animEffect transition="in" filter="fade">
                                      <p:cBhvr>
                                        <p:cTn id="35" dur="1000"/>
                                        <p:tgtEl>
                                          <p:spTgt spid="11">
                                            <p:txEl>
                                              <p:pRg st="2" end="2"/>
                                            </p:txEl>
                                          </p:spTgt>
                                        </p:tgtEl>
                                      </p:cBhvr>
                                    </p:animEffect>
                                    <p:anim calcmode="lin" valueType="num">
                                      <p:cBhvr>
                                        <p:cTn id="36"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1">
                                            <p:txEl>
                                              <p:pRg st="3" end="3"/>
                                            </p:txEl>
                                          </p:spTgt>
                                        </p:tgtEl>
                                        <p:attrNameLst>
                                          <p:attrName>style.visibility</p:attrName>
                                        </p:attrNameLst>
                                      </p:cBhvr>
                                      <p:to>
                                        <p:strVal val="visible"/>
                                      </p:to>
                                    </p:set>
                                    <p:animEffect transition="in" filter="fade">
                                      <p:cBhvr>
                                        <p:cTn id="42" dur="1000"/>
                                        <p:tgtEl>
                                          <p:spTgt spid="11">
                                            <p:txEl>
                                              <p:pRg st="3" end="3"/>
                                            </p:txEl>
                                          </p:spTgt>
                                        </p:tgtEl>
                                      </p:cBhvr>
                                    </p:animEffect>
                                    <p:anim calcmode="lin" valueType="num">
                                      <p:cBhvr>
                                        <p:cTn id="43"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1">
                                            <p:txEl>
                                              <p:pRg st="4" end="4"/>
                                            </p:txEl>
                                          </p:spTgt>
                                        </p:tgtEl>
                                        <p:attrNameLst>
                                          <p:attrName>style.visibility</p:attrName>
                                        </p:attrNameLst>
                                      </p:cBhvr>
                                      <p:to>
                                        <p:strVal val="visible"/>
                                      </p:to>
                                    </p:set>
                                    <p:animEffect transition="in" filter="fade">
                                      <p:cBhvr>
                                        <p:cTn id="49" dur="1000"/>
                                        <p:tgtEl>
                                          <p:spTgt spid="11">
                                            <p:txEl>
                                              <p:pRg st="4" end="4"/>
                                            </p:txEl>
                                          </p:spTgt>
                                        </p:tgtEl>
                                      </p:cBhvr>
                                    </p:animEffect>
                                    <p:anim calcmode="lin" valueType="num">
                                      <p:cBhvr>
                                        <p:cTn id="50"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4531322-F7F8-4EA2-A536-28B234EB1EC8}"/>
              </a:ext>
            </a:extLst>
          </p:cNvPr>
          <p:cNvSpPr/>
          <p:nvPr/>
        </p:nvSpPr>
        <p:spPr>
          <a:xfrm>
            <a:off x="1410789" y="302622"/>
            <a:ext cx="9342120" cy="2072362"/>
          </a:xfrm>
          <a:prstGeom prst="rect">
            <a:avLst/>
          </a:prstGeom>
        </p:spPr>
        <p:txBody>
          <a:bodyPr wrap="square">
            <a:spAutoFit/>
          </a:bodyPr>
          <a:lstStyle/>
          <a:p>
            <a:pPr marL="457200" lvl="0" indent="-457200">
              <a:spcBef>
                <a:spcPts val="1000"/>
              </a:spcBef>
              <a:buClr>
                <a:srgbClr val="A53010"/>
              </a:buClr>
              <a:buFont typeface="Wingdings 3" panose="05040102010807070707" pitchFamily="18" charset="2"/>
              <a:buChar char=""/>
            </a:pPr>
            <a:r>
              <a:rPr lang="fr-FR" sz="2800" b="1" dirty="0">
                <a:solidFill>
                  <a:prstClr val="black"/>
                </a:solidFill>
                <a:latin typeface="Kokila" panose="020B0604020202020204" pitchFamily="34" charset="0"/>
                <a:cs typeface="Kokila" panose="020B0604020202020204" pitchFamily="34" charset="0"/>
              </a:rPr>
              <a:t>Évaluez la facilité d'utilisation :</a:t>
            </a:r>
          </a:p>
          <a:p>
            <a:pPr marL="898525" lvl="0" indent="-441325">
              <a:spcBef>
                <a:spcPts val="1000"/>
              </a:spcBef>
              <a:buClr>
                <a:srgbClr val="A53010"/>
              </a:buClr>
              <a:buFont typeface="Wingdings 3" charset="2"/>
              <a:buChar char=""/>
            </a:pPr>
            <a:r>
              <a:rPr lang="fr-FR" sz="2800" dirty="0">
                <a:solidFill>
                  <a:prstClr val="black"/>
                </a:solidFill>
                <a:latin typeface="Kokila" panose="020B0604020202020204" pitchFamily="34" charset="0"/>
                <a:cs typeface="Kokila" panose="020B0604020202020204" pitchFamily="34" charset="0"/>
              </a:rPr>
              <a:t>Un bon CMS doit être convivial et intuitif, tant pour les utilisateurs non techniques que pour les développeurs. </a:t>
            </a:r>
          </a:p>
          <a:p>
            <a:pPr marL="898525" lvl="0" indent="-441325">
              <a:spcBef>
                <a:spcPts val="1000"/>
              </a:spcBef>
              <a:buClr>
                <a:srgbClr val="A53010"/>
              </a:buClr>
              <a:buFont typeface="Wingdings 3" charset="2"/>
              <a:buChar char=""/>
            </a:pPr>
            <a:r>
              <a:rPr lang="fr-FR" sz="2800" dirty="0">
                <a:solidFill>
                  <a:prstClr val="black"/>
                </a:solidFill>
                <a:latin typeface="Kokila" panose="020B0604020202020204" pitchFamily="34" charset="0"/>
                <a:cs typeface="Kokila" panose="020B0604020202020204" pitchFamily="34" charset="0"/>
              </a:rPr>
              <a:t>Recherchez des CMS avec des interfaces faciles à naviguer et à utiliser.</a:t>
            </a:r>
          </a:p>
        </p:txBody>
      </p:sp>
      <p:sp>
        <p:nvSpPr>
          <p:cNvPr id="5" name="Rectangle 4">
            <a:extLst>
              <a:ext uri="{FF2B5EF4-FFF2-40B4-BE49-F238E27FC236}">
                <a16:creationId xmlns:a16="http://schemas.microsoft.com/office/drawing/2014/main" id="{0CD3320B-A347-439C-A170-03449FD7924F}"/>
              </a:ext>
            </a:extLst>
          </p:cNvPr>
          <p:cNvSpPr/>
          <p:nvPr/>
        </p:nvSpPr>
        <p:spPr>
          <a:xfrm>
            <a:off x="1541417" y="3488179"/>
            <a:ext cx="9784080" cy="2631490"/>
          </a:xfrm>
          <a:prstGeom prst="rect">
            <a:avLst/>
          </a:prstGeom>
        </p:spPr>
        <p:txBody>
          <a:bodyPr wrap="square">
            <a:spAutoFit/>
          </a:bodyPr>
          <a:lstStyle/>
          <a:p>
            <a:pPr marL="457200" lvl="0" indent="-457200">
              <a:spcBef>
                <a:spcPts val="1000"/>
              </a:spcBef>
              <a:buClr>
                <a:srgbClr val="A53010"/>
              </a:buClr>
              <a:buFont typeface="Wingdings 3" panose="05040102010807070707" pitchFamily="18" charset="2"/>
              <a:buChar char=""/>
            </a:pPr>
            <a:r>
              <a:rPr lang="fr-FR" sz="2800" b="1" dirty="0">
                <a:solidFill>
                  <a:prstClr val="black"/>
                </a:solidFill>
                <a:latin typeface="Kokila" panose="020B0604020202020204" pitchFamily="34" charset="0"/>
                <a:cs typeface="Kokila" panose="020B0604020202020204" pitchFamily="34" charset="0"/>
              </a:rPr>
              <a:t>Considérez la flexibilité :</a:t>
            </a:r>
          </a:p>
          <a:p>
            <a:pPr marL="898525" lvl="0" indent="-441325">
              <a:spcBef>
                <a:spcPts val="1000"/>
              </a:spcBef>
              <a:buClr>
                <a:srgbClr val="A53010"/>
              </a:buClr>
              <a:buFont typeface="Wingdings 3" charset="2"/>
              <a:buChar char=""/>
            </a:pPr>
            <a:r>
              <a:rPr lang="fr-FR" sz="2800" dirty="0">
                <a:solidFill>
                  <a:prstClr val="black"/>
                </a:solidFill>
                <a:latin typeface="Kokila" panose="020B0604020202020204" pitchFamily="34" charset="0"/>
                <a:cs typeface="Kokila" panose="020B0604020202020204" pitchFamily="34" charset="0"/>
              </a:rPr>
              <a:t>Vérifiez si le CMS offre une flexibilité suffisante pour répondre à vos besoins futurs.</a:t>
            </a:r>
          </a:p>
          <a:p>
            <a:pPr marL="898525" lvl="0" indent="-441325">
              <a:spcBef>
                <a:spcPts val="1000"/>
              </a:spcBef>
              <a:buClr>
                <a:srgbClr val="A53010"/>
              </a:buClr>
              <a:buFont typeface="Wingdings 3" charset="2"/>
              <a:buChar char=""/>
            </a:pPr>
            <a:r>
              <a:rPr lang="fr-FR" sz="2800" dirty="0">
                <a:solidFill>
                  <a:prstClr val="black"/>
                </a:solidFill>
                <a:latin typeface="Kokila" panose="020B0604020202020204" pitchFamily="34" charset="0"/>
                <a:cs typeface="Kokila" panose="020B0604020202020204" pitchFamily="34" charset="0"/>
              </a:rPr>
              <a:t> Pouvez-vous personnaliser facilement le design et les fonctionnalités ?</a:t>
            </a:r>
          </a:p>
          <a:p>
            <a:pPr marL="898525" lvl="0" indent="-441325">
              <a:spcBef>
                <a:spcPts val="1000"/>
              </a:spcBef>
              <a:buClr>
                <a:srgbClr val="A53010"/>
              </a:buClr>
              <a:buFont typeface="Wingdings 3" charset="2"/>
              <a:buChar char=""/>
            </a:pPr>
            <a:r>
              <a:rPr lang="fr-FR" sz="2800" dirty="0">
                <a:solidFill>
                  <a:prstClr val="black"/>
                </a:solidFill>
                <a:latin typeface="Kokila" panose="020B0604020202020204" pitchFamily="34" charset="0"/>
                <a:cs typeface="Kokila" panose="020B0604020202020204" pitchFamily="34" charset="0"/>
              </a:rPr>
              <a:t> Est-il extensible avec des plugins ou des modules ?</a:t>
            </a:r>
          </a:p>
        </p:txBody>
      </p:sp>
    </p:spTree>
    <p:extLst>
      <p:ext uri="{BB962C8B-B14F-4D97-AF65-F5344CB8AC3E}">
        <p14:creationId xmlns:p14="http://schemas.microsoft.com/office/powerpoint/2010/main" val="341295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1000"/>
                                        <p:tgtEl>
                                          <p:spTgt spid="11">
                                            <p:txEl>
                                              <p:pRg st="2" end="2"/>
                                            </p:txEl>
                                          </p:spTgt>
                                        </p:tgtEl>
                                      </p:cBhvr>
                                    </p:animEffect>
                                    <p:anim calcmode="lin" valueType="num">
                                      <p:cBhvr>
                                        <p:cTn id="2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fade">
                                      <p:cBhvr>
                                        <p:cTn id="28" dur="1000"/>
                                        <p:tgtEl>
                                          <p:spTgt spid="5">
                                            <p:txEl>
                                              <p:pRg st="0" end="0"/>
                                            </p:txEl>
                                          </p:spTgt>
                                        </p:tgtEl>
                                      </p:cBhvr>
                                    </p:animEffect>
                                    <p:anim calcmode="lin" valueType="num">
                                      <p:cBhvr>
                                        <p:cTn id="29"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animEffect transition="in" filter="fade">
                                      <p:cBhvr>
                                        <p:cTn id="35" dur="1000"/>
                                        <p:tgtEl>
                                          <p:spTgt spid="5">
                                            <p:txEl>
                                              <p:pRg st="1" end="1"/>
                                            </p:txEl>
                                          </p:spTgt>
                                        </p:tgtEl>
                                      </p:cBhvr>
                                    </p:animEffect>
                                    <p:anim calcmode="lin" valueType="num">
                                      <p:cBhvr>
                                        <p:cTn id="36"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animEffect transition="in" filter="fade">
                                      <p:cBhvr>
                                        <p:cTn id="42" dur="1000"/>
                                        <p:tgtEl>
                                          <p:spTgt spid="5">
                                            <p:txEl>
                                              <p:pRg st="2" end="2"/>
                                            </p:txEl>
                                          </p:spTgt>
                                        </p:tgtEl>
                                      </p:cBhvr>
                                    </p:animEffect>
                                    <p:anim calcmode="lin" valueType="num">
                                      <p:cBhvr>
                                        <p:cTn id="4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animEffect transition="in" filter="fade">
                                      <p:cBhvr>
                                        <p:cTn id="49" dur="1000"/>
                                        <p:tgtEl>
                                          <p:spTgt spid="5">
                                            <p:txEl>
                                              <p:pRg st="3" end="3"/>
                                            </p:txEl>
                                          </p:spTgt>
                                        </p:tgtEl>
                                      </p:cBhvr>
                                    </p:animEffect>
                                    <p:anim calcmode="lin" valueType="num">
                                      <p:cBhvr>
                                        <p:cTn id="5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D3320B-A347-439C-A170-03449FD7924F}"/>
              </a:ext>
            </a:extLst>
          </p:cNvPr>
          <p:cNvSpPr/>
          <p:nvPr/>
        </p:nvSpPr>
        <p:spPr>
          <a:xfrm>
            <a:off x="1848394" y="978562"/>
            <a:ext cx="9098280" cy="3898503"/>
          </a:xfrm>
          <a:prstGeom prst="rect">
            <a:avLst/>
          </a:prstGeom>
        </p:spPr>
        <p:txBody>
          <a:bodyPr wrap="square">
            <a:spAutoFit/>
          </a:bodyPr>
          <a:lstStyle/>
          <a:p>
            <a:pPr marL="457200" lvl="0" indent="-457200">
              <a:lnSpc>
                <a:spcPct val="150000"/>
              </a:lnSpc>
              <a:spcBef>
                <a:spcPts val="1000"/>
              </a:spcBef>
              <a:buClr>
                <a:srgbClr val="A53010"/>
              </a:buClr>
              <a:buFont typeface="Wingdings 3" panose="05040102010807070707" pitchFamily="18" charset="2"/>
              <a:buChar char=""/>
              <a:tabLst>
                <a:tab pos="625475" algn="l"/>
              </a:tabLst>
            </a:pPr>
            <a:r>
              <a:rPr lang="fr-FR" sz="3200" b="1" dirty="0">
                <a:solidFill>
                  <a:prstClr val="black"/>
                </a:solidFill>
                <a:latin typeface="Kokila" panose="020B0604020202020204" pitchFamily="34" charset="0"/>
                <a:cs typeface="Kokila" panose="020B0604020202020204" pitchFamily="34" charset="0"/>
              </a:rPr>
              <a:t>Sécurité</a:t>
            </a:r>
            <a:r>
              <a:rPr lang="fr-FR" sz="2800" b="1" dirty="0">
                <a:solidFill>
                  <a:prstClr val="black"/>
                </a:solidFill>
                <a:latin typeface="Kokila" panose="020B0604020202020204" pitchFamily="34" charset="0"/>
                <a:cs typeface="Kokila" panose="020B0604020202020204" pitchFamily="34" charset="0"/>
              </a:rPr>
              <a:t> </a:t>
            </a:r>
            <a:r>
              <a:rPr lang="fr-FR" sz="2800" b="1" dirty="0" smtClean="0">
                <a:solidFill>
                  <a:prstClr val="black"/>
                </a:solidFill>
                <a:latin typeface="Kokila" panose="020B0604020202020204" pitchFamily="34" charset="0"/>
                <a:cs typeface="Kokila" panose="020B0604020202020204" pitchFamily="34" charset="0"/>
              </a:rPr>
              <a:t>:</a:t>
            </a:r>
          </a:p>
          <a:p>
            <a:pPr marL="441325" lvl="0" indent="-441325">
              <a:lnSpc>
                <a:spcPct val="150000"/>
              </a:lnSpc>
              <a:spcBef>
                <a:spcPts val="1000"/>
              </a:spcBef>
              <a:buClr>
                <a:srgbClr val="A53010"/>
              </a:buClr>
              <a:buFont typeface="Wingdings 3" charset="2"/>
              <a:buChar char=""/>
            </a:pPr>
            <a:endParaRPr lang="fr-FR" sz="100" dirty="0" smtClean="0">
              <a:solidFill>
                <a:prstClr val="black"/>
              </a:solidFill>
              <a:latin typeface="Kokila" panose="020B0604020202020204" pitchFamily="34" charset="0"/>
              <a:cs typeface="Kokila" panose="020B0604020202020204" pitchFamily="34" charset="0"/>
            </a:endParaRPr>
          </a:p>
          <a:p>
            <a:pPr marL="898525" lvl="0" indent="-441325">
              <a:lnSpc>
                <a:spcPct val="150000"/>
              </a:lnSpc>
              <a:spcBef>
                <a:spcPts val="1000"/>
              </a:spcBef>
              <a:buClr>
                <a:srgbClr val="A53010"/>
              </a:buClr>
              <a:buFont typeface="Wingdings 3" charset="2"/>
              <a:buChar char=""/>
            </a:pPr>
            <a:r>
              <a:rPr lang="fr-FR" sz="2800" dirty="0">
                <a:solidFill>
                  <a:prstClr val="black"/>
                </a:solidFill>
                <a:latin typeface="Kokila" panose="020B0604020202020204" pitchFamily="34" charset="0"/>
                <a:cs typeface="Kokila" panose="020B0604020202020204" pitchFamily="34" charset="0"/>
              </a:rPr>
              <a:t> La sécurité est primordiale pour tout site Web.</a:t>
            </a:r>
          </a:p>
          <a:p>
            <a:pPr marL="898525" lvl="0" indent="-441325">
              <a:lnSpc>
                <a:spcPct val="150000"/>
              </a:lnSpc>
              <a:spcBef>
                <a:spcPts val="1000"/>
              </a:spcBef>
              <a:buClr>
                <a:srgbClr val="A53010"/>
              </a:buClr>
              <a:buFont typeface="Wingdings 3" charset="2"/>
              <a:buChar char=""/>
            </a:pPr>
            <a:r>
              <a:rPr lang="fr-FR" sz="2800" dirty="0" smtClean="0">
                <a:solidFill>
                  <a:prstClr val="black"/>
                </a:solidFill>
                <a:latin typeface="Kokila" panose="020B0604020202020204" pitchFamily="34" charset="0"/>
                <a:cs typeface="Kokila" panose="020B0604020202020204" pitchFamily="34" charset="0"/>
              </a:rPr>
              <a:t> </a:t>
            </a:r>
            <a:r>
              <a:rPr lang="fr-FR" sz="2800" dirty="0">
                <a:solidFill>
                  <a:prstClr val="black"/>
                </a:solidFill>
                <a:latin typeface="Kokila" panose="020B0604020202020204" pitchFamily="34" charset="0"/>
                <a:cs typeface="Kokila" panose="020B0604020202020204" pitchFamily="34" charset="0"/>
              </a:rPr>
              <a:t>Assurez-vous que le CMS que vous choisissez propose des fonctionnalités de sécurité solides et régulièrement mises à jour.</a:t>
            </a:r>
          </a:p>
          <a:p>
            <a:pPr marL="898525" lvl="0" indent="-441325">
              <a:lnSpc>
                <a:spcPct val="150000"/>
              </a:lnSpc>
              <a:spcBef>
                <a:spcPts val="1000"/>
              </a:spcBef>
              <a:buClr>
                <a:srgbClr val="A53010"/>
              </a:buClr>
              <a:buFont typeface="Wingdings 3" charset="2"/>
              <a:buChar char=""/>
            </a:pPr>
            <a:r>
              <a:rPr lang="fr-FR" sz="2800" dirty="0">
                <a:solidFill>
                  <a:prstClr val="black"/>
                </a:solidFill>
                <a:latin typeface="Kokila" panose="020B0604020202020204" pitchFamily="34" charset="0"/>
                <a:cs typeface="Kokila" panose="020B0604020202020204" pitchFamily="34" charset="0"/>
              </a:rPr>
              <a:t> Recherchez des CMS avec une bonne réputation en termes de sécurité.</a:t>
            </a:r>
          </a:p>
        </p:txBody>
      </p:sp>
    </p:spTree>
    <p:extLst>
      <p:ext uri="{BB962C8B-B14F-4D97-AF65-F5344CB8AC3E}">
        <p14:creationId xmlns:p14="http://schemas.microsoft.com/office/powerpoint/2010/main" val="259252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D62C9C-9479-47F6-9A97-1F1A942D1D54}"/>
              </a:ext>
            </a:extLst>
          </p:cNvPr>
          <p:cNvSpPr>
            <a:spLocks noGrp="1"/>
          </p:cNvSpPr>
          <p:nvPr>
            <p:ph type="title"/>
          </p:nvPr>
        </p:nvSpPr>
        <p:spPr>
          <a:xfrm>
            <a:off x="906780" y="609600"/>
            <a:ext cx="4472940" cy="792480"/>
          </a:xfrm>
          <a:noFill/>
          <a:ln>
            <a:noFill/>
          </a:ln>
        </p:spPr>
        <p:style>
          <a:lnRef idx="0">
            <a:scrgbClr r="0" g="0" b="0"/>
          </a:lnRef>
          <a:fillRef idx="0">
            <a:scrgbClr r="0" g="0" b="0"/>
          </a:fillRef>
          <a:effectRef idx="0">
            <a:scrgbClr r="0" g="0" b="0"/>
          </a:effectRef>
          <a:fontRef idx="minor">
            <a:schemeClr val="dk1"/>
          </a:fontRef>
        </p:style>
        <p:txBody>
          <a:bodyPr>
            <a:normAutofit/>
          </a:bodyPr>
          <a:lstStyle/>
          <a:p>
            <a:pPr algn="ctr"/>
            <a:r>
              <a:rPr lang="fr-FR" sz="4000" dirty="0">
                <a:latin typeface="Cambria" panose="02040503050406030204" pitchFamily="18" charset="0"/>
              </a:rPr>
              <a:t>Conclusion</a:t>
            </a:r>
          </a:p>
        </p:txBody>
      </p:sp>
      <p:sp>
        <p:nvSpPr>
          <p:cNvPr id="5" name="Espace réservé du contenu 2">
            <a:extLst>
              <a:ext uri="{FF2B5EF4-FFF2-40B4-BE49-F238E27FC236}">
                <a16:creationId xmlns:a16="http://schemas.microsoft.com/office/drawing/2014/main" id="{E601883F-A3F8-4EAE-849D-6FE90A1FA3B4}"/>
              </a:ext>
            </a:extLst>
          </p:cNvPr>
          <p:cNvSpPr>
            <a:spLocks noGrp="1"/>
          </p:cNvSpPr>
          <p:nvPr>
            <p:ph idx="1"/>
          </p:nvPr>
        </p:nvSpPr>
        <p:spPr>
          <a:xfrm>
            <a:off x="2667589" y="1911531"/>
            <a:ext cx="8915400" cy="4110446"/>
          </a:xfrm>
          <a:gradFill flip="none" rotWithShape="1">
            <a:gsLst>
              <a:gs pos="19000">
                <a:srgbClr val="EFF4E2"/>
              </a:gs>
              <a:gs pos="0">
                <a:schemeClr val="lt2">
                  <a:tint val="90000"/>
                  <a:satMod val="92000"/>
                  <a:lumMod val="120000"/>
                </a:schemeClr>
              </a:gs>
              <a:gs pos="100000">
                <a:schemeClr val="lt2">
                  <a:shade val="98000"/>
                  <a:satMod val="120000"/>
                  <a:lumMod val="98000"/>
                </a:schemeClr>
              </a:gs>
            </a:gsLst>
            <a:lin ang="2700000" scaled="1"/>
            <a:tileRect/>
          </a:gradFill>
          <a:ln w="9525" cap="flat" cmpd="sng" algn="ctr">
            <a:solidFill>
              <a:schemeClr val="dk1"/>
            </a:solidFill>
            <a:prstDash val="solid"/>
            <a:round/>
            <a:headEnd type="none" w="med" len="med"/>
            <a:tailEnd type="none" w="med" len="med"/>
          </a:ln>
        </p:spPr>
        <p:style>
          <a:lnRef idx="0">
            <a:scrgbClr r="0" g="0" b="0"/>
          </a:lnRef>
          <a:fillRef idx="1003">
            <a:schemeClr val="lt2"/>
          </a:fillRef>
          <a:effectRef idx="0">
            <a:scrgbClr r="0" g="0" b="0"/>
          </a:effectRef>
          <a:fontRef idx="minor">
            <a:schemeClr val="dk1"/>
          </a:fontRef>
        </p:style>
        <p:txBody>
          <a:bodyPr>
            <a:normAutofit fontScale="92500"/>
          </a:bodyPr>
          <a:lstStyle/>
          <a:p>
            <a:pPr marL="274638" indent="0">
              <a:buNone/>
              <a:tabLst>
                <a:tab pos="9418638" algn="l"/>
              </a:tabLst>
            </a:pPr>
            <a:endParaRPr lang="fr-FR" sz="1600" dirty="0">
              <a:latin typeface="Kokila" panose="020B0604020202020204" pitchFamily="34" charset="0"/>
              <a:cs typeface="Kokila" panose="020B0604020202020204" pitchFamily="34" charset="0"/>
            </a:endParaRPr>
          </a:p>
          <a:p>
            <a:pPr marL="274638" indent="0" defTabSz="889000">
              <a:lnSpc>
                <a:spcPct val="150000"/>
              </a:lnSpc>
              <a:buNone/>
              <a:tabLst>
                <a:tab pos="9326563" algn="l"/>
              </a:tabLst>
            </a:pPr>
            <a:r>
              <a:rPr lang="fr-FR" sz="2600" dirty="0">
                <a:latin typeface="Kokila" panose="020B0604020202020204" pitchFamily="34" charset="0"/>
                <a:cs typeface="Kokila" panose="020B0604020202020204" pitchFamily="34" charset="0"/>
              </a:rPr>
              <a:t>En fin de compte, le choix d'un CMS pour votre entreprise dépendra de nombreux facteurs, tels que le type de site web que vous souhaitez créer, votre budget, vos connaissances en matière de développement web et vos capacités de gestion de contenu. Nous espérons que cette présentation interactive vous a aidé à faire un choix éclairé !</a:t>
            </a:r>
          </a:p>
        </p:txBody>
      </p:sp>
    </p:spTree>
    <p:extLst>
      <p:ext uri="{BB962C8B-B14F-4D97-AF65-F5344CB8AC3E}">
        <p14:creationId xmlns:p14="http://schemas.microsoft.com/office/powerpoint/2010/main" val="1153745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bg/>
                                          </p:spTgt>
                                        </p:tgtEl>
                                        <p:attrNameLst>
                                          <p:attrName>style.visibility</p:attrName>
                                        </p:attrNameLst>
                                      </p:cBhvr>
                                      <p:to>
                                        <p:strVal val="visible"/>
                                      </p:to>
                                    </p:set>
                                    <p:animEffect transition="in" filter="fade">
                                      <p:cBhvr>
                                        <p:cTn id="14" dur="1000"/>
                                        <p:tgtEl>
                                          <p:spTgt spid="5">
                                            <p:bg/>
                                          </p:spTgt>
                                        </p:tgtEl>
                                      </p:cBhvr>
                                    </p:animEffect>
                                    <p:anim calcmode="lin" valueType="num">
                                      <p:cBhvr>
                                        <p:cTn id="15" dur="1000" fill="hold"/>
                                        <p:tgtEl>
                                          <p:spTgt spid="5">
                                            <p:bg/>
                                          </p:spTgt>
                                        </p:tgtEl>
                                        <p:attrNameLst>
                                          <p:attrName>ppt_x</p:attrName>
                                        </p:attrNameLst>
                                      </p:cBhvr>
                                      <p:tavLst>
                                        <p:tav tm="0">
                                          <p:val>
                                            <p:strVal val="#ppt_x"/>
                                          </p:val>
                                        </p:tav>
                                        <p:tav tm="100000">
                                          <p:val>
                                            <p:strVal val="#ppt_x"/>
                                          </p:val>
                                        </p:tav>
                                      </p:tavLst>
                                    </p:anim>
                                    <p:anim calcmode="lin" valueType="num">
                                      <p:cBhvr>
                                        <p:cTn id="16" dur="1000" fill="hold"/>
                                        <p:tgtEl>
                                          <p:spTgt spid="5">
                                            <p:bg/>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99552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u contenu 8">
            <a:extLst>
              <a:ext uri="{FF2B5EF4-FFF2-40B4-BE49-F238E27FC236}">
                <a16:creationId xmlns:a16="http://schemas.microsoft.com/office/drawing/2014/main" id="{378836EB-4895-40CB-B836-83881D6DC3D8}"/>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sharpenSoften amount="25000"/>
                    </a14:imgEffect>
                    <a14:imgEffect>
                      <a14:saturation sat="400000"/>
                    </a14:imgEffect>
                    <a14:imgEffect>
                      <a14:brightnessContrast contrast="-40000"/>
                    </a14:imgEffect>
                  </a14:imgLayer>
                </a14:imgProps>
              </a:ext>
              <a:ext uri="{28A0092B-C50C-407E-A947-70E740481C1C}">
                <a14:useLocalDpi xmlns:a14="http://schemas.microsoft.com/office/drawing/2010/main" val="0"/>
              </a:ext>
            </a:extLst>
          </a:blip>
          <a:srcRect l="15893" t="26691" r="12497" b="1160"/>
          <a:stretch/>
        </p:blipFill>
        <p:spPr>
          <a:xfrm>
            <a:off x="1787321" y="2676660"/>
            <a:ext cx="8617355" cy="4007168"/>
          </a:xfrm>
          <a:effectLst>
            <a:softEdge rad="317500"/>
          </a:effectLst>
        </p:spPr>
      </p:pic>
      <p:sp>
        <p:nvSpPr>
          <p:cNvPr id="5" name="Titre 1">
            <a:extLst>
              <a:ext uri="{FF2B5EF4-FFF2-40B4-BE49-F238E27FC236}">
                <a16:creationId xmlns:a16="http://schemas.microsoft.com/office/drawing/2014/main" id="{C1ED4156-9572-4FED-9DA6-0715796D7320}"/>
              </a:ext>
            </a:extLst>
          </p:cNvPr>
          <p:cNvSpPr txBox="1">
            <a:spLocks/>
          </p:cNvSpPr>
          <p:nvPr/>
        </p:nvSpPr>
        <p:spPr>
          <a:xfrm>
            <a:off x="866088" y="502921"/>
            <a:ext cx="5848222" cy="1077686"/>
          </a:xfrm>
          <a:prstGeom prst="rect">
            <a:avLst/>
          </a:prstGeom>
        </p:spPr>
        <p:txBody>
          <a:bodyPr vert="horz" lIns="91440" tIns="45720" rIns="91440" bIns="45720" rtlCol="0" anchor="b">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err="1" smtClean="0">
                <a:latin typeface="Cambria" panose="02040503050406030204" pitchFamily="18" charset="0"/>
              </a:rPr>
              <a:t>Qué</a:t>
            </a:r>
            <a:r>
              <a:rPr lang="fr-FR" b="1" dirty="0" smtClean="0">
                <a:latin typeface="Cambria" panose="02040503050406030204" pitchFamily="18" charset="0"/>
              </a:rPr>
              <a:t> es un CMS ?</a:t>
            </a:r>
          </a:p>
          <a:p>
            <a:pPr algn="ctr"/>
            <a:endParaRPr lang="fr-FR" b="1" dirty="0">
              <a:latin typeface="Cambria" panose="02040503050406030204" pitchFamily="18" charset="0"/>
            </a:endParaRPr>
          </a:p>
        </p:txBody>
      </p:sp>
      <p:sp>
        <p:nvSpPr>
          <p:cNvPr id="4" name="Titre 1">
            <a:extLst>
              <a:ext uri="{FF2B5EF4-FFF2-40B4-BE49-F238E27FC236}">
                <a16:creationId xmlns:a16="http://schemas.microsoft.com/office/drawing/2014/main" id="{C1ED4156-9572-4FED-9DA6-0715796D7320}"/>
              </a:ext>
            </a:extLst>
          </p:cNvPr>
          <p:cNvSpPr txBox="1">
            <a:spLocks/>
          </p:cNvSpPr>
          <p:nvPr/>
        </p:nvSpPr>
        <p:spPr>
          <a:xfrm>
            <a:off x="866088" y="1857104"/>
            <a:ext cx="5848222" cy="1077686"/>
          </a:xfrm>
          <a:prstGeom prst="rect">
            <a:avLst/>
          </a:prstGeom>
        </p:spPr>
        <p:txBody>
          <a:bodyPr vert="horz" lIns="91440" tIns="45720" rIns="91440" bIns="45720" rtlCol="0" anchor="b">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fr-FR" b="1" dirty="0">
              <a:latin typeface="Cambria" panose="02040503050406030204" pitchFamily="18" charset="0"/>
            </a:endParaRPr>
          </a:p>
        </p:txBody>
      </p:sp>
      <p:sp>
        <p:nvSpPr>
          <p:cNvPr id="2" name="Rectangle 1"/>
          <p:cNvSpPr/>
          <p:nvPr/>
        </p:nvSpPr>
        <p:spPr>
          <a:xfrm>
            <a:off x="2149732" y="1743662"/>
            <a:ext cx="5950668" cy="523220"/>
          </a:xfrm>
          <a:prstGeom prst="rect">
            <a:avLst/>
          </a:prstGeom>
        </p:spPr>
        <p:txBody>
          <a:bodyPr wrap="none">
            <a:spAutoFit/>
          </a:bodyPr>
          <a:lstStyle/>
          <a:p>
            <a:r>
              <a:rPr lang="fr-FR" sz="2800" dirty="0" err="1"/>
              <a:t>Sistema</a:t>
            </a:r>
            <a:r>
              <a:rPr lang="fr-FR" sz="2800" dirty="0"/>
              <a:t> de gestion de </a:t>
            </a:r>
            <a:r>
              <a:rPr lang="fr-FR" sz="2800" dirty="0" err="1"/>
              <a:t>contenido</a:t>
            </a:r>
            <a:endParaRPr lang="fr-FR" sz="2800" dirty="0"/>
          </a:p>
        </p:txBody>
      </p:sp>
    </p:spTree>
    <p:extLst>
      <p:ext uri="{BB962C8B-B14F-4D97-AF65-F5344CB8AC3E}">
        <p14:creationId xmlns:p14="http://schemas.microsoft.com/office/powerpoint/2010/main" val="25609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12192000" cy="6960358"/>
          </a:xfrm>
          <a:prstGeom prst="rect">
            <a:avLst/>
          </a:prstGeom>
        </p:spPr>
      </p:pic>
    </p:spTree>
    <p:extLst>
      <p:ext uri="{BB962C8B-B14F-4D97-AF65-F5344CB8AC3E}">
        <p14:creationId xmlns:p14="http://schemas.microsoft.com/office/powerpoint/2010/main" val="1955853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7818426" y="1458052"/>
            <a:ext cx="4116670" cy="4263218"/>
          </a:xfrm>
          <a:prstGeom prst="rect">
            <a:avLst/>
          </a:prstGeom>
        </p:spPr>
      </p:pic>
      <p:sp>
        <p:nvSpPr>
          <p:cNvPr id="5" name="Titre 1">
            <a:extLst>
              <a:ext uri="{FF2B5EF4-FFF2-40B4-BE49-F238E27FC236}">
                <a16:creationId xmlns:a16="http://schemas.microsoft.com/office/drawing/2014/main" id="{666D7FA8-9C27-4FBB-AC1D-C442FEA8D27B}"/>
              </a:ext>
            </a:extLst>
          </p:cNvPr>
          <p:cNvSpPr txBox="1">
            <a:spLocks/>
          </p:cNvSpPr>
          <p:nvPr/>
        </p:nvSpPr>
        <p:spPr>
          <a:xfrm>
            <a:off x="1567280" y="3078480"/>
            <a:ext cx="5961433" cy="701039"/>
          </a:xfrm>
          <a:prstGeom prst="rect">
            <a:avLst/>
          </a:prstGeom>
        </p:spPr>
        <p:txBody>
          <a:bodyPr vert="horz" lIns="91440" tIns="45720" rIns="91440" bIns="45720" rtlCol="0" anchor="b">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Cambria" panose="02040503050406030204" pitchFamily="18" charset="0"/>
              </a:rPr>
              <a:t>Son los CMS importantes?</a:t>
            </a:r>
            <a:endParaRPr lang="fr-FR" dirty="0"/>
          </a:p>
        </p:txBody>
      </p:sp>
    </p:spTree>
    <p:extLst>
      <p:ext uri="{BB962C8B-B14F-4D97-AF65-F5344CB8AC3E}">
        <p14:creationId xmlns:p14="http://schemas.microsoft.com/office/powerpoint/2010/main" val="3482803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rotWithShape="1">
          <a:blip r:embed="rId2">
            <a:extLst>
              <a:ext uri="{BEBA8EAE-BF5A-486C-A8C5-ECC9F3942E4B}">
                <a14:imgProps xmlns:a14="http://schemas.microsoft.com/office/drawing/2010/main">
                  <a14:imgLayer r:embed="rId3">
                    <a14:imgEffect>
                      <a14:saturation sat="400000"/>
                    </a14:imgEffect>
                    <a14:imgEffect>
                      <a14:brightnessContrast contrast="-20000"/>
                    </a14:imgEffect>
                  </a14:imgLayer>
                </a14:imgProps>
              </a:ext>
              <a:ext uri="{28A0092B-C50C-407E-A947-70E740481C1C}">
                <a14:useLocalDpi xmlns:a14="http://schemas.microsoft.com/office/drawing/2010/main" val="0"/>
              </a:ext>
            </a:extLst>
          </a:blip>
          <a:srcRect b="12948"/>
          <a:stretch/>
        </p:blipFill>
        <p:spPr>
          <a:xfrm>
            <a:off x="1274986" y="1682077"/>
            <a:ext cx="9875520" cy="5045295"/>
          </a:xfrm>
          <a:prstGeom prst="rect">
            <a:avLst/>
          </a:prstGeom>
          <a:effectLst>
            <a:glow rad="63500">
              <a:schemeClr val="accent1">
                <a:satMod val="175000"/>
                <a:alpha val="40000"/>
              </a:schemeClr>
            </a:glow>
          </a:effectLst>
        </p:spPr>
      </p:pic>
      <p:sp>
        <p:nvSpPr>
          <p:cNvPr id="5" name="Titre 1">
            <a:extLst>
              <a:ext uri="{FF2B5EF4-FFF2-40B4-BE49-F238E27FC236}">
                <a16:creationId xmlns:a16="http://schemas.microsoft.com/office/drawing/2014/main" id="{8E9DC54C-EAC8-4B6B-AF68-28C79D996383}"/>
              </a:ext>
            </a:extLst>
          </p:cNvPr>
          <p:cNvSpPr txBox="1">
            <a:spLocks/>
          </p:cNvSpPr>
          <p:nvPr/>
        </p:nvSpPr>
        <p:spPr>
          <a:xfrm>
            <a:off x="561287" y="433641"/>
            <a:ext cx="6610809" cy="701039"/>
          </a:xfrm>
          <a:prstGeom prst="rect">
            <a:avLst/>
          </a:prstGeom>
        </p:spPr>
        <p:txBody>
          <a:bodyPr vert="horz" lIns="91440" tIns="45720" rIns="91440" bIns="45720" rtlCol="0" anchor="b">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err="1">
                <a:latin typeface="Cambria" panose="02040503050406030204" pitchFamily="18" charset="0"/>
              </a:rPr>
              <a:t>Importancia</a:t>
            </a:r>
            <a:r>
              <a:rPr lang="fr-FR" b="1" dirty="0">
                <a:latin typeface="Cambria" panose="02040503050406030204" pitchFamily="18" charset="0"/>
              </a:rPr>
              <a:t> de CMS</a:t>
            </a:r>
            <a:endParaRPr lang="fr-FR" dirty="0"/>
          </a:p>
        </p:txBody>
      </p:sp>
    </p:spTree>
    <p:extLst>
      <p:ext uri="{BB962C8B-B14F-4D97-AF65-F5344CB8AC3E}">
        <p14:creationId xmlns:p14="http://schemas.microsoft.com/office/powerpoint/2010/main" val="29267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BEB159FA-E103-4B22-877E-7E89335D9D16}"/>
              </a:ext>
            </a:extLst>
          </p:cNvPr>
          <p:cNvSpPr txBox="1">
            <a:spLocks/>
          </p:cNvSpPr>
          <p:nvPr/>
        </p:nvSpPr>
        <p:spPr>
          <a:xfrm>
            <a:off x="1109927" y="533400"/>
            <a:ext cx="6610809" cy="701039"/>
          </a:xfrm>
          <a:prstGeom prst="rect">
            <a:avLst/>
          </a:prstGeom>
        </p:spPr>
        <p:txBody>
          <a:bodyPr vert="horz" lIns="91440" tIns="45720" rIns="91440" bIns="45720" rtlCol="0" anchor="b">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err="1">
                <a:latin typeface="Cambria" panose="02040503050406030204" pitchFamily="18" charset="0"/>
              </a:rPr>
              <a:t>Diferentes</a:t>
            </a:r>
            <a:r>
              <a:rPr lang="fr-FR" b="1" dirty="0">
                <a:latin typeface="Cambria" panose="02040503050406030204" pitchFamily="18" charset="0"/>
              </a:rPr>
              <a:t> </a:t>
            </a:r>
            <a:r>
              <a:rPr lang="fr-FR" b="1" dirty="0" err="1">
                <a:latin typeface="Cambria" panose="02040503050406030204" pitchFamily="18" charset="0"/>
              </a:rPr>
              <a:t>tipos</a:t>
            </a:r>
            <a:r>
              <a:rPr lang="fr-FR" b="1" dirty="0">
                <a:latin typeface="Cambria" panose="02040503050406030204" pitchFamily="18" charset="0"/>
              </a:rPr>
              <a:t> de </a:t>
            </a:r>
            <a:r>
              <a:rPr lang="fr-FR" b="1" dirty="0" err="1">
                <a:latin typeface="Cambria" panose="02040503050406030204" pitchFamily="18" charset="0"/>
              </a:rPr>
              <a:t>cms</a:t>
            </a:r>
            <a:endParaRPr lang="fr-FR" dirty="0"/>
          </a:p>
        </p:txBody>
      </p:sp>
      <p:sp>
        <p:nvSpPr>
          <p:cNvPr id="7" name="Rectangle 6">
            <a:extLst>
              <a:ext uri="{FF2B5EF4-FFF2-40B4-BE49-F238E27FC236}">
                <a16:creationId xmlns:a16="http://schemas.microsoft.com/office/drawing/2014/main" id="{AB515815-75BC-4448-82E7-30480BE8F8E5}"/>
              </a:ext>
            </a:extLst>
          </p:cNvPr>
          <p:cNvSpPr/>
          <p:nvPr/>
        </p:nvSpPr>
        <p:spPr>
          <a:xfrm>
            <a:off x="2285540" y="2033165"/>
            <a:ext cx="5852619" cy="3836948"/>
          </a:xfrm>
          <a:prstGeom prst="rect">
            <a:avLst/>
          </a:prstGeom>
        </p:spPr>
        <p:txBody>
          <a:bodyPr wrap="square">
            <a:spAutoFit/>
          </a:bodyPr>
          <a:lstStyle/>
          <a:p>
            <a:pPr marL="898525" lvl="0" indent="-441325">
              <a:lnSpc>
                <a:spcPct val="150000"/>
              </a:lnSpc>
              <a:spcBef>
                <a:spcPts val="1000"/>
              </a:spcBef>
              <a:buClr>
                <a:srgbClr val="A53010"/>
              </a:buClr>
              <a:buFont typeface="Wingdings 3" charset="2"/>
              <a:buChar char=""/>
            </a:pPr>
            <a:r>
              <a:rPr lang="es-ES" sz="2800" dirty="0" smtClean="0">
                <a:solidFill>
                  <a:prstClr val="black"/>
                </a:solidFill>
                <a:latin typeface="Kokila" panose="020B0604020202020204" pitchFamily="34" charset="0"/>
                <a:cs typeface="Kokila" panose="020B0604020202020204" pitchFamily="34" charset="0"/>
              </a:rPr>
              <a:t>CMS open </a:t>
            </a:r>
            <a:r>
              <a:rPr lang="es-ES" sz="2800" dirty="0" err="1" smtClean="0">
                <a:solidFill>
                  <a:prstClr val="black"/>
                </a:solidFill>
                <a:latin typeface="Kokila" panose="020B0604020202020204" pitchFamily="34" charset="0"/>
                <a:cs typeface="Kokila" panose="020B0604020202020204" pitchFamily="34" charset="0"/>
              </a:rPr>
              <a:t>source</a:t>
            </a:r>
            <a:endParaRPr lang="es-ES" sz="2800" dirty="0">
              <a:solidFill>
                <a:prstClr val="black"/>
              </a:solidFill>
              <a:latin typeface="Kokila" panose="020B0604020202020204" pitchFamily="34" charset="0"/>
              <a:cs typeface="Kokila" panose="020B0604020202020204" pitchFamily="34" charset="0"/>
            </a:endParaRPr>
          </a:p>
          <a:p>
            <a:pPr marL="898525" lvl="0" indent="-441325">
              <a:lnSpc>
                <a:spcPct val="150000"/>
              </a:lnSpc>
              <a:spcBef>
                <a:spcPts val="1000"/>
              </a:spcBef>
              <a:buClr>
                <a:srgbClr val="A53010"/>
              </a:buClr>
              <a:buFont typeface="Wingdings 3" charset="2"/>
              <a:buChar char=""/>
            </a:pPr>
            <a:r>
              <a:rPr lang="es-ES" sz="2800" dirty="0" smtClean="0">
                <a:solidFill>
                  <a:prstClr val="black"/>
                </a:solidFill>
                <a:latin typeface="Kokila" panose="020B0604020202020204" pitchFamily="34" charset="0"/>
                <a:cs typeface="Kokila" panose="020B0604020202020204" pitchFamily="34" charset="0"/>
              </a:rPr>
              <a:t>CMS</a:t>
            </a:r>
            <a:r>
              <a:rPr lang="es-ES" sz="2800" dirty="0" smtClean="0">
                <a:solidFill>
                  <a:prstClr val="black"/>
                </a:solidFill>
                <a:latin typeface="Kokila" panose="020B0604020202020204" pitchFamily="34" charset="0"/>
                <a:cs typeface="Kokila" panose="020B0604020202020204" pitchFamily="34" charset="0"/>
              </a:rPr>
              <a:t> </a:t>
            </a:r>
            <a:r>
              <a:rPr lang="es-ES" sz="2800" dirty="0">
                <a:solidFill>
                  <a:prstClr val="black"/>
                </a:solidFill>
                <a:latin typeface="Kokila" panose="020B0604020202020204" pitchFamily="34" charset="0"/>
                <a:cs typeface="Kokila" panose="020B0604020202020204" pitchFamily="34" charset="0"/>
              </a:rPr>
              <a:t>propietarios</a:t>
            </a:r>
          </a:p>
          <a:p>
            <a:pPr marL="898525" lvl="0" indent="-441325">
              <a:lnSpc>
                <a:spcPct val="150000"/>
              </a:lnSpc>
              <a:spcBef>
                <a:spcPts val="1000"/>
              </a:spcBef>
              <a:buClr>
                <a:srgbClr val="A53010"/>
              </a:buClr>
              <a:buFont typeface="Wingdings 3" charset="2"/>
              <a:buChar char=""/>
            </a:pPr>
            <a:r>
              <a:rPr lang="es-ES" sz="2800" dirty="0">
                <a:solidFill>
                  <a:prstClr val="black"/>
                </a:solidFill>
                <a:latin typeface="Kokila" panose="020B0604020202020204" pitchFamily="34" charset="0"/>
                <a:cs typeface="Kokila" panose="020B0604020202020204" pitchFamily="34" charset="0"/>
              </a:rPr>
              <a:t>CMS e-</a:t>
            </a:r>
            <a:r>
              <a:rPr lang="es-ES" sz="2800" dirty="0" err="1">
                <a:solidFill>
                  <a:prstClr val="black"/>
                </a:solidFill>
                <a:latin typeface="Kokila" panose="020B0604020202020204" pitchFamily="34" charset="0"/>
                <a:cs typeface="Kokila" panose="020B0604020202020204" pitchFamily="34" charset="0"/>
              </a:rPr>
              <a:t>commerce</a:t>
            </a:r>
            <a:endParaRPr lang="es-ES" sz="2800" dirty="0">
              <a:solidFill>
                <a:prstClr val="black"/>
              </a:solidFill>
              <a:latin typeface="Kokila" panose="020B0604020202020204" pitchFamily="34" charset="0"/>
              <a:cs typeface="Kokila" panose="020B0604020202020204" pitchFamily="34" charset="0"/>
            </a:endParaRPr>
          </a:p>
          <a:p>
            <a:pPr marL="898525" lvl="0" indent="-441325">
              <a:lnSpc>
                <a:spcPct val="150000"/>
              </a:lnSpc>
              <a:spcBef>
                <a:spcPts val="1000"/>
              </a:spcBef>
              <a:buClr>
                <a:srgbClr val="A53010"/>
              </a:buClr>
              <a:buFont typeface="Wingdings 3" charset="2"/>
              <a:buChar char=""/>
            </a:pPr>
            <a:r>
              <a:rPr lang="es-ES" sz="2800" dirty="0">
                <a:solidFill>
                  <a:prstClr val="black"/>
                </a:solidFill>
                <a:latin typeface="Kokila" panose="020B0604020202020204" pitchFamily="34" charset="0"/>
                <a:cs typeface="Kokila" panose="020B0604020202020204" pitchFamily="34" charset="0"/>
              </a:rPr>
              <a:t>CMS de blog</a:t>
            </a:r>
          </a:p>
          <a:p>
            <a:pPr marL="898525" lvl="0" indent="-441325">
              <a:lnSpc>
                <a:spcPct val="150000"/>
              </a:lnSpc>
              <a:spcBef>
                <a:spcPts val="1000"/>
              </a:spcBef>
              <a:buClr>
                <a:srgbClr val="A53010"/>
              </a:buClr>
              <a:buFont typeface="Wingdings 3" charset="2"/>
              <a:buChar char=""/>
            </a:pPr>
            <a:r>
              <a:rPr lang="es-ES" sz="2800" dirty="0">
                <a:solidFill>
                  <a:prstClr val="black"/>
                </a:solidFill>
                <a:latin typeface="Kokila" panose="020B0604020202020204" pitchFamily="34" charset="0"/>
                <a:cs typeface="Kokila" panose="020B0604020202020204" pitchFamily="34" charset="0"/>
              </a:rPr>
              <a:t>CMS de empresa </a:t>
            </a:r>
          </a:p>
        </p:txBody>
      </p:sp>
    </p:spTree>
    <p:extLst>
      <p:ext uri="{BB962C8B-B14F-4D97-AF65-F5344CB8AC3E}">
        <p14:creationId xmlns:p14="http://schemas.microsoft.com/office/powerpoint/2010/main" val="11090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rotWithShape="1">
          <a:blip r:embed="rId2">
            <a:extLst>
              <a:ext uri="{28A0092B-C50C-407E-A947-70E740481C1C}">
                <a14:useLocalDpi xmlns:a14="http://schemas.microsoft.com/office/drawing/2010/main" val="0"/>
              </a:ext>
            </a:extLst>
          </a:blip>
          <a:srcRect l="-685" t="9841" r="3882" b="7419"/>
          <a:stretch/>
        </p:blipFill>
        <p:spPr>
          <a:xfrm>
            <a:off x="7125254" y="1992057"/>
            <a:ext cx="4822906" cy="3646199"/>
          </a:xfrm>
          <a:prstGeom prst="rect">
            <a:avLst/>
          </a:prstGeom>
          <a:ln>
            <a:noFill/>
          </a:ln>
          <a:effectLst/>
        </p:spPr>
      </p:pic>
      <p:sp>
        <p:nvSpPr>
          <p:cNvPr id="5" name="Titre 1">
            <a:extLst>
              <a:ext uri="{FF2B5EF4-FFF2-40B4-BE49-F238E27FC236}">
                <a16:creationId xmlns:a16="http://schemas.microsoft.com/office/drawing/2014/main" id="{0F9385B1-4D40-403B-9A9A-B381A3A7121D}"/>
              </a:ext>
            </a:extLst>
          </p:cNvPr>
          <p:cNvSpPr txBox="1">
            <a:spLocks/>
          </p:cNvSpPr>
          <p:nvPr/>
        </p:nvSpPr>
        <p:spPr>
          <a:xfrm>
            <a:off x="1398261" y="512257"/>
            <a:ext cx="3503075" cy="701039"/>
          </a:xfrm>
          <a:prstGeom prst="rect">
            <a:avLst/>
          </a:prstGeom>
        </p:spPr>
        <p:txBody>
          <a:bodyPr vert="horz" lIns="91440" tIns="45720" rIns="91440" bIns="45720" rtlCol="0" anchor="b">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Cambria" panose="02040503050406030204" pitchFamily="18" charset="0"/>
              </a:rPr>
              <a:t>Open source</a:t>
            </a:r>
            <a:endParaRPr lang="fr-FR" dirty="0"/>
          </a:p>
        </p:txBody>
      </p:sp>
      <p:sp>
        <p:nvSpPr>
          <p:cNvPr id="8" name="Rectangle 7">
            <a:extLst>
              <a:ext uri="{FF2B5EF4-FFF2-40B4-BE49-F238E27FC236}">
                <a16:creationId xmlns:a16="http://schemas.microsoft.com/office/drawing/2014/main" id="{A2AFAF49-CD05-4CD1-B41E-22E7AD7E945C}"/>
              </a:ext>
            </a:extLst>
          </p:cNvPr>
          <p:cNvSpPr/>
          <p:nvPr/>
        </p:nvSpPr>
        <p:spPr>
          <a:xfrm>
            <a:off x="1398261" y="2368130"/>
            <a:ext cx="5455920" cy="1310552"/>
          </a:xfrm>
          <a:prstGeom prst="rect">
            <a:avLst/>
          </a:prstGeom>
        </p:spPr>
        <p:txBody>
          <a:bodyPr wrap="square">
            <a:spAutoFit/>
          </a:bodyPr>
          <a:lstStyle/>
          <a:p>
            <a:pPr marL="441325" lvl="0" indent="-441325">
              <a:lnSpc>
                <a:spcPct val="150000"/>
              </a:lnSpc>
              <a:spcBef>
                <a:spcPts val="1000"/>
              </a:spcBef>
              <a:buClr>
                <a:srgbClr val="A53010"/>
              </a:buClr>
              <a:buFont typeface="Wingdings 3" charset="2"/>
              <a:buChar char=""/>
            </a:pPr>
            <a:r>
              <a:rPr lang="es-ES" sz="2800" dirty="0" smtClean="0">
                <a:solidFill>
                  <a:prstClr val="black"/>
                </a:solidFill>
                <a:latin typeface="Kokila" panose="020B0604020202020204" pitchFamily="34" charset="0"/>
                <a:cs typeface="Kokila" panose="020B0604020202020204" pitchFamily="34" charset="0"/>
              </a:rPr>
              <a:t>Sistemas </a:t>
            </a:r>
            <a:r>
              <a:rPr lang="es-ES" sz="2800" dirty="0">
                <a:solidFill>
                  <a:prstClr val="black"/>
                </a:solidFill>
                <a:latin typeface="Kokila" panose="020B0604020202020204" pitchFamily="34" charset="0"/>
                <a:cs typeface="Kokila" panose="020B0604020202020204" pitchFamily="34" charset="0"/>
              </a:rPr>
              <a:t>cuyo código fuente es gratuito</a:t>
            </a:r>
            <a:endParaRPr lang="es-ES" sz="2800" dirty="0">
              <a:solidFill>
                <a:prstClr val="black"/>
              </a:solidFill>
              <a:latin typeface="Kokila" panose="020B0604020202020204" pitchFamily="34" charset="0"/>
              <a:cs typeface="Kokila" panose="020B0604020202020204" pitchFamily="34" charset="0"/>
            </a:endParaRPr>
          </a:p>
        </p:txBody>
      </p:sp>
    </p:spTree>
    <p:extLst>
      <p:ext uri="{BB962C8B-B14F-4D97-AF65-F5344CB8AC3E}">
        <p14:creationId xmlns:p14="http://schemas.microsoft.com/office/powerpoint/2010/main" val="2559193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7563395" y="1847641"/>
            <a:ext cx="4238234" cy="3892946"/>
          </a:xfrm>
          <a:prstGeom prst="rect">
            <a:avLst/>
          </a:prstGeom>
        </p:spPr>
      </p:pic>
      <p:sp>
        <p:nvSpPr>
          <p:cNvPr id="5" name="Titre 1">
            <a:extLst>
              <a:ext uri="{FF2B5EF4-FFF2-40B4-BE49-F238E27FC236}">
                <a16:creationId xmlns:a16="http://schemas.microsoft.com/office/drawing/2014/main" id="{1AC922F4-C8C6-47CE-B9BF-3403E54F2FE1}"/>
              </a:ext>
            </a:extLst>
          </p:cNvPr>
          <p:cNvSpPr txBox="1">
            <a:spLocks/>
          </p:cNvSpPr>
          <p:nvPr/>
        </p:nvSpPr>
        <p:spPr>
          <a:xfrm>
            <a:off x="1249680" y="591196"/>
            <a:ext cx="4642256" cy="644219"/>
          </a:xfrm>
          <a:prstGeom prst="rect">
            <a:avLst/>
          </a:prstGeom>
        </p:spPr>
        <p:txBody>
          <a:bodyPr vert="horz" lIns="91440" tIns="45720" rIns="91440" bIns="45720" rtlCol="0" anchor="b">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Cambria" panose="02040503050406030204" pitchFamily="18" charset="0"/>
              </a:rPr>
              <a:t>CMS e-commerce</a:t>
            </a:r>
            <a:endParaRPr lang="fr-FR" dirty="0"/>
          </a:p>
        </p:txBody>
      </p:sp>
      <p:sp>
        <p:nvSpPr>
          <p:cNvPr id="8" name="Rectangle 7">
            <a:extLst>
              <a:ext uri="{FF2B5EF4-FFF2-40B4-BE49-F238E27FC236}">
                <a16:creationId xmlns:a16="http://schemas.microsoft.com/office/drawing/2014/main" id="{BDEC3326-D62D-4A7C-A3A8-65AD3A21725A}"/>
              </a:ext>
            </a:extLst>
          </p:cNvPr>
          <p:cNvSpPr/>
          <p:nvPr/>
        </p:nvSpPr>
        <p:spPr>
          <a:xfrm>
            <a:off x="2045425" y="2405958"/>
            <a:ext cx="4812575" cy="2044791"/>
          </a:xfrm>
          <a:prstGeom prst="rect">
            <a:avLst/>
          </a:prstGeom>
        </p:spPr>
        <p:txBody>
          <a:bodyPr wrap="square">
            <a:spAutoFit/>
          </a:bodyPr>
          <a:lstStyle/>
          <a:p>
            <a:pPr marL="441325" lvl="0" indent="-441325">
              <a:lnSpc>
                <a:spcPct val="150000"/>
              </a:lnSpc>
              <a:spcBef>
                <a:spcPts val="1000"/>
              </a:spcBef>
              <a:buClr>
                <a:srgbClr val="A53010"/>
              </a:buClr>
              <a:buFont typeface="Wingdings 3" charset="2"/>
              <a:buChar char=""/>
            </a:pPr>
            <a:r>
              <a:rPr lang="es-ES" sz="2900" dirty="0">
                <a:solidFill>
                  <a:prstClr val="black"/>
                </a:solidFill>
                <a:latin typeface="Kokila" panose="020B0604020202020204" pitchFamily="34" charset="0"/>
                <a:cs typeface="Kokila" panose="020B0604020202020204" pitchFamily="34" charset="0"/>
              </a:rPr>
              <a:t>Un sistema </a:t>
            </a:r>
            <a:r>
              <a:rPr lang="es-ES" sz="2900" dirty="0" smtClean="0">
                <a:solidFill>
                  <a:prstClr val="black"/>
                </a:solidFill>
                <a:latin typeface="Kokila" panose="020B0604020202020204" pitchFamily="34" charset="0"/>
                <a:cs typeface="Kokila" panose="020B0604020202020204" pitchFamily="34" charset="0"/>
              </a:rPr>
              <a:t>especializado </a:t>
            </a:r>
            <a:r>
              <a:rPr lang="es-ES" sz="2900" dirty="0">
                <a:solidFill>
                  <a:prstClr val="black"/>
                </a:solidFill>
                <a:latin typeface="Kokila" panose="020B0604020202020204" pitchFamily="34" charset="0"/>
                <a:cs typeface="Kokila" panose="020B0604020202020204" pitchFamily="34" charset="0"/>
              </a:rPr>
              <a:t>en la administración de sitios de venta online</a:t>
            </a:r>
          </a:p>
        </p:txBody>
      </p:sp>
    </p:spTree>
    <p:extLst>
      <p:ext uri="{BB962C8B-B14F-4D97-AF65-F5344CB8AC3E}">
        <p14:creationId xmlns:p14="http://schemas.microsoft.com/office/powerpoint/2010/main" val="593661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422</TotalTime>
  <Words>537</Words>
  <Application>Microsoft Office PowerPoint</Application>
  <PresentationFormat>Grand écran</PresentationFormat>
  <Paragraphs>61</Paragraphs>
  <Slides>18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18</vt:i4>
      </vt:variant>
    </vt:vector>
  </HeadingPairs>
  <TitlesOfParts>
    <vt:vector size="25" baseType="lpstr">
      <vt:lpstr>Arial</vt:lpstr>
      <vt:lpstr>Cambria</vt:lpstr>
      <vt:lpstr>Century Gothic</vt:lpstr>
      <vt:lpstr>Kokila</vt:lpstr>
      <vt:lpstr>Tahoma</vt:lpstr>
      <vt:lpstr>Wingdings 3</vt:lpstr>
      <vt:lpstr>Brin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Inconvénients des CMS</vt:lpstr>
      <vt:lpstr>Les CMS les plus populaires</vt:lpstr>
      <vt:lpstr>Présentation PowerPoint</vt:lpstr>
      <vt:lpstr>Présentation PowerPoint</vt:lpstr>
      <vt:lpstr>Présentation PowerPoint</vt:lpstr>
      <vt:lpstr>Présentation PowerPoint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cms</dc:title>
  <dc:creator>Soukad</dc:creator>
  <cp:lastModifiedBy>Soukad</cp:lastModifiedBy>
  <cp:revision>39</cp:revision>
  <dcterms:created xsi:type="dcterms:W3CDTF">2023-05-28T19:22:35Z</dcterms:created>
  <dcterms:modified xsi:type="dcterms:W3CDTF">2023-05-31T20:15:22Z</dcterms:modified>
</cp:coreProperties>
</file>