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ews Cycle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ewsCycle-bold.fntdata"/><Relationship Id="rId16" Type="http://schemas.openxmlformats.org/officeDocument/2006/relationships/font" Target="fonts/NewsCycl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b71ea7754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b71ea77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d0a046447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d0a0464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landing page take away any distractions that don’t directly point towards your conversion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d0a046447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d0a04644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2" y="-19"/>
            <a:ext cx="5713277" cy="5147878"/>
          </a:xfrm>
          <a:custGeom>
            <a:rect b="b" l="l" r="r" t="t"/>
            <a:pathLst>
              <a:path extrusionOk="0" h="4202349" w="4644941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rotWithShape="0" algn="bl" dist="9525">
              <a:schemeClr val="lt1">
                <a:alpha val="1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807571" y="1106345"/>
            <a:ext cx="1603738" cy="2930810"/>
          </a:xfrm>
          <a:custGeom>
            <a:rect b="b" l="l" r="r" t="t"/>
            <a:pathLst>
              <a:path extrusionOk="0" h="2392498" w="1303852">
                <a:moveTo>
                  <a:pt x="1040950" y="0"/>
                </a:moveTo>
                <a:lnTo>
                  <a:pt x="0" y="2392499"/>
                </a:lnTo>
                <a:lnTo>
                  <a:pt x="262902" y="2392499"/>
                </a:lnTo>
                <a:lnTo>
                  <a:pt x="1303852" y="0"/>
                </a:lnTo>
                <a:lnTo>
                  <a:pt x="10409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st="19050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457200" y="1122100"/>
            <a:ext cx="3477000" cy="289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Half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12" y="-19"/>
            <a:ext cx="5713277" cy="5147878"/>
          </a:xfrm>
          <a:custGeom>
            <a:rect b="b" l="l" r="r" t="t"/>
            <a:pathLst>
              <a:path extrusionOk="0" h="4202349" w="4644941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rotWithShape="0" algn="bl" dist="9525">
              <a:schemeClr val="lt1">
                <a:alpha val="1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4034690" y="1718977"/>
            <a:ext cx="1076623" cy="1739172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1/3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0" y="0"/>
            <a:ext cx="4042035" cy="5171276"/>
          </a:xfrm>
          <a:custGeom>
            <a:rect b="b" l="l" r="r" t="t"/>
            <a:pathLst>
              <a:path extrusionOk="0" h="206500" w="161407">
                <a:moveTo>
                  <a:pt x="71935" y="206500"/>
                </a:moveTo>
                <a:lnTo>
                  <a:pt x="161407" y="0"/>
                </a:lnTo>
                <a:lnTo>
                  <a:pt x="0" y="0"/>
                </a:lnTo>
                <a:lnTo>
                  <a:pt x="0" y="206143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rotWithShape="0" algn="bl" dist="9525">
              <a:schemeClr val="lt1">
                <a:alpha val="15000"/>
              </a:schemeClr>
            </a:outerShdw>
          </a:effectLst>
        </p:spPr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2"/>
          <p:cNvSpPr/>
          <p:nvPr/>
        </p:nvSpPr>
        <p:spPr>
          <a:xfrm>
            <a:off x="2385870" y="1718977"/>
            <a:ext cx="1076623" cy="1739172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2/3">
  <p:cSld name="BLANK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0" y="-19"/>
            <a:ext cx="6727695" cy="5147878"/>
          </a:xfrm>
          <a:custGeom>
            <a:rect b="b" l="l" r="r" t="t"/>
            <a:pathLst>
              <a:path extrusionOk="0" h="4202349" w="5469671">
                <a:moveTo>
                  <a:pt x="364126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5469672" y="0"/>
                </a:lnTo>
                <a:lnTo>
                  <a:pt x="364126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rotWithShape="0" algn="bl" dist="9525">
              <a:schemeClr val="lt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5061079" y="1718977"/>
            <a:ext cx="1076623" cy="1739172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_1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6906000" y="0"/>
            <a:ext cx="2238000" cy="5151350"/>
          </a:xfrm>
          <a:custGeom>
            <a:rect b="b" l="l" r="r" t="t"/>
            <a:pathLst>
              <a:path extrusionOk="0" h="206054" w="89520">
                <a:moveTo>
                  <a:pt x="0" y="206054"/>
                </a:moveTo>
                <a:lnTo>
                  <a:pt x="89520" y="0"/>
                </a:lnTo>
                <a:lnTo>
                  <a:pt x="89520" y="206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7486691" y="1718977"/>
            <a:ext cx="1076623" cy="1739172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2" y="-19"/>
            <a:ext cx="5713277" cy="5147878"/>
          </a:xfrm>
          <a:custGeom>
            <a:rect b="b" l="l" r="r" t="t"/>
            <a:pathLst>
              <a:path extrusionOk="0" h="4202349" w="4644941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rotWithShape="0" algn="bl" dist="9525">
              <a:schemeClr val="lt1">
                <a:alpha val="1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3807571" y="1106345"/>
            <a:ext cx="1603738" cy="2930810"/>
          </a:xfrm>
          <a:custGeom>
            <a:rect b="b" l="l" r="r" t="t"/>
            <a:pathLst>
              <a:path extrusionOk="0" h="2392498" w="1303852">
                <a:moveTo>
                  <a:pt x="1040950" y="0"/>
                </a:moveTo>
                <a:lnTo>
                  <a:pt x="0" y="2392499"/>
                </a:lnTo>
                <a:lnTo>
                  <a:pt x="262902" y="2392499"/>
                </a:lnTo>
                <a:lnTo>
                  <a:pt x="1303852" y="0"/>
                </a:lnTo>
                <a:lnTo>
                  <a:pt x="10409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st="19050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57200" y="1873800"/>
            <a:ext cx="3350400" cy="100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57200" y="2978101"/>
            <a:ext cx="33504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953988" y="-7325"/>
            <a:ext cx="7236025" cy="5158150"/>
          </a:xfrm>
          <a:custGeom>
            <a:rect b="b" l="l" r="r" t="t"/>
            <a:pathLst>
              <a:path extrusionOk="0" h="206326" w="289441">
                <a:moveTo>
                  <a:pt x="0" y="206326"/>
                </a:moveTo>
                <a:lnTo>
                  <a:pt x="90725" y="0"/>
                </a:lnTo>
                <a:lnTo>
                  <a:pt x="289441" y="0"/>
                </a:lnTo>
                <a:lnTo>
                  <a:pt x="199009" y="206033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</p:spPr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41624" y="683725"/>
            <a:ext cx="2860800" cy="37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1541829" y="1718977"/>
            <a:ext cx="1076623" cy="1739172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6510921" y="1718977"/>
            <a:ext cx="1076623" cy="1739172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-19"/>
            <a:ext cx="6727695" cy="5147878"/>
          </a:xfrm>
          <a:custGeom>
            <a:rect b="b" l="l" r="r" t="t"/>
            <a:pathLst>
              <a:path extrusionOk="0" h="4202349" w="5469671">
                <a:moveTo>
                  <a:pt x="364126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5469672" y="0"/>
                </a:lnTo>
                <a:lnTo>
                  <a:pt x="364126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rotWithShape="0" algn="bl" dist="9525">
              <a:schemeClr val="lt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5061079" y="1718977"/>
            <a:ext cx="1076623" cy="1739172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7200" y="1421049"/>
            <a:ext cx="4574700" cy="3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>
            <a:off x="3430712" y="-19"/>
            <a:ext cx="5713277" cy="5147878"/>
          </a:xfrm>
          <a:custGeom>
            <a:rect b="b" l="l" r="r" t="t"/>
            <a:pathLst>
              <a:path extrusionOk="0" h="4202349" w="4644941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85725" rotWithShape="0" algn="bl" dir="10800000" dist="28575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4013514" y="1718977"/>
            <a:ext cx="1076623" cy="1739172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5550175" y="1285513"/>
            <a:ext cx="3090900" cy="7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5550175" y="2118888"/>
            <a:ext cx="3090900" cy="173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╸"/>
              <a:defRPr sz="1800">
                <a:solidFill>
                  <a:schemeClr val="dk2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>
                <a:solidFill>
                  <a:schemeClr val="dk2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>
                <a:solidFill>
                  <a:schemeClr val="dk2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>
                <a:solidFill>
                  <a:schemeClr val="dk2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9"/>
            <a:ext cx="6727695" cy="5147878"/>
          </a:xfrm>
          <a:custGeom>
            <a:rect b="b" l="l" r="r" t="t"/>
            <a:pathLst>
              <a:path extrusionOk="0" h="4202349" w="5469671">
                <a:moveTo>
                  <a:pt x="364126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5469672" y="0"/>
                </a:lnTo>
                <a:lnTo>
                  <a:pt x="364126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rotWithShape="0" algn="bl" dist="9525">
              <a:schemeClr val="lt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5061079" y="1718977"/>
            <a:ext cx="1076623" cy="1739172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57200" y="1421050"/>
            <a:ext cx="2186100" cy="28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2845796" y="1421050"/>
            <a:ext cx="2186100" cy="28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0" y="-19"/>
            <a:ext cx="6727695" cy="5147878"/>
          </a:xfrm>
          <a:custGeom>
            <a:rect b="b" l="l" r="r" t="t"/>
            <a:pathLst>
              <a:path extrusionOk="0" h="4202349" w="5469671">
                <a:moveTo>
                  <a:pt x="364126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5469672" y="0"/>
                </a:lnTo>
                <a:lnTo>
                  <a:pt x="364126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rotWithShape="0" algn="bl" dist="9525">
              <a:schemeClr val="lt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8"/>
          <p:cNvSpPr/>
          <p:nvPr/>
        </p:nvSpPr>
        <p:spPr>
          <a:xfrm>
            <a:off x="5061079" y="1718977"/>
            <a:ext cx="1076623" cy="1739172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 txBox="1"/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457200" y="1421050"/>
            <a:ext cx="1411500" cy="3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>
              <a:spcBef>
                <a:spcPts val="600"/>
              </a:spcBef>
              <a:spcAft>
                <a:spcPts val="0"/>
              </a:spcAft>
              <a:buSzPts val="1500"/>
              <a:buChar char="╸"/>
              <a:defRPr sz="15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038800" y="1421050"/>
            <a:ext cx="1411500" cy="3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>
              <a:spcBef>
                <a:spcPts val="600"/>
              </a:spcBef>
              <a:spcAft>
                <a:spcPts val="0"/>
              </a:spcAft>
              <a:buSzPts val="1500"/>
              <a:buChar char="╸"/>
              <a:defRPr sz="15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3620399" y="1421050"/>
            <a:ext cx="1411500" cy="3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>
              <a:spcBef>
                <a:spcPts val="600"/>
              </a:spcBef>
              <a:spcAft>
                <a:spcPts val="0"/>
              </a:spcAft>
              <a:buSzPts val="1500"/>
              <a:buChar char="╸"/>
              <a:defRPr sz="15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0" y="-19"/>
            <a:ext cx="6727695" cy="5147878"/>
          </a:xfrm>
          <a:custGeom>
            <a:rect b="b" l="l" r="r" t="t"/>
            <a:pathLst>
              <a:path extrusionOk="0" h="4202349" w="5469671">
                <a:moveTo>
                  <a:pt x="364126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5469672" y="0"/>
                </a:lnTo>
                <a:lnTo>
                  <a:pt x="364126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rotWithShape="0" algn="bl" dist="9525">
              <a:schemeClr val="lt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9"/>
          <p:cNvSpPr/>
          <p:nvPr/>
        </p:nvSpPr>
        <p:spPr>
          <a:xfrm>
            <a:off x="5061079" y="1718977"/>
            <a:ext cx="1076623" cy="1739172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6906000" y="0"/>
            <a:ext cx="2238000" cy="5151350"/>
          </a:xfrm>
          <a:custGeom>
            <a:rect b="b" l="l" r="r" t="t"/>
            <a:pathLst>
              <a:path extrusionOk="0" h="206054" w="89520">
                <a:moveTo>
                  <a:pt x="0" y="206054"/>
                </a:moveTo>
                <a:lnTo>
                  <a:pt x="89520" y="0"/>
                </a:lnTo>
                <a:lnTo>
                  <a:pt x="89520" y="206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59" name="Google Shape;59;p10"/>
          <p:cNvSpPr/>
          <p:nvPr/>
        </p:nvSpPr>
        <p:spPr>
          <a:xfrm>
            <a:off x="7486691" y="1718977"/>
            <a:ext cx="1076623" cy="1739172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57200" y="4406300"/>
            <a:ext cx="6198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1049"/>
            <a:ext cx="4574700" cy="3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╸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-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-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-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○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■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●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○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■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3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rtl="0" algn="r">
              <a:buNone/>
              <a:defRPr b="1" sz="13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rtl="0" algn="r">
              <a:buNone/>
              <a:defRPr b="1" sz="13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rtl="0" algn="r">
              <a:buNone/>
              <a:defRPr b="1" sz="13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rtl="0" algn="r">
              <a:buNone/>
              <a:defRPr b="1" sz="13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rtl="0" algn="r">
              <a:buNone/>
              <a:defRPr b="1" sz="13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rtl="0" algn="r">
              <a:buNone/>
              <a:defRPr b="1" sz="13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rtl="0" algn="r">
              <a:buNone/>
              <a:defRPr b="1" sz="13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rtl="0" algn="r">
              <a:buNone/>
              <a:defRPr b="1" sz="13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" name="Google Shape;9;p1"/>
          <p:cNvCxnSpPr>
            <a:stCxn id="7" idx="1"/>
          </p:cNvCxnSpPr>
          <p:nvPr/>
        </p:nvCxnSpPr>
        <p:spPr>
          <a:xfrm>
            <a:off x="457200" y="2982549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709475" y="477400"/>
            <a:ext cx="2612100" cy="347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About Landing Pages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54175"/>
            <a:ext cx="9239500" cy="52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196200" y="2774000"/>
            <a:ext cx="5343900" cy="7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1)What is a landing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2)What do you use it for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 5 </a:t>
            </a:r>
            <a:r>
              <a:rPr lang="en"/>
              <a:t>crucial</a:t>
            </a:r>
            <a:r>
              <a:rPr lang="en"/>
              <a:t> things every landing page should have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ctrTitle"/>
          </p:nvPr>
        </p:nvSpPr>
        <p:spPr>
          <a:xfrm>
            <a:off x="232975" y="962825"/>
            <a:ext cx="4377900" cy="100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What is a landing Page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41599" y="1454550"/>
            <a:ext cx="2860800" cy="37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Landing page is a web page focused call to action either a sign up form or a button contests and coupons are also great types of landing pages 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3699950" y="214125"/>
            <a:ext cx="34338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accent6"/>
                </a:solidFill>
                <a:latin typeface="News Cycle"/>
                <a:ea typeface="News Cycle"/>
                <a:cs typeface="News Cycle"/>
                <a:sym typeface="News Cycle"/>
              </a:rPr>
              <a:t>ONE PAGE ONE PURPOSE</a:t>
            </a:r>
            <a:endParaRPr sz="4100">
              <a:solidFill>
                <a:schemeClr val="accent6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USE IT FOR ?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555300" y="1824758"/>
            <a:ext cx="4812300" cy="246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Char char="╸"/>
            </a:pPr>
            <a:r>
              <a:rPr lang="en" sz="2500"/>
              <a:t>Higher conversion rates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╸"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╸"/>
            </a:pPr>
            <a:r>
              <a:rPr lang="en" sz="2500"/>
              <a:t>Increased engagement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╸"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╸"/>
            </a:pPr>
            <a:r>
              <a:rPr lang="en" sz="2500"/>
              <a:t>Better quality leads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20"/>
          <p:cNvGrpSpPr/>
          <p:nvPr/>
        </p:nvGrpSpPr>
        <p:grpSpPr>
          <a:xfrm>
            <a:off x="6386384" y="1068222"/>
            <a:ext cx="2025186" cy="2025147"/>
            <a:chOff x="6643075" y="3664250"/>
            <a:chExt cx="407950" cy="407975"/>
          </a:xfrm>
        </p:grpSpPr>
        <p:sp>
          <p:nvSpPr>
            <p:cNvPr id="113" name="Google Shape;113;p2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20"/>
          <p:cNvGrpSpPr/>
          <p:nvPr/>
        </p:nvGrpSpPr>
        <p:grpSpPr>
          <a:xfrm rot="-587484">
            <a:off x="6267723" y="3357178"/>
            <a:ext cx="832620" cy="832573"/>
            <a:chOff x="576250" y="4319400"/>
            <a:chExt cx="442075" cy="442050"/>
          </a:xfrm>
        </p:grpSpPr>
        <p:sp>
          <p:nvSpPr>
            <p:cNvPr id="116" name="Google Shape;116;p2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20"/>
          <p:cNvSpPr/>
          <p:nvPr/>
        </p:nvSpPr>
        <p:spPr>
          <a:xfrm>
            <a:off x="5902109" y="1536042"/>
            <a:ext cx="316555" cy="30225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 rot="2697326">
            <a:off x="7988131" y="3083448"/>
            <a:ext cx="480511" cy="45881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8368271" y="2821523"/>
            <a:ext cx="192462" cy="18384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4294967295" type="ctrTitle"/>
          </p:nvPr>
        </p:nvSpPr>
        <p:spPr>
          <a:xfrm>
            <a:off x="134850" y="372200"/>
            <a:ext cx="5067000" cy="13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6"/>
                </a:solidFill>
              </a:rPr>
              <a:t>5 crucial things every landing page should have</a:t>
            </a:r>
            <a:endParaRPr sz="3700">
              <a:solidFill>
                <a:schemeClr val="accent6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 rot="1280408">
            <a:off x="5682784" y="2447744"/>
            <a:ext cx="192443" cy="18384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336350" y="2124025"/>
            <a:ext cx="3714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rPr>
              <a:t>1)  Have a VERY clear value proposition you have to explain to people what’s in it for them </a:t>
            </a:r>
            <a:endParaRPr sz="1900">
              <a:solidFill>
                <a:schemeClr val="accent1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112100" y="578400"/>
            <a:ext cx="50316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rPr>
              <a:t>2)  have a strong call to action you need to tell them what to do  </a:t>
            </a:r>
            <a:endParaRPr sz="1900">
              <a:solidFill>
                <a:schemeClr val="accent1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rPr>
              <a:t>3)  keep people focused by limiting distractions</a:t>
            </a:r>
            <a:endParaRPr sz="1900">
              <a:solidFill>
                <a:schemeClr val="accent1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rPr>
              <a:t>4) use visuals effectively to explain what are they </a:t>
            </a:r>
            <a:endParaRPr sz="1900">
              <a:solidFill>
                <a:schemeClr val="accent1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rPr>
              <a:t>going to get it would be great if that image can evoke emotion that would make them take actual actions</a:t>
            </a:r>
            <a:endParaRPr sz="1900">
              <a:solidFill>
                <a:schemeClr val="accent1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rPr>
              <a:t>5) social proof ; show an example of other people using your service/product and their feedback </a:t>
            </a:r>
            <a:endParaRPr sz="1900">
              <a:solidFill>
                <a:schemeClr val="accent1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ews Cycle"/>
              <a:ea typeface="News Cycle"/>
              <a:cs typeface="News Cycle"/>
              <a:sym typeface="News Cyc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112100" y="578400"/>
            <a:ext cx="50316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rPr>
              <a:t>Some great examples  of an effective  Landing page</a:t>
            </a:r>
            <a:endParaRPr sz="3100">
              <a:latin typeface="News Cycle"/>
              <a:ea typeface="News Cycle"/>
              <a:cs typeface="News Cycle"/>
              <a:sym typeface="News Cyc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5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stmoreland template">
  <a:themeElements>
    <a:clrScheme name="Custom 347">
      <a:dk1>
        <a:srgbClr val="18171D"/>
      </a:dk1>
      <a:lt1>
        <a:srgbClr val="FFFFFF"/>
      </a:lt1>
      <a:dk2>
        <a:srgbClr val="7A7788"/>
      </a:dk2>
      <a:lt2>
        <a:srgbClr val="F1F0F7"/>
      </a:lt2>
      <a:accent1>
        <a:srgbClr val="9FEC23"/>
      </a:accent1>
      <a:accent2>
        <a:srgbClr val="81C729"/>
      </a:accent2>
      <a:accent3>
        <a:srgbClr val="32A529"/>
      </a:accent3>
      <a:accent4>
        <a:srgbClr val="188B36"/>
      </a:accent4>
      <a:accent5>
        <a:srgbClr val="01411B"/>
      </a:accent5>
      <a:accent6>
        <a:srgbClr val="EB5A2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