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/>
    <p:restoredTop sz="94665"/>
  </p:normalViewPr>
  <p:slideViewPr>
    <p:cSldViewPr snapToGrid="0" snapToObjects="1">
      <p:cViewPr varScale="1">
        <p:scale>
          <a:sx n="144" d="100"/>
          <a:sy n="14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3F74-FD4A-8646-8653-480BF157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F1828-8579-264F-A841-A1C52F7E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95F0-50BB-2F47-BD28-D268C3B2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3E9C-8FE4-EE48-9E8B-6C1FAFD9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5CF6-65DF-CF4A-B184-5B259C17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115F-9A94-0646-9EEE-40A09E5B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EF56B-2547-994F-A16B-C60F6BA41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F735-752E-DB47-9C4D-AC69B35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2470-F61B-DE40-85C1-03A262D0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AFCF-A6C0-EF46-A73D-C5EEE65D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65A4B-6A62-4B49-BE8E-4A795E9DB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72EA5-FA3B-1A47-A94F-B11A5EC6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A9AA-E089-A648-871F-5E79F55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4EC7-2282-8242-9384-FAE869C3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3A84-C574-7149-93F2-08288204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FB3F-E57E-8C4E-8620-E94693E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A96F-632F-144D-B3E8-F953CCC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4D9B-5EE2-9443-A37B-C1BED93A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96DB-7753-3E44-82FE-DAFC3042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6670-159C-E341-B649-BF3485BE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0934-F8A8-BD4C-84D6-529AFEF2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B636-A09E-2941-9907-D610A32E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61BA-1BBD-2243-B48F-2C1BF5F6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5E37-52D4-864E-90ED-71D17060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744C-EB57-0F4F-B84D-4A3E6123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10C-D93B-A34C-A098-8C35A09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5E90-2410-0B4C-91C6-E20E3898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5BF82-C9C4-D24A-BBA3-65AB1BAE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34B4-D7E1-9C4C-9646-241C37B0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5E756-FA1E-6344-89DF-D3901030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D27AE-283B-AA4F-8F0E-95B937AF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30A0-A2F4-D84C-AF5E-38D4BB3A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5DA4-80FE-E44E-9185-3F826D42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AB67B-1F6A-8B46-8E87-ED7F1120E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562B-AF0F-DB40-93F6-A8783A2D7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A57D0-65C5-3E48-950D-473706FB9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C6C4D-6478-6C41-BACD-53628482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9C5CF-0501-B442-8F4C-2BFF001F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3A397-A6DE-DD47-88C3-56652D03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C28B-114E-294C-B569-E04CF3A4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17793-6C4A-5541-B254-223A4F95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66C1-0049-804E-BA6B-7247D87F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1C134-2A85-C540-BEFC-F86DA29D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A6E36-D4D3-B840-B085-DCF41DCC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91EE0-2A26-2A4E-B414-689513CA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C240-E2E8-2A43-B926-5E1BA90A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E9B1-E73D-BC4A-9BB4-1D20A8C3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96F5-3860-214B-A744-53EE7925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A3B3-94F7-F04D-BA3F-558B3E2D1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BB73-25AA-8F40-BF08-D20463C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51E6-2F05-8545-8E31-324A4D0E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A1415-4FC0-034E-B6CF-E10EF7E4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68D2-A422-9240-93EA-F3D16B59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BC8BD-AFD6-084F-825A-053B9FABA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42B3-5C3C-B643-9C02-C3658A9EE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957A-3D3C-544B-A2E4-27E37D35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32AF-8A17-5940-BCBF-2291D6FC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D03-298B-C240-97EC-8F44E3FA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6E930-D434-9644-A9D3-670E6732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7520-82D1-6545-8C12-9729A2DA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A26D-A844-534A-80F7-BB5F818E1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514E-DA25-184E-A568-6B49E516437E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ADB5-0D72-364D-9DCB-1C95D6BF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6247-A178-B745-ACC2-0B7C34E8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274C-A2CF-934E-BADE-59C086CB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51D-939E-1D4A-B535-5309D2E4F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Montserrat" pitchFamily="2" charset="77"/>
              </a:rPr>
              <a:t>ADDRESSING THE CURSE OF DIMENSIONALITY TO fMRI: A PRINCIPAL COMPONENT ANALYSIS APPROACH</a:t>
            </a:r>
            <a:br>
              <a:rPr lang="en-US" sz="3200" b="1" dirty="0">
                <a:latin typeface="Montserrat" pitchFamily="2" charset="77"/>
              </a:rPr>
            </a:br>
            <a:endParaRPr lang="en-US" sz="3200" b="1" dirty="0">
              <a:latin typeface="Montserrat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8F34D-9D52-464E-8703-8D02E1B9C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Soukhin Das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Mangun Lab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6C533-C278-E244-AEBE-AD6508C396FD}"/>
              </a:ext>
            </a:extLst>
          </p:cNvPr>
          <p:cNvSpPr txBox="1"/>
          <p:nvPr/>
        </p:nvSpPr>
        <p:spPr>
          <a:xfrm>
            <a:off x="9416881" y="648866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PSC205A – 06/02/2020</a:t>
            </a:r>
          </a:p>
        </p:txBody>
      </p:sp>
    </p:spTree>
    <p:extLst>
      <p:ext uri="{BB962C8B-B14F-4D97-AF65-F5344CB8AC3E}">
        <p14:creationId xmlns:p14="http://schemas.microsoft.com/office/powerpoint/2010/main" val="35763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CEAE-8079-BC43-881D-444A8A66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Montserrat SemiBold" pitchFamily="2" charset="77"/>
              </a:rPr>
              <a:t>The 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8C81-57F7-624A-874E-C17BCDCF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322" y="3218997"/>
            <a:ext cx="1767114" cy="5065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200" dirty="0">
                <a:latin typeface="Montserrat" pitchFamily="2" charset="77"/>
              </a:rPr>
              <a:t>Size of fMRI data </a:t>
            </a:r>
          </a:p>
          <a:p>
            <a:pPr marL="0" indent="0" algn="ctr">
              <a:buNone/>
            </a:pPr>
            <a:r>
              <a:rPr lang="en-US" sz="1200" dirty="0">
                <a:latin typeface="Montserrat" pitchFamily="2" charset="77"/>
              </a:rPr>
              <a:t>(&gt;1,000,000 voxels)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D90EE-FFD6-1B4B-9332-2CC38289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9" y="1526608"/>
            <a:ext cx="2570135" cy="144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CC9B1-E8A8-2F4F-A9CD-779E9FD918A3}"/>
              </a:ext>
            </a:extLst>
          </p:cNvPr>
          <p:cNvSpPr txBox="1"/>
          <p:nvPr/>
        </p:nvSpPr>
        <p:spPr>
          <a:xfrm>
            <a:off x="182979" y="4481155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High Dimensional Feature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7BFCC-B4C6-9346-A1FB-2AD1D53E0785}"/>
              </a:ext>
            </a:extLst>
          </p:cNvPr>
          <p:cNvSpPr txBox="1"/>
          <p:nvPr/>
        </p:nvSpPr>
        <p:spPr>
          <a:xfrm>
            <a:off x="2783049" y="4482981"/>
            <a:ext cx="1616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Weak activation due to noise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F5B5A3C-5CD9-7A47-839C-3895EA92528A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rot="5400000">
            <a:off x="9322242" y="3473204"/>
            <a:ext cx="933784" cy="9497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993719B-4E2F-2745-AF3B-2924EC164805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2568866" y="3460533"/>
            <a:ext cx="757460" cy="1287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BC6F3BB-5AF4-0F40-A78B-D2EE044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39" y="1456104"/>
            <a:ext cx="2334079" cy="1708347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CB532F12-5BDE-5148-91F4-AEBFF5549B46}"/>
              </a:ext>
            </a:extLst>
          </p:cNvPr>
          <p:cNvSpPr/>
          <p:nvPr/>
        </p:nvSpPr>
        <p:spPr>
          <a:xfrm>
            <a:off x="4399578" y="2103550"/>
            <a:ext cx="268514" cy="29028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AE814-5689-CA4B-AB3E-7668BF8869CA}"/>
              </a:ext>
            </a:extLst>
          </p:cNvPr>
          <p:cNvSpPr txBox="1"/>
          <p:nvPr/>
        </p:nvSpPr>
        <p:spPr>
          <a:xfrm>
            <a:off x="5953413" y="3218997"/>
            <a:ext cx="65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MVPA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6DA34-FBE6-014B-ADCD-7BE1FD2C6D0C}"/>
              </a:ext>
            </a:extLst>
          </p:cNvPr>
          <p:cNvSpPr txBox="1"/>
          <p:nvPr/>
        </p:nvSpPr>
        <p:spPr>
          <a:xfrm>
            <a:off x="5772742" y="4435830"/>
            <a:ext cx="1012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Time Complexity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EC8A73-0474-3243-A92B-87C2810F0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7"/>
          <a:stretch/>
        </p:blipFill>
        <p:spPr>
          <a:xfrm>
            <a:off x="9268749" y="1526608"/>
            <a:ext cx="1990476" cy="170834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A6E4ED-97E6-7649-93CC-880B152B6694}"/>
              </a:ext>
            </a:extLst>
          </p:cNvPr>
          <p:cNvCxnSpPr>
            <a:cxnSpLocks/>
          </p:cNvCxnSpPr>
          <p:nvPr/>
        </p:nvCxnSpPr>
        <p:spPr>
          <a:xfrm>
            <a:off x="6278978" y="3480607"/>
            <a:ext cx="0" cy="95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CBC0BE-25E4-2343-8322-704886844B2D}"/>
              </a:ext>
            </a:extLst>
          </p:cNvPr>
          <p:cNvSpPr txBox="1"/>
          <p:nvPr/>
        </p:nvSpPr>
        <p:spPr>
          <a:xfrm>
            <a:off x="9085512" y="3219556"/>
            <a:ext cx="235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Principal Component Analysis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FB366F-AEFE-704C-BF9F-CC26386AD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7"/>
          <a:stretch/>
        </p:blipFill>
        <p:spPr>
          <a:xfrm>
            <a:off x="13253514" y="2702635"/>
            <a:ext cx="1990476" cy="170834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99259C3-C2E5-9241-83B3-0A4291C40066}"/>
              </a:ext>
            </a:extLst>
          </p:cNvPr>
          <p:cNvSpPr txBox="1"/>
          <p:nvPr/>
        </p:nvSpPr>
        <p:spPr>
          <a:xfrm>
            <a:off x="8374480" y="4414950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Lower Dimensional Feature 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AFDE4-DE2A-D34F-AD54-C241C8B3CC53}"/>
              </a:ext>
            </a:extLst>
          </p:cNvPr>
          <p:cNvSpPr txBox="1"/>
          <p:nvPr/>
        </p:nvSpPr>
        <p:spPr>
          <a:xfrm>
            <a:off x="8374480" y="5267206"/>
            <a:ext cx="187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ontserrat" pitchFamily="2" charset="77"/>
              </a:rPr>
              <a:t>Retain Important Information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943EE2-1036-064E-AE9E-73D88026BDB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9314280" y="4845837"/>
            <a:ext cx="0" cy="42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1C66230-85AE-E244-B4A1-5352D4916F86}"/>
              </a:ext>
            </a:extLst>
          </p:cNvPr>
          <p:cNvSpPr txBox="1"/>
          <p:nvPr/>
        </p:nvSpPr>
        <p:spPr>
          <a:xfrm>
            <a:off x="10643840" y="4406872"/>
            <a:ext cx="1129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Feature</a:t>
            </a:r>
          </a:p>
          <a:p>
            <a:pPr algn="ctr"/>
            <a:r>
              <a:rPr lang="en-US" sz="1100" dirty="0">
                <a:latin typeface="Montserrat" pitchFamily="2" charset="77"/>
              </a:rPr>
              <a:t>Selection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F823D-26B3-E141-BC06-2957000AD0DF}"/>
              </a:ext>
            </a:extLst>
          </p:cNvPr>
          <p:cNvSpPr txBox="1"/>
          <p:nvPr/>
        </p:nvSpPr>
        <p:spPr>
          <a:xfrm>
            <a:off x="10522634" y="5267206"/>
            <a:ext cx="136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ontserrat" pitchFamily="2" charset="77"/>
              </a:rPr>
              <a:t>Faster Computation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C71452-5F2D-B242-A3E8-16450C0875D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11203788" y="4837759"/>
            <a:ext cx="4953" cy="4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193C87F7-1DE8-8F46-9E8E-72EEC0F6716E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 rot="16200000" flipH="1">
            <a:off x="10273511" y="3471642"/>
            <a:ext cx="925706" cy="944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11637D2-F702-274A-A9B8-3331BEAA0833}"/>
              </a:ext>
            </a:extLst>
          </p:cNvPr>
          <p:cNvSpPr/>
          <p:nvPr/>
        </p:nvSpPr>
        <p:spPr>
          <a:xfrm>
            <a:off x="8266138" y="2103550"/>
            <a:ext cx="268514" cy="29028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42DAA53-24E4-3342-BFE8-83D522A64CB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1335512" y="3512788"/>
            <a:ext cx="755634" cy="1181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E4F757-C138-ED49-9061-048CEA30E5C2}"/>
              </a:ext>
            </a:extLst>
          </p:cNvPr>
          <p:cNvSpPr txBox="1"/>
          <p:nvPr/>
        </p:nvSpPr>
        <p:spPr>
          <a:xfrm>
            <a:off x="2236128" y="6339039"/>
            <a:ext cx="954107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fMRI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AD84A9-2298-E640-BF19-3F30597AC447}"/>
              </a:ext>
            </a:extLst>
          </p:cNvPr>
          <p:cNvSpPr txBox="1"/>
          <p:nvPr/>
        </p:nvSpPr>
        <p:spPr>
          <a:xfrm>
            <a:off x="3888740" y="6339039"/>
            <a:ext cx="51648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PCA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AD0EC2-F208-8F4C-BD75-DDC49D87961D}"/>
              </a:ext>
            </a:extLst>
          </p:cNvPr>
          <p:cNvSpPr txBox="1"/>
          <p:nvPr/>
        </p:nvSpPr>
        <p:spPr>
          <a:xfrm>
            <a:off x="5032441" y="6328111"/>
            <a:ext cx="53412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SVM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2E4D5-0123-644F-8CD8-E6C918B29A11}"/>
              </a:ext>
            </a:extLst>
          </p:cNvPr>
          <p:cNvSpPr txBox="1"/>
          <p:nvPr/>
        </p:nvSpPr>
        <p:spPr>
          <a:xfrm>
            <a:off x="6379083" y="6323969"/>
            <a:ext cx="1887055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3 fold Cross Validation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350EC3-7CF8-D44B-A11B-80A8DBB1D17A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3190235" y="6477539"/>
            <a:ext cx="698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16115-CCD9-AB4A-A153-87C578FC5D0D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4405228" y="6466611"/>
            <a:ext cx="627213" cy="1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3ADE53-49F7-7641-8045-665EEA2DA886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566562" y="6462469"/>
            <a:ext cx="812521" cy="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93B4A6F-EE06-0140-8FAB-38845484DB73}"/>
              </a:ext>
            </a:extLst>
          </p:cNvPr>
          <p:cNvSpPr txBox="1"/>
          <p:nvPr/>
        </p:nvSpPr>
        <p:spPr>
          <a:xfrm>
            <a:off x="5032441" y="5733438"/>
            <a:ext cx="53412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SVM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1D4E09-2988-1642-827F-5D11D690DC24}"/>
              </a:ext>
            </a:extLst>
          </p:cNvPr>
          <p:cNvSpPr txBox="1"/>
          <p:nvPr/>
        </p:nvSpPr>
        <p:spPr>
          <a:xfrm>
            <a:off x="6379083" y="5731758"/>
            <a:ext cx="1887055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3 fold Cross Validation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52071B-6A07-A941-8AA4-309BABA3C6AE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5566562" y="5870258"/>
            <a:ext cx="812521" cy="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248A805A-B837-9A45-9C7E-3FF86325F8FD}"/>
              </a:ext>
            </a:extLst>
          </p:cNvPr>
          <p:cNvCxnSpPr>
            <a:cxnSpLocks/>
            <a:stCxn id="65" idx="0"/>
            <a:endCxn id="87" idx="1"/>
          </p:cNvCxnSpPr>
          <p:nvPr/>
        </p:nvCxnSpPr>
        <p:spPr>
          <a:xfrm rot="5400000" flipH="1" flipV="1">
            <a:off x="3639261" y="4945860"/>
            <a:ext cx="467101" cy="2319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8D1E225-7493-134E-8C7B-7EA33EA0CD9D}"/>
              </a:ext>
            </a:extLst>
          </p:cNvPr>
          <p:cNvSpPr txBox="1"/>
          <p:nvPr/>
        </p:nvSpPr>
        <p:spPr>
          <a:xfrm>
            <a:off x="8707300" y="5731758"/>
            <a:ext cx="119776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1B30B2-06E6-5C42-810F-7E0FB0ECDF1D}"/>
              </a:ext>
            </a:extLst>
          </p:cNvPr>
          <p:cNvSpPr txBox="1"/>
          <p:nvPr/>
        </p:nvSpPr>
        <p:spPr>
          <a:xfrm>
            <a:off x="8707300" y="6323969"/>
            <a:ext cx="119776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Classification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304BC493-7D28-5047-B258-41A8601FA5D7}"/>
              </a:ext>
            </a:extLst>
          </p:cNvPr>
          <p:cNvCxnSpPr>
            <a:stCxn id="88" idx="0"/>
            <a:endCxn id="87" idx="0"/>
          </p:cNvCxnSpPr>
          <p:nvPr/>
        </p:nvCxnSpPr>
        <p:spPr>
          <a:xfrm rot="16200000" flipH="1" flipV="1">
            <a:off x="6310217" y="4721043"/>
            <a:ext cx="1680" cy="2023109"/>
          </a:xfrm>
          <a:prstGeom prst="curvedConnector3">
            <a:avLst>
              <a:gd name="adj1" fmla="val -136071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309B8B51-863D-654D-8270-F54686D1157F}"/>
              </a:ext>
            </a:extLst>
          </p:cNvPr>
          <p:cNvCxnSpPr>
            <a:stCxn id="68" idx="2"/>
            <a:endCxn id="67" idx="2"/>
          </p:cNvCxnSpPr>
          <p:nvPr/>
        </p:nvCxnSpPr>
        <p:spPr>
          <a:xfrm rot="5400000">
            <a:off x="6308986" y="5591485"/>
            <a:ext cx="4142" cy="2023109"/>
          </a:xfrm>
          <a:prstGeom prst="curvedConnector3">
            <a:avLst>
              <a:gd name="adj1" fmla="val 561907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13AC69-911D-F944-BFA5-16DA18E2C922}"/>
              </a:ext>
            </a:extLst>
          </p:cNvPr>
          <p:cNvCxnSpPr>
            <a:stCxn id="88" idx="3"/>
            <a:endCxn id="110" idx="1"/>
          </p:cNvCxnSpPr>
          <p:nvPr/>
        </p:nvCxnSpPr>
        <p:spPr>
          <a:xfrm>
            <a:off x="8266138" y="5870258"/>
            <a:ext cx="441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6112D8-3FD8-EA42-8ECF-B46F825A8AAE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8266138" y="6456185"/>
            <a:ext cx="450040" cy="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18A0-4EBC-A949-8BB8-D0770082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Montserrat" pitchFamily="2" charset="77"/>
              </a:rPr>
              <a:t>fMRI Paradigm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529A-B4FC-374C-878E-780DFCA5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947"/>
            <a:ext cx="10515600" cy="11435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61672-754B-064D-B238-6BED9B5BE8D9}"/>
              </a:ext>
            </a:extLst>
          </p:cNvPr>
          <p:cNvSpPr txBox="1"/>
          <p:nvPr/>
        </p:nvSpPr>
        <p:spPr>
          <a:xfrm>
            <a:off x="4719661" y="3687897"/>
            <a:ext cx="2752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3 Runs per participant</a:t>
            </a:r>
          </a:p>
          <a:p>
            <a:pPr algn="ctr"/>
            <a:r>
              <a:rPr lang="en-US" dirty="0">
                <a:latin typeface="Montserrat" pitchFamily="2" charset="77"/>
              </a:rPr>
              <a:t>TR: 1.5s</a:t>
            </a:r>
          </a:p>
          <a:p>
            <a:pPr algn="ctr"/>
            <a:r>
              <a:rPr lang="en-US" dirty="0">
                <a:latin typeface="Montserrat" pitchFamily="2" charset="77"/>
              </a:rPr>
              <a:t>Voxels: 232022</a:t>
            </a:r>
          </a:p>
          <a:p>
            <a:pPr algn="ctr"/>
            <a:r>
              <a:rPr lang="en-US" dirty="0">
                <a:latin typeface="Montserrat" pitchFamily="2" charset="77"/>
              </a:rPr>
              <a:t>TRs per run = 310</a:t>
            </a:r>
          </a:p>
        </p:txBody>
      </p:sp>
    </p:spTree>
    <p:extLst>
      <p:ext uri="{BB962C8B-B14F-4D97-AF65-F5344CB8AC3E}">
        <p14:creationId xmlns:p14="http://schemas.microsoft.com/office/powerpoint/2010/main" val="9632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0CC5-6D6F-0D4E-AAFA-AB449A56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Montserrat" pitchFamily="2" charset="77"/>
              </a:rPr>
              <a:t>PCA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35A82-DAB0-3845-9DF9-CF8A96F2A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65" r="6848"/>
          <a:stretch/>
        </p:blipFill>
        <p:spPr>
          <a:xfrm>
            <a:off x="3013524" y="1117600"/>
            <a:ext cx="6164952" cy="5358844"/>
          </a:xfrm>
        </p:spPr>
      </p:pic>
    </p:spTree>
    <p:extLst>
      <p:ext uri="{BB962C8B-B14F-4D97-AF65-F5344CB8AC3E}">
        <p14:creationId xmlns:p14="http://schemas.microsoft.com/office/powerpoint/2010/main" val="17542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890F9B-E851-5E43-BE9D-CE84FB0B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019" y="1116635"/>
            <a:ext cx="7089962" cy="22061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A6544-6D31-2D46-9E06-BA1F63416C9C}"/>
              </a:ext>
            </a:extLst>
          </p:cNvPr>
          <p:cNvSpPr txBox="1"/>
          <p:nvPr/>
        </p:nvSpPr>
        <p:spPr>
          <a:xfrm>
            <a:off x="1960793" y="208122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Fig.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7760F-C6B7-6046-9649-C4C972112CC1}"/>
              </a:ext>
            </a:extLst>
          </p:cNvPr>
          <p:cNvSpPr txBox="1"/>
          <p:nvPr/>
        </p:nvSpPr>
        <p:spPr>
          <a:xfrm>
            <a:off x="2707143" y="654020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Fig. 3- Scree Plot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2FAC4B-DCD5-FC47-AC33-492A8E8A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95"/>
            <a:ext cx="10515600" cy="6145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Montserrat" pitchFamily="2" charset="77"/>
              </a:rPr>
              <a:t>PCA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D7738-C460-784A-AB6E-F4A2AA67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3" y="3535193"/>
            <a:ext cx="4783494" cy="3005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BC8F63-6FB0-0E4F-B472-EF3F8CB5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4" y="3609542"/>
            <a:ext cx="4462106" cy="2930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1B413-FAAC-A849-9822-774799A39414}"/>
              </a:ext>
            </a:extLst>
          </p:cNvPr>
          <p:cNvSpPr txBox="1"/>
          <p:nvPr/>
        </p:nvSpPr>
        <p:spPr>
          <a:xfrm>
            <a:off x="7288029" y="6534391"/>
            <a:ext cx="2762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Fig. 4- Cumulative Explained Variance</a:t>
            </a:r>
          </a:p>
        </p:txBody>
      </p:sp>
    </p:spTree>
    <p:extLst>
      <p:ext uri="{BB962C8B-B14F-4D97-AF65-F5344CB8AC3E}">
        <p14:creationId xmlns:p14="http://schemas.microsoft.com/office/powerpoint/2010/main" val="14382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AA2-4379-DC4C-8F1E-48303F1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Montserrat" pitchFamily="2" charset="77"/>
              </a:rPr>
              <a:t>SVM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82F125-0E19-1B48-8FB0-83A122047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14" y="1244310"/>
            <a:ext cx="7768771" cy="17038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3D3C1-9113-F348-9AF9-549DDDEC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08" y="3304411"/>
            <a:ext cx="4462881" cy="3026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1BAEB-A3B9-C346-A52B-866C8349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304411"/>
            <a:ext cx="5114893" cy="3026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4A06F-D280-0144-AC8C-836E3C5A2AC2}"/>
              </a:ext>
            </a:extLst>
          </p:cNvPr>
          <p:cNvSpPr txBox="1"/>
          <p:nvPr/>
        </p:nvSpPr>
        <p:spPr>
          <a:xfrm>
            <a:off x="2137574" y="6365916"/>
            <a:ext cx="2149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Fig. 5- Classifier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C9F3C-F432-5A44-8916-26EC3355E4C7}"/>
              </a:ext>
            </a:extLst>
          </p:cNvPr>
          <p:cNvSpPr txBox="1"/>
          <p:nvPr/>
        </p:nvSpPr>
        <p:spPr>
          <a:xfrm>
            <a:off x="7109592" y="6365916"/>
            <a:ext cx="30877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ntserrat" pitchFamily="2" charset="77"/>
              </a:rPr>
              <a:t>Fig. 5- PCA Dimensions vs Processing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407E9-07F9-404A-A110-63609BAE2ABC}"/>
              </a:ext>
            </a:extLst>
          </p:cNvPr>
          <p:cNvSpPr txBox="1"/>
          <p:nvPr/>
        </p:nvSpPr>
        <p:spPr>
          <a:xfrm>
            <a:off x="1037772" y="813373"/>
            <a:ext cx="7633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13.72x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28D7E7-EAC9-074D-9E1C-DE2F4D3F1FD6}"/>
              </a:ext>
            </a:extLst>
          </p:cNvPr>
          <p:cNvSpPr/>
          <p:nvPr/>
        </p:nvSpPr>
        <p:spPr>
          <a:xfrm>
            <a:off x="5341258" y="1901371"/>
            <a:ext cx="73297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89D09C7-C4FA-B049-8E58-74103495A16E}"/>
              </a:ext>
            </a:extLst>
          </p:cNvPr>
          <p:cNvCxnSpPr>
            <a:stCxn id="19" idx="0"/>
            <a:endCxn id="17" idx="3"/>
          </p:cNvCxnSpPr>
          <p:nvPr/>
        </p:nvCxnSpPr>
        <p:spPr>
          <a:xfrm rot="16200000" flipV="1">
            <a:off x="3295073" y="-511299"/>
            <a:ext cx="918721" cy="3906620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1A1BF4A-0DF7-D44D-8310-BC6AFB67CBC7}"/>
              </a:ext>
            </a:extLst>
          </p:cNvPr>
          <p:cNvSpPr/>
          <p:nvPr/>
        </p:nvSpPr>
        <p:spPr>
          <a:xfrm>
            <a:off x="5341258" y="2365843"/>
            <a:ext cx="73297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0D715-8DFA-5345-94B8-3E08EA923613}"/>
              </a:ext>
            </a:extLst>
          </p:cNvPr>
          <p:cNvSpPr txBox="1"/>
          <p:nvPr/>
        </p:nvSpPr>
        <p:spPr>
          <a:xfrm>
            <a:off x="1037772" y="1789917"/>
            <a:ext cx="8002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~430x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03F154E-9ACC-F84F-96E8-2C2AEC2B4885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5400000" flipH="1">
            <a:off x="3250927" y="315427"/>
            <a:ext cx="643772" cy="4269861"/>
          </a:xfrm>
          <a:prstGeom prst="curvedConnector3">
            <a:avLst>
              <a:gd name="adj1" fmla="val -35509"/>
            </a:avLst>
          </a:prstGeom>
          <a:ln w="15875">
            <a:solidFill>
              <a:schemeClr val="accent1"/>
            </a:solidFill>
            <a:prstDash val="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387-02A2-3943-8E3A-E4DEE446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Montserrat" pitchFamily="2" charset="77"/>
              </a:rPr>
              <a:t>With very little accuracy drop, SVM performed significantly faster in a ROI as well as over the entire brain.</a:t>
            </a:r>
          </a:p>
          <a:p>
            <a:pPr algn="just"/>
            <a:r>
              <a:rPr lang="en-US" sz="2000" dirty="0">
                <a:latin typeface="Montserrat" pitchFamily="2" charset="77"/>
              </a:rPr>
              <a:t>The classifier converged to acceptable accuracies with only 19 components which explain ~60% of the data.</a:t>
            </a:r>
          </a:p>
          <a:p>
            <a:pPr algn="just"/>
            <a:r>
              <a:rPr lang="en-US" sz="2000" dirty="0">
                <a:latin typeface="Montserrat" pitchFamily="2" charset="77"/>
              </a:rPr>
              <a:t>PCA can be reliably used in conjunction to different MVPA techniques for feature extraction, reducing the burden on the classifiers, and significantly boost the processing time.</a:t>
            </a:r>
          </a:p>
          <a:p>
            <a:pPr algn="just"/>
            <a:endParaRPr lang="en-US" sz="2000" dirty="0">
              <a:latin typeface="Montserrat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0EB8F1-2F1D-B245-A9BD-04661A90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Montserrat" pitchFamily="2" charset="77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7D17F-C17D-F74A-B59F-130E6FC1D482}"/>
              </a:ext>
            </a:extLst>
          </p:cNvPr>
          <p:cNvSpPr txBox="1"/>
          <p:nvPr/>
        </p:nvSpPr>
        <p:spPr>
          <a:xfrm>
            <a:off x="5239836" y="555742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80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200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Montserrat SemiBold</vt:lpstr>
      <vt:lpstr>Office Theme</vt:lpstr>
      <vt:lpstr>ADDRESSING THE CURSE OF DIMENSIONALITY TO fMRI: A PRINCIPAL COMPONENT ANALYSIS APPROACH </vt:lpstr>
      <vt:lpstr>The Curse of Dimensionality</vt:lpstr>
      <vt:lpstr>fMRI Paradigm</vt:lpstr>
      <vt:lpstr>PCA Analysis</vt:lpstr>
      <vt:lpstr>PCA Analysis</vt:lpstr>
      <vt:lpstr>SVM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THE CURSE OF DIMENSIONALITY TO fMRI: A PRINCIPAL COMPONENT ANALYSIS APPROACH </dc:title>
  <dc:creator>Soukhin Das</dc:creator>
  <cp:lastModifiedBy>Soukhin Das</cp:lastModifiedBy>
  <cp:revision>11</cp:revision>
  <dcterms:created xsi:type="dcterms:W3CDTF">2020-06-01T22:43:17Z</dcterms:created>
  <dcterms:modified xsi:type="dcterms:W3CDTF">2020-06-02T00:02:40Z</dcterms:modified>
</cp:coreProperties>
</file>