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notesSlides/notesSlide29.xml" ContentType="application/vnd.openxmlformats-officedocument.presentationml.notes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wmf" ContentType="image/x-wmf"/>
  <Override PartName="/ppt/notesSlides/notesSlide27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notesSlides/notesSlide25.xml" ContentType="application/vnd.openxmlformats-officedocument.presentationml.notes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bin" ContentType="application/vnd.openxmlformats-officedocument.oleObject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notesSlides/notesSlide28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6.xml" ContentType="application/vnd.openxmlformats-officedocument.presentationml.notesSlide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notesSlides/notesSlide13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Default Extension="vml" ContentType="application/vnd.openxmlformats-officedocument.vmlDrawing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32"/>
  </p:notesMasterIdLst>
  <p:handoutMasterIdLst>
    <p:handoutMasterId r:id="rId33"/>
  </p:handoutMasterIdLst>
  <p:sldIdLst>
    <p:sldId id="262" r:id="rId2"/>
    <p:sldId id="294" r:id="rId3"/>
    <p:sldId id="423" r:id="rId4"/>
    <p:sldId id="476" r:id="rId5"/>
    <p:sldId id="478" r:id="rId6"/>
    <p:sldId id="479" r:id="rId7"/>
    <p:sldId id="477" r:id="rId8"/>
    <p:sldId id="448" r:id="rId9"/>
    <p:sldId id="480" r:id="rId10"/>
    <p:sldId id="482" r:id="rId11"/>
    <p:sldId id="484" r:id="rId12"/>
    <p:sldId id="485" r:id="rId13"/>
    <p:sldId id="486" r:id="rId14"/>
    <p:sldId id="487" r:id="rId15"/>
    <p:sldId id="481" r:id="rId16"/>
    <p:sldId id="483" r:id="rId17"/>
    <p:sldId id="488" r:id="rId18"/>
    <p:sldId id="489" r:id="rId19"/>
    <p:sldId id="490" r:id="rId20"/>
    <p:sldId id="491" r:id="rId21"/>
    <p:sldId id="492" r:id="rId22"/>
    <p:sldId id="493" r:id="rId23"/>
    <p:sldId id="494" r:id="rId24"/>
    <p:sldId id="498" r:id="rId25"/>
    <p:sldId id="500" r:id="rId26"/>
    <p:sldId id="499" r:id="rId27"/>
    <p:sldId id="495" r:id="rId28"/>
    <p:sldId id="501" r:id="rId29"/>
    <p:sldId id="502" r:id="rId30"/>
    <p:sldId id="402" r:id="rId31"/>
  </p:sldIdLst>
  <p:sldSz cx="9144000" cy="6858000" type="screen4x3"/>
  <p:notesSz cx="9601200" cy="7315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2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00"/>
    <a:srgbClr val="FFCC00"/>
    <a:srgbClr val="009900"/>
    <a:srgbClr val="33CC33"/>
    <a:srgbClr val="856FCB"/>
    <a:srgbClr val="FF00FF"/>
    <a:srgbClr val="660066"/>
    <a:srgbClr val="C0C0C0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6760" autoAdjust="0"/>
    <p:restoredTop sz="94698" autoAdjust="0"/>
  </p:normalViewPr>
  <p:slideViewPr>
    <p:cSldViewPr snapToGrid="0" showGuides="1">
      <p:cViewPr varScale="1">
        <p:scale>
          <a:sx n="66" d="100"/>
          <a:sy n="66" d="100"/>
        </p:scale>
        <p:origin x="-510" y="-114"/>
      </p:cViewPr>
      <p:guideLst>
        <p:guide orient="horz" pos="2558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png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8775" y="0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41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2DB7AA80-B980-48A9-8FD9-07A7BE5BFA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defTabSz="9652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8775" y="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4975" y="549275"/>
            <a:ext cx="3656013" cy="27416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60438" y="3475038"/>
            <a:ext cx="7680325" cy="329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defTabSz="9652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8775" y="6946900"/>
            <a:ext cx="41608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1" tIns="48326" rIns="96651" bIns="48326" numCol="1" anchor="b" anchorCtr="0" compatLnSpc="1">
            <a:prstTxWarp prst="textNoShape">
              <a:avLst/>
            </a:prstTxWarp>
          </a:bodyPr>
          <a:lstStyle>
            <a:lvl1pPr algn="r" defTabSz="965200" eaLnBrk="1" hangingPunct="1">
              <a:defRPr sz="1200" smtClean="0">
                <a:latin typeface="Arial" charset="0"/>
              </a:defRPr>
            </a:lvl1pPr>
          </a:lstStyle>
          <a:p>
            <a:pPr>
              <a:defRPr/>
            </a:pPr>
            <a:fld id="{A0B22DFC-A6C9-4DBA-B143-3D9EB7771CB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E61DBEC-CF02-4A5A-AB2C-910A2CB0EA52}" type="slidenum">
              <a:rPr lang="en-US"/>
              <a:pPr/>
              <a:t>20</a:t>
            </a:fld>
            <a:endParaRPr lang="en-US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smtClean="0"/>
              <a:t>Delete some of the slides with equations and calculations.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Check old slides for more information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CA" dirty="0" smtClean="0"/>
              <a:t>Check old slides for more information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E72578A-A926-48AF-9884-B930CAF374C0}" type="slidenum">
              <a:rPr lang="en-US"/>
              <a:pPr/>
              <a:t>28</a:t>
            </a:fld>
            <a:endParaRPr lang="en-US"/>
          </a:p>
        </p:txBody>
      </p:sp>
      <p:sp>
        <p:nvSpPr>
          <p:cNvPr id="389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0B22DFC-A6C9-4DBA-B143-3D9EB7771CB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13DB1DF-75D5-456E-94E7-77510867323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400" dirty="0">
              <a:solidFill>
                <a:srgbClr val="FFFFFF"/>
              </a:solidFill>
            </a:endParaRP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kumimoji="0"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2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0C94032-CD4C-4C25-B0C2-CEC720522D92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23A271A1-F6D6-438B-A432-4747EE7ECD40}" type="datetimeFigureOut">
              <a:rPr lang="en-US" smtClean="0"/>
              <a:pPr/>
              <a:t>11/23/2009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2800" dirty="0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kumimoji="0"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7513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7817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96153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3A271A1-F6D6-438B-A432-4747EE7ECD40}" type="datetimeFigureOut">
              <a:rPr lang="en-US" smtClean="0"/>
              <a:pPr/>
              <a:t>11/23/2009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7513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pPr algn="ctr" eaLnBrk="1" latinLnBrk="0" hangingPunct="1"/>
            <a:fld id="{F0C94032-CD4C-4C25-B0C2-CEC720522D92}" type="slidenum">
              <a:rPr kumimoji="0" lang="en-US" smtClean="0"/>
              <a:pPr algn="ctr" eaLnBrk="1" latinLnBrk="0" hangingPunct="1"/>
              <a:t>‹#›</a:t>
            </a:fld>
            <a:endParaRPr kumimoji="0" lang="en-US" sz="1400" b="1" dirty="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oleObject" Target="../embeddings/oleObject9.bin"/><Relationship Id="rId4" Type="http://schemas.openxmlformats.org/officeDocument/2006/relationships/oleObject" Target="../embeddings/oleObject8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dirty="0" smtClean="0"/>
              <a:t>GEO 2LI3: Transport and economic activity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2184400"/>
            <a:ext cx="8229600" cy="3646488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6000" dirty="0" smtClean="0"/>
              <a:t>Sessions </a:t>
            </a:r>
            <a:r>
              <a:rPr lang="en-US" sz="6000" dirty="0" smtClean="0"/>
              <a:t>16 </a:t>
            </a:r>
            <a:r>
              <a:rPr lang="en-US" sz="6000" dirty="0" smtClean="0"/>
              <a:t>– </a:t>
            </a:r>
            <a:r>
              <a:rPr lang="en-US" sz="6000" dirty="0" smtClean="0"/>
              <a:t>18:</a:t>
            </a:r>
            <a:endParaRPr lang="en-US" sz="6000" dirty="0" smtClean="0"/>
          </a:p>
          <a:p>
            <a:pPr algn="ctr" eaLnBrk="1" hangingPunct="1">
              <a:buFont typeface="Wingdings" pitchFamily="2" charset="2"/>
              <a:buNone/>
              <a:defRPr/>
            </a:pPr>
            <a:r>
              <a:rPr lang="en-US" sz="6000" dirty="0" smtClean="0"/>
              <a:t>Spatial Interaction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Conceptual Framework</a:t>
            </a:r>
          </a:p>
        </p:txBody>
      </p:sp>
      <p:sp>
        <p:nvSpPr>
          <p:cNvPr id="28160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8677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Case 2</a:t>
            </a:r>
          </a:p>
        </p:txBody>
      </p:sp>
      <p:sp>
        <p:nvSpPr>
          <p:cNvPr id="23556" name="Oval 13"/>
          <p:cNvSpPr>
            <a:spLocks noChangeArrowheads="1"/>
          </p:cNvSpPr>
          <p:nvPr/>
        </p:nvSpPr>
        <p:spPr bwMode="auto">
          <a:xfrm>
            <a:off x="1731963" y="3462338"/>
            <a:ext cx="1204912" cy="12049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200" b="1"/>
              <a:t>A</a:t>
            </a:r>
          </a:p>
        </p:txBody>
      </p:sp>
      <p:sp>
        <p:nvSpPr>
          <p:cNvPr id="23557" name="Oval 14"/>
          <p:cNvSpPr>
            <a:spLocks noChangeAspect="1" noChangeArrowheads="1"/>
          </p:cNvSpPr>
          <p:nvPr/>
        </p:nvSpPr>
        <p:spPr bwMode="auto">
          <a:xfrm>
            <a:off x="6577013" y="3762375"/>
            <a:ext cx="601662" cy="6016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2600" b="1"/>
              <a:t>C</a:t>
            </a:r>
          </a:p>
        </p:txBody>
      </p:sp>
      <p:cxnSp>
        <p:nvCxnSpPr>
          <p:cNvPr id="23558" name="AutoShape 15"/>
          <p:cNvCxnSpPr>
            <a:cxnSpLocks noChangeShapeType="1"/>
            <a:stCxn id="23556" idx="6"/>
            <a:endCxn id="23557" idx="2"/>
          </p:cNvCxnSpPr>
          <p:nvPr/>
        </p:nvCxnSpPr>
        <p:spPr bwMode="auto">
          <a:xfrm flipV="1">
            <a:off x="2951163" y="4064000"/>
            <a:ext cx="3611562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3559" name="Text Box 16"/>
          <p:cNvSpPr txBox="1">
            <a:spLocks noChangeArrowheads="1"/>
          </p:cNvSpPr>
          <p:nvPr/>
        </p:nvSpPr>
        <p:spPr bwMode="auto">
          <a:xfrm>
            <a:off x="4148138" y="3876675"/>
            <a:ext cx="1065212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d= 80 km</a:t>
            </a:r>
          </a:p>
        </p:txBody>
      </p:sp>
      <p:sp>
        <p:nvSpPr>
          <p:cNvPr id="23560" name="Text Box 17"/>
          <p:cNvSpPr txBox="1">
            <a:spLocks noChangeArrowheads="1"/>
          </p:cNvSpPr>
          <p:nvPr/>
        </p:nvSpPr>
        <p:spPr bwMode="auto">
          <a:xfrm>
            <a:off x="696913" y="3743325"/>
            <a:ext cx="666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Pop:</a:t>
            </a:r>
          </a:p>
          <a:p>
            <a:pPr algn="ctr"/>
            <a:r>
              <a:rPr lang="en-US" sz="1800"/>
              <a:t>2,000</a:t>
            </a:r>
          </a:p>
        </p:txBody>
      </p:sp>
      <p:sp>
        <p:nvSpPr>
          <p:cNvPr id="23561" name="Text Box 20"/>
          <p:cNvSpPr txBox="1">
            <a:spLocks noChangeArrowheads="1"/>
          </p:cNvSpPr>
          <p:nvPr/>
        </p:nvSpPr>
        <p:spPr bwMode="auto">
          <a:xfrm>
            <a:off x="8110538" y="3702050"/>
            <a:ext cx="666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Pop:</a:t>
            </a:r>
          </a:p>
          <a:p>
            <a:pPr algn="ctr"/>
            <a:r>
              <a:rPr lang="en-US" sz="1800"/>
              <a:t>1,000</a:t>
            </a: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Conceptual Framework      </a:t>
            </a:r>
            <a:r>
              <a:rPr lang="en-US" sz="1800" dirty="0" smtClean="0">
                <a:solidFill>
                  <a:srgbClr val="C0C0C0"/>
                </a:solidFill>
                <a:latin typeface="+mn-lt"/>
              </a:rPr>
              <a:t>Gravity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Model     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Conceptual Framework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86775" cy="4525963"/>
          </a:xfrm>
        </p:spPr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b="1" smtClean="0">
                <a:effectLst/>
              </a:rPr>
              <a:t>Q: Intuitively, in which of these cases do we expect to see more interaction?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Conceptual Framework      </a:t>
            </a:r>
            <a:r>
              <a:rPr lang="en-US" sz="1800" dirty="0" smtClean="0">
                <a:solidFill>
                  <a:srgbClr val="C0C0C0"/>
                </a:solidFill>
                <a:latin typeface="+mn-lt"/>
              </a:rPr>
              <a:t>Gravity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Model     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Conceptual Framework</a:t>
            </a:r>
          </a:p>
        </p:txBody>
      </p:sp>
      <p:sp>
        <p:nvSpPr>
          <p:cNvPr id="28467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8677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Define interaction in terms of potential contacts between pairs of individuals</a:t>
            </a:r>
          </a:p>
        </p:txBody>
      </p:sp>
      <p:sp>
        <p:nvSpPr>
          <p:cNvPr id="25604" name="Oval 11" descr="Small confetti"/>
          <p:cNvSpPr>
            <a:spLocks noChangeArrowheads="1"/>
          </p:cNvSpPr>
          <p:nvPr/>
        </p:nvSpPr>
        <p:spPr bwMode="auto">
          <a:xfrm>
            <a:off x="1727200" y="3454400"/>
            <a:ext cx="1204913" cy="1204913"/>
          </a:xfrm>
          <a:prstGeom prst="ellipse">
            <a:avLst/>
          </a:prstGeom>
          <a:pattFill prst="smConfetti">
            <a:fgClr>
              <a:srgbClr val="FF00FF"/>
            </a:fgClr>
            <a:bgClr>
              <a:schemeClr val="bg1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4200" b="1"/>
          </a:p>
        </p:txBody>
      </p:sp>
      <p:sp>
        <p:nvSpPr>
          <p:cNvPr id="25605" name="Oval 12" descr="Small confetti"/>
          <p:cNvSpPr>
            <a:spLocks noChangeArrowheads="1"/>
          </p:cNvSpPr>
          <p:nvPr/>
        </p:nvSpPr>
        <p:spPr bwMode="auto">
          <a:xfrm>
            <a:off x="6572250" y="3454400"/>
            <a:ext cx="1204913" cy="1204913"/>
          </a:xfrm>
          <a:prstGeom prst="ellipse">
            <a:avLst/>
          </a:prstGeom>
          <a:pattFill prst="smConfetti">
            <a:fgClr>
              <a:srgbClr val="FF00FF"/>
            </a:fgClr>
            <a:bgClr>
              <a:schemeClr val="bg1"/>
            </a:bgClr>
          </a:patt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 sz="4200" b="1"/>
          </a:p>
        </p:txBody>
      </p:sp>
      <p:cxnSp>
        <p:nvCxnSpPr>
          <p:cNvPr id="25606" name="AutoShape 13"/>
          <p:cNvCxnSpPr>
            <a:cxnSpLocks noChangeShapeType="1"/>
            <a:stCxn id="25604" idx="6"/>
            <a:endCxn id="25605" idx="2"/>
          </p:cNvCxnSpPr>
          <p:nvPr/>
        </p:nvCxnSpPr>
        <p:spPr bwMode="auto">
          <a:xfrm>
            <a:off x="2946400" y="4057650"/>
            <a:ext cx="36115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5607" name="Text Box 14"/>
          <p:cNvSpPr txBox="1">
            <a:spLocks noChangeArrowheads="1"/>
          </p:cNvSpPr>
          <p:nvPr/>
        </p:nvSpPr>
        <p:spPr bwMode="auto">
          <a:xfrm>
            <a:off x="4132263" y="3868738"/>
            <a:ext cx="1065212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d= 80 km</a:t>
            </a:r>
          </a:p>
        </p:txBody>
      </p:sp>
      <p:sp>
        <p:nvSpPr>
          <p:cNvPr id="25608" name="Text Box 15"/>
          <p:cNvSpPr txBox="1">
            <a:spLocks noChangeArrowheads="1"/>
          </p:cNvSpPr>
          <p:nvPr/>
        </p:nvSpPr>
        <p:spPr bwMode="auto">
          <a:xfrm>
            <a:off x="696913" y="3748088"/>
            <a:ext cx="666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Pop:</a:t>
            </a:r>
          </a:p>
          <a:p>
            <a:pPr algn="ctr"/>
            <a:r>
              <a:rPr lang="en-US" sz="1800"/>
              <a:t>2,000</a:t>
            </a:r>
          </a:p>
        </p:txBody>
      </p:sp>
      <p:sp>
        <p:nvSpPr>
          <p:cNvPr id="25609" name="Text Box 16"/>
          <p:cNvSpPr txBox="1">
            <a:spLocks noChangeArrowheads="1"/>
          </p:cNvSpPr>
          <p:nvPr/>
        </p:nvSpPr>
        <p:spPr bwMode="auto">
          <a:xfrm>
            <a:off x="8128000" y="3748088"/>
            <a:ext cx="666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Pop:</a:t>
            </a:r>
          </a:p>
          <a:p>
            <a:pPr algn="ctr"/>
            <a:r>
              <a:rPr lang="en-US" sz="1800"/>
              <a:t>2,000</a:t>
            </a:r>
          </a:p>
        </p:txBody>
      </p:sp>
      <p:grpSp>
        <p:nvGrpSpPr>
          <p:cNvPr id="2" name="Group 17"/>
          <p:cNvGrpSpPr>
            <a:grpSpLocks/>
          </p:cNvGrpSpPr>
          <p:nvPr/>
        </p:nvGrpSpPr>
        <p:grpSpPr bwMode="auto">
          <a:xfrm>
            <a:off x="2698750" y="4859338"/>
            <a:ext cx="249238" cy="698500"/>
            <a:chOff x="812" y="2103"/>
            <a:chExt cx="153" cy="429"/>
          </a:xfrm>
        </p:grpSpPr>
        <p:sp>
          <p:nvSpPr>
            <p:cNvPr id="25613" name="AutoShape 18"/>
            <p:cNvSpPr>
              <a:spLocks noChangeArrowheads="1"/>
            </p:cNvSpPr>
            <p:nvPr/>
          </p:nvSpPr>
          <p:spPr bwMode="auto">
            <a:xfrm>
              <a:off x="812" y="2269"/>
              <a:ext cx="153" cy="263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4" name="Oval 19"/>
            <p:cNvSpPr>
              <a:spLocks noChangeArrowheads="1"/>
            </p:cNvSpPr>
            <p:nvPr/>
          </p:nvSpPr>
          <p:spPr bwMode="auto">
            <a:xfrm>
              <a:off x="826" y="2103"/>
              <a:ext cx="132" cy="132"/>
            </a:xfrm>
            <a:prstGeom prst="ellipse">
              <a:avLst/>
            </a:prstGeom>
            <a:gradFill rotWithShape="1">
              <a:gsLst>
                <a:gs pos="0">
                  <a:schemeClr val="accent1"/>
                </a:gs>
                <a:gs pos="100000">
                  <a:srgbClr val="FFFFFF"/>
                </a:gs>
              </a:gsLst>
              <a:lin ang="0" scaled="1"/>
            </a:gra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4692" name="AutoShape 20"/>
          <p:cNvSpPr>
            <a:spLocks noChangeArrowheads="1"/>
          </p:cNvSpPr>
          <p:nvPr/>
        </p:nvSpPr>
        <p:spPr bwMode="auto">
          <a:xfrm>
            <a:off x="2286000" y="4727575"/>
            <a:ext cx="1081088" cy="1016000"/>
          </a:xfrm>
          <a:prstGeom prst="wedgeEllipseCallout">
            <a:avLst>
              <a:gd name="adj1" fmla="val -40602"/>
              <a:gd name="adj2" fmla="val -91407"/>
            </a:avLst>
          </a:prstGeom>
          <a:noFill/>
          <a:ln w="38100">
            <a:solidFill>
              <a:srgbClr val="FF00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endParaRPr lang="en-US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Conceptual Framework      </a:t>
            </a:r>
            <a:r>
              <a:rPr lang="en-US" sz="1800" dirty="0" smtClean="0">
                <a:solidFill>
                  <a:srgbClr val="C0C0C0"/>
                </a:solidFill>
                <a:latin typeface="+mn-lt"/>
              </a:rPr>
              <a:t>Gravity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Model     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84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469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Conceptual Framework</a:t>
            </a:r>
          </a:p>
        </p:txBody>
      </p:sp>
      <p:sp>
        <p:nvSpPr>
          <p:cNvPr id="28569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86775" cy="4826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How many potential contacts are there between:</a:t>
            </a:r>
          </a:p>
          <a:p>
            <a:pPr lvl="1" eaLnBrk="1" hangingPunct="1">
              <a:defRPr/>
            </a:pPr>
            <a:r>
              <a:rPr lang="en-US" dirty="0" smtClean="0"/>
              <a:t>A and B?</a:t>
            </a:r>
          </a:p>
          <a:p>
            <a:pPr lvl="1" eaLnBrk="1" hangingPunct="1">
              <a:defRPr/>
            </a:pPr>
            <a:r>
              <a:rPr lang="en-US" dirty="0" smtClean="0"/>
              <a:t>A and C?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Conceptual Framework      </a:t>
            </a:r>
            <a:r>
              <a:rPr lang="en-US" sz="1800" dirty="0" smtClean="0">
                <a:solidFill>
                  <a:srgbClr val="C0C0C0"/>
                </a:solidFill>
                <a:latin typeface="+mn-lt"/>
              </a:rPr>
              <a:t>Gravity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Model     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Conceptual Framework</a:t>
            </a:r>
          </a:p>
        </p:txBody>
      </p:sp>
      <p:sp>
        <p:nvSpPr>
          <p:cNvPr id="28672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8677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Case 1</a:t>
            </a:r>
          </a:p>
        </p:txBody>
      </p:sp>
      <p:sp>
        <p:nvSpPr>
          <p:cNvPr id="27652" name="Oval 5"/>
          <p:cNvSpPr>
            <a:spLocks noChangeArrowheads="1"/>
          </p:cNvSpPr>
          <p:nvPr/>
        </p:nvSpPr>
        <p:spPr bwMode="auto">
          <a:xfrm>
            <a:off x="1727200" y="3454400"/>
            <a:ext cx="1204913" cy="12049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200" b="1"/>
              <a:t>A</a:t>
            </a:r>
          </a:p>
        </p:txBody>
      </p:sp>
      <p:sp>
        <p:nvSpPr>
          <p:cNvPr id="27653" name="Oval 6"/>
          <p:cNvSpPr>
            <a:spLocks noChangeArrowheads="1"/>
          </p:cNvSpPr>
          <p:nvPr/>
        </p:nvSpPr>
        <p:spPr bwMode="auto">
          <a:xfrm>
            <a:off x="6572250" y="3454400"/>
            <a:ext cx="1204913" cy="12049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200" b="1"/>
              <a:t>B</a:t>
            </a:r>
          </a:p>
        </p:txBody>
      </p:sp>
      <p:cxnSp>
        <p:nvCxnSpPr>
          <p:cNvPr id="27654" name="AutoShape 7"/>
          <p:cNvCxnSpPr>
            <a:cxnSpLocks noChangeShapeType="1"/>
            <a:stCxn id="27652" idx="6"/>
            <a:endCxn id="27653" idx="2"/>
          </p:cNvCxnSpPr>
          <p:nvPr/>
        </p:nvCxnSpPr>
        <p:spPr bwMode="auto">
          <a:xfrm>
            <a:off x="2946400" y="4057650"/>
            <a:ext cx="36115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7655" name="Text Box 8"/>
          <p:cNvSpPr txBox="1">
            <a:spLocks noChangeArrowheads="1"/>
          </p:cNvSpPr>
          <p:nvPr/>
        </p:nvSpPr>
        <p:spPr bwMode="auto">
          <a:xfrm>
            <a:off x="4132263" y="3868738"/>
            <a:ext cx="1065212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d= 80 km</a:t>
            </a:r>
          </a:p>
        </p:txBody>
      </p:sp>
      <p:sp>
        <p:nvSpPr>
          <p:cNvPr id="27656" name="Text Box 9"/>
          <p:cNvSpPr txBox="1">
            <a:spLocks noChangeArrowheads="1"/>
          </p:cNvSpPr>
          <p:nvPr/>
        </p:nvSpPr>
        <p:spPr bwMode="auto">
          <a:xfrm>
            <a:off x="696913" y="3748088"/>
            <a:ext cx="666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Pop:</a:t>
            </a:r>
          </a:p>
          <a:p>
            <a:pPr algn="ctr"/>
            <a:r>
              <a:rPr lang="en-US" sz="1800"/>
              <a:t>2,000</a:t>
            </a:r>
          </a:p>
        </p:txBody>
      </p:sp>
      <p:sp>
        <p:nvSpPr>
          <p:cNvPr id="27657" name="Text Box 10"/>
          <p:cNvSpPr txBox="1">
            <a:spLocks noChangeArrowheads="1"/>
          </p:cNvSpPr>
          <p:nvPr/>
        </p:nvSpPr>
        <p:spPr bwMode="auto">
          <a:xfrm>
            <a:off x="8128000" y="3748088"/>
            <a:ext cx="666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Pop:</a:t>
            </a:r>
          </a:p>
          <a:p>
            <a:pPr algn="ctr"/>
            <a:r>
              <a:rPr lang="en-US" sz="1800"/>
              <a:t>2,000</a:t>
            </a: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Conceptual Framework      </a:t>
            </a:r>
            <a:r>
              <a:rPr lang="en-US" sz="1800" dirty="0" smtClean="0">
                <a:solidFill>
                  <a:srgbClr val="C0C0C0"/>
                </a:solidFill>
                <a:latin typeface="+mn-lt"/>
              </a:rPr>
              <a:t>Gravity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Model     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Conceptual Framework</a:t>
            </a:r>
          </a:p>
        </p:txBody>
      </p:sp>
      <p:sp>
        <p:nvSpPr>
          <p:cNvPr id="28057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8677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Case 3</a:t>
            </a:r>
          </a:p>
        </p:txBody>
      </p:sp>
      <p:sp>
        <p:nvSpPr>
          <p:cNvPr id="28676" name="Oval 7"/>
          <p:cNvSpPr>
            <a:spLocks noChangeArrowheads="1"/>
          </p:cNvSpPr>
          <p:nvPr/>
        </p:nvSpPr>
        <p:spPr bwMode="auto">
          <a:xfrm>
            <a:off x="1731963" y="3452813"/>
            <a:ext cx="1204912" cy="12049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200" b="1"/>
              <a:t>A</a:t>
            </a:r>
          </a:p>
        </p:txBody>
      </p:sp>
      <p:sp>
        <p:nvSpPr>
          <p:cNvPr id="28677" name="Oval 8"/>
          <p:cNvSpPr>
            <a:spLocks noChangeArrowheads="1"/>
          </p:cNvSpPr>
          <p:nvPr/>
        </p:nvSpPr>
        <p:spPr bwMode="auto">
          <a:xfrm>
            <a:off x="4832350" y="3452813"/>
            <a:ext cx="1204913" cy="12049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200" b="1"/>
              <a:t>D</a:t>
            </a:r>
          </a:p>
        </p:txBody>
      </p:sp>
      <p:cxnSp>
        <p:nvCxnSpPr>
          <p:cNvPr id="28678" name="AutoShape 11"/>
          <p:cNvCxnSpPr>
            <a:cxnSpLocks noChangeShapeType="1"/>
            <a:stCxn id="28676" idx="6"/>
            <a:endCxn id="28677" idx="2"/>
          </p:cNvCxnSpPr>
          <p:nvPr/>
        </p:nvCxnSpPr>
        <p:spPr bwMode="auto">
          <a:xfrm>
            <a:off x="2951163" y="4056063"/>
            <a:ext cx="18669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8679" name="Text Box 12"/>
          <p:cNvSpPr txBox="1">
            <a:spLocks noChangeArrowheads="1"/>
          </p:cNvSpPr>
          <p:nvPr/>
        </p:nvSpPr>
        <p:spPr bwMode="auto">
          <a:xfrm>
            <a:off x="3311525" y="3867150"/>
            <a:ext cx="1065213" cy="3667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d= 40 km</a:t>
            </a:r>
          </a:p>
        </p:txBody>
      </p:sp>
      <p:sp>
        <p:nvSpPr>
          <p:cNvPr id="28680" name="Text Box 17"/>
          <p:cNvSpPr txBox="1">
            <a:spLocks noChangeArrowheads="1"/>
          </p:cNvSpPr>
          <p:nvPr/>
        </p:nvSpPr>
        <p:spPr bwMode="auto">
          <a:xfrm>
            <a:off x="696913" y="3725863"/>
            <a:ext cx="666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Pop:</a:t>
            </a:r>
          </a:p>
          <a:p>
            <a:pPr algn="ctr"/>
            <a:r>
              <a:rPr lang="en-US" sz="1800"/>
              <a:t>2,000</a:t>
            </a:r>
          </a:p>
        </p:txBody>
      </p:sp>
      <p:sp>
        <p:nvSpPr>
          <p:cNvPr id="28681" name="Text Box 19"/>
          <p:cNvSpPr txBox="1">
            <a:spLocks noChangeArrowheads="1"/>
          </p:cNvSpPr>
          <p:nvPr/>
        </p:nvSpPr>
        <p:spPr bwMode="auto">
          <a:xfrm>
            <a:off x="6489700" y="3740150"/>
            <a:ext cx="666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Pop:</a:t>
            </a:r>
          </a:p>
          <a:p>
            <a:pPr algn="ctr"/>
            <a:r>
              <a:rPr lang="en-US" sz="1800"/>
              <a:t>2,000</a:t>
            </a: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Conceptual Framework      </a:t>
            </a:r>
            <a:r>
              <a:rPr lang="en-US" sz="1800" dirty="0" smtClean="0">
                <a:solidFill>
                  <a:srgbClr val="C0C0C0"/>
                </a:solidFill>
                <a:latin typeface="+mn-lt"/>
              </a:rPr>
              <a:t>Gravity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Model     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Conceptual Framework</a:t>
            </a:r>
          </a:p>
        </p:txBody>
      </p:sp>
      <p:sp>
        <p:nvSpPr>
          <p:cNvPr id="28262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Same number of potential contacts but there is a distance decay effect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Conceptual Framework      </a:t>
            </a:r>
            <a:r>
              <a:rPr lang="en-US" sz="1800" dirty="0" smtClean="0">
                <a:solidFill>
                  <a:srgbClr val="C0C0C0"/>
                </a:solidFill>
                <a:latin typeface="+mn-lt"/>
              </a:rPr>
              <a:t>Gravity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Model     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Conceptual Framework</a:t>
            </a:r>
          </a:p>
        </p:txBody>
      </p:sp>
      <p:sp>
        <p:nvSpPr>
          <p:cNvPr id="28774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How can we express the scale and distance impacts as a model?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Conceptual Framework      </a:t>
            </a:r>
            <a:r>
              <a:rPr lang="en-US" sz="1800" dirty="0" smtClean="0">
                <a:solidFill>
                  <a:srgbClr val="C0C0C0"/>
                </a:solidFill>
                <a:latin typeface="+mn-lt"/>
              </a:rPr>
              <a:t>Gravity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Model     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Conceptual Framework</a:t>
            </a:r>
          </a:p>
        </p:txBody>
      </p:sp>
      <p:sp>
        <p:nvSpPr>
          <p:cNvPr id="28877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60925"/>
          </a:xfrm>
        </p:spPr>
        <p:txBody>
          <a:bodyPr/>
          <a:lstStyle/>
          <a:p>
            <a:pPr>
              <a:defRPr/>
            </a:pPr>
            <a:r>
              <a:rPr lang="en-US" dirty="0" smtClean="0"/>
              <a:t>For equal distance, the number of potential contacts increases with population</a:t>
            </a:r>
          </a:p>
          <a:p>
            <a:pPr>
              <a:defRPr/>
            </a:pPr>
            <a:endParaRPr lang="en-US" dirty="0" smtClean="0"/>
          </a:p>
          <a:p>
            <a:pPr>
              <a:defRPr/>
            </a:pPr>
            <a:r>
              <a:rPr lang="en-US" dirty="0" smtClean="0"/>
              <a:t>For equal population, the level of interaction increases with decreasing distance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Conceptual Framework      </a:t>
            </a:r>
            <a:r>
              <a:rPr lang="en-US" sz="1800" dirty="0" smtClean="0">
                <a:solidFill>
                  <a:srgbClr val="C0C0C0"/>
                </a:solidFill>
                <a:latin typeface="+mn-lt"/>
              </a:rPr>
              <a:t>Gravity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Model     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Gravity Model</a:t>
            </a:r>
          </a:p>
        </p:txBody>
      </p:sp>
      <p:sp>
        <p:nvSpPr>
          <p:cNvPr id="28979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basic gravity model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8823325" y="0"/>
            <a:ext cx="320675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*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Conceptual Framework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Gravity Model     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685800" y="142875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 smtClean="0"/>
              <a:t>This session (Session </a:t>
            </a:r>
            <a:r>
              <a:rPr lang="en-US" dirty="0" smtClean="0"/>
              <a:t>17)</a:t>
            </a:r>
            <a:endParaRPr lang="en-US" dirty="0" smtClean="0"/>
          </a:p>
        </p:txBody>
      </p:sp>
      <p:sp>
        <p:nvSpPr>
          <p:cNvPr id="70671" name="Rectangle 15"/>
          <p:cNvSpPr>
            <a:spLocks noGrp="1" noChangeArrowheads="1"/>
          </p:cNvSpPr>
          <p:nvPr>
            <p:ph sz="quarter" idx="1"/>
          </p:nvPr>
        </p:nvSpPr>
        <p:spPr>
          <a:xfrm>
            <a:off x="768350" y="1600200"/>
            <a:ext cx="7373938" cy="4911725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Principles of spatial interaction</a:t>
            </a:r>
          </a:p>
          <a:p>
            <a:pPr eaLnBrk="1" hangingPunct="1">
              <a:defRPr/>
            </a:pPr>
            <a:r>
              <a:rPr lang="en-US" smtClean="0"/>
              <a:t>Conceptual framework </a:t>
            </a:r>
          </a:p>
          <a:p>
            <a:pPr lvl="1" eaLnBrk="1" hangingPunct="1">
              <a:defRPr/>
            </a:pPr>
            <a:r>
              <a:rPr lang="en-US" smtClean="0"/>
              <a:t>Scale impacts</a:t>
            </a:r>
          </a:p>
          <a:p>
            <a:pPr lvl="1" eaLnBrk="1" hangingPunct="1">
              <a:defRPr/>
            </a:pPr>
            <a:r>
              <a:rPr lang="en-US" smtClean="0"/>
              <a:t>Distance impacts</a:t>
            </a:r>
          </a:p>
          <a:p>
            <a:pPr eaLnBrk="1" hangingPunct="1">
              <a:defRPr/>
            </a:pPr>
            <a:r>
              <a:rPr lang="en-US" smtClean="0"/>
              <a:t>The gravity model</a:t>
            </a:r>
          </a:p>
          <a:p>
            <a:pPr eaLnBrk="1" hangingPunct="1">
              <a:defRPr/>
            </a:pPr>
            <a:r>
              <a:rPr lang="en-US" smtClean="0"/>
              <a:t>Improving the gravity model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Gravity Model</a:t>
            </a:r>
          </a:p>
        </p:txBody>
      </p:sp>
      <p:sp>
        <p:nvSpPr>
          <p:cNvPr id="29081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A basic gravity model</a:t>
            </a:r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/>
        </p:nvGraphicFramePr>
        <p:xfrm>
          <a:off x="825727" y="2798082"/>
          <a:ext cx="1090612" cy="677863"/>
        </p:xfrm>
        <a:graphic>
          <a:graphicData uri="http://schemas.openxmlformats.org/presentationml/2006/ole">
            <p:oleObj spid="_x0000_s2050" name="Equation" r:id="rId4" imgW="368280" imgH="228600" progId="Equation.DSMT4">
              <p:embed/>
            </p:oleObj>
          </a:graphicData>
        </a:graphic>
      </p:graphicFrame>
      <p:graphicFrame>
        <p:nvGraphicFramePr>
          <p:cNvPr id="290822" name="Object 6"/>
          <p:cNvGraphicFramePr>
            <a:graphicFrameLocks noChangeAspect="1"/>
          </p:cNvGraphicFramePr>
          <p:nvPr/>
        </p:nvGraphicFramePr>
        <p:xfrm>
          <a:off x="776514" y="4075339"/>
          <a:ext cx="1128713" cy="679450"/>
        </p:xfrm>
        <a:graphic>
          <a:graphicData uri="http://schemas.openxmlformats.org/presentationml/2006/ole">
            <p:oleObj spid="_x0000_s2051" name="Equation" r:id="rId5" imgW="380880" imgH="228600" progId="Equation.DSMT4">
              <p:embed/>
            </p:oleObj>
          </a:graphicData>
        </a:graphic>
      </p:graphicFrame>
      <p:graphicFrame>
        <p:nvGraphicFramePr>
          <p:cNvPr id="290823" name="Object 7"/>
          <p:cNvGraphicFramePr>
            <a:graphicFrameLocks noChangeAspect="1"/>
          </p:cNvGraphicFramePr>
          <p:nvPr/>
        </p:nvGraphicFramePr>
        <p:xfrm>
          <a:off x="796245" y="5306560"/>
          <a:ext cx="1128712" cy="677862"/>
        </p:xfrm>
        <a:graphic>
          <a:graphicData uri="http://schemas.openxmlformats.org/presentationml/2006/ole">
            <p:oleObj spid="_x0000_s2052" name="Equation" r:id="rId6" imgW="380880" imgH="228600" progId="Equation.DSMT4">
              <p:embed/>
            </p:oleObj>
          </a:graphicData>
        </a:graphic>
      </p:graphicFrame>
      <p:sp>
        <p:nvSpPr>
          <p:cNvPr id="9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Conceptual Framework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Gravity Model     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0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90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Gravity Model</a:t>
            </a:r>
          </a:p>
        </p:txBody>
      </p:sp>
      <p:sp>
        <p:nvSpPr>
          <p:cNvPr id="29184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229600" cy="4859338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Parallel with Newton’s Law of Gravity</a:t>
            </a:r>
          </a:p>
          <a:p>
            <a:pPr eaLnBrk="1" hangingPunct="1">
              <a:defRPr/>
            </a:pPr>
            <a:endParaRPr lang="en-US" smtClean="0"/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smtClean="0"/>
              <a:t>“Two objects are attracted by a force that is proportional to the </a:t>
            </a:r>
            <a:r>
              <a:rPr lang="en-US" b="1" smtClean="0"/>
              <a:t>product</a:t>
            </a:r>
            <a:r>
              <a:rPr lang="en-US" smtClean="0"/>
              <a:t> of their </a:t>
            </a:r>
            <a:r>
              <a:rPr lang="en-US" b="1" smtClean="0"/>
              <a:t>masses</a:t>
            </a:r>
            <a:r>
              <a:rPr lang="en-US" smtClean="0"/>
              <a:t> and inversely proportional to the </a:t>
            </a:r>
            <a:r>
              <a:rPr lang="en-US" b="1" smtClean="0"/>
              <a:t>square</a:t>
            </a:r>
            <a:r>
              <a:rPr lang="en-US" smtClean="0"/>
              <a:t> of the </a:t>
            </a:r>
            <a:r>
              <a:rPr lang="en-US" b="1" smtClean="0"/>
              <a:t>distance</a:t>
            </a:r>
            <a:r>
              <a:rPr lang="en-US" smtClean="0"/>
              <a:t> between them”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Conceptual Framework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Gravity Model     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1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Gravity Model</a:t>
            </a:r>
          </a:p>
        </p:txBody>
      </p:sp>
      <p:sp>
        <p:nvSpPr>
          <p:cNvPr id="292867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Newton’s model</a:t>
            </a: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/>
        </p:nvGraphicFramePr>
        <p:xfrm>
          <a:off x="514350" y="2335213"/>
          <a:ext cx="4059238" cy="2422525"/>
        </p:xfrm>
        <a:graphic>
          <a:graphicData uri="http://schemas.openxmlformats.org/presentationml/2006/ole">
            <p:oleObj spid="_x0000_s3074" name="Equation" r:id="rId4" imgW="787320" imgH="469800" progId="Equation.DSMT4">
              <p:embed/>
            </p:oleObj>
          </a:graphicData>
        </a:graphic>
      </p:graphicFrame>
      <p:sp>
        <p:nvSpPr>
          <p:cNvPr id="3077" name="Text Box 5"/>
          <p:cNvSpPr txBox="1">
            <a:spLocks noChangeArrowheads="1"/>
          </p:cNvSpPr>
          <p:nvPr/>
        </p:nvSpPr>
        <p:spPr bwMode="auto">
          <a:xfrm>
            <a:off x="4597400" y="4737100"/>
            <a:ext cx="4546600" cy="1679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600" i="1"/>
              <a:t>F</a:t>
            </a:r>
            <a:r>
              <a:rPr lang="en-US" sz="2600" i="1" baseline="-25000"/>
              <a:t>ij</a:t>
            </a:r>
            <a:r>
              <a:rPr lang="en-US" sz="2600"/>
              <a:t>: Force between bodies </a:t>
            </a:r>
            <a:r>
              <a:rPr lang="en-US" sz="2600" i="1"/>
              <a:t>i</a:t>
            </a:r>
            <a:r>
              <a:rPr lang="en-US" sz="2600"/>
              <a:t> and </a:t>
            </a:r>
            <a:r>
              <a:rPr lang="en-US" sz="2600" i="1"/>
              <a:t>j</a:t>
            </a:r>
          </a:p>
          <a:p>
            <a:r>
              <a:rPr lang="en-US" sz="2600" i="1"/>
              <a:t>m</a:t>
            </a:r>
            <a:r>
              <a:rPr lang="en-US" sz="2600" i="1" baseline="-25000"/>
              <a:t>i</a:t>
            </a:r>
            <a:r>
              <a:rPr lang="en-US" sz="2600"/>
              <a:t>: Mass of </a:t>
            </a:r>
            <a:r>
              <a:rPr lang="en-US" sz="2600" i="1"/>
              <a:t>i</a:t>
            </a:r>
          </a:p>
          <a:p>
            <a:r>
              <a:rPr lang="en-US" sz="2600" i="1"/>
              <a:t>m</a:t>
            </a:r>
            <a:r>
              <a:rPr lang="en-US" sz="2600" i="1" baseline="-25000"/>
              <a:t>j</a:t>
            </a:r>
            <a:r>
              <a:rPr lang="en-US" sz="2600"/>
              <a:t>: Mass of </a:t>
            </a:r>
            <a:r>
              <a:rPr lang="en-US" sz="2600" i="1"/>
              <a:t>j</a:t>
            </a:r>
          </a:p>
          <a:p>
            <a:r>
              <a:rPr lang="en-US" sz="2600" i="1"/>
              <a:t>d</a:t>
            </a:r>
            <a:r>
              <a:rPr lang="en-US" sz="2600" i="1" baseline="-25000"/>
              <a:t>ij</a:t>
            </a:r>
            <a:r>
              <a:rPr lang="en-US" sz="2600"/>
              <a:t>: distance between bodies </a:t>
            </a:r>
            <a:r>
              <a:rPr lang="en-US" sz="2600" i="1"/>
              <a:t>i</a:t>
            </a:r>
            <a:r>
              <a:rPr lang="en-US" sz="2600"/>
              <a:t> and </a:t>
            </a:r>
            <a:r>
              <a:rPr lang="en-US" sz="2600" i="1"/>
              <a:t>j</a:t>
            </a: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Conceptual Framework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Gravity Model     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Gravity Model</a:t>
            </a:r>
          </a:p>
        </p:txBody>
      </p:sp>
      <p:sp>
        <p:nvSpPr>
          <p:cNvPr id="293891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Improving the basic model (proportionality constant)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Conceptual Framework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Gravity Model     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Gravity Model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2327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Interpreting the proportionality constant </a:t>
            </a:r>
            <a:r>
              <a:rPr lang="en-US" i="1" smtClean="0">
                <a:latin typeface="Times New Roman" pitchFamily="18" charset="0"/>
              </a:rPr>
              <a:t>k</a:t>
            </a:r>
          </a:p>
          <a:p>
            <a:pPr lvl="1" eaLnBrk="1" hangingPunct="1">
              <a:defRPr/>
            </a:pPr>
            <a:r>
              <a:rPr lang="en-US" i="1" smtClean="0">
                <a:latin typeface="Times New Roman" pitchFamily="18" charset="0"/>
              </a:rPr>
              <a:t>k</a:t>
            </a:r>
            <a:r>
              <a:rPr lang="en-US" smtClean="0"/>
              <a:t>=0.5</a:t>
            </a:r>
          </a:p>
          <a:p>
            <a:pPr lvl="2" eaLnBrk="1" hangingPunct="1">
              <a:defRPr/>
            </a:pPr>
            <a:r>
              <a:rPr lang="en-US" smtClean="0"/>
              <a:t>Half of all potential interactions are realized</a:t>
            </a:r>
          </a:p>
          <a:p>
            <a:pPr lvl="1" eaLnBrk="1" hangingPunct="1">
              <a:defRPr/>
            </a:pPr>
            <a:r>
              <a:rPr lang="en-US" i="1" smtClean="0">
                <a:latin typeface="Times New Roman" pitchFamily="18" charset="0"/>
              </a:rPr>
              <a:t>k</a:t>
            </a:r>
            <a:r>
              <a:rPr lang="en-US" smtClean="0"/>
              <a:t>=0.2</a:t>
            </a:r>
          </a:p>
          <a:p>
            <a:pPr lvl="2" eaLnBrk="1" hangingPunct="1">
              <a:defRPr/>
            </a:pPr>
            <a:r>
              <a:rPr lang="en-US" smtClean="0"/>
              <a:t>One fifth of all potential interactions are realized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Conceptual Framework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Gravity Model     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79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97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Improving the Basic Model</a:t>
            </a:r>
          </a:p>
        </p:txBody>
      </p:sp>
      <p:sp>
        <p:nvSpPr>
          <p:cNvPr id="30003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Increasing the friction of distance</a:t>
            </a:r>
          </a:p>
        </p:txBody>
      </p:sp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Conceptual Framework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Gravity Model     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Improvements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Improving the Basic Model</a:t>
            </a:r>
          </a:p>
        </p:txBody>
      </p:sp>
      <p:sp>
        <p:nvSpPr>
          <p:cNvPr id="299015" name="Rectangle 7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Distance decay curves</a:t>
            </a:r>
          </a:p>
        </p:txBody>
      </p:sp>
      <p:graphicFrame>
        <p:nvGraphicFramePr>
          <p:cNvPr id="7170" name="Object 4"/>
          <p:cNvGraphicFramePr>
            <a:graphicFrameLocks noChangeAspect="1"/>
          </p:cNvGraphicFramePr>
          <p:nvPr/>
        </p:nvGraphicFramePr>
        <p:xfrm>
          <a:off x="2044700" y="2363788"/>
          <a:ext cx="5475288" cy="4106862"/>
        </p:xfrm>
        <a:graphic>
          <a:graphicData uri="http://schemas.openxmlformats.org/presentationml/2006/ole">
            <p:oleObj spid="_x0000_s7170" name="Bitmap Image" r:id="rId4" imgW="5334745" imgH="4001058" progId="PBrush">
              <p:embed/>
            </p:oleObj>
          </a:graphicData>
        </a:graphic>
      </p:graphicFrame>
      <p:graphicFrame>
        <p:nvGraphicFramePr>
          <p:cNvPr id="7171" name="Object 5"/>
          <p:cNvGraphicFramePr>
            <a:graphicFrameLocks noChangeAspect="1"/>
          </p:cNvGraphicFramePr>
          <p:nvPr/>
        </p:nvGraphicFramePr>
        <p:xfrm>
          <a:off x="2771775" y="5018088"/>
          <a:ext cx="454025" cy="935037"/>
        </p:xfrm>
        <a:graphic>
          <a:graphicData uri="http://schemas.openxmlformats.org/presentationml/2006/ole">
            <p:oleObj spid="_x0000_s7171" name="Equation" r:id="rId5" imgW="215640" imgH="444240" progId="Equation.DSMT4">
              <p:embed/>
            </p:oleObj>
          </a:graphicData>
        </a:graphic>
      </p:graphicFrame>
      <p:graphicFrame>
        <p:nvGraphicFramePr>
          <p:cNvPr id="7172" name="Object 6"/>
          <p:cNvGraphicFramePr>
            <a:graphicFrameLocks noChangeAspect="1"/>
          </p:cNvGraphicFramePr>
          <p:nvPr/>
        </p:nvGraphicFramePr>
        <p:xfrm>
          <a:off x="3340100" y="3021013"/>
          <a:ext cx="481013" cy="935037"/>
        </p:xfrm>
        <a:graphic>
          <a:graphicData uri="http://schemas.openxmlformats.org/presentationml/2006/ole">
            <p:oleObj spid="_x0000_s7172" name="Equation" r:id="rId6" imgW="228600" imgH="444240" progId="Equation.DSMT4">
              <p:embed/>
            </p:oleObj>
          </a:graphicData>
        </a:graphic>
      </p:graphicFrame>
      <p:sp>
        <p:nvSpPr>
          <p:cNvPr id="8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Conceptual Framework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Gravity Model     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Improvements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Gravity Model</a:t>
            </a:r>
          </a:p>
        </p:txBody>
      </p:sp>
      <p:sp>
        <p:nvSpPr>
          <p:cNvPr id="294915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Proportionality constant &amp; the friction of distance</a:t>
            </a:r>
          </a:p>
          <a:p>
            <a:pPr lvl="1" eaLnBrk="1" hangingPunct="1">
              <a:defRPr/>
            </a:pPr>
            <a:r>
              <a:rPr lang="en-US" smtClean="0"/>
              <a:t>Empirically determined</a:t>
            </a:r>
          </a:p>
        </p:txBody>
      </p:sp>
      <p:sp>
        <p:nvSpPr>
          <p:cNvPr id="6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Conceptual Framework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Gravity Model     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Improvements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Gravity Model</a:t>
            </a:r>
          </a:p>
        </p:txBody>
      </p:sp>
      <p:sp>
        <p:nvSpPr>
          <p:cNvPr id="301059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concept of potential</a:t>
            </a:r>
          </a:p>
        </p:txBody>
      </p:sp>
      <p:graphicFrame>
        <p:nvGraphicFramePr>
          <p:cNvPr id="9218" name="Object 4"/>
          <p:cNvGraphicFramePr>
            <a:graphicFrameLocks noChangeAspect="1"/>
          </p:cNvGraphicFramePr>
          <p:nvPr/>
        </p:nvGraphicFramePr>
        <p:xfrm>
          <a:off x="2027238" y="2849563"/>
          <a:ext cx="3733800" cy="2422525"/>
        </p:xfrm>
        <a:graphic>
          <a:graphicData uri="http://schemas.openxmlformats.org/presentationml/2006/ole">
            <p:oleObj spid="_x0000_s9218" name="Equation" r:id="rId4" imgW="723600" imgH="469800" progId="Equation.DSMT4">
              <p:embed/>
            </p:oleObj>
          </a:graphicData>
        </a:graphic>
      </p:graphicFrame>
      <p:sp>
        <p:nvSpPr>
          <p:cNvPr id="9222" name="Text Box 5"/>
          <p:cNvSpPr txBox="1">
            <a:spLocks noChangeArrowheads="1"/>
          </p:cNvSpPr>
          <p:nvPr/>
        </p:nvSpPr>
        <p:spPr bwMode="auto">
          <a:xfrm>
            <a:off x="542925" y="5538788"/>
            <a:ext cx="20288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Potential of city </a:t>
            </a:r>
            <a:r>
              <a:rPr lang="en-US" i="1"/>
              <a:t>i</a:t>
            </a:r>
          </a:p>
        </p:txBody>
      </p:sp>
      <p:sp>
        <p:nvSpPr>
          <p:cNvPr id="9223" name="Line 6"/>
          <p:cNvSpPr>
            <a:spLocks noChangeShapeType="1"/>
          </p:cNvSpPr>
          <p:nvPr/>
        </p:nvSpPr>
        <p:spPr bwMode="auto">
          <a:xfrm flipV="1">
            <a:off x="1619250" y="4594225"/>
            <a:ext cx="668338" cy="8366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9224" name="Text Box 7"/>
          <p:cNvSpPr txBox="1">
            <a:spLocks noChangeArrowheads="1"/>
          </p:cNvSpPr>
          <p:nvPr/>
        </p:nvSpPr>
        <p:spPr bwMode="auto">
          <a:xfrm>
            <a:off x="5756275" y="2374900"/>
            <a:ext cx="22494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Population of city </a:t>
            </a:r>
            <a:r>
              <a:rPr lang="en-US" i="1"/>
              <a:t>j</a:t>
            </a:r>
          </a:p>
        </p:txBody>
      </p:sp>
      <p:sp>
        <p:nvSpPr>
          <p:cNvPr id="9225" name="Line 8"/>
          <p:cNvSpPr>
            <a:spLocks noChangeShapeType="1"/>
          </p:cNvSpPr>
          <p:nvPr/>
        </p:nvSpPr>
        <p:spPr bwMode="auto">
          <a:xfrm flipH="1">
            <a:off x="5734050" y="2943225"/>
            <a:ext cx="266700" cy="212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sp>
        <p:nvSpPr>
          <p:cNvPr id="9226" name="Text Box 9"/>
          <p:cNvSpPr txBox="1">
            <a:spLocks noChangeArrowheads="1"/>
          </p:cNvSpPr>
          <p:nvPr/>
        </p:nvSpPr>
        <p:spPr bwMode="auto">
          <a:xfrm>
            <a:off x="6423025" y="5721350"/>
            <a:ext cx="2424113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Distance</a:t>
            </a:r>
          </a:p>
          <a:p>
            <a:r>
              <a:rPr lang="en-US"/>
              <a:t>between cities </a:t>
            </a:r>
            <a:r>
              <a:rPr lang="en-US" i="1"/>
              <a:t>i</a:t>
            </a:r>
            <a:r>
              <a:rPr lang="en-US"/>
              <a:t> and </a:t>
            </a:r>
            <a:r>
              <a:rPr lang="en-US" i="1"/>
              <a:t>j</a:t>
            </a:r>
          </a:p>
        </p:txBody>
      </p:sp>
      <p:sp>
        <p:nvSpPr>
          <p:cNvPr id="9227" name="Line 10"/>
          <p:cNvSpPr>
            <a:spLocks noChangeShapeType="1"/>
          </p:cNvSpPr>
          <p:nvPr/>
        </p:nvSpPr>
        <p:spPr bwMode="auto">
          <a:xfrm flipH="1" flipV="1">
            <a:off x="5748338" y="5022850"/>
            <a:ext cx="534987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CA"/>
          </a:p>
        </p:txBody>
      </p:sp>
      <p:graphicFrame>
        <p:nvGraphicFramePr>
          <p:cNvPr id="9219" name="Object 12"/>
          <p:cNvGraphicFramePr>
            <a:graphicFrameLocks noChangeAspect="1"/>
          </p:cNvGraphicFramePr>
          <p:nvPr/>
        </p:nvGraphicFramePr>
        <p:xfrm>
          <a:off x="6815138" y="3570288"/>
          <a:ext cx="1636712" cy="981075"/>
        </p:xfrm>
        <a:graphic>
          <a:graphicData uri="http://schemas.openxmlformats.org/presentationml/2006/ole">
            <p:oleObj spid="_x0000_s9219" name="Equation" r:id="rId5" imgW="317160" imgH="190440" progId="Equation.DSMT4">
              <p:embed/>
            </p:oleObj>
          </a:graphicData>
        </a:graphic>
      </p:graphicFrame>
      <p:sp>
        <p:nvSpPr>
          <p:cNvPr id="13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Conceptual Framework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Gravity Model     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Gravity Model</a:t>
            </a:r>
          </a:p>
        </p:txBody>
      </p:sp>
      <p:sp>
        <p:nvSpPr>
          <p:cNvPr id="30208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The concept of potential</a:t>
            </a:r>
          </a:p>
        </p:txBody>
      </p:sp>
      <p:sp>
        <p:nvSpPr>
          <p:cNvPr id="34820" name="Oval 12"/>
          <p:cNvSpPr>
            <a:spLocks noChangeArrowheads="1"/>
          </p:cNvSpPr>
          <p:nvPr/>
        </p:nvSpPr>
        <p:spPr bwMode="auto">
          <a:xfrm>
            <a:off x="4973638" y="2630488"/>
            <a:ext cx="1282700" cy="12827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1" name="Oval 13"/>
          <p:cNvSpPr>
            <a:spLocks noChangeArrowheads="1"/>
          </p:cNvSpPr>
          <p:nvPr/>
        </p:nvSpPr>
        <p:spPr bwMode="auto">
          <a:xfrm>
            <a:off x="1855788" y="5713413"/>
            <a:ext cx="433387" cy="43338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Oval 14"/>
          <p:cNvSpPr>
            <a:spLocks noChangeArrowheads="1"/>
          </p:cNvSpPr>
          <p:nvPr/>
        </p:nvSpPr>
        <p:spPr bwMode="auto">
          <a:xfrm>
            <a:off x="6834188" y="4981575"/>
            <a:ext cx="969962" cy="96996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/>
          </a:p>
        </p:txBody>
      </p:sp>
      <p:sp>
        <p:nvSpPr>
          <p:cNvPr id="34823" name="Oval 15"/>
          <p:cNvSpPr>
            <a:spLocks noChangeArrowheads="1"/>
          </p:cNvSpPr>
          <p:nvPr/>
        </p:nvSpPr>
        <p:spPr bwMode="auto">
          <a:xfrm>
            <a:off x="1471613" y="2833688"/>
            <a:ext cx="758825" cy="7588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Oval 16"/>
          <p:cNvSpPr>
            <a:spLocks noChangeArrowheads="1"/>
          </p:cNvSpPr>
          <p:nvPr/>
        </p:nvSpPr>
        <p:spPr bwMode="auto">
          <a:xfrm>
            <a:off x="2609850" y="4672013"/>
            <a:ext cx="88900" cy="889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4825" name="AutoShape 17"/>
          <p:cNvCxnSpPr>
            <a:cxnSpLocks noChangeShapeType="1"/>
            <a:stCxn id="34821" idx="7"/>
            <a:endCxn id="34824" idx="3"/>
          </p:cNvCxnSpPr>
          <p:nvPr/>
        </p:nvCxnSpPr>
        <p:spPr bwMode="auto">
          <a:xfrm rot="-5400000">
            <a:off x="1916907" y="5056981"/>
            <a:ext cx="1014412" cy="396875"/>
          </a:xfrm>
          <a:prstGeom prst="curvedConnector3">
            <a:avLst>
              <a:gd name="adj1" fmla="val 51801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6" name="AutoShape 18"/>
          <p:cNvCxnSpPr>
            <a:cxnSpLocks noChangeShapeType="1"/>
            <a:stCxn id="34822" idx="2"/>
            <a:endCxn id="34824" idx="5"/>
          </p:cNvCxnSpPr>
          <p:nvPr/>
        </p:nvCxnSpPr>
        <p:spPr bwMode="auto">
          <a:xfrm rot="10800000">
            <a:off x="2686050" y="4748213"/>
            <a:ext cx="4133850" cy="719137"/>
          </a:xfrm>
          <a:prstGeom prst="curvedConnector2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7" name="AutoShape 19"/>
          <p:cNvCxnSpPr>
            <a:cxnSpLocks noChangeShapeType="1"/>
            <a:stCxn id="34823" idx="4"/>
            <a:endCxn id="34824" idx="1"/>
          </p:cNvCxnSpPr>
          <p:nvPr/>
        </p:nvCxnSpPr>
        <p:spPr bwMode="auto">
          <a:xfrm rot="16200000" flipH="1">
            <a:off x="1697831" y="3759994"/>
            <a:ext cx="1077913" cy="771525"/>
          </a:xfrm>
          <a:prstGeom prst="curvedConnector3">
            <a:avLst>
              <a:gd name="adj1" fmla="val 48750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34828" name="AutoShape 20"/>
          <p:cNvCxnSpPr>
            <a:cxnSpLocks noChangeShapeType="1"/>
            <a:stCxn id="34820" idx="2"/>
            <a:endCxn id="34824" idx="6"/>
          </p:cNvCxnSpPr>
          <p:nvPr/>
        </p:nvCxnSpPr>
        <p:spPr bwMode="auto">
          <a:xfrm rot="10800000" flipV="1">
            <a:off x="2698750" y="3271838"/>
            <a:ext cx="2260600" cy="1444625"/>
          </a:xfrm>
          <a:prstGeom prst="curvedConnector3">
            <a:avLst>
              <a:gd name="adj1" fmla="val 49648"/>
            </a:avLst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34829" name="Oval 11"/>
          <p:cNvSpPr>
            <a:spLocks noChangeArrowheads="1"/>
          </p:cNvSpPr>
          <p:nvPr/>
        </p:nvSpPr>
        <p:spPr bwMode="auto">
          <a:xfrm>
            <a:off x="2141538" y="4210050"/>
            <a:ext cx="992187" cy="992188"/>
          </a:xfrm>
          <a:prstGeom prst="ellipse">
            <a:avLst/>
          </a:prstGeom>
          <a:noFill/>
          <a:ln w="28575">
            <a:solidFill>
              <a:srgbClr val="FFCC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Conceptual Framework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Gravity Model     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Principles of Spatial Interaction</a:t>
            </a:r>
          </a:p>
        </p:txBody>
      </p:sp>
      <p:sp>
        <p:nvSpPr>
          <p:cNvPr id="21811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8677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Complementarity</a:t>
            </a:r>
          </a:p>
        </p:txBody>
      </p:sp>
      <p:sp>
        <p:nvSpPr>
          <p:cNvPr id="16388" name="Oval 5"/>
          <p:cNvSpPr>
            <a:spLocks noChangeArrowheads="1"/>
          </p:cNvSpPr>
          <p:nvPr/>
        </p:nvSpPr>
        <p:spPr bwMode="auto">
          <a:xfrm>
            <a:off x="1473200" y="3992563"/>
            <a:ext cx="1493838" cy="14938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Oval 6"/>
          <p:cNvSpPr>
            <a:spLocks noChangeArrowheads="1"/>
          </p:cNvSpPr>
          <p:nvPr/>
        </p:nvSpPr>
        <p:spPr bwMode="auto">
          <a:xfrm>
            <a:off x="6015038" y="2909888"/>
            <a:ext cx="2241550" cy="22415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0" name="Oval 7"/>
          <p:cNvSpPr>
            <a:spLocks noChangeArrowheads="1"/>
          </p:cNvSpPr>
          <p:nvPr/>
        </p:nvSpPr>
        <p:spPr bwMode="auto">
          <a:xfrm>
            <a:off x="2012950" y="4264025"/>
            <a:ext cx="646113" cy="64611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1" name="Oval 8"/>
          <p:cNvSpPr>
            <a:spLocks noChangeArrowheads="1"/>
          </p:cNvSpPr>
          <p:nvPr/>
        </p:nvSpPr>
        <p:spPr bwMode="auto">
          <a:xfrm>
            <a:off x="6478588" y="3430588"/>
            <a:ext cx="646112" cy="646112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392" name="AutoShape 9"/>
          <p:cNvCxnSpPr>
            <a:cxnSpLocks noChangeShapeType="1"/>
            <a:stCxn id="16390" idx="7"/>
            <a:endCxn id="16391" idx="1"/>
          </p:cNvCxnSpPr>
          <p:nvPr/>
        </p:nvCxnSpPr>
        <p:spPr bwMode="auto">
          <a:xfrm rot="-5400000">
            <a:off x="4152107" y="1937544"/>
            <a:ext cx="833437" cy="4010025"/>
          </a:xfrm>
          <a:prstGeom prst="curvedConnector3">
            <a:avLst>
              <a:gd name="adj1" fmla="val 138856"/>
            </a:avLst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393" name="Text Box 10"/>
          <p:cNvSpPr txBox="1">
            <a:spLocks noChangeArrowheads="1"/>
          </p:cNvSpPr>
          <p:nvPr/>
        </p:nvSpPr>
        <p:spPr bwMode="auto">
          <a:xfrm>
            <a:off x="1089025" y="5662613"/>
            <a:ext cx="22955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Region A – Surplus</a:t>
            </a:r>
          </a:p>
        </p:txBody>
      </p:sp>
      <p:sp>
        <p:nvSpPr>
          <p:cNvPr id="16394" name="Text Box 11"/>
          <p:cNvSpPr txBox="1">
            <a:spLocks noChangeArrowheads="1"/>
          </p:cNvSpPr>
          <p:nvPr/>
        </p:nvSpPr>
        <p:spPr bwMode="auto">
          <a:xfrm>
            <a:off x="5954713" y="5399088"/>
            <a:ext cx="24145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Region B – Demand</a:t>
            </a:r>
          </a:p>
        </p:txBody>
      </p:sp>
      <p:sp>
        <p:nvSpPr>
          <p:cNvPr id="12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chemeClr val="accent2"/>
                </a:solidFill>
                <a:latin typeface="+mn-lt"/>
              </a:rPr>
              <a:t>Principles of Spatial Interaction</a:t>
            </a:r>
            <a:r>
              <a:rPr lang="en-US" sz="1800" dirty="0" smtClean="0">
                <a:solidFill>
                  <a:srgbClr val="C0C0C0"/>
                </a:solidFill>
                <a:latin typeface="+mn-lt"/>
              </a:rPr>
              <a:t>      Conceptual Framework      Gravity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Model     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Next…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effectLst/>
              </a:rPr>
              <a:t>Further improvements</a:t>
            </a:r>
          </a:p>
          <a:p>
            <a:r>
              <a:rPr lang="en-US" dirty="0" smtClean="0">
                <a:effectLst/>
              </a:rPr>
              <a:t>A Family of Gravity Models</a:t>
            </a:r>
          </a:p>
          <a:p>
            <a:r>
              <a:rPr lang="en-US" dirty="0" smtClean="0">
                <a:effectLst/>
              </a:rPr>
              <a:t>Examples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Principles of Spatial Interaction</a:t>
            </a:r>
          </a:p>
        </p:txBody>
      </p:sp>
      <p:sp>
        <p:nvSpPr>
          <p:cNvPr id="275459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8677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Transferability</a:t>
            </a:r>
          </a:p>
        </p:txBody>
      </p:sp>
      <p:sp>
        <p:nvSpPr>
          <p:cNvPr id="17412" name="Oval 5"/>
          <p:cNvSpPr>
            <a:spLocks noChangeArrowheads="1"/>
          </p:cNvSpPr>
          <p:nvPr/>
        </p:nvSpPr>
        <p:spPr bwMode="auto">
          <a:xfrm>
            <a:off x="1473200" y="3992563"/>
            <a:ext cx="1493838" cy="1493837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3" name="Oval 6"/>
          <p:cNvSpPr>
            <a:spLocks noChangeArrowheads="1"/>
          </p:cNvSpPr>
          <p:nvPr/>
        </p:nvSpPr>
        <p:spPr bwMode="auto">
          <a:xfrm>
            <a:off x="6224588" y="2530475"/>
            <a:ext cx="882650" cy="88265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4" name="Oval 7"/>
          <p:cNvSpPr>
            <a:spLocks noChangeArrowheads="1"/>
          </p:cNvSpPr>
          <p:nvPr/>
        </p:nvSpPr>
        <p:spPr bwMode="auto">
          <a:xfrm>
            <a:off x="1824038" y="4410075"/>
            <a:ext cx="646112" cy="646113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15" name="Oval 8"/>
          <p:cNvSpPr>
            <a:spLocks noChangeArrowheads="1"/>
          </p:cNvSpPr>
          <p:nvPr/>
        </p:nvSpPr>
        <p:spPr bwMode="auto">
          <a:xfrm>
            <a:off x="6535738" y="2865438"/>
            <a:ext cx="255587" cy="255587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7416" name="AutoShape 9"/>
          <p:cNvCxnSpPr>
            <a:cxnSpLocks noChangeShapeType="1"/>
            <a:stCxn id="17414" idx="6"/>
            <a:endCxn id="17415" idx="2"/>
          </p:cNvCxnSpPr>
          <p:nvPr/>
        </p:nvCxnSpPr>
        <p:spPr bwMode="auto">
          <a:xfrm flipV="1">
            <a:off x="2470150" y="2994025"/>
            <a:ext cx="4065588" cy="1739900"/>
          </a:xfrm>
          <a:prstGeom prst="curvedConnector3">
            <a:avLst>
              <a:gd name="adj1" fmla="val 49981"/>
            </a:avLst>
          </a:prstGeom>
          <a:noFill/>
          <a:ln w="101600">
            <a:solidFill>
              <a:schemeClr val="tx1"/>
            </a:solidFill>
            <a:round/>
            <a:headEnd type="triangle" w="med" len="med"/>
            <a:tailEnd/>
          </a:ln>
        </p:spPr>
      </p:cxnSp>
      <p:sp>
        <p:nvSpPr>
          <p:cNvPr id="17417" name="Text Box 10"/>
          <p:cNvSpPr txBox="1">
            <a:spLocks noChangeArrowheads="1"/>
          </p:cNvSpPr>
          <p:nvPr/>
        </p:nvSpPr>
        <p:spPr bwMode="auto">
          <a:xfrm>
            <a:off x="1724025" y="5640388"/>
            <a:ext cx="987425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Canada</a:t>
            </a:r>
          </a:p>
        </p:txBody>
      </p:sp>
      <p:sp>
        <p:nvSpPr>
          <p:cNvPr id="17418" name="Text Box 11"/>
          <p:cNvSpPr txBox="1">
            <a:spLocks noChangeArrowheads="1"/>
          </p:cNvSpPr>
          <p:nvPr/>
        </p:nvSpPr>
        <p:spPr bwMode="auto">
          <a:xfrm>
            <a:off x="7292975" y="2209800"/>
            <a:ext cx="1436688" cy="109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/>
              <a:t>Switzerland</a:t>
            </a:r>
          </a:p>
          <a:p>
            <a:r>
              <a:rPr lang="en-US"/>
              <a:t>(Surplus of watches)</a:t>
            </a:r>
          </a:p>
        </p:txBody>
      </p:sp>
      <p:sp>
        <p:nvSpPr>
          <p:cNvPr id="17419" name="Oval 12"/>
          <p:cNvSpPr>
            <a:spLocks noChangeArrowheads="1"/>
          </p:cNvSpPr>
          <p:nvPr/>
        </p:nvSpPr>
        <p:spPr bwMode="auto">
          <a:xfrm>
            <a:off x="5291138" y="4854575"/>
            <a:ext cx="1025525" cy="1025525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0" name="Oval 13"/>
          <p:cNvSpPr>
            <a:spLocks noChangeArrowheads="1"/>
          </p:cNvSpPr>
          <p:nvPr/>
        </p:nvSpPr>
        <p:spPr bwMode="auto">
          <a:xfrm>
            <a:off x="5692775" y="4999038"/>
            <a:ext cx="442913" cy="442912"/>
          </a:xfrm>
          <a:prstGeom prst="ellipse">
            <a:avLst/>
          </a:prstGeom>
          <a:noFill/>
          <a:ln w="285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421" name="Text Box 14"/>
          <p:cNvSpPr txBox="1">
            <a:spLocks noChangeArrowheads="1"/>
          </p:cNvSpPr>
          <p:nvPr/>
        </p:nvSpPr>
        <p:spPr bwMode="auto">
          <a:xfrm>
            <a:off x="5440363" y="5999163"/>
            <a:ext cx="7810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Spain</a:t>
            </a:r>
          </a:p>
        </p:txBody>
      </p:sp>
      <p:cxnSp>
        <p:nvCxnSpPr>
          <p:cNvPr id="17422" name="AutoShape 15"/>
          <p:cNvCxnSpPr>
            <a:cxnSpLocks noChangeShapeType="1"/>
            <a:stCxn id="17415" idx="4"/>
            <a:endCxn id="17420" idx="0"/>
          </p:cNvCxnSpPr>
          <p:nvPr/>
        </p:nvCxnSpPr>
        <p:spPr bwMode="auto">
          <a:xfrm rot="5400000">
            <a:off x="5350668" y="3685382"/>
            <a:ext cx="1878013" cy="749300"/>
          </a:xfrm>
          <a:prstGeom prst="curvedConnector3">
            <a:avLst>
              <a:gd name="adj1" fmla="val 49958"/>
            </a:avLst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chemeClr val="accent2"/>
                </a:solidFill>
                <a:latin typeface="+mn-lt"/>
              </a:rPr>
              <a:t>Principles of Spatial Interaction</a:t>
            </a:r>
            <a:r>
              <a:rPr lang="en-US" sz="1800" dirty="0" smtClean="0">
                <a:solidFill>
                  <a:srgbClr val="C0C0C0"/>
                </a:solidFill>
                <a:latin typeface="+mn-lt"/>
              </a:rPr>
              <a:t>      Conceptual Framework      Gravity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Model     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Principles of Spatial Interaction</a:t>
            </a:r>
          </a:p>
        </p:txBody>
      </p:sp>
      <p:sp>
        <p:nvSpPr>
          <p:cNvPr id="277507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8677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Transferability</a:t>
            </a:r>
          </a:p>
          <a:p>
            <a:pPr lvl="1" eaLnBrk="1" hangingPunct="1">
              <a:defRPr/>
            </a:pPr>
            <a:r>
              <a:rPr lang="en-US" smtClean="0"/>
              <a:t>Inherent transferability</a:t>
            </a:r>
          </a:p>
          <a:p>
            <a:pPr lvl="1" eaLnBrk="1" hangingPunct="1">
              <a:defRPr/>
            </a:pPr>
            <a:r>
              <a:rPr lang="en-US" smtClean="0"/>
              <a:t>How easy/difficult it is to transfer an item/to move</a:t>
            </a:r>
          </a:p>
          <a:p>
            <a:pPr lvl="2" eaLnBrk="1" hangingPunct="1">
              <a:defRPr/>
            </a:pPr>
            <a:r>
              <a:rPr lang="en-US" smtClean="0"/>
              <a:t>Distance, time, cost, effort, etc.</a:t>
            </a:r>
          </a:p>
          <a:p>
            <a:pPr lvl="1" eaLnBrk="1" hangingPunct="1">
              <a:defRPr/>
            </a:pPr>
            <a:r>
              <a:rPr lang="en-US" smtClean="0"/>
              <a:t>Mobility (of people)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chemeClr val="accent2"/>
                </a:solidFill>
                <a:latin typeface="+mn-lt"/>
              </a:rPr>
              <a:t>Principles of Spatial Interaction</a:t>
            </a:r>
            <a:r>
              <a:rPr lang="en-US" sz="1800" dirty="0" smtClean="0">
                <a:solidFill>
                  <a:srgbClr val="C0C0C0"/>
                </a:solidFill>
                <a:latin typeface="+mn-lt"/>
              </a:rPr>
              <a:t>      Conceptual Framework      Gravity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Model     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Principles of Spatial Interaction</a:t>
            </a:r>
          </a:p>
        </p:txBody>
      </p:sp>
      <p:sp>
        <p:nvSpPr>
          <p:cNvPr id="278531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8677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Transferability</a:t>
            </a:r>
          </a:p>
          <a:p>
            <a:pPr lvl="1" eaLnBrk="1" hangingPunct="1">
              <a:defRPr/>
            </a:pPr>
            <a:r>
              <a:rPr lang="en-US" smtClean="0"/>
              <a:t>Distance decay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chemeClr val="accent2"/>
                </a:solidFill>
                <a:latin typeface="+mn-lt"/>
              </a:rPr>
              <a:t>Principles of Spatial Interaction</a:t>
            </a:r>
            <a:r>
              <a:rPr lang="en-US" sz="1800" dirty="0" smtClean="0">
                <a:solidFill>
                  <a:srgbClr val="C0C0C0"/>
                </a:solidFill>
                <a:latin typeface="+mn-lt"/>
              </a:rPr>
              <a:t>      Conceptual Framework      Gravity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Model     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Principles of Spatial Interaction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8677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Intervening opportunities</a:t>
            </a:r>
          </a:p>
        </p:txBody>
      </p:sp>
      <p:sp>
        <p:nvSpPr>
          <p:cNvPr id="20484" name="Oval 16"/>
          <p:cNvSpPr>
            <a:spLocks noChangeArrowheads="1"/>
          </p:cNvSpPr>
          <p:nvPr/>
        </p:nvSpPr>
        <p:spPr bwMode="auto">
          <a:xfrm>
            <a:off x="1763713" y="3070225"/>
            <a:ext cx="341312" cy="3413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5" name="Text Box 17"/>
          <p:cNvSpPr txBox="1">
            <a:spLocks noChangeArrowheads="1"/>
          </p:cNvSpPr>
          <p:nvPr/>
        </p:nvSpPr>
        <p:spPr bwMode="auto">
          <a:xfrm>
            <a:off x="682625" y="2667000"/>
            <a:ext cx="1085850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Town A</a:t>
            </a:r>
          </a:p>
        </p:txBody>
      </p:sp>
      <p:sp>
        <p:nvSpPr>
          <p:cNvPr id="20486" name="Oval 18"/>
          <p:cNvSpPr>
            <a:spLocks noChangeArrowheads="1"/>
          </p:cNvSpPr>
          <p:nvPr/>
        </p:nvSpPr>
        <p:spPr bwMode="auto">
          <a:xfrm>
            <a:off x="3767138" y="3241675"/>
            <a:ext cx="341312" cy="3413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87" name="Text Box 19"/>
          <p:cNvSpPr txBox="1">
            <a:spLocks noChangeArrowheads="1"/>
          </p:cNvSpPr>
          <p:nvPr/>
        </p:nvSpPr>
        <p:spPr bwMode="auto">
          <a:xfrm>
            <a:off x="3440113" y="2566988"/>
            <a:ext cx="1068387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Town B</a:t>
            </a:r>
          </a:p>
        </p:txBody>
      </p:sp>
      <p:cxnSp>
        <p:nvCxnSpPr>
          <p:cNvPr id="20488" name="AutoShape 20"/>
          <p:cNvCxnSpPr>
            <a:cxnSpLocks noChangeShapeType="1"/>
            <a:stCxn id="20484" idx="6"/>
            <a:endCxn id="20486" idx="2"/>
          </p:cNvCxnSpPr>
          <p:nvPr/>
        </p:nvCxnSpPr>
        <p:spPr bwMode="auto">
          <a:xfrm>
            <a:off x="2119313" y="3241675"/>
            <a:ext cx="1633537" cy="171450"/>
          </a:xfrm>
          <a:prstGeom prst="straightConnector1">
            <a:avLst/>
          </a:prstGeom>
          <a:noFill/>
          <a:ln w="1778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489" name="Oval 25"/>
          <p:cNvSpPr>
            <a:spLocks noChangeArrowheads="1"/>
          </p:cNvSpPr>
          <p:nvPr/>
        </p:nvSpPr>
        <p:spPr bwMode="auto">
          <a:xfrm>
            <a:off x="6096000" y="4573588"/>
            <a:ext cx="341313" cy="3413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0" name="Text Box 26"/>
          <p:cNvSpPr txBox="1">
            <a:spLocks noChangeArrowheads="1"/>
          </p:cNvSpPr>
          <p:nvPr/>
        </p:nvSpPr>
        <p:spPr bwMode="auto">
          <a:xfrm>
            <a:off x="5014913" y="4170363"/>
            <a:ext cx="108585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Town A</a:t>
            </a:r>
          </a:p>
        </p:txBody>
      </p:sp>
      <p:sp>
        <p:nvSpPr>
          <p:cNvPr id="20491" name="Oval 27"/>
          <p:cNvSpPr>
            <a:spLocks noChangeArrowheads="1"/>
          </p:cNvSpPr>
          <p:nvPr/>
        </p:nvSpPr>
        <p:spPr bwMode="auto">
          <a:xfrm>
            <a:off x="8099425" y="4745038"/>
            <a:ext cx="341313" cy="34131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2" name="Text Box 28"/>
          <p:cNvSpPr txBox="1">
            <a:spLocks noChangeArrowheads="1"/>
          </p:cNvSpPr>
          <p:nvPr/>
        </p:nvSpPr>
        <p:spPr bwMode="auto">
          <a:xfrm>
            <a:off x="7772400" y="4070350"/>
            <a:ext cx="1068388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Town B</a:t>
            </a:r>
          </a:p>
        </p:txBody>
      </p:sp>
      <p:cxnSp>
        <p:nvCxnSpPr>
          <p:cNvPr id="20493" name="AutoShape 29"/>
          <p:cNvCxnSpPr>
            <a:cxnSpLocks noChangeShapeType="1"/>
            <a:stCxn id="20489" idx="6"/>
            <a:endCxn id="20491" idx="2"/>
          </p:cNvCxnSpPr>
          <p:nvPr/>
        </p:nvCxnSpPr>
        <p:spPr bwMode="auto">
          <a:xfrm>
            <a:off x="6451600" y="4745038"/>
            <a:ext cx="1633538" cy="17145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494" name="Oval 30"/>
          <p:cNvSpPr>
            <a:spLocks noChangeArrowheads="1"/>
          </p:cNvSpPr>
          <p:nvPr/>
        </p:nvSpPr>
        <p:spPr bwMode="auto">
          <a:xfrm>
            <a:off x="6621463" y="5362575"/>
            <a:ext cx="341312" cy="3413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495" name="Text Box 31"/>
          <p:cNvSpPr txBox="1">
            <a:spLocks noChangeArrowheads="1"/>
          </p:cNvSpPr>
          <p:nvPr/>
        </p:nvSpPr>
        <p:spPr bwMode="auto">
          <a:xfrm>
            <a:off x="6242050" y="5770563"/>
            <a:ext cx="1074738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Town C</a:t>
            </a:r>
          </a:p>
        </p:txBody>
      </p:sp>
      <p:cxnSp>
        <p:nvCxnSpPr>
          <p:cNvPr id="20496" name="AutoShape 32"/>
          <p:cNvCxnSpPr>
            <a:cxnSpLocks noChangeShapeType="1"/>
            <a:stCxn id="20489" idx="4"/>
            <a:endCxn id="20494" idx="2"/>
          </p:cNvCxnSpPr>
          <p:nvPr/>
        </p:nvCxnSpPr>
        <p:spPr bwMode="auto">
          <a:xfrm rot="16200000" flipH="1">
            <a:off x="6134894" y="5061744"/>
            <a:ext cx="604837" cy="339725"/>
          </a:xfrm>
          <a:prstGeom prst="curvedConnector2">
            <a:avLst/>
          </a:prstGeom>
          <a:noFill/>
          <a:ln w="101600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20497" name="Text Box 33"/>
          <p:cNvSpPr txBox="1">
            <a:spLocks noChangeArrowheads="1"/>
          </p:cNvSpPr>
          <p:nvPr/>
        </p:nvSpPr>
        <p:spPr bwMode="auto">
          <a:xfrm>
            <a:off x="877888" y="4002088"/>
            <a:ext cx="3352800" cy="427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No intervening opportunities</a:t>
            </a:r>
          </a:p>
        </p:txBody>
      </p:sp>
      <p:sp>
        <p:nvSpPr>
          <p:cNvPr id="20498" name="Text Box 34"/>
          <p:cNvSpPr txBox="1">
            <a:spLocks noChangeArrowheads="1"/>
          </p:cNvSpPr>
          <p:nvPr/>
        </p:nvSpPr>
        <p:spPr bwMode="auto">
          <a:xfrm>
            <a:off x="5278438" y="3581400"/>
            <a:ext cx="3306762" cy="427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One intervening opportunity</a:t>
            </a:r>
          </a:p>
        </p:txBody>
      </p:sp>
      <p:sp>
        <p:nvSpPr>
          <p:cNvPr id="20499" name="Line 35"/>
          <p:cNvSpPr>
            <a:spLocks noChangeShapeType="1"/>
          </p:cNvSpPr>
          <p:nvPr/>
        </p:nvSpPr>
        <p:spPr bwMode="auto">
          <a:xfrm flipV="1">
            <a:off x="3757613" y="2419350"/>
            <a:ext cx="1584325" cy="37465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en-CA"/>
          </a:p>
        </p:txBody>
      </p:sp>
      <p:sp>
        <p:nvSpPr>
          <p:cNvPr id="21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b="1" dirty="0" smtClean="0">
                <a:solidFill>
                  <a:schemeClr val="accent2"/>
                </a:solidFill>
                <a:latin typeface="+mn-lt"/>
              </a:rPr>
              <a:t>Principles of Spatial Interaction</a:t>
            </a:r>
            <a:r>
              <a:rPr lang="en-US" sz="1800" dirty="0" smtClean="0">
                <a:solidFill>
                  <a:srgbClr val="C0C0C0"/>
                </a:solidFill>
                <a:latin typeface="+mn-lt"/>
              </a:rPr>
              <a:t>      Conceptual Framework      Gravity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Model     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Conceptual Framework</a:t>
            </a:r>
          </a:p>
        </p:txBody>
      </p:sp>
      <p:sp>
        <p:nvSpPr>
          <p:cNvPr id="245763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8677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How to make these ideas operational?</a:t>
            </a:r>
          </a:p>
          <a:p>
            <a:pPr eaLnBrk="1" hangingPunct="1">
              <a:defRPr/>
            </a:pPr>
            <a:r>
              <a:rPr lang="en-US" smtClean="0"/>
              <a:t>Example</a:t>
            </a:r>
          </a:p>
        </p:txBody>
      </p:sp>
      <p:sp>
        <p:nvSpPr>
          <p:cNvPr id="5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Conceptual Framework      </a:t>
            </a:r>
            <a:r>
              <a:rPr lang="en-US" sz="1800" dirty="0" smtClean="0">
                <a:solidFill>
                  <a:srgbClr val="C0C0C0"/>
                </a:solidFill>
                <a:latin typeface="+mn-lt"/>
              </a:rPr>
              <a:t>Gravity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Model     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mtClean="0"/>
              <a:t>Conceptual Framework</a:t>
            </a:r>
          </a:p>
        </p:txBody>
      </p:sp>
      <p:sp>
        <p:nvSpPr>
          <p:cNvPr id="279555" name="Rectangle 3"/>
          <p:cNvSpPr>
            <a:spLocks noGrp="1" noChangeArrowheads="1"/>
          </p:cNvSpPr>
          <p:nvPr>
            <p:ph sz="quarter" idx="1"/>
          </p:nvPr>
        </p:nvSpPr>
        <p:spPr>
          <a:xfrm>
            <a:off x="457200" y="1600200"/>
            <a:ext cx="8486775" cy="4525963"/>
          </a:xfrm>
        </p:spPr>
        <p:txBody>
          <a:bodyPr/>
          <a:lstStyle/>
          <a:p>
            <a:pPr eaLnBrk="1" hangingPunct="1">
              <a:defRPr/>
            </a:pPr>
            <a:r>
              <a:rPr lang="en-US" smtClean="0"/>
              <a:t>Case 1</a:t>
            </a:r>
          </a:p>
        </p:txBody>
      </p:sp>
      <p:sp>
        <p:nvSpPr>
          <p:cNvPr id="22532" name="Oval 5"/>
          <p:cNvSpPr>
            <a:spLocks noChangeArrowheads="1"/>
          </p:cNvSpPr>
          <p:nvPr/>
        </p:nvSpPr>
        <p:spPr bwMode="auto">
          <a:xfrm>
            <a:off x="1727200" y="3454400"/>
            <a:ext cx="1204913" cy="12049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200" b="1"/>
              <a:t>A</a:t>
            </a:r>
          </a:p>
        </p:txBody>
      </p:sp>
      <p:sp>
        <p:nvSpPr>
          <p:cNvPr id="22533" name="Oval 6"/>
          <p:cNvSpPr>
            <a:spLocks noChangeArrowheads="1"/>
          </p:cNvSpPr>
          <p:nvPr/>
        </p:nvSpPr>
        <p:spPr bwMode="auto">
          <a:xfrm>
            <a:off x="6572250" y="3454400"/>
            <a:ext cx="1204913" cy="120491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4200" b="1"/>
              <a:t>B</a:t>
            </a:r>
          </a:p>
        </p:txBody>
      </p:sp>
      <p:cxnSp>
        <p:nvCxnSpPr>
          <p:cNvPr id="22534" name="AutoShape 13"/>
          <p:cNvCxnSpPr>
            <a:cxnSpLocks noChangeShapeType="1"/>
            <a:stCxn id="22532" idx="6"/>
            <a:endCxn id="22533" idx="2"/>
          </p:cNvCxnSpPr>
          <p:nvPr/>
        </p:nvCxnSpPr>
        <p:spPr bwMode="auto">
          <a:xfrm>
            <a:off x="2946400" y="4057650"/>
            <a:ext cx="361156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</p:cxnSp>
      <p:sp>
        <p:nvSpPr>
          <p:cNvPr id="22535" name="Text Box 8"/>
          <p:cNvSpPr txBox="1">
            <a:spLocks noChangeArrowheads="1"/>
          </p:cNvSpPr>
          <p:nvPr/>
        </p:nvSpPr>
        <p:spPr bwMode="auto">
          <a:xfrm>
            <a:off x="4132263" y="3868738"/>
            <a:ext cx="1065212" cy="36671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d= 80 km</a:t>
            </a:r>
          </a:p>
        </p:txBody>
      </p:sp>
      <p:sp>
        <p:nvSpPr>
          <p:cNvPr id="22536" name="Text Box 24"/>
          <p:cNvSpPr txBox="1">
            <a:spLocks noChangeArrowheads="1"/>
          </p:cNvSpPr>
          <p:nvPr/>
        </p:nvSpPr>
        <p:spPr bwMode="auto">
          <a:xfrm>
            <a:off x="696913" y="3748088"/>
            <a:ext cx="666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Pop:</a:t>
            </a:r>
          </a:p>
          <a:p>
            <a:pPr algn="ctr"/>
            <a:r>
              <a:rPr lang="en-US" sz="1800"/>
              <a:t>2,000</a:t>
            </a:r>
          </a:p>
        </p:txBody>
      </p:sp>
      <p:sp>
        <p:nvSpPr>
          <p:cNvPr id="22537" name="Text Box 25"/>
          <p:cNvSpPr txBox="1">
            <a:spLocks noChangeArrowheads="1"/>
          </p:cNvSpPr>
          <p:nvPr/>
        </p:nvSpPr>
        <p:spPr bwMode="auto">
          <a:xfrm>
            <a:off x="8128000" y="3748088"/>
            <a:ext cx="666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800"/>
              <a:t>Pop:</a:t>
            </a:r>
          </a:p>
          <a:p>
            <a:pPr algn="ctr"/>
            <a:r>
              <a:rPr lang="en-US" sz="1800"/>
              <a:t>2,000</a:t>
            </a:r>
          </a:p>
        </p:txBody>
      </p:sp>
      <p:sp>
        <p:nvSpPr>
          <p:cNvPr id="11" name="Text Box 25"/>
          <p:cNvSpPr txBox="1">
            <a:spLocks noChangeArrowheads="1"/>
          </p:cNvSpPr>
          <p:nvPr/>
        </p:nvSpPr>
        <p:spPr bwMode="auto">
          <a:xfrm>
            <a:off x="29623" y="6474154"/>
            <a:ext cx="909986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1800" dirty="0">
                <a:solidFill>
                  <a:srgbClr val="C0C0C0"/>
                </a:solidFill>
                <a:latin typeface="+mn-lt"/>
              </a:rPr>
              <a:t>Principles of Spatial Interaction      </a:t>
            </a:r>
            <a:r>
              <a:rPr lang="en-US" sz="1800" b="1" dirty="0">
                <a:solidFill>
                  <a:schemeClr val="accent2"/>
                </a:solidFill>
                <a:latin typeface="+mn-lt"/>
              </a:rPr>
              <a:t>Conceptual Framework      </a:t>
            </a:r>
            <a:r>
              <a:rPr lang="en-US" sz="1800" dirty="0" smtClean="0">
                <a:solidFill>
                  <a:srgbClr val="C0C0C0"/>
                </a:solidFill>
                <a:latin typeface="+mn-lt"/>
              </a:rPr>
              <a:t>Gravity </a:t>
            </a:r>
            <a:r>
              <a:rPr lang="en-US" sz="1800" dirty="0">
                <a:solidFill>
                  <a:srgbClr val="C0C0C0"/>
                </a:solidFill>
                <a:latin typeface="+mn-lt"/>
              </a:rPr>
              <a:t>Model      Improvements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Median</Template>
  <TotalTime>6178</TotalTime>
  <Words>793</Words>
  <Application>Microsoft PowerPoint</Application>
  <PresentationFormat>On-screen Show (4:3)</PresentationFormat>
  <Paragraphs>200</Paragraphs>
  <Slides>30</Slides>
  <Notes>30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3" baseType="lpstr">
      <vt:lpstr>Median</vt:lpstr>
      <vt:lpstr>Equation</vt:lpstr>
      <vt:lpstr>Bitmap Image</vt:lpstr>
      <vt:lpstr>GEO 2LI3: Transport and economic activity</vt:lpstr>
      <vt:lpstr>This session (Session 17)</vt:lpstr>
      <vt:lpstr>Principles of Spatial Interaction</vt:lpstr>
      <vt:lpstr>Principles of Spatial Interaction</vt:lpstr>
      <vt:lpstr>Principles of Spatial Interaction</vt:lpstr>
      <vt:lpstr>Principles of Spatial Interaction</vt:lpstr>
      <vt:lpstr>Principles of Spatial Interaction</vt:lpstr>
      <vt:lpstr>Conceptual Framework</vt:lpstr>
      <vt:lpstr>Conceptual Framework</vt:lpstr>
      <vt:lpstr>Conceptual Framework</vt:lpstr>
      <vt:lpstr>Conceptual Framework</vt:lpstr>
      <vt:lpstr>Conceptual Framework</vt:lpstr>
      <vt:lpstr>Conceptual Framework</vt:lpstr>
      <vt:lpstr>Conceptual Framework</vt:lpstr>
      <vt:lpstr>Conceptual Framework</vt:lpstr>
      <vt:lpstr>Conceptual Framework</vt:lpstr>
      <vt:lpstr>Conceptual Framework</vt:lpstr>
      <vt:lpstr>Conceptual Framework</vt:lpstr>
      <vt:lpstr>The Gravity Model</vt:lpstr>
      <vt:lpstr>The Gravity Model</vt:lpstr>
      <vt:lpstr>The Gravity Model</vt:lpstr>
      <vt:lpstr>The Gravity Model</vt:lpstr>
      <vt:lpstr>The Gravity Model</vt:lpstr>
      <vt:lpstr>The Gravity Model</vt:lpstr>
      <vt:lpstr>Improving the Basic Model</vt:lpstr>
      <vt:lpstr>Improving the Basic Model</vt:lpstr>
      <vt:lpstr>The Gravity Model</vt:lpstr>
      <vt:lpstr>The Gravity Model</vt:lpstr>
      <vt:lpstr>The Gravity Model</vt:lpstr>
      <vt:lpstr>Next…</vt:lpstr>
    </vt:vector>
  </TitlesOfParts>
  <Company>McMaster University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Antonio Paez</dc:creator>
  <cp:lastModifiedBy>Antonio Paez</cp:lastModifiedBy>
  <cp:revision>469</cp:revision>
  <dcterms:created xsi:type="dcterms:W3CDTF">2003-01-24T12:48:31Z</dcterms:created>
  <dcterms:modified xsi:type="dcterms:W3CDTF">2009-11-23T15:08:40Z</dcterms:modified>
</cp:coreProperties>
</file>