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62" r:id="rId2"/>
    <p:sldId id="532" r:id="rId3"/>
    <p:sldId id="294" r:id="rId4"/>
    <p:sldId id="423" r:id="rId5"/>
    <p:sldId id="509" r:id="rId6"/>
    <p:sldId id="510" r:id="rId7"/>
    <p:sldId id="504" r:id="rId8"/>
    <p:sldId id="507" r:id="rId9"/>
    <p:sldId id="511" r:id="rId10"/>
    <p:sldId id="505" r:id="rId11"/>
    <p:sldId id="506" r:id="rId12"/>
    <p:sldId id="512" r:id="rId13"/>
    <p:sldId id="508" r:id="rId14"/>
    <p:sldId id="476" r:id="rId15"/>
    <p:sldId id="502" r:id="rId16"/>
    <p:sldId id="503" r:id="rId17"/>
    <p:sldId id="513" r:id="rId18"/>
    <p:sldId id="518" r:id="rId19"/>
    <p:sldId id="528" r:id="rId20"/>
    <p:sldId id="519" r:id="rId21"/>
    <p:sldId id="529" r:id="rId22"/>
    <p:sldId id="530" r:id="rId23"/>
    <p:sldId id="520" r:id="rId24"/>
    <p:sldId id="531" r:id="rId25"/>
    <p:sldId id="521" r:id="rId26"/>
    <p:sldId id="523" r:id="rId27"/>
    <p:sldId id="533" r:id="rId28"/>
    <p:sldId id="522" r:id="rId29"/>
    <p:sldId id="525" r:id="rId30"/>
    <p:sldId id="524" r:id="rId31"/>
    <p:sldId id="526" r:id="rId32"/>
    <p:sldId id="402" r:id="rId3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CC00"/>
    <a:srgbClr val="C0C0C0"/>
    <a:srgbClr val="FFFFFF"/>
    <a:srgbClr val="66FF33"/>
    <a:srgbClr val="FFFF0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6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360" y="-90"/>
      </p:cViewPr>
      <p:guideLst>
        <p:guide orient="horz" pos="4319"/>
        <p:guide pos="28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2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9CBA345-1E2F-48B6-BF4C-4FCDD5EED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49275"/>
            <a:ext cx="3656013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6043AFE-3AD7-48C1-B17F-3796B557C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12C5B-0006-4C36-9D05-FF2877D983D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EFA21-B93D-4294-9C9A-7754B1D4326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E9C8F-3F64-4576-97A9-BFA3A071F23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85C75-1066-4912-947A-C471B3FC426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709D1-E432-4425-8EB7-7573DCB02691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5CE68-3DD2-4F78-9C8F-2CC02A004A7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7E0A1-02C7-474F-B175-821B13B674C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43C2D-8CA1-438E-842D-2CA622AD546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99D0E1-2D70-483C-B90D-470AACF8AC6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1C666-9DA7-4371-935B-35F0648B5D0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91AA2-3E81-49F6-84EA-3BF45F51CF5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3AFE-3AD7-48C1-B17F-3796B557C6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20779-2471-42DC-AC00-6BEF311C034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A6DD1-49AE-4AD3-8151-103BD49D0F8B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332C5-CA3A-4135-A209-A621380558A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21EE9-8D70-4584-ACE6-889089C1C0C4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3AFE-3AD7-48C1-B17F-3796B557C67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D6CE7-C877-478A-8590-53F2A840D85B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2BE49-AA54-4EAF-95D1-8C96B273C33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5744E-51D4-4C7F-8E34-185A28800C46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EF2B4-D3F3-4975-BA11-300AEA74F130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536EB-CA51-4300-B7AD-6DCF1C565395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1821A-54B8-42CF-A1A4-58B9646EF99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E0062-CC9A-44A1-B952-3088405BAB1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5BDC0-9081-4FBB-896D-80F7472E233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56929-8C3D-4056-9B52-211CBC4D930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408C2-B12F-48D2-A9B0-C093DD46B40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1B6F7-2620-4BB9-9505-2B06FCB5BBB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E4301-C192-4A74-B89D-469356E6AB9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3DBCC33-19F3-4E0D-8641-0126F7AF8A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2024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5072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11/23/2009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GEO 2LI3: Transport and economic activity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184400"/>
            <a:ext cx="8229600" cy="36464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6000" dirty="0" smtClean="0"/>
              <a:t>Sessions 16 – 18: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6000" dirty="0" smtClean="0"/>
              <a:t>Spatial Interaction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Gravity Model:</a:t>
            </a:r>
            <a:br>
              <a:rPr lang="en-US" sz="4000" smtClean="0"/>
            </a:br>
            <a:r>
              <a:rPr lang="en-US" sz="4000" smtClean="0"/>
              <a:t>Further Improvements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4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Shopping trips </a:t>
            </a:r>
          </a:p>
          <a:p>
            <a:pPr lvl="1" eaLnBrk="1" hangingPunct="1">
              <a:defRPr/>
            </a:pPr>
            <a:r>
              <a:rPr lang="en-US" smtClean="0"/>
              <a:t>Propulsion</a:t>
            </a:r>
          </a:p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Attraction</a:t>
            </a:r>
          </a:p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Gravity Model:</a:t>
            </a:r>
            <a:br>
              <a:rPr lang="en-US" sz="4000" smtClean="0"/>
            </a:br>
            <a:r>
              <a:rPr lang="en-US" sz="4000" smtClean="0"/>
              <a:t>Further Improvements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4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Transportation planning</a:t>
            </a:r>
          </a:p>
          <a:p>
            <a:pPr lvl="1" eaLnBrk="1" hangingPunct="1">
              <a:defRPr/>
            </a:pPr>
            <a:r>
              <a:rPr lang="en-US" smtClean="0"/>
              <a:t>Propulsion</a:t>
            </a:r>
          </a:p>
          <a:p>
            <a:pPr lvl="2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Attraction</a:t>
            </a:r>
          </a:p>
          <a:p>
            <a:pPr lvl="2" eaLnBrk="1" hangingPunct="1">
              <a:defRPr/>
            </a:pPr>
            <a:endParaRPr lang="en-US" smtClean="0"/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Gravity Model:</a:t>
            </a:r>
            <a:br>
              <a:rPr lang="en-US" sz="4000" smtClean="0"/>
            </a:br>
            <a:r>
              <a:rPr lang="en-US" sz="4000" smtClean="0"/>
              <a:t>Further Improvements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4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Distance, time or cost?</a:t>
            </a:r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1395413" y="3403600"/>
            <a:ext cx="876300" cy="876300"/>
          </a:xfrm>
          <a:prstGeom prst="ellips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7397750" y="3394075"/>
            <a:ext cx="876300" cy="876300"/>
          </a:xfrm>
          <a:prstGeom prst="ellips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4175125" y="3184525"/>
            <a:ext cx="1298575" cy="1300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3080" name="AutoShape 8"/>
          <p:cNvCxnSpPr>
            <a:cxnSpLocks noChangeShapeType="1"/>
            <a:stCxn id="3077" idx="6"/>
            <a:endCxn id="3079" idx="2"/>
          </p:cNvCxnSpPr>
          <p:nvPr/>
        </p:nvCxnSpPr>
        <p:spPr bwMode="auto">
          <a:xfrm flipV="1">
            <a:off x="2286000" y="3835400"/>
            <a:ext cx="187007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9"/>
          <p:cNvCxnSpPr>
            <a:cxnSpLocks noChangeShapeType="1"/>
            <a:stCxn id="3079" idx="6"/>
            <a:endCxn id="3078" idx="2"/>
          </p:cNvCxnSpPr>
          <p:nvPr/>
        </p:nvCxnSpPr>
        <p:spPr bwMode="auto">
          <a:xfrm flipV="1">
            <a:off x="5492750" y="3832225"/>
            <a:ext cx="189071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54288" y="2622550"/>
            <a:ext cx="1317625" cy="1968500"/>
            <a:chOff x="1609" y="1652"/>
            <a:chExt cx="830" cy="1240"/>
          </a:xfrm>
        </p:grpSpPr>
        <p:grpSp>
          <p:nvGrpSpPr>
            <p:cNvPr id="3085" name="Group 11"/>
            <p:cNvGrpSpPr>
              <a:grpSpLocks/>
            </p:cNvGrpSpPr>
            <p:nvPr/>
          </p:nvGrpSpPr>
          <p:grpSpPr bwMode="auto">
            <a:xfrm>
              <a:off x="1733" y="1897"/>
              <a:ext cx="386" cy="386"/>
              <a:chOff x="821" y="3334"/>
              <a:chExt cx="770" cy="770"/>
            </a:xfrm>
          </p:grpSpPr>
          <p:sp>
            <p:nvSpPr>
              <p:cNvPr id="3101" name="Line 12"/>
              <p:cNvSpPr>
                <a:spLocks noChangeShapeType="1"/>
              </p:cNvSpPr>
              <p:nvPr/>
            </p:nvSpPr>
            <p:spPr bwMode="auto">
              <a:xfrm flipV="1">
                <a:off x="821" y="3334"/>
                <a:ext cx="424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02" name="Line 13"/>
              <p:cNvSpPr>
                <a:spLocks noChangeShapeType="1"/>
              </p:cNvSpPr>
              <p:nvPr/>
            </p:nvSpPr>
            <p:spPr bwMode="auto">
              <a:xfrm>
                <a:off x="1246" y="3334"/>
                <a:ext cx="345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086" name="Group 14"/>
            <p:cNvGrpSpPr>
              <a:grpSpLocks/>
            </p:cNvGrpSpPr>
            <p:nvPr/>
          </p:nvGrpSpPr>
          <p:grpSpPr bwMode="auto">
            <a:xfrm>
              <a:off x="2090" y="1951"/>
              <a:ext cx="248" cy="248"/>
              <a:chOff x="821" y="3334"/>
              <a:chExt cx="770" cy="770"/>
            </a:xfrm>
          </p:grpSpPr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 flipV="1">
                <a:off x="821" y="3334"/>
                <a:ext cx="424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>
                <a:off x="1246" y="3334"/>
                <a:ext cx="345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087" name="Group 17"/>
            <p:cNvGrpSpPr>
              <a:grpSpLocks/>
            </p:cNvGrpSpPr>
            <p:nvPr/>
          </p:nvGrpSpPr>
          <p:grpSpPr bwMode="auto">
            <a:xfrm>
              <a:off x="2052" y="1652"/>
              <a:ext cx="387" cy="387"/>
              <a:chOff x="821" y="3334"/>
              <a:chExt cx="770" cy="770"/>
            </a:xfrm>
          </p:grpSpPr>
          <p:sp>
            <p:nvSpPr>
              <p:cNvPr id="3097" name="Line 18"/>
              <p:cNvSpPr>
                <a:spLocks noChangeShapeType="1"/>
              </p:cNvSpPr>
              <p:nvPr/>
            </p:nvSpPr>
            <p:spPr bwMode="auto">
              <a:xfrm flipV="1">
                <a:off x="821" y="3334"/>
                <a:ext cx="424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98" name="Line 19"/>
              <p:cNvSpPr>
                <a:spLocks noChangeShapeType="1"/>
              </p:cNvSpPr>
              <p:nvPr/>
            </p:nvSpPr>
            <p:spPr bwMode="auto">
              <a:xfrm>
                <a:off x="1246" y="3334"/>
                <a:ext cx="345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088" name="Group 20"/>
            <p:cNvGrpSpPr>
              <a:grpSpLocks/>
            </p:cNvGrpSpPr>
            <p:nvPr/>
          </p:nvGrpSpPr>
          <p:grpSpPr bwMode="auto">
            <a:xfrm>
              <a:off x="1609" y="2465"/>
              <a:ext cx="289" cy="289"/>
              <a:chOff x="821" y="3334"/>
              <a:chExt cx="770" cy="770"/>
            </a:xfrm>
          </p:grpSpPr>
          <p:sp>
            <p:nvSpPr>
              <p:cNvPr id="3095" name="Line 21"/>
              <p:cNvSpPr>
                <a:spLocks noChangeShapeType="1"/>
              </p:cNvSpPr>
              <p:nvPr/>
            </p:nvSpPr>
            <p:spPr bwMode="auto">
              <a:xfrm flipV="1">
                <a:off x="821" y="3334"/>
                <a:ext cx="424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96" name="Line 22"/>
              <p:cNvSpPr>
                <a:spLocks noChangeShapeType="1"/>
              </p:cNvSpPr>
              <p:nvPr/>
            </p:nvSpPr>
            <p:spPr bwMode="auto">
              <a:xfrm>
                <a:off x="1246" y="3334"/>
                <a:ext cx="345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089" name="Group 23"/>
            <p:cNvGrpSpPr>
              <a:grpSpLocks/>
            </p:cNvGrpSpPr>
            <p:nvPr/>
          </p:nvGrpSpPr>
          <p:grpSpPr bwMode="auto">
            <a:xfrm>
              <a:off x="1824" y="2506"/>
              <a:ext cx="387" cy="386"/>
              <a:chOff x="821" y="3334"/>
              <a:chExt cx="770" cy="770"/>
            </a:xfrm>
          </p:grpSpPr>
          <p:sp>
            <p:nvSpPr>
              <p:cNvPr id="3093" name="Line 24"/>
              <p:cNvSpPr>
                <a:spLocks noChangeShapeType="1"/>
              </p:cNvSpPr>
              <p:nvPr/>
            </p:nvSpPr>
            <p:spPr bwMode="auto">
              <a:xfrm flipV="1">
                <a:off x="821" y="3334"/>
                <a:ext cx="424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94" name="Line 25"/>
              <p:cNvSpPr>
                <a:spLocks noChangeShapeType="1"/>
              </p:cNvSpPr>
              <p:nvPr/>
            </p:nvSpPr>
            <p:spPr bwMode="auto">
              <a:xfrm>
                <a:off x="1246" y="3334"/>
                <a:ext cx="345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090" name="Group 26"/>
            <p:cNvGrpSpPr>
              <a:grpSpLocks/>
            </p:cNvGrpSpPr>
            <p:nvPr/>
          </p:nvGrpSpPr>
          <p:grpSpPr bwMode="auto">
            <a:xfrm>
              <a:off x="2198" y="2542"/>
              <a:ext cx="237" cy="237"/>
              <a:chOff x="821" y="3334"/>
              <a:chExt cx="770" cy="770"/>
            </a:xfrm>
          </p:grpSpPr>
          <p:sp>
            <p:nvSpPr>
              <p:cNvPr id="3091" name="Line 27"/>
              <p:cNvSpPr>
                <a:spLocks noChangeShapeType="1"/>
              </p:cNvSpPr>
              <p:nvPr/>
            </p:nvSpPr>
            <p:spPr bwMode="auto">
              <a:xfrm flipV="1">
                <a:off x="821" y="3334"/>
                <a:ext cx="424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92" name="Line 28"/>
              <p:cNvSpPr>
                <a:spLocks noChangeShapeType="1"/>
              </p:cNvSpPr>
              <p:nvPr/>
            </p:nvSpPr>
            <p:spPr bwMode="auto">
              <a:xfrm>
                <a:off x="1246" y="3334"/>
                <a:ext cx="345" cy="7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graphicFrame>
        <p:nvGraphicFramePr>
          <p:cNvPr id="317469" name="Object 29"/>
          <p:cNvGraphicFramePr>
            <a:graphicFrameLocks noChangeAspect="1"/>
          </p:cNvGraphicFramePr>
          <p:nvPr/>
        </p:nvGraphicFramePr>
        <p:xfrm>
          <a:off x="1665288" y="5211763"/>
          <a:ext cx="6215062" cy="819150"/>
        </p:xfrm>
        <a:graphic>
          <a:graphicData uri="http://schemas.openxmlformats.org/presentationml/2006/ole">
            <p:oleObj spid="_x0000_s3074" name="Equation" r:id="rId4" imgW="1828800" imgH="241200" progId="Equation.DSMT4">
              <p:embed/>
            </p:oleObj>
          </a:graphicData>
        </a:graphic>
      </p:graphicFrame>
      <p:sp>
        <p:nvSpPr>
          <p:cNvPr id="317470" name="Text Box 30"/>
          <p:cNvSpPr txBox="1">
            <a:spLocks noChangeArrowheads="1"/>
          </p:cNvSpPr>
          <p:nvPr/>
        </p:nvSpPr>
        <p:spPr bwMode="auto">
          <a:xfrm>
            <a:off x="5538788" y="6097588"/>
            <a:ext cx="35607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Different perceptions of time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Gravity Model:</a:t>
            </a:r>
            <a:br>
              <a:rPr lang="en-US" sz="4000" smtClean="0"/>
            </a:br>
            <a:r>
              <a:rPr lang="en-US" sz="4000" smtClean="0"/>
              <a:t>Further Improvements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58775" y="1633538"/>
          <a:ext cx="4321175" cy="2487612"/>
        </p:xfrm>
        <a:graphic>
          <a:graphicData uri="http://schemas.openxmlformats.org/presentationml/2006/ole">
            <p:oleObj spid="_x0000_s4098" name="Equation" r:id="rId4" imgW="838080" imgH="482400" progId="Equation.DSMT4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97400" y="4094163"/>
            <a:ext cx="454660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i="1"/>
              <a:t>T</a:t>
            </a:r>
            <a:r>
              <a:rPr lang="en-US" sz="2600" i="1" baseline="-25000"/>
              <a:t>ij</a:t>
            </a:r>
            <a:r>
              <a:rPr lang="en-US" sz="2600"/>
              <a:t>: Flow between locations </a:t>
            </a:r>
            <a:r>
              <a:rPr lang="en-US" sz="2600" i="1"/>
              <a:t>i</a:t>
            </a:r>
            <a:r>
              <a:rPr lang="en-US" sz="2600"/>
              <a:t> and </a:t>
            </a:r>
            <a:r>
              <a:rPr lang="en-US" sz="2600" i="1"/>
              <a:t>j</a:t>
            </a:r>
          </a:p>
          <a:p>
            <a:r>
              <a:rPr lang="en-US" sz="2600" i="1"/>
              <a:t>v</a:t>
            </a:r>
            <a:r>
              <a:rPr lang="en-US" sz="2600" i="1" baseline="-25000"/>
              <a:t>i</a:t>
            </a:r>
            <a:r>
              <a:rPr lang="en-US" sz="2600"/>
              <a:t>: Propulsion of location </a:t>
            </a:r>
            <a:r>
              <a:rPr lang="en-US" sz="2600" i="1"/>
              <a:t>i</a:t>
            </a:r>
          </a:p>
          <a:p>
            <a:r>
              <a:rPr lang="en-US" sz="2600" i="1"/>
              <a:t>w</a:t>
            </a:r>
            <a:r>
              <a:rPr lang="en-US" sz="2600" i="1" baseline="-25000"/>
              <a:t>j</a:t>
            </a:r>
            <a:r>
              <a:rPr lang="en-US" sz="2600"/>
              <a:t>: Attraction of location </a:t>
            </a:r>
            <a:r>
              <a:rPr lang="en-US" sz="2600" i="1"/>
              <a:t>j</a:t>
            </a:r>
          </a:p>
          <a:p>
            <a:r>
              <a:rPr lang="en-US" sz="2600" i="1"/>
              <a:t>C</a:t>
            </a:r>
            <a:r>
              <a:rPr lang="en-US" sz="2600" i="1" baseline="-25000"/>
              <a:t>ij</a:t>
            </a:r>
            <a:r>
              <a:rPr lang="en-US" sz="2600"/>
              <a:t>: cost between locations </a:t>
            </a:r>
            <a:r>
              <a:rPr lang="en-US" sz="2600" i="1"/>
              <a:t>i</a:t>
            </a:r>
            <a:r>
              <a:rPr lang="en-US" sz="2600"/>
              <a:t> and </a:t>
            </a:r>
            <a:r>
              <a:rPr lang="en-US" sz="2600" i="1"/>
              <a:t>j</a:t>
            </a:r>
          </a:p>
          <a:p>
            <a:endParaRPr lang="en-US" sz="2600" i="1"/>
          </a:p>
          <a:p>
            <a:endParaRPr lang="en-US" sz="2600" i="1"/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The Gravity Model in Practice</a:t>
            </a:r>
            <a:br>
              <a:rPr lang="en-US" sz="4000" smtClean="0"/>
            </a:br>
            <a:r>
              <a:rPr lang="en-US" sz="4000" smtClean="0"/>
              <a:t>Example</a:t>
            </a: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1863725" y="3594100"/>
            <a:ext cx="1493838" cy="1493838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508" name="Oval 6"/>
          <p:cNvSpPr>
            <a:spLocks noChangeArrowheads="1"/>
          </p:cNvSpPr>
          <p:nvPr/>
        </p:nvSpPr>
        <p:spPr bwMode="auto">
          <a:xfrm>
            <a:off x="5891213" y="2316163"/>
            <a:ext cx="1430337" cy="1430337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509" name="Oval 7"/>
          <p:cNvSpPr>
            <a:spLocks noChangeArrowheads="1"/>
          </p:cNvSpPr>
          <p:nvPr/>
        </p:nvSpPr>
        <p:spPr bwMode="auto">
          <a:xfrm>
            <a:off x="2290763" y="4003675"/>
            <a:ext cx="646112" cy="64611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510" name="Oval 8"/>
          <p:cNvSpPr>
            <a:spLocks noChangeArrowheads="1"/>
          </p:cNvSpPr>
          <p:nvPr/>
        </p:nvSpPr>
        <p:spPr bwMode="auto">
          <a:xfrm>
            <a:off x="6535738" y="2865438"/>
            <a:ext cx="255587" cy="255587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511" name="Oval 12"/>
          <p:cNvSpPr>
            <a:spLocks noChangeArrowheads="1"/>
          </p:cNvSpPr>
          <p:nvPr/>
        </p:nvSpPr>
        <p:spPr bwMode="auto">
          <a:xfrm>
            <a:off x="4367213" y="5035550"/>
            <a:ext cx="1387475" cy="1387475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1512" name="Oval 13"/>
          <p:cNvSpPr>
            <a:spLocks noChangeArrowheads="1"/>
          </p:cNvSpPr>
          <p:nvPr/>
        </p:nvSpPr>
        <p:spPr bwMode="auto">
          <a:xfrm>
            <a:off x="4845050" y="5513388"/>
            <a:ext cx="442913" cy="44291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841625" y="2994025"/>
            <a:ext cx="3732213" cy="2584450"/>
            <a:chOff x="1790" y="1886"/>
            <a:chExt cx="2351" cy="1628"/>
          </a:xfrm>
        </p:grpSpPr>
        <p:cxnSp>
          <p:nvCxnSpPr>
            <p:cNvPr id="21582" name="AutoShape 36"/>
            <p:cNvCxnSpPr>
              <a:cxnSpLocks noChangeShapeType="1"/>
              <a:stCxn id="21509" idx="6"/>
              <a:endCxn id="21510" idx="2"/>
            </p:cNvCxnSpPr>
            <p:nvPr/>
          </p:nvCxnSpPr>
          <p:spPr bwMode="auto">
            <a:xfrm flipV="1">
              <a:off x="1850" y="1886"/>
              <a:ext cx="2267" cy="8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83" name="AutoShape 37"/>
            <p:cNvCxnSpPr>
              <a:cxnSpLocks noChangeShapeType="1"/>
              <a:stCxn id="21509" idx="5"/>
              <a:endCxn id="21512" idx="1"/>
            </p:cNvCxnSpPr>
            <p:nvPr/>
          </p:nvCxnSpPr>
          <p:spPr bwMode="auto">
            <a:xfrm>
              <a:off x="1790" y="2869"/>
              <a:ext cx="1303" cy="6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84" name="AutoShape 39"/>
            <p:cNvCxnSpPr>
              <a:cxnSpLocks noChangeShapeType="1"/>
              <a:stCxn id="21512" idx="7"/>
              <a:endCxn id="21510" idx="3"/>
            </p:cNvCxnSpPr>
            <p:nvPr/>
          </p:nvCxnSpPr>
          <p:spPr bwMode="auto">
            <a:xfrm flipV="1">
              <a:off x="3290" y="1942"/>
              <a:ext cx="851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1585" name="Text Box 40"/>
            <p:cNvSpPr txBox="1">
              <a:spLocks noChangeArrowheads="1"/>
            </p:cNvSpPr>
            <p:nvPr/>
          </p:nvSpPr>
          <p:spPr bwMode="auto">
            <a:xfrm>
              <a:off x="2696" y="2179"/>
              <a:ext cx="556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15 km</a:t>
              </a:r>
            </a:p>
          </p:txBody>
        </p:sp>
        <p:sp>
          <p:nvSpPr>
            <p:cNvPr id="21586" name="Text Box 41"/>
            <p:cNvSpPr txBox="1">
              <a:spLocks noChangeArrowheads="1"/>
            </p:cNvSpPr>
            <p:nvPr/>
          </p:nvSpPr>
          <p:spPr bwMode="auto">
            <a:xfrm>
              <a:off x="3445" y="2594"/>
              <a:ext cx="556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10 km</a:t>
              </a:r>
            </a:p>
          </p:txBody>
        </p:sp>
        <p:sp>
          <p:nvSpPr>
            <p:cNvPr id="21587" name="Text Box 42"/>
            <p:cNvSpPr txBox="1">
              <a:spLocks noChangeArrowheads="1"/>
            </p:cNvSpPr>
            <p:nvPr/>
          </p:nvSpPr>
          <p:spPr bwMode="auto">
            <a:xfrm>
              <a:off x="2202" y="3061"/>
              <a:ext cx="486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5 km</a:t>
              </a:r>
            </a:p>
          </p:txBody>
        </p:sp>
      </p:grpSp>
      <p:sp>
        <p:nvSpPr>
          <p:cNvPr id="21514" name="Text Box 80"/>
          <p:cNvSpPr txBox="1">
            <a:spLocks noChangeArrowheads="1"/>
          </p:cNvSpPr>
          <p:nvPr/>
        </p:nvSpPr>
        <p:spPr bwMode="auto">
          <a:xfrm>
            <a:off x="2089150" y="3795713"/>
            <a:ext cx="3349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1515" name="Text Box 81"/>
          <p:cNvSpPr txBox="1">
            <a:spLocks noChangeArrowheads="1"/>
          </p:cNvSpPr>
          <p:nvPr/>
        </p:nvSpPr>
        <p:spPr bwMode="auto">
          <a:xfrm>
            <a:off x="6745288" y="2470150"/>
            <a:ext cx="3635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1516" name="Text Box 82"/>
          <p:cNvSpPr txBox="1">
            <a:spLocks noChangeArrowheads="1"/>
          </p:cNvSpPr>
          <p:nvPr/>
        </p:nvSpPr>
        <p:spPr bwMode="auto">
          <a:xfrm>
            <a:off x="4962525" y="5840413"/>
            <a:ext cx="3635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9900"/>
                </a:solidFill>
              </a:rPr>
              <a:t>3</a:t>
            </a:r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679450" y="4624388"/>
            <a:ext cx="1677988" cy="1103312"/>
            <a:chOff x="428" y="2913"/>
            <a:chExt cx="1057" cy="695"/>
          </a:xfrm>
        </p:grpSpPr>
        <p:grpSp>
          <p:nvGrpSpPr>
            <p:cNvPr id="21570" name="Group 83"/>
            <p:cNvGrpSpPr>
              <a:grpSpLocks/>
            </p:cNvGrpSpPr>
            <p:nvPr/>
          </p:nvGrpSpPr>
          <p:grpSpPr bwMode="auto">
            <a:xfrm>
              <a:off x="534" y="2913"/>
              <a:ext cx="951" cy="695"/>
              <a:chOff x="534" y="2913"/>
              <a:chExt cx="951" cy="695"/>
            </a:xfrm>
          </p:grpSpPr>
          <p:grpSp>
            <p:nvGrpSpPr>
              <p:cNvPr id="21572" name="Group 25"/>
              <p:cNvGrpSpPr>
                <a:grpSpLocks/>
              </p:cNvGrpSpPr>
              <p:nvPr/>
            </p:nvGrpSpPr>
            <p:grpSpPr bwMode="auto">
              <a:xfrm rot="10800000" flipH="1" flipV="1">
                <a:off x="534" y="2913"/>
                <a:ext cx="951" cy="695"/>
                <a:chOff x="972" y="1960"/>
                <a:chExt cx="706" cy="506"/>
              </a:xfrm>
            </p:grpSpPr>
            <p:sp>
              <p:nvSpPr>
                <p:cNvPr id="21576" name="Arc 26"/>
                <p:cNvSpPr>
                  <a:spLocks/>
                </p:cNvSpPr>
                <p:nvPr/>
              </p:nvSpPr>
              <p:spPr bwMode="auto">
                <a:xfrm flipV="1">
                  <a:off x="972" y="2196"/>
                  <a:ext cx="609" cy="270"/>
                </a:xfrm>
                <a:custGeom>
                  <a:avLst/>
                  <a:gdLst>
                    <a:gd name="T0" fmla="*/ 0 w 19450"/>
                    <a:gd name="T1" fmla="*/ 0 h 21600"/>
                    <a:gd name="T2" fmla="*/ 609 w 19450"/>
                    <a:gd name="T3" fmla="*/ 153 h 21600"/>
                    <a:gd name="T4" fmla="*/ 0 w 19450"/>
                    <a:gd name="T5" fmla="*/ 270 h 21600"/>
                    <a:gd name="T6" fmla="*/ 0 60000 65536"/>
                    <a:gd name="T7" fmla="*/ 0 60000 65536"/>
                    <a:gd name="T8" fmla="*/ 0 60000 65536"/>
                    <a:gd name="T9" fmla="*/ 0 w 19450"/>
                    <a:gd name="T10" fmla="*/ 0 h 21600"/>
                    <a:gd name="T11" fmla="*/ 19450 w 194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450" h="21600" fill="none" extrusionOk="0">
                      <a:moveTo>
                        <a:pt x="-1" y="0"/>
                      </a:moveTo>
                      <a:cubicBezTo>
                        <a:pt x="8288" y="0"/>
                        <a:pt x="15845" y="4742"/>
                        <a:pt x="19450" y="12205"/>
                      </a:cubicBezTo>
                    </a:path>
                    <a:path w="19450" h="21600" stroke="0" extrusionOk="0">
                      <a:moveTo>
                        <a:pt x="-1" y="0"/>
                      </a:moveTo>
                      <a:cubicBezTo>
                        <a:pt x="8288" y="0"/>
                        <a:pt x="15845" y="4742"/>
                        <a:pt x="19450" y="12205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77" name="Arc 27"/>
                <p:cNvSpPr>
                  <a:spLocks/>
                </p:cNvSpPr>
                <p:nvPr/>
              </p:nvSpPr>
              <p:spPr bwMode="auto">
                <a:xfrm flipV="1">
                  <a:off x="972" y="2082"/>
                  <a:ext cx="479" cy="384"/>
                </a:xfrm>
                <a:custGeom>
                  <a:avLst/>
                  <a:gdLst>
                    <a:gd name="T0" fmla="*/ 0 w 20881"/>
                    <a:gd name="T1" fmla="*/ 0 h 21600"/>
                    <a:gd name="T2" fmla="*/ 479 w 20881"/>
                    <a:gd name="T3" fmla="*/ 286 h 21600"/>
                    <a:gd name="T4" fmla="*/ 0 w 20881"/>
                    <a:gd name="T5" fmla="*/ 384 h 21600"/>
                    <a:gd name="T6" fmla="*/ 0 60000 65536"/>
                    <a:gd name="T7" fmla="*/ 0 60000 65536"/>
                    <a:gd name="T8" fmla="*/ 0 60000 65536"/>
                    <a:gd name="T9" fmla="*/ 0 w 20881"/>
                    <a:gd name="T10" fmla="*/ 0 h 21600"/>
                    <a:gd name="T11" fmla="*/ 20881 w 208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881" h="21600" fill="none" extrusionOk="0">
                      <a:moveTo>
                        <a:pt x="-1" y="0"/>
                      </a:moveTo>
                      <a:cubicBezTo>
                        <a:pt x="9801" y="0"/>
                        <a:pt x="18373" y="6599"/>
                        <a:pt x="20881" y="16073"/>
                      </a:cubicBezTo>
                    </a:path>
                    <a:path w="20881" h="21600" stroke="0" extrusionOk="0">
                      <a:moveTo>
                        <a:pt x="-1" y="0"/>
                      </a:moveTo>
                      <a:cubicBezTo>
                        <a:pt x="9801" y="0"/>
                        <a:pt x="18373" y="6599"/>
                        <a:pt x="20881" y="1607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78" name="Arc 28"/>
                <p:cNvSpPr>
                  <a:spLocks/>
                </p:cNvSpPr>
                <p:nvPr/>
              </p:nvSpPr>
              <p:spPr bwMode="auto">
                <a:xfrm>
                  <a:off x="1545" y="2314"/>
                  <a:ext cx="56" cy="109"/>
                </a:xfrm>
                <a:custGeom>
                  <a:avLst/>
                  <a:gdLst>
                    <a:gd name="T0" fmla="*/ 37 w 21600"/>
                    <a:gd name="T1" fmla="*/ 0 h 16185"/>
                    <a:gd name="T2" fmla="*/ 56 w 21600"/>
                    <a:gd name="T3" fmla="*/ 109 h 16185"/>
                    <a:gd name="T4" fmla="*/ 0 w 21600"/>
                    <a:gd name="T5" fmla="*/ 109 h 1618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6185"/>
                    <a:gd name="T11" fmla="*/ 21600 w 21600"/>
                    <a:gd name="T12" fmla="*/ 16185 h 161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6185" fill="none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</a:path>
                    <a:path w="21600" h="16185" stroke="0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  <a:lnTo>
                        <a:pt x="0" y="161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79" name="Arc 29"/>
                <p:cNvSpPr>
                  <a:spLocks/>
                </p:cNvSpPr>
                <p:nvPr/>
              </p:nvSpPr>
              <p:spPr bwMode="auto">
                <a:xfrm rot="-3638535">
                  <a:off x="1363" y="2123"/>
                  <a:ext cx="56" cy="109"/>
                </a:xfrm>
                <a:custGeom>
                  <a:avLst/>
                  <a:gdLst>
                    <a:gd name="T0" fmla="*/ 37 w 21600"/>
                    <a:gd name="T1" fmla="*/ 0 h 16185"/>
                    <a:gd name="T2" fmla="*/ 56 w 21600"/>
                    <a:gd name="T3" fmla="*/ 109 h 16185"/>
                    <a:gd name="T4" fmla="*/ 0 w 21600"/>
                    <a:gd name="T5" fmla="*/ 109 h 1618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6185"/>
                    <a:gd name="T11" fmla="*/ 21600 w 21600"/>
                    <a:gd name="T12" fmla="*/ 16185 h 161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6185" fill="none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</a:path>
                    <a:path w="21600" h="16185" stroke="0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  <a:lnTo>
                        <a:pt x="0" y="161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80" name="Arc 30"/>
                <p:cNvSpPr>
                  <a:spLocks/>
                </p:cNvSpPr>
                <p:nvPr/>
              </p:nvSpPr>
              <p:spPr bwMode="auto">
                <a:xfrm rot="21137863" flipV="1">
                  <a:off x="1336" y="1960"/>
                  <a:ext cx="342" cy="160"/>
                </a:xfrm>
                <a:custGeom>
                  <a:avLst/>
                  <a:gdLst>
                    <a:gd name="T0" fmla="*/ 0 w 16444"/>
                    <a:gd name="T1" fmla="*/ 0 h 21600"/>
                    <a:gd name="T2" fmla="*/ 342 w 16444"/>
                    <a:gd name="T3" fmla="*/ 56 h 21600"/>
                    <a:gd name="T4" fmla="*/ 0 w 16444"/>
                    <a:gd name="T5" fmla="*/ 160 h 21600"/>
                    <a:gd name="T6" fmla="*/ 0 60000 65536"/>
                    <a:gd name="T7" fmla="*/ 0 60000 65536"/>
                    <a:gd name="T8" fmla="*/ 0 60000 65536"/>
                    <a:gd name="T9" fmla="*/ 0 w 16444"/>
                    <a:gd name="T10" fmla="*/ 0 h 21600"/>
                    <a:gd name="T11" fmla="*/ 16444 w 164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444" h="21600" fill="none" extrusionOk="0">
                      <a:moveTo>
                        <a:pt x="-1" y="0"/>
                      </a:moveTo>
                      <a:cubicBezTo>
                        <a:pt x="6329" y="0"/>
                        <a:pt x="12339" y="2775"/>
                        <a:pt x="16443" y="7594"/>
                      </a:cubicBezTo>
                    </a:path>
                    <a:path w="16444" h="21600" stroke="0" extrusionOk="0">
                      <a:moveTo>
                        <a:pt x="-1" y="0"/>
                      </a:moveTo>
                      <a:cubicBezTo>
                        <a:pt x="6329" y="0"/>
                        <a:pt x="12339" y="2775"/>
                        <a:pt x="16443" y="7594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81" name="Arc 31"/>
                <p:cNvSpPr>
                  <a:spLocks/>
                </p:cNvSpPr>
                <p:nvPr/>
              </p:nvSpPr>
              <p:spPr bwMode="auto">
                <a:xfrm rot="910380">
                  <a:off x="1576" y="2032"/>
                  <a:ext cx="77" cy="386"/>
                </a:xfrm>
                <a:custGeom>
                  <a:avLst/>
                  <a:gdLst>
                    <a:gd name="T0" fmla="*/ 54 w 21600"/>
                    <a:gd name="T1" fmla="*/ 0 h 15330"/>
                    <a:gd name="T2" fmla="*/ 77 w 21600"/>
                    <a:gd name="T3" fmla="*/ 386 h 15330"/>
                    <a:gd name="T4" fmla="*/ 0 w 21600"/>
                    <a:gd name="T5" fmla="*/ 386 h 1533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5330"/>
                    <a:gd name="T11" fmla="*/ 21600 w 21600"/>
                    <a:gd name="T12" fmla="*/ 15330 h 1533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5330" fill="none" extrusionOk="0">
                      <a:moveTo>
                        <a:pt x="15216" y="0"/>
                      </a:moveTo>
                      <a:cubicBezTo>
                        <a:pt x="19302" y="4055"/>
                        <a:pt x="21600" y="9573"/>
                        <a:pt x="21600" y="15330"/>
                      </a:cubicBezTo>
                    </a:path>
                    <a:path w="21600" h="15330" stroke="0" extrusionOk="0">
                      <a:moveTo>
                        <a:pt x="15216" y="0"/>
                      </a:moveTo>
                      <a:cubicBezTo>
                        <a:pt x="19302" y="4055"/>
                        <a:pt x="21600" y="9573"/>
                        <a:pt x="21600" y="15330"/>
                      </a:cubicBezTo>
                      <a:lnTo>
                        <a:pt x="0" y="1533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21573" name="Line 32"/>
              <p:cNvSpPr>
                <a:spLocks noChangeShapeType="1"/>
              </p:cNvSpPr>
              <p:nvPr/>
            </p:nvSpPr>
            <p:spPr bwMode="auto">
              <a:xfrm>
                <a:off x="1342" y="3098"/>
                <a:ext cx="119" cy="72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574" name="Line 33"/>
              <p:cNvSpPr>
                <a:spLocks noChangeShapeType="1"/>
              </p:cNvSpPr>
              <p:nvPr/>
            </p:nvSpPr>
            <p:spPr bwMode="auto">
              <a:xfrm flipV="1">
                <a:off x="1320" y="3079"/>
                <a:ext cx="60" cy="22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575" name="Line 34"/>
              <p:cNvSpPr>
                <a:spLocks noChangeShapeType="1"/>
              </p:cNvSpPr>
              <p:nvPr/>
            </p:nvSpPr>
            <p:spPr bwMode="auto">
              <a:xfrm flipV="1">
                <a:off x="1463" y="3134"/>
                <a:ext cx="10" cy="58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1571" name="Text Box 86"/>
            <p:cNvSpPr txBox="1">
              <a:spLocks noChangeArrowheads="1"/>
            </p:cNvSpPr>
            <p:nvPr/>
          </p:nvSpPr>
          <p:spPr bwMode="auto">
            <a:xfrm>
              <a:off x="428" y="3199"/>
              <a:ext cx="36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FF66"/>
                  </a:solidFill>
                </a:rPr>
                <a:t>200</a:t>
              </a:r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2563813" y="2266950"/>
            <a:ext cx="1046162" cy="1655763"/>
            <a:chOff x="1615" y="1428"/>
            <a:chExt cx="659" cy="1043"/>
          </a:xfrm>
        </p:grpSpPr>
        <p:grpSp>
          <p:nvGrpSpPr>
            <p:cNvPr id="21562" name="Group 24"/>
            <p:cNvGrpSpPr>
              <a:grpSpLocks/>
            </p:cNvGrpSpPr>
            <p:nvPr/>
          </p:nvGrpSpPr>
          <p:grpSpPr bwMode="auto">
            <a:xfrm rot="5400000" flipH="1">
              <a:off x="1620" y="1817"/>
              <a:ext cx="756" cy="552"/>
              <a:chOff x="972" y="1960"/>
              <a:chExt cx="706" cy="506"/>
            </a:xfrm>
          </p:grpSpPr>
          <p:sp>
            <p:nvSpPr>
              <p:cNvPr id="21564" name="Arc 18"/>
              <p:cNvSpPr>
                <a:spLocks/>
              </p:cNvSpPr>
              <p:nvPr/>
            </p:nvSpPr>
            <p:spPr bwMode="auto">
              <a:xfrm flipV="1">
                <a:off x="972" y="2196"/>
                <a:ext cx="609" cy="270"/>
              </a:xfrm>
              <a:custGeom>
                <a:avLst/>
                <a:gdLst>
                  <a:gd name="T0" fmla="*/ 0 w 19450"/>
                  <a:gd name="T1" fmla="*/ 0 h 21600"/>
                  <a:gd name="T2" fmla="*/ 609 w 19450"/>
                  <a:gd name="T3" fmla="*/ 153 h 21600"/>
                  <a:gd name="T4" fmla="*/ 0 w 19450"/>
                  <a:gd name="T5" fmla="*/ 270 h 21600"/>
                  <a:gd name="T6" fmla="*/ 0 60000 65536"/>
                  <a:gd name="T7" fmla="*/ 0 60000 65536"/>
                  <a:gd name="T8" fmla="*/ 0 60000 65536"/>
                  <a:gd name="T9" fmla="*/ 0 w 19450"/>
                  <a:gd name="T10" fmla="*/ 0 h 21600"/>
                  <a:gd name="T11" fmla="*/ 19450 w 194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50" h="21600" fill="none" extrusionOk="0">
                    <a:moveTo>
                      <a:pt x="-1" y="0"/>
                    </a:moveTo>
                    <a:cubicBezTo>
                      <a:pt x="8288" y="0"/>
                      <a:pt x="15845" y="4742"/>
                      <a:pt x="19450" y="12205"/>
                    </a:cubicBezTo>
                  </a:path>
                  <a:path w="19450" h="21600" stroke="0" extrusionOk="0">
                    <a:moveTo>
                      <a:pt x="-1" y="0"/>
                    </a:moveTo>
                    <a:cubicBezTo>
                      <a:pt x="8288" y="0"/>
                      <a:pt x="15845" y="4742"/>
                      <a:pt x="19450" y="1220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65" name="Arc 19"/>
              <p:cNvSpPr>
                <a:spLocks/>
              </p:cNvSpPr>
              <p:nvPr/>
            </p:nvSpPr>
            <p:spPr bwMode="auto">
              <a:xfrm flipV="1">
                <a:off x="972" y="2082"/>
                <a:ext cx="479" cy="384"/>
              </a:xfrm>
              <a:custGeom>
                <a:avLst/>
                <a:gdLst>
                  <a:gd name="T0" fmla="*/ 0 w 20881"/>
                  <a:gd name="T1" fmla="*/ 0 h 21600"/>
                  <a:gd name="T2" fmla="*/ 479 w 20881"/>
                  <a:gd name="T3" fmla="*/ 286 h 21600"/>
                  <a:gd name="T4" fmla="*/ 0 w 20881"/>
                  <a:gd name="T5" fmla="*/ 384 h 21600"/>
                  <a:gd name="T6" fmla="*/ 0 60000 65536"/>
                  <a:gd name="T7" fmla="*/ 0 60000 65536"/>
                  <a:gd name="T8" fmla="*/ 0 60000 65536"/>
                  <a:gd name="T9" fmla="*/ 0 w 20881"/>
                  <a:gd name="T10" fmla="*/ 0 h 21600"/>
                  <a:gd name="T11" fmla="*/ 20881 w 208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81" h="21600" fill="none" extrusionOk="0">
                    <a:moveTo>
                      <a:pt x="-1" y="0"/>
                    </a:moveTo>
                    <a:cubicBezTo>
                      <a:pt x="9801" y="0"/>
                      <a:pt x="18373" y="6599"/>
                      <a:pt x="20881" y="16073"/>
                    </a:cubicBezTo>
                  </a:path>
                  <a:path w="20881" h="21600" stroke="0" extrusionOk="0">
                    <a:moveTo>
                      <a:pt x="-1" y="0"/>
                    </a:moveTo>
                    <a:cubicBezTo>
                      <a:pt x="9801" y="0"/>
                      <a:pt x="18373" y="6599"/>
                      <a:pt x="20881" y="1607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66" name="Arc 20"/>
              <p:cNvSpPr>
                <a:spLocks/>
              </p:cNvSpPr>
              <p:nvPr/>
            </p:nvSpPr>
            <p:spPr bwMode="auto">
              <a:xfrm>
                <a:off x="1545" y="2314"/>
                <a:ext cx="56" cy="109"/>
              </a:xfrm>
              <a:custGeom>
                <a:avLst/>
                <a:gdLst>
                  <a:gd name="T0" fmla="*/ 37 w 21600"/>
                  <a:gd name="T1" fmla="*/ 0 h 16185"/>
                  <a:gd name="T2" fmla="*/ 56 w 21600"/>
                  <a:gd name="T3" fmla="*/ 109 h 16185"/>
                  <a:gd name="T4" fmla="*/ 0 w 21600"/>
                  <a:gd name="T5" fmla="*/ 109 h 161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6185"/>
                  <a:gd name="T11" fmla="*/ 21600 w 21600"/>
                  <a:gd name="T12" fmla="*/ 16185 h 16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6185" fill="none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</a:path>
                  <a:path w="21600" h="16185" stroke="0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  <a:lnTo>
                      <a:pt x="0" y="16185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67" name="Arc 21"/>
              <p:cNvSpPr>
                <a:spLocks/>
              </p:cNvSpPr>
              <p:nvPr/>
            </p:nvSpPr>
            <p:spPr bwMode="auto">
              <a:xfrm rot="-3638535">
                <a:off x="1363" y="2123"/>
                <a:ext cx="56" cy="109"/>
              </a:xfrm>
              <a:custGeom>
                <a:avLst/>
                <a:gdLst>
                  <a:gd name="T0" fmla="*/ 37 w 21600"/>
                  <a:gd name="T1" fmla="*/ 0 h 16185"/>
                  <a:gd name="T2" fmla="*/ 56 w 21600"/>
                  <a:gd name="T3" fmla="*/ 109 h 16185"/>
                  <a:gd name="T4" fmla="*/ 0 w 21600"/>
                  <a:gd name="T5" fmla="*/ 109 h 161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6185"/>
                  <a:gd name="T11" fmla="*/ 21600 w 21600"/>
                  <a:gd name="T12" fmla="*/ 16185 h 16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6185" fill="none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</a:path>
                  <a:path w="21600" h="16185" stroke="0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  <a:lnTo>
                      <a:pt x="0" y="16185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68" name="Arc 22"/>
              <p:cNvSpPr>
                <a:spLocks/>
              </p:cNvSpPr>
              <p:nvPr/>
            </p:nvSpPr>
            <p:spPr bwMode="auto">
              <a:xfrm rot="21137863" flipV="1">
                <a:off x="1336" y="1960"/>
                <a:ext cx="342" cy="160"/>
              </a:xfrm>
              <a:custGeom>
                <a:avLst/>
                <a:gdLst>
                  <a:gd name="T0" fmla="*/ 0 w 16444"/>
                  <a:gd name="T1" fmla="*/ 0 h 21600"/>
                  <a:gd name="T2" fmla="*/ 342 w 16444"/>
                  <a:gd name="T3" fmla="*/ 56 h 21600"/>
                  <a:gd name="T4" fmla="*/ 0 w 16444"/>
                  <a:gd name="T5" fmla="*/ 160 h 21600"/>
                  <a:gd name="T6" fmla="*/ 0 60000 65536"/>
                  <a:gd name="T7" fmla="*/ 0 60000 65536"/>
                  <a:gd name="T8" fmla="*/ 0 60000 65536"/>
                  <a:gd name="T9" fmla="*/ 0 w 16444"/>
                  <a:gd name="T10" fmla="*/ 0 h 21600"/>
                  <a:gd name="T11" fmla="*/ 16444 w 1644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444" h="21600" fill="none" extrusionOk="0">
                    <a:moveTo>
                      <a:pt x="-1" y="0"/>
                    </a:moveTo>
                    <a:cubicBezTo>
                      <a:pt x="6329" y="0"/>
                      <a:pt x="12339" y="2775"/>
                      <a:pt x="16443" y="7594"/>
                    </a:cubicBezTo>
                  </a:path>
                  <a:path w="16444" h="21600" stroke="0" extrusionOk="0">
                    <a:moveTo>
                      <a:pt x="-1" y="0"/>
                    </a:moveTo>
                    <a:cubicBezTo>
                      <a:pt x="6329" y="0"/>
                      <a:pt x="12339" y="2775"/>
                      <a:pt x="16443" y="75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69" name="Arc 23"/>
              <p:cNvSpPr>
                <a:spLocks/>
              </p:cNvSpPr>
              <p:nvPr/>
            </p:nvSpPr>
            <p:spPr bwMode="auto">
              <a:xfrm rot="910380">
                <a:off x="1576" y="2032"/>
                <a:ext cx="77" cy="386"/>
              </a:xfrm>
              <a:custGeom>
                <a:avLst/>
                <a:gdLst>
                  <a:gd name="T0" fmla="*/ 54 w 21600"/>
                  <a:gd name="T1" fmla="*/ 0 h 15330"/>
                  <a:gd name="T2" fmla="*/ 77 w 21600"/>
                  <a:gd name="T3" fmla="*/ 386 h 15330"/>
                  <a:gd name="T4" fmla="*/ 0 w 21600"/>
                  <a:gd name="T5" fmla="*/ 386 h 153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5330"/>
                  <a:gd name="T11" fmla="*/ 21600 w 21600"/>
                  <a:gd name="T12" fmla="*/ 15330 h 153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5330" fill="none" extrusionOk="0">
                    <a:moveTo>
                      <a:pt x="15216" y="0"/>
                    </a:moveTo>
                    <a:cubicBezTo>
                      <a:pt x="19302" y="4055"/>
                      <a:pt x="21600" y="9573"/>
                      <a:pt x="21600" y="15330"/>
                    </a:cubicBezTo>
                  </a:path>
                  <a:path w="21600" h="15330" stroke="0" extrusionOk="0">
                    <a:moveTo>
                      <a:pt x="15216" y="0"/>
                    </a:moveTo>
                    <a:cubicBezTo>
                      <a:pt x="19302" y="4055"/>
                      <a:pt x="21600" y="9573"/>
                      <a:pt x="21600" y="15330"/>
                    </a:cubicBezTo>
                    <a:lnTo>
                      <a:pt x="0" y="1533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563" name="Text Box 87"/>
            <p:cNvSpPr txBox="1">
              <a:spLocks noChangeArrowheads="1"/>
            </p:cNvSpPr>
            <p:nvPr/>
          </p:nvSpPr>
          <p:spPr bwMode="auto">
            <a:xfrm>
              <a:off x="1615" y="1428"/>
              <a:ext cx="35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FF66"/>
                  </a:solidFill>
                </a:rPr>
                <a:t>160</a:t>
              </a:r>
            </a:p>
          </p:txBody>
        </p:sp>
      </p:grp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4819650" y="1987550"/>
            <a:ext cx="3397250" cy="2770188"/>
            <a:chOff x="3036" y="1252"/>
            <a:chExt cx="2140" cy="1745"/>
          </a:xfrm>
        </p:grpSpPr>
        <p:grpSp>
          <p:nvGrpSpPr>
            <p:cNvPr id="21542" name="Group 85"/>
            <p:cNvGrpSpPr>
              <a:grpSpLocks/>
            </p:cNvGrpSpPr>
            <p:nvPr/>
          </p:nvGrpSpPr>
          <p:grpSpPr bwMode="auto">
            <a:xfrm>
              <a:off x="3191" y="1252"/>
              <a:ext cx="756" cy="552"/>
              <a:chOff x="3191" y="1252"/>
              <a:chExt cx="756" cy="552"/>
            </a:xfrm>
          </p:grpSpPr>
          <p:grpSp>
            <p:nvGrpSpPr>
              <p:cNvPr id="21552" name="Group 62"/>
              <p:cNvGrpSpPr>
                <a:grpSpLocks/>
              </p:cNvGrpSpPr>
              <p:nvPr/>
            </p:nvGrpSpPr>
            <p:grpSpPr bwMode="auto">
              <a:xfrm rot="10800000" flipH="1">
                <a:off x="3191" y="1252"/>
                <a:ext cx="756" cy="552"/>
                <a:chOff x="972" y="1960"/>
                <a:chExt cx="706" cy="506"/>
              </a:xfrm>
            </p:grpSpPr>
            <p:sp>
              <p:nvSpPr>
                <p:cNvPr id="21556" name="Arc 63"/>
                <p:cNvSpPr>
                  <a:spLocks/>
                </p:cNvSpPr>
                <p:nvPr/>
              </p:nvSpPr>
              <p:spPr bwMode="auto">
                <a:xfrm flipV="1">
                  <a:off x="972" y="2196"/>
                  <a:ext cx="609" cy="270"/>
                </a:xfrm>
                <a:custGeom>
                  <a:avLst/>
                  <a:gdLst>
                    <a:gd name="T0" fmla="*/ 0 w 19450"/>
                    <a:gd name="T1" fmla="*/ 0 h 21600"/>
                    <a:gd name="T2" fmla="*/ 609 w 19450"/>
                    <a:gd name="T3" fmla="*/ 153 h 21600"/>
                    <a:gd name="T4" fmla="*/ 0 w 19450"/>
                    <a:gd name="T5" fmla="*/ 270 h 21600"/>
                    <a:gd name="T6" fmla="*/ 0 60000 65536"/>
                    <a:gd name="T7" fmla="*/ 0 60000 65536"/>
                    <a:gd name="T8" fmla="*/ 0 60000 65536"/>
                    <a:gd name="T9" fmla="*/ 0 w 19450"/>
                    <a:gd name="T10" fmla="*/ 0 h 21600"/>
                    <a:gd name="T11" fmla="*/ 19450 w 194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450" h="21600" fill="none" extrusionOk="0">
                      <a:moveTo>
                        <a:pt x="-1" y="0"/>
                      </a:moveTo>
                      <a:cubicBezTo>
                        <a:pt x="8288" y="0"/>
                        <a:pt x="15845" y="4742"/>
                        <a:pt x="19450" y="12205"/>
                      </a:cubicBezTo>
                    </a:path>
                    <a:path w="19450" h="21600" stroke="0" extrusionOk="0">
                      <a:moveTo>
                        <a:pt x="-1" y="0"/>
                      </a:moveTo>
                      <a:cubicBezTo>
                        <a:pt x="8288" y="0"/>
                        <a:pt x="15845" y="4742"/>
                        <a:pt x="19450" y="12205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57" name="Arc 64"/>
                <p:cNvSpPr>
                  <a:spLocks/>
                </p:cNvSpPr>
                <p:nvPr/>
              </p:nvSpPr>
              <p:spPr bwMode="auto">
                <a:xfrm flipV="1">
                  <a:off x="972" y="2082"/>
                  <a:ext cx="479" cy="384"/>
                </a:xfrm>
                <a:custGeom>
                  <a:avLst/>
                  <a:gdLst>
                    <a:gd name="T0" fmla="*/ 0 w 20881"/>
                    <a:gd name="T1" fmla="*/ 0 h 21600"/>
                    <a:gd name="T2" fmla="*/ 479 w 20881"/>
                    <a:gd name="T3" fmla="*/ 286 h 21600"/>
                    <a:gd name="T4" fmla="*/ 0 w 20881"/>
                    <a:gd name="T5" fmla="*/ 384 h 21600"/>
                    <a:gd name="T6" fmla="*/ 0 60000 65536"/>
                    <a:gd name="T7" fmla="*/ 0 60000 65536"/>
                    <a:gd name="T8" fmla="*/ 0 60000 65536"/>
                    <a:gd name="T9" fmla="*/ 0 w 20881"/>
                    <a:gd name="T10" fmla="*/ 0 h 21600"/>
                    <a:gd name="T11" fmla="*/ 20881 w 208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881" h="21600" fill="none" extrusionOk="0">
                      <a:moveTo>
                        <a:pt x="-1" y="0"/>
                      </a:moveTo>
                      <a:cubicBezTo>
                        <a:pt x="9801" y="0"/>
                        <a:pt x="18373" y="6599"/>
                        <a:pt x="20881" y="16073"/>
                      </a:cubicBezTo>
                    </a:path>
                    <a:path w="20881" h="21600" stroke="0" extrusionOk="0">
                      <a:moveTo>
                        <a:pt x="-1" y="0"/>
                      </a:moveTo>
                      <a:cubicBezTo>
                        <a:pt x="9801" y="0"/>
                        <a:pt x="18373" y="6599"/>
                        <a:pt x="20881" y="1607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58" name="Arc 65"/>
                <p:cNvSpPr>
                  <a:spLocks/>
                </p:cNvSpPr>
                <p:nvPr/>
              </p:nvSpPr>
              <p:spPr bwMode="auto">
                <a:xfrm>
                  <a:off x="1545" y="2314"/>
                  <a:ext cx="56" cy="109"/>
                </a:xfrm>
                <a:custGeom>
                  <a:avLst/>
                  <a:gdLst>
                    <a:gd name="T0" fmla="*/ 37 w 21600"/>
                    <a:gd name="T1" fmla="*/ 0 h 16185"/>
                    <a:gd name="T2" fmla="*/ 56 w 21600"/>
                    <a:gd name="T3" fmla="*/ 109 h 16185"/>
                    <a:gd name="T4" fmla="*/ 0 w 21600"/>
                    <a:gd name="T5" fmla="*/ 109 h 1618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6185"/>
                    <a:gd name="T11" fmla="*/ 21600 w 21600"/>
                    <a:gd name="T12" fmla="*/ 16185 h 161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6185" fill="none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</a:path>
                    <a:path w="21600" h="16185" stroke="0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  <a:lnTo>
                        <a:pt x="0" y="161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59" name="Arc 66"/>
                <p:cNvSpPr>
                  <a:spLocks/>
                </p:cNvSpPr>
                <p:nvPr/>
              </p:nvSpPr>
              <p:spPr bwMode="auto">
                <a:xfrm rot="-3638535">
                  <a:off x="1363" y="2123"/>
                  <a:ext cx="56" cy="109"/>
                </a:xfrm>
                <a:custGeom>
                  <a:avLst/>
                  <a:gdLst>
                    <a:gd name="T0" fmla="*/ 37 w 21600"/>
                    <a:gd name="T1" fmla="*/ 0 h 16185"/>
                    <a:gd name="T2" fmla="*/ 56 w 21600"/>
                    <a:gd name="T3" fmla="*/ 109 h 16185"/>
                    <a:gd name="T4" fmla="*/ 0 w 21600"/>
                    <a:gd name="T5" fmla="*/ 109 h 1618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6185"/>
                    <a:gd name="T11" fmla="*/ 21600 w 21600"/>
                    <a:gd name="T12" fmla="*/ 16185 h 161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6185" fill="none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</a:path>
                    <a:path w="21600" h="16185" stroke="0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  <a:lnTo>
                        <a:pt x="0" y="161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60" name="Arc 67"/>
                <p:cNvSpPr>
                  <a:spLocks/>
                </p:cNvSpPr>
                <p:nvPr/>
              </p:nvSpPr>
              <p:spPr bwMode="auto">
                <a:xfrm rot="21137863" flipV="1">
                  <a:off x="1336" y="1960"/>
                  <a:ext cx="342" cy="160"/>
                </a:xfrm>
                <a:custGeom>
                  <a:avLst/>
                  <a:gdLst>
                    <a:gd name="T0" fmla="*/ 0 w 16444"/>
                    <a:gd name="T1" fmla="*/ 0 h 21600"/>
                    <a:gd name="T2" fmla="*/ 342 w 16444"/>
                    <a:gd name="T3" fmla="*/ 56 h 21600"/>
                    <a:gd name="T4" fmla="*/ 0 w 16444"/>
                    <a:gd name="T5" fmla="*/ 160 h 21600"/>
                    <a:gd name="T6" fmla="*/ 0 60000 65536"/>
                    <a:gd name="T7" fmla="*/ 0 60000 65536"/>
                    <a:gd name="T8" fmla="*/ 0 60000 65536"/>
                    <a:gd name="T9" fmla="*/ 0 w 16444"/>
                    <a:gd name="T10" fmla="*/ 0 h 21600"/>
                    <a:gd name="T11" fmla="*/ 16444 w 164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444" h="21600" fill="none" extrusionOk="0">
                      <a:moveTo>
                        <a:pt x="-1" y="0"/>
                      </a:moveTo>
                      <a:cubicBezTo>
                        <a:pt x="6329" y="0"/>
                        <a:pt x="12339" y="2775"/>
                        <a:pt x="16443" y="7594"/>
                      </a:cubicBezTo>
                    </a:path>
                    <a:path w="16444" h="21600" stroke="0" extrusionOk="0">
                      <a:moveTo>
                        <a:pt x="-1" y="0"/>
                      </a:moveTo>
                      <a:cubicBezTo>
                        <a:pt x="6329" y="0"/>
                        <a:pt x="12339" y="2775"/>
                        <a:pt x="16443" y="7594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61" name="Arc 68"/>
                <p:cNvSpPr>
                  <a:spLocks/>
                </p:cNvSpPr>
                <p:nvPr/>
              </p:nvSpPr>
              <p:spPr bwMode="auto">
                <a:xfrm rot="910380">
                  <a:off x="1576" y="2032"/>
                  <a:ext cx="77" cy="386"/>
                </a:xfrm>
                <a:custGeom>
                  <a:avLst/>
                  <a:gdLst>
                    <a:gd name="T0" fmla="*/ 54 w 21600"/>
                    <a:gd name="T1" fmla="*/ 0 h 15330"/>
                    <a:gd name="T2" fmla="*/ 77 w 21600"/>
                    <a:gd name="T3" fmla="*/ 386 h 15330"/>
                    <a:gd name="T4" fmla="*/ 0 w 21600"/>
                    <a:gd name="T5" fmla="*/ 386 h 1533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5330"/>
                    <a:gd name="T11" fmla="*/ 21600 w 21600"/>
                    <a:gd name="T12" fmla="*/ 15330 h 1533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5330" fill="none" extrusionOk="0">
                      <a:moveTo>
                        <a:pt x="15216" y="0"/>
                      </a:moveTo>
                      <a:cubicBezTo>
                        <a:pt x="19302" y="4055"/>
                        <a:pt x="21600" y="9573"/>
                        <a:pt x="21600" y="15330"/>
                      </a:cubicBezTo>
                    </a:path>
                    <a:path w="21600" h="15330" stroke="0" extrusionOk="0">
                      <a:moveTo>
                        <a:pt x="15216" y="0"/>
                      </a:moveTo>
                      <a:cubicBezTo>
                        <a:pt x="19302" y="4055"/>
                        <a:pt x="21600" y="9573"/>
                        <a:pt x="21600" y="15330"/>
                      </a:cubicBezTo>
                      <a:lnTo>
                        <a:pt x="0" y="1533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21553" name="Line 69"/>
              <p:cNvSpPr>
                <a:spLocks noChangeShapeType="1"/>
              </p:cNvSpPr>
              <p:nvPr/>
            </p:nvSpPr>
            <p:spPr bwMode="auto">
              <a:xfrm flipV="1">
                <a:off x="3792" y="1522"/>
                <a:ext cx="120" cy="12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554" name="Line 70"/>
              <p:cNvSpPr>
                <a:spLocks noChangeShapeType="1"/>
              </p:cNvSpPr>
              <p:nvPr/>
            </p:nvSpPr>
            <p:spPr bwMode="auto">
              <a:xfrm>
                <a:off x="3778" y="1644"/>
                <a:ext cx="54" cy="16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555" name="Line 71"/>
              <p:cNvSpPr>
                <a:spLocks noChangeShapeType="1"/>
              </p:cNvSpPr>
              <p:nvPr/>
            </p:nvSpPr>
            <p:spPr bwMode="auto">
              <a:xfrm>
                <a:off x="3915" y="1509"/>
                <a:ext cx="10" cy="56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543" name="Group 73"/>
            <p:cNvGrpSpPr>
              <a:grpSpLocks/>
            </p:cNvGrpSpPr>
            <p:nvPr/>
          </p:nvGrpSpPr>
          <p:grpSpPr bwMode="auto">
            <a:xfrm rot="13773382" flipH="1">
              <a:off x="4133" y="2170"/>
              <a:ext cx="756" cy="552"/>
              <a:chOff x="972" y="1960"/>
              <a:chExt cx="706" cy="506"/>
            </a:xfrm>
          </p:grpSpPr>
          <p:sp>
            <p:nvSpPr>
              <p:cNvPr id="21546" name="Arc 74"/>
              <p:cNvSpPr>
                <a:spLocks/>
              </p:cNvSpPr>
              <p:nvPr/>
            </p:nvSpPr>
            <p:spPr bwMode="auto">
              <a:xfrm flipV="1">
                <a:off x="972" y="2196"/>
                <a:ext cx="609" cy="270"/>
              </a:xfrm>
              <a:custGeom>
                <a:avLst/>
                <a:gdLst>
                  <a:gd name="T0" fmla="*/ 0 w 19450"/>
                  <a:gd name="T1" fmla="*/ 0 h 21600"/>
                  <a:gd name="T2" fmla="*/ 609 w 19450"/>
                  <a:gd name="T3" fmla="*/ 153 h 21600"/>
                  <a:gd name="T4" fmla="*/ 0 w 19450"/>
                  <a:gd name="T5" fmla="*/ 270 h 21600"/>
                  <a:gd name="T6" fmla="*/ 0 60000 65536"/>
                  <a:gd name="T7" fmla="*/ 0 60000 65536"/>
                  <a:gd name="T8" fmla="*/ 0 60000 65536"/>
                  <a:gd name="T9" fmla="*/ 0 w 19450"/>
                  <a:gd name="T10" fmla="*/ 0 h 21600"/>
                  <a:gd name="T11" fmla="*/ 19450 w 194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50" h="21600" fill="none" extrusionOk="0">
                    <a:moveTo>
                      <a:pt x="-1" y="0"/>
                    </a:moveTo>
                    <a:cubicBezTo>
                      <a:pt x="8288" y="0"/>
                      <a:pt x="15845" y="4742"/>
                      <a:pt x="19450" y="12205"/>
                    </a:cubicBezTo>
                  </a:path>
                  <a:path w="19450" h="21600" stroke="0" extrusionOk="0">
                    <a:moveTo>
                      <a:pt x="-1" y="0"/>
                    </a:moveTo>
                    <a:cubicBezTo>
                      <a:pt x="8288" y="0"/>
                      <a:pt x="15845" y="4742"/>
                      <a:pt x="19450" y="1220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47" name="Arc 75"/>
              <p:cNvSpPr>
                <a:spLocks/>
              </p:cNvSpPr>
              <p:nvPr/>
            </p:nvSpPr>
            <p:spPr bwMode="auto">
              <a:xfrm flipV="1">
                <a:off x="972" y="2082"/>
                <a:ext cx="479" cy="384"/>
              </a:xfrm>
              <a:custGeom>
                <a:avLst/>
                <a:gdLst>
                  <a:gd name="T0" fmla="*/ 0 w 20881"/>
                  <a:gd name="T1" fmla="*/ 0 h 21600"/>
                  <a:gd name="T2" fmla="*/ 479 w 20881"/>
                  <a:gd name="T3" fmla="*/ 286 h 21600"/>
                  <a:gd name="T4" fmla="*/ 0 w 20881"/>
                  <a:gd name="T5" fmla="*/ 384 h 21600"/>
                  <a:gd name="T6" fmla="*/ 0 60000 65536"/>
                  <a:gd name="T7" fmla="*/ 0 60000 65536"/>
                  <a:gd name="T8" fmla="*/ 0 60000 65536"/>
                  <a:gd name="T9" fmla="*/ 0 w 20881"/>
                  <a:gd name="T10" fmla="*/ 0 h 21600"/>
                  <a:gd name="T11" fmla="*/ 20881 w 208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81" h="21600" fill="none" extrusionOk="0">
                    <a:moveTo>
                      <a:pt x="-1" y="0"/>
                    </a:moveTo>
                    <a:cubicBezTo>
                      <a:pt x="9801" y="0"/>
                      <a:pt x="18373" y="6599"/>
                      <a:pt x="20881" y="16073"/>
                    </a:cubicBezTo>
                  </a:path>
                  <a:path w="20881" h="21600" stroke="0" extrusionOk="0">
                    <a:moveTo>
                      <a:pt x="-1" y="0"/>
                    </a:moveTo>
                    <a:cubicBezTo>
                      <a:pt x="9801" y="0"/>
                      <a:pt x="18373" y="6599"/>
                      <a:pt x="20881" y="1607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48" name="Arc 76"/>
              <p:cNvSpPr>
                <a:spLocks/>
              </p:cNvSpPr>
              <p:nvPr/>
            </p:nvSpPr>
            <p:spPr bwMode="auto">
              <a:xfrm>
                <a:off x="1545" y="2314"/>
                <a:ext cx="56" cy="109"/>
              </a:xfrm>
              <a:custGeom>
                <a:avLst/>
                <a:gdLst>
                  <a:gd name="T0" fmla="*/ 37 w 21600"/>
                  <a:gd name="T1" fmla="*/ 0 h 16185"/>
                  <a:gd name="T2" fmla="*/ 56 w 21600"/>
                  <a:gd name="T3" fmla="*/ 109 h 16185"/>
                  <a:gd name="T4" fmla="*/ 0 w 21600"/>
                  <a:gd name="T5" fmla="*/ 109 h 161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6185"/>
                  <a:gd name="T11" fmla="*/ 21600 w 21600"/>
                  <a:gd name="T12" fmla="*/ 16185 h 16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6185" fill="none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</a:path>
                  <a:path w="21600" h="16185" stroke="0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  <a:lnTo>
                      <a:pt x="0" y="16185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49" name="Arc 77"/>
              <p:cNvSpPr>
                <a:spLocks/>
              </p:cNvSpPr>
              <p:nvPr/>
            </p:nvSpPr>
            <p:spPr bwMode="auto">
              <a:xfrm rot="-3638535">
                <a:off x="1363" y="2123"/>
                <a:ext cx="56" cy="109"/>
              </a:xfrm>
              <a:custGeom>
                <a:avLst/>
                <a:gdLst>
                  <a:gd name="T0" fmla="*/ 37 w 21600"/>
                  <a:gd name="T1" fmla="*/ 0 h 16185"/>
                  <a:gd name="T2" fmla="*/ 56 w 21600"/>
                  <a:gd name="T3" fmla="*/ 109 h 16185"/>
                  <a:gd name="T4" fmla="*/ 0 w 21600"/>
                  <a:gd name="T5" fmla="*/ 109 h 161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6185"/>
                  <a:gd name="T11" fmla="*/ 21600 w 21600"/>
                  <a:gd name="T12" fmla="*/ 16185 h 16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6185" fill="none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</a:path>
                  <a:path w="21600" h="16185" stroke="0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  <a:lnTo>
                      <a:pt x="0" y="16185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50" name="Arc 78"/>
              <p:cNvSpPr>
                <a:spLocks/>
              </p:cNvSpPr>
              <p:nvPr/>
            </p:nvSpPr>
            <p:spPr bwMode="auto">
              <a:xfrm rot="21137863" flipV="1">
                <a:off x="1336" y="1960"/>
                <a:ext cx="342" cy="160"/>
              </a:xfrm>
              <a:custGeom>
                <a:avLst/>
                <a:gdLst>
                  <a:gd name="T0" fmla="*/ 0 w 16444"/>
                  <a:gd name="T1" fmla="*/ 0 h 21600"/>
                  <a:gd name="T2" fmla="*/ 342 w 16444"/>
                  <a:gd name="T3" fmla="*/ 56 h 21600"/>
                  <a:gd name="T4" fmla="*/ 0 w 16444"/>
                  <a:gd name="T5" fmla="*/ 160 h 21600"/>
                  <a:gd name="T6" fmla="*/ 0 60000 65536"/>
                  <a:gd name="T7" fmla="*/ 0 60000 65536"/>
                  <a:gd name="T8" fmla="*/ 0 60000 65536"/>
                  <a:gd name="T9" fmla="*/ 0 w 16444"/>
                  <a:gd name="T10" fmla="*/ 0 h 21600"/>
                  <a:gd name="T11" fmla="*/ 16444 w 1644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444" h="21600" fill="none" extrusionOk="0">
                    <a:moveTo>
                      <a:pt x="-1" y="0"/>
                    </a:moveTo>
                    <a:cubicBezTo>
                      <a:pt x="6329" y="0"/>
                      <a:pt x="12339" y="2775"/>
                      <a:pt x="16443" y="7594"/>
                    </a:cubicBezTo>
                  </a:path>
                  <a:path w="16444" h="21600" stroke="0" extrusionOk="0">
                    <a:moveTo>
                      <a:pt x="-1" y="0"/>
                    </a:moveTo>
                    <a:cubicBezTo>
                      <a:pt x="6329" y="0"/>
                      <a:pt x="12339" y="2775"/>
                      <a:pt x="16443" y="75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51" name="Arc 79"/>
              <p:cNvSpPr>
                <a:spLocks/>
              </p:cNvSpPr>
              <p:nvPr/>
            </p:nvSpPr>
            <p:spPr bwMode="auto">
              <a:xfrm rot="910380">
                <a:off x="1576" y="2032"/>
                <a:ext cx="77" cy="386"/>
              </a:xfrm>
              <a:custGeom>
                <a:avLst/>
                <a:gdLst>
                  <a:gd name="T0" fmla="*/ 54 w 21600"/>
                  <a:gd name="T1" fmla="*/ 0 h 15330"/>
                  <a:gd name="T2" fmla="*/ 77 w 21600"/>
                  <a:gd name="T3" fmla="*/ 386 h 15330"/>
                  <a:gd name="T4" fmla="*/ 0 w 21600"/>
                  <a:gd name="T5" fmla="*/ 386 h 153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5330"/>
                  <a:gd name="T11" fmla="*/ 21600 w 21600"/>
                  <a:gd name="T12" fmla="*/ 15330 h 153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5330" fill="none" extrusionOk="0">
                    <a:moveTo>
                      <a:pt x="15216" y="0"/>
                    </a:moveTo>
                    <a:cubicBezTo>
                      <a:pt x="19302" y="4055"/>
                      <a:pt x="21600" y="9573"/>
                      <a:pt x="21600" y="15330"/>
                    </a:cubicBezTo>
                  </a:path>
                  <a:path w="21600" h="15330" stroke="0" extrusionOk="0">
                    <a:moveTo>
                      <a:pt x="15216" y="0"/>
                    </a:moveTo>
                    <a:cubicBezTo>
                      <a:pt x="19302" y="4055"/>
                      <a:pt x="21600" y="9573"/>
                      <a:pt x="21600" y="15330"/>
                    </a:cubicBezTo>
                    <a:lnTo>
                      <a:pt x="0" y="1533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544" name="Text Box 88"/>
            <p:cNvSpPr txBox="1">
              <a:spLocks noChangeArrowheads="1"/>
            </p:cNvSpPr>
            <p:nvPr/>
          </p:nvSpPr>
          <p:spPr bwMode="auto">
            <a:xfrm>
              <a:off x="3036" y="1325"/>
              <a:ext cx="36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FF66"/>
                  </a:solidFill>
                </a:rPr>
                <a:t>370</a:t>
              </a:r>
            </a:p>
          </p:txBody>
        </p:sp>
        <p:sp>
          <p:nvSpPr>
            <p:cNvPr id="21545" name="Text Box 89"/>
            <p:cNvSpPr txBox="1">
              <a:spLocks noChangeArrowheads="1"/>
            </p:cNvSpPr>
            <p:nvPr/>
          </p:nvSpPr>
          <p:spPr bwMode="auto">
            <a:xfrm>
              <a:off x="4811" y="2728"/>
              <a:ext cx="36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FF66"/>
                  </a:solidFill>
                </a:rPr>
                <a:t>450</a:t>
              </a:r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3262313" y="4997450"/>
            <a:ext cx="4075112" cy="1414463"/>
            <a:chOff x="2055" y="3148"/>
            <a:chExt cx="2567" cy="891"/>
          </a:xfrm>
        </p:grpSpPr>
        <p:grpSp>
          <p:nvGrpSpPr>
            <p:cNvPr id="21522" name="Group 84"/>
            <p:cNvGrpSpPr>
              <a:grpSpLocks/>
            </p:cNvGrpSpPr>
            <p:nvPr/>
          </p:nvGrpSpPr>
          <p:grpSpPr bwMode="auto">
            <a:xfrm>
              <a:off x="2093" y="3476"/>
              <a:ext cx="771" cy="563"/>
              <a:chOff x="2093" y="3476"/>
              <a:chExt cx="771" cy="563"/>
            </a:xfrm>
          </p:grpSpPr>
          <p:grpSp>
            <p:nvGrpSpPr>
              <p:cNvPr id="21532" name="Group 44"/>
              <p:cNvGrpSpPr>
                <a:grpSpLocks/>
              </p:cNvGrpSpPr>
              <p:nvPr/>
            </p:nvGrpSpPr>
            <p:grpSpPr bwMode="auto">
              <a:xfrm rot="-9139344" flipH="1" flipV="1">
                <a:off x="2093" y="3476"/>
                <a:ext cx="771" cy="563"/>
                <a:chOff x="972" y="1960"/>
                <a:chExt cx="706" cy="506"/>
              </a:xfrm>
            </p:grpSpPr>
            <p:sp>
              <p:nvSpPr>
                <p:cNvPr id="21536" name="Arc 45"/>
                <p:cNvSpPr>
                  <a:spLocks/>
                </p:cNvSpPr>
                <p:nvPr/>
              </p:nvSpPr>
              <p:spPr bwMode="auto">
                <a:xfrm flipV="1">
                  <a:off x="972" y="2196"/>
                  <a:ext cx="609" cy="270"/>
                </a:xfrm>
                <a:custGeom>
                  <a:avLst/>
                  <a:gdLst>
                    <a:gd name="T0" fmla="*/ 0 w 19450"/>
                    <a:gd name="T1" fmla="*/ 0 h 21600"/>
                    <a:gd name="T2" fmla="*/ 609 w 19450"/>
                    <a:gd name="T3" fmla="*/ 153 h 21600"/>
                    <a:gd name="T4" fmla="*/ 0 w 19450"/>
                    <a:gd name="T5" fmla="*/ 270 h 21600"/>
                    <a:gd name="T6" fmla="*/ 0 60000 65536"/>
                    <a:gd name="T7" fmla="*/ 0 60000 65536"/>
                    <a:gd name="T8" fmla="*/ 0 60000 65536"/>
                    <a:gd name="T9" fmla="*/ 0 w 19450"/>
                    <a:gd name="T10" fmla="*/ 0 h 21600"/>
                    <a:gd name="T11" fmla="*/ 19450 w 194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450" h="21600" fill="none" extrusionOk="0">
                      <a:moveTo>
                        <a:pt x="-1" y="0"/>
                      </a:moveTo>
                      <a:cubicBezTo>
                        <a:pt x="8288" y="0"/>
                        <a:pt x="15845" y="4742"/>
                        <a:pt x="19450" y="12205"/>
                      </a:cubicBezTo>
                    </a:path>
                    <a:path w="19450" h="21600" stroke="0" extrusionOk="0">
                      <a:moveTo>
                        <a:pt x="-1" y="0"/>
                      </a:moveTo>
                      <a:cubicBezTo>
                        <a:pt x="8288" y="0"/>
                        <a:pt x="15845" y="4742"/>
                        <a:pt x="19450" y="12205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37" name="Arc 46"/>
                <p:cNvSpPr>
                  <a:spLocks/>
                </p:cNvSpPr>
                <p:nvPr/>
              </p:nvSpPr>
              <p:spPr bwMode="auto">
                <a:xfrm flipV="1">
                  <a:off x="972" y="2082"/>
                  <a:ext cx="479" cy="384"/>
                </a:xfrm>
                <a:custGeom>
                  <a:avLst/>
                  <a:gdLst>
                    <a:gd name="T0" fmla="*/ 0 w 20881"/>
                    <a:gd name="T1" fmla="*/ 0 h 21600"/>
                    <a:gd name="T2" fmla="*/ 479 w 20881"/>
                    <a:gd name="T3" fmla="*/ 286 h 21600"/>
                    <a:gd name="T4" fmla="*/ 0 w 20881"/>
                    <a:gd name="T5" fmla="*/ 384 h 21600"/>
                    <a:gd name="T6" fmla="*/ 0 60000 65536"/>
                    <a:gd name="T7" fmla="*/ 0 60000 65536"/>
                    <a:gd name="T8" fmla="*/ 0 60000 65536"/>
                    <a:gd name="T9" fmla="*/ 0 w 20881"/>
                    <a:gd name="T10" fmla="*/ 0 h 21600"/>
                    <a:gd name="T11" fmla="*/ 20881 w 208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881" h="21600" fill="none" extrusionOk="0">
                      <a:moveTo>
                        <a:pt x="-1" y="0"/>
                      </a:moveTo>
                      <a:cubicBezTo>
                        <a:pt x="9801" y="0"/>
                        <a:pt x="18373" y="6599"/>
                        <a:pt x="20881" y="16073"/>
                      </a:cubicBezTo>
                    </a:path>
                    <a:path w="20881" h="21600" stroke="0" extrusionOk="0">
                      <a:moveTo>
                        <a:pt x="-1" y="0"/>
                      </a:moveTo>
                      <a:cubicBezTo>
                        <a:pt x="9801" y="0"/>
                        <a:pt x="18373" y="6599"/>
                        <a:pt x="20881" y="1607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38" name="Arc 47"/>
                <p:cNvSpPr>
                  <a:spLocks/>
                </p:cNvSpPr>
                <p:nvPr/>
              </p:nvSpPr>
              <p:spPr bwMode="auto">
                <a:xfrm>
                  <a:off x="1545" y="2314"/>
                  <a:ext cx="56" cy="109"/>
                </a:xfrm>
                <a:custGeom>
                  <a:avLst/>
                  <a:gdLst>
                    <a:gd name="T0" fmla="*/ 37 w 21600"/>
                    <a:gd name="T1" fmla="*/ 0 h 16185"/>
                    <a:gd name="T2" fmla="*/ 56 w 21600"/>
                    <a:gd name="T3" fmla="*/ 109 h 16185"/>
                    <a:gd name="T4" fmla="*/ 0 w 21600"/>
                    <a:gd name="T5" fmla="*/ 109 h 1618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6185"/>
                    <a:gd name="T11" fmla="*/ 21600 w 21600"/>
                    <a:gd name="T12" fmla="*/ 16185 h 161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6185" fill="none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</a:path>
                    <a:path w="21600" h="16185" stroke="0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  <a:lnTo>
                        <a:pt x="0" y="161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39" name="Arc 48"/>
                <p:cNvSpPr>
                  <a:spLocks/>
                </p:cNvSpPr>
                <p:nvPr/>
              </p:nvSpPr>
              <p:spPr bwMode="auto">
                <a:xfrm rot="-3638535">
                  <a:off x="1363" y="2123"/>
                  <a:ext cx="56" cy="109"/>
                </a:xfrm>
                <a:custGeom>
                  <a:avLst/>
                  <a:gdLst>
                    <a:gd name="T0" fmla="*/ 37 w 21600"/>
                    <a:gd name="T1" fmla="*/ 0 h 16185"/>
                    <a:gd name="T2" fmla="*/ 56 w 21600"/>
                    <a:gd name="T3" fmla="*/ 109 h 16185"/>
                    <a:gd name="T4" fmla="*/ 0 w 21600"/>
                    <a:gd name="T5" fmla="*/ 109 h 1618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6185"/>
                    <a:gd name="T11" fmla="*/ 21600 w 21600"/>
                    <a:gd name="T12" fmla="*/ 16185 h 161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6185" fill="none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</a:path>
                    <a:path w="21600" h="16185" stroke="0" extrusionOk="0">
                      <a:moveTo>
                        <a:pt x="14304" y="-1"/>
                      </a:moveTo>
                      <a:cubicBezTo>
                        <a:pt x="18943" y="4100"/>
                        <a:pt x="21600" y="9993"/>
                        <a:pt x="21600" y="16185"/>
                      </a:cubicBezTo>
                      <a:lnTo>
                        <a:pt x="0" y="1618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40" name="Arc 49"/>
                <p:cNvSpPr>
                  <a:spLocks/>
                </p:cNvSpPr>
                <p:nvPr/>
              </p:nvSpPr>
              <p:spPr bwMode="auto">
                <a:xfrm rot="21137863" flipV="1">
                  <a:off x="1336" y="1960"/>
                  <a:ext cx="342" cy="160"/>
                </a:xfrm>
                <a:custGeom>
                  <a:avLst/>
                  <a:gdLst>
                    <a:gd name="T0" fmla="*/ 0 w 16444"/>
                    <a:gd name="T1" fmla="*/ 0 h 21600"/>
                    <a:gd name="T2" fmla="*/ 342 w 16444"/>
                    <a:gd name="T3" fmla="*/ 56 h 21600"/>
                    <a:gd name="T4" fmla="*/ 0 w 16444"/>
                    <a:gd name="T5" fmla="*/ 160 h 21600"/>
                    <a:gd name="T6" fmla="*/ 0 60000 65536"/>
                    <a:gd name="T7" fmla="*/ 0 60000 65536"/>
                    <a:gd name="T8" fmla="*/ 0 60000 65536"/>
                    <a:gd name="T9" fmla="*/ 0 w 16444"/>
                    <a:gd name="T10" fmla="*/ 0 h 21600"/>
                    <a:gd name="T11" fmla="*/ 16444 w 164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444" h="21600" fill="none" extrusionOk="0">
                      <a:moveTo>
                        <a:pt x="-1" y="0"/>
                      </a:moveTo>
                      <a:cubicBezTo>
                        <a:pt x="6329" y="0"/>
                        <a:pt x="12339" y="2775"/>
                        <a:pt x="16443" y="7594"/>
                      </a:cubicBezTo>
                    </a:path>
                    <a:path w="16444" h="21600" stroke="0" extrusionOk="0">
                      <a:moveTo>
                        <a:pt x="-1" y="0"/>
                      </a:moveTo>
                      <a:cubicBezTo>
                        <a:pt x="6329" y="0"/>
                        <a:pt x="12339" y="2775"/>
                        <a:pt x="16443" y="7594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1541" name="Arc 50"/>
                <p:cNvSpPr>
                  <a:spLocks/>
                </p:cNvSpPr>
                <p:nvPr/>
              </p:nvSpPr>
              <p:spPr bwMode="auto">
                <a:xfrm rot="910380">
                  <a:off x="1576" y="2032"/>
                  <a:ext cx="77" cy="386"/>
                </a:xfrm>
                <a:custGeom>
                  <a:avLst/>
                  <a:gdLst>
                    <a:gd name="T0" fmla="*/ 54 w 21600"/>
                    <a:gd name="T1" fmla="*/ 0 h 15330"/>
                    <a:gd name="T2" fmla="*/ 77 w 21600"/>
                    <a:gd name="T3" fmla="*/ 386 h 15330"/>
                    <a:gd name="T4" fmla="*/ 0 w 21600"/>
                    <a:gd name="T5" fmla="*/ 386 h 1533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5330"/>
                    <a:gd name="T11" fmla="*/ 21600 w 21600"/>
                    <a:gd name="T12" fmla="*/ 15330 h 1533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5330" fill="none" extrusionOk="0">
                      <a:moveTo>
                        <a:pt x="15216" y="0"/>
                      </a:moveTo>
                      <a:cubicBezTo>
                        <a:pt x="19302" y="4055"/>
                        <a:pt x="21600" y="9573"/>
                        <a:pt x="21600" y="15330"/>
                      </a:cubicBezTo>
                    </a:path>
                    <a:path w="21600" h="15330" stroke="0" extrusionOk="0">
                      <a:moveTo>
                        <a:pt x="15216" y="0"/>
                      </a:moveTo>
                      <a:cubicBezTo>
                        <a:pt x="19302" y="4055"/>
                        <a:pt x="21600" y="9573"/>
                        <a:pt x="21600" y="15330"/>
                      </a:cubicBezTo>
                      <a:lnTo>
                        <a:pt x="0" y="1533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FF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21533" name="Line 51"/>
              <p:cNvSpPr>
                <a:spLocks noChangeShapeType="1"/>
              </p:cNvSpPr>
              <p:nvPr/>
            </p:nvSpPr>
            <p:spPr bwMode="auto">
              <a:xfrm rot="1660656">
                <a:off x="2759" y="3785"/>
                <a:ext cx="97" cy="5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534" name="Line 52"/>
              <p:cNvSpPr>
                <a:spLocks noChangeShapeType="1"/>
              </p:cNvSpPr>
              <p:nvPr/>
            </p:nvSpPr>
            <p:spPr bwMode="auto">
              <a:xfrm rot="1660656" flipV="1">
                <a:off x="2762" y="3754"/>
                <a:ext cx="49" cy="18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535" name="Line 53"/>
              <p:cNvSpPr>
                <a:spLocks noChangeShapeType="1"/>
              </p:cNvSpPr>
              <p:nvPr/>
            </p:nvSpPr>
            <p:spPr bwMode="auto">
              <a:xfrm rot="1660656" flipV="1">
                <a:off x="2840" y="3836"/>
                <a:ext cx="8" cy="47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523" name="Group 54"/>
            <p:cNvGrpSpPr>
              <a:grpSpLocks/>
            </p:cNvGrpSpPr>
            <p:nvPr/>
          </p:nvGrpSpPr>
          <p:grpSpPr bwMode="auto">
            <a:xfrm rot="10800000" flipH="1" flipV="1">
              <a:off x="3491" y="3148"/>
              <a:ext cx="756" cy="552"/>
              <a:chOff x="972" y="1960"/>
              <a:chExt cx="706" cy="506"/>
            </a:xfrm>
          </p:grpSpPr>
          <p:sp>
            <p:nvSpPr>
              <p:cNvPr id="21526" name="Arc 55"/>
              <p:cNvSpPr>
                <a:spLocks/>
              </p:cNvSpPr>
              <p:nvPr/>
            </p:nvSpPr>
            <p:spPr bwMode="auto">
              <a:xfrm flipV="1">
                <a:off x="972" y="2196"/>
                <a:ext cx="609" cy="270"/>
              </a:xfrm>
              <a:custGeom>
                <a:avLst/>
                <a:gdLst>
                  <a:gd name="T0" fmla="*/ 0 w 19450"/>
                  <a:gd name="T1" fmla="*/ 0 h 21600"/>
                  <a:gd name="T2" fmla="*/ 609 w 19450"/>
                  <a:gd name="T3" fmla="*/ 153 h 21600"/>
                  <a:gd name="T4" fmla="*/ 0 w 19450"/>
                  <a:gd name="T5" fmla="*/ 270 h 21600"/>
                  <a:gd name="T6" fmla="*/ 0 60000 65536"/>
                  <a:gd name="T7" fmla="*/ 0 60000 65536"/>
                  <a:gd name="T8" fmla="*/ 0 60000 65536"/>
                  <a:gd name="T9" fmla="*/ 0 w 19450"/>
                  <a:gd name="T10" fmla="*/ 0 h 21600"/>
                  <a:gd name="T11" fmla="*/ 19450 w 194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50" h="21600" fill="none" extrusionOk="0">
                    <a:moveTo>
                      <a:pt x="-1" y="0"/>
                    </a:moveTo>
                    <a:cubicBezTo>
                      <a:pt x="8288" y="0"/>
                      <a:pt x="15845" y="4742"/>
                      <a:pt x="19450" y="12205"/>
                    </a:cubicBezTo>
                  </a:path>
                  <a:path w="19450" h="21600" stroke="0" extrusionOk="0">
                    <a:moveTo>
                      <a:pt x="-1" y="0"/>
                    </a:moveTo>
                    <a:cubicBezTo>
                      <a:pt x="8288" y="0"/>
                      <a:pt x="15845" y="4742"/>
                      <a:pt x="19450" y="1220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27" name="Arc 56"/>
              <p:cNvSpPr>
                <a:spLocks/>
              </p:cNvSpPr>
              <p:nvPr/>
            </p:nvSpPr>
            <p:spPr bwMode="auto">
              <a:xfrm flipV="1">
                <a:off x="972" y="2082"/>
                <a:ext cx="479" cy="384"/>
              </a:xfrm>
              <a:custGeom>
                <a:avLst/>
                <a:gdLst>
                  <a:gd name="T0" fmla="*/ 0 w 20881"/>
                  <a:gd name="T1" fmla="*/ 0 h 21600"/>
                  <a:gd name="T2" fmla="*/ 479 w 20881"/>
                  <a:gd name="T3" fmla="*/ 286 h 21600"/>
                  <a:gd name="T4" fmla="*/ 0 w 20881"/>
                  <a:gd name="T5" fmla="*/ 384 h 21600"/>
                  <a:gd name="T6" fmla="*/ 0 60000 65536"/>
                  <a:gd name="T7" fmla="*/ 0 60000 65536"/>
                  <a:gd name="T8" fmla="*/ 0 60000 65536"/>
                  <a:gd name="T9" fmla="*/ 0 w 20881"/>
                  <a:gd name="T10" fmla="*/ 0 h 21600"/>
                  <a:gd name="T11" fmla="*/ 20881 w 208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81" h="21600" fill="none" extrusionOk="0">
                    <a:moveTo>
                      <a:pt x="-1" y="0"/>
                    </a:moveTo>
                    <a:cubicBezTo>
                      <a:pt x="9801" y="0"/>
                      <a:pt x="18373" y="6599"/>
                      <a:pt x="20881" y="16073"/>
                    </a:cubicBezTo>
                  </a:path>
                  <a:path w="20881" h="21600" stroke="0" extrusionOk="0">
                    <a:moveTo>
                      <a:pt x="-1" y="0"/>
                    </a:moveTo>
                    <a:cubicBezTo>
                      <a:pt x="9801" y="0"/>
                      <a:pt x="18373" y="6599"/>
                      <a:pt x="20881" y="1607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28" name="Arc 57"/>
              <p:cNvSpPr>
                <a:spLocks/>
              </p:cNvSpPr>
              <p:nvPr/>
            </p:nvSpPr>
            <p:spPr bwMode="auto">
              <a:xfrm>
                <a:off x="1545" y="2314"/>
                <a:ext cx="56" cy="109"/>
              </a:xfrm>
              <a:custGeom>
                <a:avLst/>
                <a:gdLst>
                  <a:gd name="T0" fmla="*/ 37 w 21600"/>
                  <a:gd name="T1" fmla="*/ 0 h 16185"/>
                  <a:gd name="T2" fmla="*/ 56 w 21600"/>
                  <a:gd name="T3" fmla="*/ 109 h 16185"/>
                  <a:gd name="T4" fmla="*/ 0 w 21600"/>
                  <a:gd name="T5" fmla="*/ 109 h 161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6185"/>
                  <a:gd name="T11" fmla="*/ 21600 w 21600"/>
                  <a:gd name="T12" fmla="*/ 16185 h 16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6185" fill="none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</a:path>
                  <a:path w="21600" h="16185" stroke="0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  <a:lnTo>
                      <a:pt x="0" y="16185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29" name="Arc 58"/>
              <p:cNvSpPr>
                <a:spLocks/>
              </p:cNvSpPr>
              <p:nvPr/>
            </p:nvSpPr>
            <p:spPr bwMode="auto">
              <a:xfrm rot="-3638535">
                <a:off x="1363" y="2123"/>
                <a:ext cx="56" cy="109"/>
              </a:xfrm>
              <a:custGeom>
                <a:avLst/>
                <a:gdLst>
                  <a:gd name="T0" fmla="*/ 37 w 21600"/>
                  <a:gd name="T1" fmla="*/ 0 h 16185"/>
                  <a:gd name="T2" fmla="*/ 56 w 21600"/>
                  <a:gd name="T3" fmla="*/ 109 h 16185"/>
                  <a:gd name="T4" fmla="*/ 0 w 21600"/>
                  <a:gd name="T5" fmla="*/ 109 h 161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6185"/>
                  <a:gd name="T11" fmla="*/ 21600 w 21600"/>
                  <a:gd name="T12" fmla="*/ 16185 h 16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6185" fill="none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</a:path>
                  <a:path w="21600" h="16185" stroke="0" extrusionOk="0">
                    <a:moveTo>
                      <a:pt x="14304" y="-1"/>
                    </a:moveTo>
                    <a:cubicBezTo>
                      <a:pt x="18943" y="4100"/>
                      <a:pt x="21600" y="9993"/>
                      <a:pt x="21600" y="16185"/>
                    </a:cubicBezTo>
                    <a:lnTo>
                      <a:pt x="0" y="16185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30" name="Arc 59"/>
              <p:cNvSpPr>
                <a:spLocks/>
              </p:cNvSpPr>
              <p:nvPr/>
            </p:nvSpPr>
            <p:spPr bwMode="auto">
              <a:xfrm rot="21137863" flipV="1">
                <a:off x="1336" y="1960"/>
                <a:ext cx="342" cy="160"/>
              </a:xfrm>
              <a:custGeom>
                <a:avLst/>
                <a:gdLst>
                  <a:gd name="T0" fmla="*/ 0 w 16444"/>
                  <a:gd name="T1" fmla="*/ 0 h 21600"/>
                  <a:gd name="T2" fmla="*/ 342 w 16444"/>
                  <a:gd name="T3" fmla="*/ 56 h 21600"/>
                  <a:gd name="T4" fmla="*/ 0 w 16444"/>
                  <a:gd name="T5" fmla="*/ 160 h 21600"/>
                  <a:gd name="T6" fmla="*/ 0 60000 65536"/>
                  <a:gd name="T7" fmla="*/ 0 60000 65536"/>
                  <a:gd name="T8" fmla="*/ 0 60000 65536"/>
                  <a:gd name="T9" fmla="*/ 0 w 16444"/>
                  <a:gd name="T10" fmla="*/ 0 h 21600"/>
                  <a:gd name="T11" fmla="*/ 16444 w 1644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444" h="21600" fill="none" extrusionOk="0">
                    <a:moveTo>
                      <a:pt x="-1" y="0"/>
                    </a:moveTo>
                    <a:cubicBezTo>
                      <a:pt x="6329" y="0"/>
                      <a:pt x="12339" y="2775"/>
                      <a:pt x="16443" y="7594"/>
                    </a:cubicBezTo>
                  </a:path>
                  <a:path w="16444" h="21600" stroke="0" extrusionOk="0">
                    <a:moveTo>
                      <a:pt x="-1" y="0"/>
                    </a:moveTo>
                    <a:cubicBezTo>
                      <a:pt x="6329" y="0"/>
                      <a:pt x="12339" y="2775"/>
                      <a:pt x="16443" y="75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531" name="Arc 60"/>
              <p:cNvSpPr>
                <a:spLocks/>
              </p:cNvSpPr>
              <p:nvPr/>
            </p:nvSpPr>
            <p:spPr bwMode="auto">
              <a:xfrm rot="910380">
                <a:off x="1576" y="2032"/>
                <a:ext cx="77" cy="386"/>
              </a:xfrm>
              <a:custGeom>
                <a:avLst/>
                <a:gdLst>
                  <a:gd name="T0" fmla="*/ 54 w 21600"/>
                  <a:gd name="T1" fmla="*/ 0 h 15330"/>
                  <a:gd name="T2" fmla="*/ 77 w 21600"/>
                  <a:gd name="T3" fmla="*/ 386 h 15330"/>
                  <a:gd name="T4" fmla="*/ 0 w 21600"/>
                  <a:gd name="T5" fmla="*/ 386 h 153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5330"/>
                  <a:gd name="T11" fmla="*/ 21600 w 21600"/>
                  <a:gd name="T12" fmla="*/ 15330 h 153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5330" fill="none" extrusionOk="0">
                    <a:moveTo>
                      <a:pt x="15216" y="0"/>
                    </a:moveTo>
                    <a:cubicBezTo>
                      <a:pt x="19302" y="4055"/>
                      <a:pt x="21600" y="9573"/>
                      <a:pt x="21600" y="15330"/>
                    </a:cubicBezTo>
                  </a:path>
                  <a:path w="21600" h="15330" stroke="0" extrusionOk="0">
                    <a:moveTo>
                      <a:pt x="15216" y="0"/>
                    </a:moveTo>
                    <a:cubicBezTo>
                      <a:pt x="19302" y="4055"/>
                      <a:pt x="21600" y="9573"/>
                      <a:pt x="21600" y="15330"/>
                    </a:cubicBezTo>
                    <a:lnTo>
                      <a:pt x="0" y="1533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1524" name="Text Box 90"/>
            <p:cNvSpPr txBox="1">
              <a:spLocks noChangeArrowheads="1"/>
            </p:cNvSpPr>
            <p:nvPr/>
          </p:nvSpPr>
          <p:spPr bwMode="auto">
            <a:xfrm>
              <a:off x="4270" y="3513"/>
              <a:ext cx="35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FF66"/>
                  </a:solidFill>
                </a:rPr>
                <a:t>180</a:t>
              </a:r>
            </a:p>
          </p:txBody>
        </p:sp>
        <p:sp>
          <p:nvSpPr>
            <p:cNvPr id="21525" name="Text Box 91"/>
            <p:cNvSpPr txBox="1">
              <a:spLocks noChangeArrowheads="1"/>
            </p:cNvSpPr>
            <p:nvPr/>
          </p:nvSpPr>
          <p:spPr bwMode="auto">
            <a:xfrm>
              <a:off x="2055" y="3578"/>
              <a:ext cx="36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FF66"/>
                  </a:solidFill>
                </a:rPr>
                <a:t>220</a:t>
              </a:r>
            </a:p>
          </p:txBody>
        </p:sp>
      </p:grp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Example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Distance Matrix</a:t>
            </a:r>
          </a:p>
        </p:txBody>
      </p:sp>
      <p:sp>
        <p:nvSpPr>
          <p:cNvPr id="22531" name="Rectangle 32"/>
          <p:cNvSpPr>
            <a:spLocks noChangeArrowheads="1"/>
          </p:cNvSpPr>
          <p:nvPr/>
        </p:nvSpPr>
        <p:spPr bwMode="auto">
          <a:xfrm>
            <a:off x="3089275" y="2628900"/>
            <a:ext cx="3489325" cy="3267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3140" name="Text Box 36"/>
          <p:cNvSpPr txBox="1">
            <a:spLocks noChangeArrowheads="1"/>
          </p:cNvSpPr>
          <p:nvPr/>
        </p:nvSpPr>
        <p:spPr bwMode="auto">
          <a:xfrm>
            <a:off x="5821363" y="2849563"/>
            <a:ext cx="398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03141" name="Text Box 37"/>
          <p:cNvSpPr txBox="1">
            <a:spLocks noChangeArrowheads="1"/>
          </p:cNvSpPr>
          <p:nvPr/>
        </p:nvSpPr>
        <p:spPr bwMode="auto">
          <a:xfrm>
            <a:off x="3435350" y="5024438"/>
            <a:ext cx="398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03142" name="Text Box 38"/>
          <p:cNvSpPr txBox="1">
            <a:spLocks noChangeArrowheads="1"/>
          </p:cNvSpPr>
          <p:nvPr/>
        </p:nvSpPr>
        <p:spPr bwMode="auto">
          <a:xfrm>
            <a:off x="3335338" y="3933825"/>
            <a:ext cx="579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6600"/>
                </a:solidFill>
              </a:rPr>
              <a:t>15</a:t>
            </a:r>
          </a:p>
        </p:txBody>
      </p:sp>
      <p:sp>
        <p:nvSpPr>
          <p:cNvPr id="303143" name="Text Box 39"/>
          <p:cNvSpPr txBox="1">
            <a:spLocks noChangeArrowheads="1"/>
          </p:cNvSpPr>
          <p:nvPr/>
        </p:nvSpPr>
        <p:spPr bwMode="auto">
          <a:xfrm>
            <a:off x="4618038" y="2852738"/>
            <a:ext cx="579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6600"/>
                </a:solidFill>
              </a:rPr>
              <a:t>15</a:t>
            </a:r>
          </a:p>
        </p:txBody>
      </p:sp>
      <p:sp>
        <p:nvSpPr>
          <p:cNvPr id="303144" name="Text Box 40"/>
          <p:cNvSpPr txBox="1">
            <a:spLocks noChangeArrowheads="1"/>
          </p:cNvSpPr>
          <p:nvPr/>
        </p:nvSpPr>
        <p:spPr bwMode="auto">
          <a:xfrm>
            <a:off x="5734050" y="3933825"/>
            <a:ext cx="579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6600"/>
                </a:solidFill>
              </a:rPr>
              <a:t>10</a:t>
            </a:r>
          </a:p>
        </p:txBody>
      </p:sp>
      <p:sp>
        <p:nvSpPr>
          <p:cNvPr id="303145" name="Text Box 41"/>
          <p:cNvSpPr txBox="1">
            <a:spLocks noChangeArrowheads="1"/>
          </p:cNvSpPr>
          <p:nvPr/>
        </p:nvSpPr>
        <p:spPr bwMode="auto">
          <a:xfrm>
            <a:off x="4610100" y="5027613"/>
            <a:ext cx="579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6600"/>
                </a:solidFill>
              </a:rPr>
              <a:t>10</a:t>
            </a:r>
          </a:p>
        </p:txBody>
      </p:sp>
      <p:sp>
        <p:nvSpPr>
          <p:cNvPr id="22538" name="Text Box 74"/>
          <p:cNvSpPr txBox="1">
            <a:spLocks noChangeArrowheads="1"/>
          </p:cNvSpPr>
          <p:nvPr/>
        </p:nvSpPr>
        <p:spPr bwMode="auto">
          <a:xfrm>
            <a:off x="3490913" y="2074863"/>
            <a:ext cx="28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2539" name="Text Box 75"/>
          <p:cNvSpPr txBox="1">
            <a:spLocks noChangeArrowheads="1"/>
          </p:cNvSpPr>
          <p:nvPr/>
        </p:nvSpPr>
        <p:spPr bwMode="auto">
          <a:xfrm>
            <a:off x="4762500" y="2074863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2540" name="Text Box 76"/>
          <p:cNvSpPr txBox="1">
            <a:spLocks noChangeArrowheads="1"/>
          </p:cNvSpPr>
          <p:nvPr/>
        </p:nvSpPr>
        <p:spPr bwMode="auto">
          <a:xfrm>
            <a:off x="5867400" y="2076450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2541" name="Text Box 77"/>
          <p:cNvSpPr txBox="1">
            <a:spLocks noChangeArrowheads="1"/>
          </p:cNvSpPr>
          <p:nvPr/>
        </p:nvSpPr>
        <p:spPr bwMode="auto">
          <a:xfrm>
            <a:off x="2432050" y="2967038"/>
            <a:ext cx="28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2542" name="Text Box 78"/>
          <p:cNvSpPr txBox="1">
            <a:spLocks noChangeArrowheads="1"/>
          </p:cNvSpPr>
          <p:nvPr/>
        </p:nvSpPr>
        <p:spPr bwMode="auto">
          <a:xfrm>
            <a:off x="2420938" y="4070350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2543" name="Text Box 79"/>
          <p:cNvSpPr txBox="1">
            <a:spLocks noChangeArrowheads="1"/>
          </p:cNvSpPr>
          <p:nvPr/>
        </p:nvSpPr>
        <p:spPr bwMode="auto">
          <a:xfrm>
            <a:off x="2411413" y="5153025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11525" y="2857500"/>
            <a:ext cx="3024188" cy="2820988"/>
            <a:chOff x="2086" y="1800"/>
            <a:chExt cx="1905" cy="1777"/>
          </a:xfrm>
        </p:grpSpPr>
        <p:sp>
          <p:nvSpPr>
            <p:cNvPr id="22546" name="Text Box 33"/>
            <p:cNvSpPr txBox="1">
              <a:spLocks noChangeArrowheads="1"/>
            </p:cNvSpPr>
            <p:nvPr/>
          </p:nvSpPr>
          <p:spPr bwMode="auto">
            <a:xfrm>
              <a:off x="2163" y="1800"/>
              <a:ext cx="2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22547" name="Text Box 34"/>
            <p:cNvSpPr txBox="1">
              <a:spLocks noChangeArrowheads="1"/>
            </p:cNvSpPr>
            <p:nvPr/>
          </p:nvSpPr>
          <p:spPr bwMode="auto">
            <a:xfrm>
              <a:off x="2964" y="2482"/>
              <a:ext cx="2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22548" name="Text Box 35"/>
            <p:cNvSpPr txBox="1">
              <a:spLocks noChangeArrowheads="1"/>
            </p:cNvSpPr>
            <p:nvPr/>
          </p:nvSpPr>
          <p:spPr bwMode="auto">
            <a:xfrm>
              <a:off x="3667" y="3164"/>
              <a:ext cx="2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22549" name="Oval 80"/>
            <p:cNvSpPr>
              <a:spLocks noChangeArrowheads="1"/>
            </p:cNvSpPr>
            <p:nvPr/>
          </p:nvSpPr>
          <p:spPr bwMode="auto">
            <a:xfrm>
              <a:off x="2086" y="1812"/>
              <a:ext cx="401" cy="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50" name="Oval 81"/>
            <p:cNvSpPr>
              <a:spLocks noChangeArrowheads="1"/>
            </p:cNvSpPr>
            <p:nvPr/>
          </p:nvSpPr>
          <p:spPr bwMode="auto">
            <a:xfrm>
              <a:off x="2894" y="2494"/>
              <a:ext cx="401" cy="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51" name="Oval 82"/>
            <p:cNvSpPr>
              <a:spLocks noChangeArrowheads="1"/>
            </p:cNvSpPr>
            <p:nvPr/>
          </p:nvSpPr>
          <p:spPr bwMode="auto">
            <a:xfrm>
              <a:off x="3590" y="3176"/>
              <a:ext cx="401" cy="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Example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0" grpId="0"/>
      <p:bldP spid="303141" grpId="0"/>
      <p:bldP spid="303142" grpId="0"/>
      <p:bldP spid="303143" grpId="0"/>
      <p:bldP spid="303144" grpId="0"/>
      <p:bldP spid="303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Interactions Matrix</a:t>
            </a:r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1506538" y="2149475"/>
            <a:ext cx="3489325" cy="3267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695450" y="2370138"/>
            <a:ext cx="3155950" cy="2819400"/>
            <a:chOff x="1068" y="1493"/>
            <a:chExt cx="1988" cy="1776"/>
          </a:xfrm>
        </p:grpSpPr>
        <p:sp>
          <p:nvSpPr>
            <p:cNvPr id="23580" name="Text Box 34"/>
            <p:cNvSpPr txBox="1">
              <a:spLocks noChangeArrowheads="1"/>
            </p:cNvSpPr>
            <p:nvPr/>
          </p:nvSpPr>
          <p:spPr bwMode="auto">
            <a:xfrm>
              <a:off x="1068" y="1498"/>
              <a:ext cx="5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100</a:t>
              </a:r>
              <a:endParaRPr lang="en-US" sz="3600" b="1" baseline="-25000">
                <a:solidFill>
                  <a:srgbClr val="0066FF"/>
                </a:solidFill>
              </a:endParaRPr>
            </a:p>
          </p:txBody>
        </p:sp>
        <p:sp>
          <p:nvSpPr>
            <p:cNvPr id="23581" name="Text Box 35"/>
            <p:cNvSpPr txBox="1">
              <a:spLocks noChangeArrowheads="1"/>
            </p:cNvSpPr>
            <p:nvPr/>
          </p:nvSpPr>
          <p:spPr bwMode="auto">
            <a:xfrm>
              <a:off x="1967" y="2180"/>
              <a:ext cx="52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300</a:t>
              </a:r>
            </a:p>
          </p:txBody>
        </p:sp>
        <p:sp>
          <p:nvSpPr>
            <p:cNvPr id="23582" name="Text Box 36"/>
            <p:cNvSpPr txBox="1">
              <a:spLocks noChangeArrowheads="1"/>
            </p:cNvSpPr>
            <p:nvPr/>
          </p:nvSpPr>
          <p:spPr bwMode="auto">
            <a:xfrm>
              <a:off x="2670" y="2862"/>
              <a:ext cx="3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90</a:t>
              </a:r>
            </a:p>
          </p:txBody>
        </p:sp>
        <p:sp>
          <p:nvSpPr>
            <p:cNvPr id="23583" name="Text Box 37"/>
            <p:cNvSpPr txBox="1">
              <a:spLocks noChangeArrowheads="1"/>
            </p:cNvSpPr>
            <p:nvPr/>
          </p:nvSpPr>
          <p:spPr bwMode="auto">
            <a:xfrm>
              <a:off x="2670" y="1493"/>
              <a:ext cx="3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40</a:t>
              </a:r>
            </a:p>
          </p:txBody>
        </p:sp>
        <p:sp>
          <p:nvSpPr>
            <p:cNvPr id="23584" name="Text Box 38"/>
            <p:cNvSpPr txBox="1">
              <a:spLocks noChangeArrowheads="1"/>
            </p:cNvSpPr>
            <p:nvPr/>
          </p:nvSpPr>
          <p:spPr bwMode="auto">
            <a:xfrm>
              <a:off x="1188" y="2863"/>
              <a:ext cx="3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40</a:t>
              </a:r>
            </a:p>
          </p:txBody>
        </p:sp>
        <p:sp>
          <p:nvSpPr>
            <p:cNvPr id="23585" name="Text Box 39"/>
            <p:cNvSpPr txBox="1">
              <a:spLocks noChangeArrowheads="1"/>
            </p:cNvSpPr>
            <p:nvPr/>
          </p:nvSpPr>
          <p:spPr bwMode="auto">
            <a:xfrm>
              <a:off x="1188" y="2176"/>
              <a:ext cx="3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60</a:t>
              </a:r>
            </a:p>
          </p:txBody>
        </p:sp>
        <p:sp>
          <p:nvSpPr>
            <p:cNvPr id="23586" name="Text Box 40"/>
            <p:cNvSpPr txBox="1">
              <a:spLocks noChangeArrowheads="1"/>
            </p:cNvSpPr>
            <p:nvPr/>
          </p:nvSpPr>
          <p:spPr bwMode="auto">
            <a:xfrm>
              <a:off x="1968" y="1495"/>
              <a:ext cx="3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20</a:t>
              </a:r>
            </a:p>
          </p:txBody>
        </p:sp>
        <p:sp>
          <p:nvSpPr>
            <p:cNvPr id="23587" name="Text Box 41"/>
            <p:cNvSpPr txBox="1">
              <a:spLocks noChangeArrowheads="1"/>
            </p:cNvSpPr>
            <p:nvPr/>
          </p:nvSpPr>
          <p:spPr bwMode="auto">
            <a:xfrm>
              <a:off x="2664" y="2176"/>
              <a:ext cx="3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90</a:t>
              </a:r>
            </a:p>
          </p:txBody>
        </p:sp>
        <p:sp>
          <p:nvSpPr>
            <p:cNvPr id="23588" name="Text Box 42"/>
            <p:cNvSpPr txBox="1">
              <a:spLocks noChangeArrowheads="1"/>
            </p:cNvSpPr>
            <p:nvPr/>
          </p:nvSpPr>
          <p:spPr bwMode="auto">
            <a:xfrm>
              <a:off x="1970" y="2865"/>
              <a:ext cx="3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0066FF"/>
                  </a:solidFill>
                </a:rPr>
                <a:t>50</a:t>
              </a:r>
            </a:p>
          </p:txBody>
        </p:sp>
      </p:grpSp>
      <p:sp>
        <p:nvSpPr>
          <p:cNvPr id="305195" name="Rectangle 43"/>
          <p:cNvSpPr>
            <a:spLocks noChangeArrowheads="1"/>
          </p:cNvSpPr>
          <p:nvPr/>
        </p:nvSpPr>
        <p:spPr bwMode="auto">
          <a:xfrm>
            <a:off x="5075238" y="2143125"/>
            <a:ext cx="947737" cy="327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5196" name="Rectangle 44"/>
          <p:cNvSpPr>
            <a:spLocks noChangeArrowheads="1"/>
          </p:cNvSpPr>
          <p:nvPr/>
        </p:nvSpPr>
        <p:spPr bwMode="auto">
          <a:xfrm rot="5400000">
            <a:off x="2781300" y="4232276"/>
            <a:ext cx="947737" cy="3478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5197" name="Rectangle 45"/>
          <p:cNvSpPr>
            <a:spLocks noChangeArrowheads="1"/>
          </p:cNvSpPr>
          <p:nvPr/>
        </p:nvSpPr>
        <p:spPr bwMode="auto">
          <a:xfrm>
            <a:off x="5073650" y="5497513"/>
            <a:ext cx="947738" cy="947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5198" name="Text Box 46"/>
          <p:cNvSpPr txBox="1">
            <a:spLocks noChangeArrowheads="1"/>
          </p:cNvSpPr>
          <p:nvPr/>
        </p:nvSpPr>
        <p:spPr bwMode="auto">
          <a:xfrm>
            <a:off x="5154613" y="4556125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180</a:t>
            </a:r>
          </a:p>
        </p:txBody>
      </p:sp>
      <p:sp>
        <p:nvSpPr>
          <p:cNvPr id="305199" name="Text Box 47"/>
          <p:cNvSpPr txBox="1">
            <a:spLocks noChangeArrowheads="1"/>
          </p:cNvSpPr>
          <p:nvPr/>
        </p:nvSpPr>
        <p:spPr bwMode="auto">
          <a:xfrm>
            <a:off x="5154613" y="2382838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160</a:t>
            </a:r>
          </a:p>
        </p:txBody>
      </p:sp>
      <p:sp>
        <p:nvSpPr>
          <p:cNvPr id="305200" name="Text Box 48"/>
          <p:cNvSpPr txBox="1">
            <a:spLocks noChangeArrowheads="1"/>
          </p:cNvSpPr>
          <p:nvPr/>
        </p:nvSpPr>
        <p:spPr bwMode="auto">
          <a:xfrm>
            <a:off x="5133975" y="3467100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450</a:t>
            </a:r>
          </a:p>
        </p:txBody>
      </p:sp>
      <p:sp>
        <p:nvSpPr>
          <p:cNvPr id="305201" name="Text Box 49"/>
          <p:cNvSpPr txBox="1">
            <a:spLocks noChangeArrowheads="1"/>
          </p:cNvSpPr>
          <p:nvPr/>
        </p:nvSpPr>
        <p:spPr bwMode="auto">
          <a:xfrm>
            <a:off x="4040188" y="5637213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220</a:t>
            </a:r>
          </a:p>
        </p:txBody>
      </p:sp>
      <p:sp>
        <p:nvSpPr>
          <p:cNvPr id="305202" name="Text Box 50"/>
          <p:cNvSpPr txBox="1">
            <a:spLocks noChangeArrowheads="1"/>
          </p:cNvSpPr>
          <p:nvPr/>
        </p:nvSpPr>
        <p:spPr bwMode="auto">
          <a:xfrm>
            <a:off x="1643063" y="5638800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200</a:t>
            </a:r>
          </a:p>
        </p:txBody>
      </p:sp>
      <p:sp>
        <p:nvSpPr>
          <p:cNvPr id="305203" name="Text Box 51"/>
          <p:cNvSpPr txBox="1">
            <a:spLocks noChangeArrowheads="1"/>
          </p:cNvSpPr>
          <p:nvPr/>
        </p:nvSpPr>
        <p:spPr bwMode="auto">
          <a:xfrm>
            <a:off x="2928938" y="5641975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370</a:t>
            </a:r>
          </a:p>
        </p:txBody>
      </p:sp>
      <p:sp>
        <p:nvSpPr>
          <p:cNvPr id="305204" name="Text Box 52"/>
          <p:cNvSpPr txBox="1">
            <a:spLocks noChangeArrowheads="1"/>
          </p:cNvSpPr>
          <p:nvPr/>
        </p:nvSpPr>
        <p:spPr bwMode="auto">
          <a:xfrm>
            <a:off x="5156200" y="5638800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790</a:t>
            </a:r>
          </a:p>
        </p:txBody>
      </p:sp>
      <p:sp>
        <p:nvSpPr>
          <p:cNvPr id="23567" name="Text Box 53"/>
          <p:cNvSpPr txBox="1">
            <a:spLocks noChangeArrowheads="1"/>
          </p:cNvSpPr>
          <p:nvPr/>
        </p:nvSpPr>
        <p:spPr bwMode="auto">
          <a:xfrm>
            <a:off x="1898650" y="1595438"/>
            <a:ext cx="28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3568" name="Text Box 54"/>
          <p:cNvSpPr txBox="1">
            <a:spLocks noChangeArrowheads="1"/>
          </p:cNvSpPr>
          <p:nvPr/>
        </p:nvSpPr>
        <p:spPr bwMode="auto">
          <a:xfrm>
            <a:off x="3170238" y="1595438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3569" name="Text Box 55"/>
          <p:cNvSpPr txBox="1">
            <a:spLocks noChangeArrowheads="1"/>
          </p:cNvSpPr>
          <p:nvPr/>
        </p:nvSpPr>
        <p:spPr bwMode="auto">
          <a:xfrm>
            <a:off x="4275138" y="1597025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3570" name="Text Box 56"/>
          <p:cNvSpPr txBox="1">
            <a:spLocks noChangeArrowheads="1"/>
          </p:cNvSpPr>
          <p:nvPr/>
        </p:nvSpPr>
        <p:spPr bwMode="auto">
          <a:xfrm>
            <a:off x="839788" y="2487613"/>
            <a:ext cx="28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3571" name="Text Box 57"/>
          <p:cNvSpPr txBox="1">
            <a:spLocks noChangeArrowheads="1"/>
          </p:cNvSpPr>
          <p:nvPr/>
        </p:nvSpPr>
        <p:spPr bwMode="auto">
          <a:xfrm>
            <a:off x="828675" y="3590925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3572" name="Text Box 58"/>
          <p:cNvSpPr txBox="1">
            <a:spLocks noChangeArrowheads="1"/>
          </p:cNvSpPr>
          <p:nvPr/>
        </p:nvSpPr>
        <p:spPr bwMode="auto">
          <a:xfrm>
            <a:off x="819150" y="4673600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097588" y="2908300"/>
            <a:ext cx="2800350" cy="817563"/>
            <a:chOff x="3841" y="1832"/>
            <a:chExt cx="1764" cy="515"/>
          </a:xfrm>
        </p:grpSpPr>
        <p:sp>
          <p:nvSpPr>
            <p:cNvPr id="23578" name="Text Box 59"/>
            <p:cNvSpPr txBox="1">
              <a:spLocks noChangeArrowheads="1"/>
            </p:cNvSpPr>
            <p:nvPr/>
          </p:nvSpPr>
          <p:spPr bwMode="auto">
            <a:xfrm>
              <a:off x="4129" y="1832"/>
              <a:ext cx="14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Number of trips</a:t>
              </a:r>
            </a:p>
            <a:p>
              <a:r>
                <a:rPr lang="en-US"/>
                <a:t>originating in zone </a:t>
              </a:r>
              <a:r>
                <a:rPr lang="en-US" i="1"/>
                <a:t>i</a:t>
              </a:r>
            </a:p>
          </p:txBody>
        </p:sp>
        <p:cxnSp>
          <p:nvCxnSpPr>
            <p:cNvPr id="23579" name="AutoShape 60"/>
            <p:cNvCxnSpPr>
              <a:cxnSpLocks noChangeShapeType="1"/>
              <a:stCxn id="23578" idx="1"/>
            </p:cNvCxnSpPr>
            <p:nvPr/>
          </p:nvCxnSpPr>
          <p:spPr bwMode="auto">
            <a:xfrm flipH="1">
              <a:off x="3841" y="2072"/>
              <a:ext cx="288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6105525" y="5664200"/>
            <a:ext cx="3038475" cy="762000"/>
            <a:chOff x="3846" y="3568"/>
            <a:chExt cx="1914" cy="480"/>
          </a:xfrm>
        </p:grpSpPr>
        <p:sp>
          <p:nvSpPr>
            <p:cNvPr id="23576" name="Text Box 61"/>
            <p:cNvSpPr txBox="1">
              <a:spLocks noChangeArrowheads="1"/>
            </p:cNvSpPr>
            <p:nvPr/>
          </p:nvSpPr>
          <p:spPr bwMode="auto">
            <a:xfrm>
              <a:off x="4166" y="3568"/>
              <a:ext cx="159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Total number of trips</a:t>
              </a:r>
            </a:p>
            <a:p>
              <a:r>
                <a:rPr lang="en-US"/>
                <a:t>in the system</a:t>
              </a:r>
            </a:p>
          </p:txBody>
        </p:sp>
        <p:cxnSp>
          <p:nvCxnSpPr>
            <p:cNvPr id="23577" name="AutoShape 62"/>
            <p:cNvCxnSpPr>
              <a:cxnSpLocks noChangeShapeType="1"/>
              <a:stCxn id="23576" idx="1"/>
            </p:cNvCxnSpPr>
            <p:nvPr/>
          </p:nvCxnSpPr>
          <p:spPr bwMode="auto">
            <a:xfrm flipH="1" flipV="1">
              <a:off x="3846" y="3775"/>
              <a:ext cx="320" cy="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Example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305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95" grpId="0" animBg="1"/>
      <p:bldP spid="305196" grpId="0" animBg="1"/>
      <p:bldP spid="305197" grpId="0" animBg="1"/>
      <p:bldP spid="305198" grpId="0"/>
      <p:bldP spid="305199" grpId="0"/>
      <p:bldP spid="305200" grpId="0"/>
      <p:bldP spid="305201" grpId="0"/>
      <p:bldP spid="305202" grpId="0"/>
      <p:bldP spid="305203" grpId="0"/>
      <p:bldP spid="3052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Interactions Matrix</a:t>
            </a:r>
          </a:p>
        </p:txBody>
      </p:sp>
      <p:sp>
        <p:nvSpPr>
          <p:cNvPr id="5131" name="Rectangle 3"/>
          <p:cNvSpPr>
            <a:spLocks noChangeArrowheads="1"/>
          </p:cNvSpPr>
          <p:nvPr/>
        </p:nvSpPr>
        <p:spPr bwMode="auto">
          <a:xfrm>
            <a:off x="814388" y="2149475"/>
            <a:ext cx="4181475" cy="3267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32" name="Text Box 4"/>
          <p:cNvSpPr txBox="1">
            <a:spLocks noChangeArrowheads="1"/>
          </p:cNvSpPr>
          <p:nvPr/>
        </p:nvSpPr>
        <p:spPr bwMode="auto">
          <a:xfrm>
            <a:off x="1239838" y="2378075"/>
            <a:ext cx="66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T</a:t>
            </a:r>
            <a:r>
              <a:rPr lang="en-US" sz="3600" b="1" baseline="-25000">
                <a:solidFill>
                  <a:srgbClr val="0066FF"/>
                </a:solidFill>
              </a:rPr>
              <a:t>ij</a:t>
            </a:r>
          </a:p>
        </p:txBody>
      </p:sp>
      <p:sp>
        <p:nvSpPr>
          <p:cNvPr id="5133" name="Text Box 5"/>
          <p:cNvSpPr txBox="1">
            <a:spLocks noChangeArrowheads="1"/>
          </p:cNvSpPr>
          <p:nvPr/>
        </p:nvSpPr>
        <p:spPr bwMode="auto">
          <a:xfrm>
            <a:off x="2822575" y="3460750"/>
            <a:ext cx="30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5134" name="Text Box 6"/>
          <p:cNvSpPr txBox="1">
            <a:spLocks noChangeArrowheads="1"/>
          </p:cNvSpPr>
          <p:nvPr/>
        </p:nvSpPr>
        <p:spPr bwMode="auto">
          <a:xfrm>
            <a:off x="4238625" y="4543425"/>
            <a:ext cx="30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5135" name="Text Box 7"/>
          <p:cNvSpPr txBox="1">
            <a:spLocks noChangeArrowheads="1"/>
          </p:cNvSpPr>
          <p:nvPr/>
        </p:nvSpPr>
        <p:spPr bwMode="auto">
          <a:xfrm>
            <a:off x="4238625" y="2370138"/>
            <a:ext cx="30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5136" name="Text Box 8"/>
          <p:cNvSpPr txBox="1">
            <a:spLocks noChangeArrowheads="1"/>
          </p:cNvSpPr>
          <p:nvPr/>
        </p:nvSpPr>
        <p:spPr bwMode="auto">
          <a:xfrm>
            <a:off x="1430338" y="4545013"/>
            <a:ext cx="303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5137" name="Text Box 9"/>
          <p:cNvSpPr txBox="1">
            <a:spLocks noChangeArrowheads="1"/>
          </p:cNvSpPr>
          <p:nvPr/>
        </p:nvSpPr>
        <p:spPr bwMode="auto">
          <a:xfrm>
            <a:off x="1430338" y="3454400"/>
            <a:ext cx="303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5138" name="Text Box 10"/>
          <p:cNvSpPr txBox="1">
            <a:spLocks noChangeArrowheads="1"/>
          </p:cNvSpPr>
          <p:nvPr/>
        </p:nvSpPr>
        <p:spPr bwMode="auto">
          <a:xfrm>
            <a:off x="2824163" y="2373313"/>
            <a:ext cx="303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5139" name="Text Box 11"/>
          <p:cNvSpPr txBox="1">
            <a:spLocks noChangeArrowheads="1"/>
          </p:cNvSpPr>
          <p:nvPr/>
        </p:nvSpPr>
        <p:spPr bwMode="auto">
          <a:xfrm>
            <a:off x="4229100" y="3454400"/>
            <a:ext cx="30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5140" name="Text Box 12"/>
          <p:cNvSpPr txBox="1">
            <a:spLocks noChangeArrowheads="1"/>
          </p:cNvSpPr>
          <p:nvPr/>
        </p:nvSpPr>
        <p:spPr bwMode="auto">
          <a:xfrm>
            <a:off x="2827338" y="4548188"/>
            <a:ext cx="303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5141" name="Rectangle 13"/>
          <p:cNvSpPr>
            <a:spLocks noChangeArrowheads="1"/>
          </p:cNvSpPr>
          <p:nvPr/>
        </p:nvSpPr>
        <p:spPr bwMode="auto">
          <a:xfrm>
            <a:off x="5075238" y="2143125"/>
            <a:ext cx="1839912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42" name="Rectangle 14"/>
          <p:cNvSpPr>
            <a:spLocks noChangeArrowheads="1"/>
          </p:cNvSpPr>
          <p:nvPr/>
        </p:nvSpPr>
        <p:spPr bwMode="auto">
          <a:xfrm rot="5400000">
            <a:off x="2430463" y="3881438"/>
            <a:ext cx="947737" cy="417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43" name="Rectangle 15"/>
          <p:cNvSpPr>
            <a:spLocks noChangeArrowheads="1"/>
          </p:cNvSpPr>
          <p:nvPr/>
        </p:nvSpPr>
        <p:spPr bwMode="auto">
          <a:xfrm>
            <a:off x="5129213" y="5457825"/>
            <a:ext cx="1795462" cy="947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5122" name="Object 34"/>
          <p:cNvGraphicFramePr>
            <a:graphicFrameLocks noChangeAspect="1"/>
          </p:cNvGraphicFramePr>
          <p:nvPr/>
        </p:nvGraphicFramePr>
        <p:xfrm>
          <a:off x="5800725" y="5629275"/>
          <a:ext cx="455613" cy="539750"/>
        </p:xfrm>
        <a:graphic>
          <a:graphicData uri="http://schemas.openxmlformats.org/presentationml/2006/ole">
            <p:oleObj spid="_x0000_s5122" name="Equation" r:id="rId4" imgW="139680" imgH="164880" progId="Equation.DSMT4">
              <p:embed/>
            </p:oleObj>
          </a:graphicData>
        </a:graphic>
      </p:graphicFrame>
      <p:graphicFrame>
        <p:nvGraphicFramePr>
          <p:cNvPr id="5123" name="Object 35"/>
          <p:cNvGraphicFramePr>
            <a:graphicFrameLocks noChangeAspect="1"/>
          </p:cNvGraphicFramePr>
          <p:nvPr/>
        </p:nvGraphicFramePr>
        <p:xfrm>
          <a:off x="5349875" y="2473325"/>
          <a:ext cx="1195388" cy="630238"/>
        </p:xfrm>
        <a:graphic>
          <a:graphicData uri="http://schemas.openxmlformats.org/presentationml/2006/ole">
            <p:oleObj spid="_x0000_s5123" name="Equation" r:id="rId5" imgW="672840" imgH="355320" progId="Equation.DSMT4">
              <p:embed/>
            </p:oleObj>
          </a:graphicData>
        </a:graphic>
      </p:graphicFrame>
      <p:graphicFrame>
        <p:nvGraphicFramePr>
          <p:cNvPr id="5124" name="Object 36"/>
          <p:cNvGraphicFramePr>
            <a:graphicFrameLocks noChangeAspect="1"/>
          </p:cNvGraphicFramePr>
          <p:nvPr/>
        </p:nvGraphicFramePr>
        <p:xfrm>
          <a:off x="5327650" y="3575050"/>
          <a:ext cx="1260475" cy="630238"/>
        </p:xfrm>
        <a:graphic>
          <a:graphicData uri="http://schemas.openxmlformats.org/presentationml/2006/ole">
            <p:oleObj spid="_x0000_s5124" name="Equation" r:id="rId6" imgW="711000" imgH="355320" progId="Equation.DSMT4">
              <p:embed/>
            </p:oleObj>
          </a:graphicData>
        </a:graphic>
      </p:graphicFrame>
      <p:graphicFrame>
        <p:nvGraphicFramePr>
          <p:cNvPr id="5125" name="Object 37"/>
          <p:cNvGraphicFramePr>
            <a:graphicFrameLocks noChangeAspect="1"/>
          </p:cNvGraphicFramePr>
          <p:nvPr/>
        </p:nvGraphicFramePr>
        <p:xfrm>
          <a:off x="5340350" y="4668838"/>
          <a:ext cx="1238250" cy="630237"/>
        </p:xfrm>
        <a:graphic>
          <a:graphicData uri="http://schemas.openxmlformats.org/presentationml/2006/ole">
            <p:oleObj spid="_x0000_s5125" name="Equation" r:id="rId7" imgW="698400" imgH="355320" progId="Equation.DSMT4">
              <p:embed/>
            </p:oleObj>
          </a:graphicData>
        </a:graphic>
      </p:graphicFrame>
      <p:graphicFrame>
        <p:nvGraphicFramePr>
          <p:cNvPr id="5126" name="Object 38"/>
          <p:cNvGraphicFramePr>
            <a:graphicFrameLocks noChangeAspect="1"/>
          </p:cNvGraphicFramePr>
          <p:nvPr/>
        </p:nvGraphicFramePr>
        <p:xfrm>
          <a:off x="957263" y="5707063"/>
          <a:ext cx="1173162" cy="606425"/>
        </p:xfrm>
        <a:graphic>
          <a:graphicData uri="http://schemas.openxmlformats.org/presentationml/2006/ole">
            <p:oleObj spid="_x0000_s5126" name="Equation" r:id="rId8" imgW="660240" imgH="342720" progId="Equation.DSMT4">
              <p:embed/>
            </p:oleObj>
          </a:graphicData>
        </a:graphic>
      </p:graphicFrame>
      <p:graphicFrame>
        <p:nvGraphicFramePr>
          <p:cNvPr id="5127" name="Object 39"/>
          <p:cNvGraphicFramePr>
            <a:graphicFrameLocks noChangeAspect="1"/>
          </p:cNvGraphicFramePr>
          <p:nvPr/>
        </p:nvGraphicFramePr>
        <p:xfrm>
          <a:off x="2387600" y="5707063"/>
          <a:ext cx="1238250" cy="606425"/>
        </p:xfrm>
        <a:graphic>
          <a:graphicData uri="http://schemas.openxmlformats.org/presentationml/2006/ole">
            <p:oleObj spid="_x0000_s5127" name="Equation" r:id="rId9" imgW="698400" imgH="342720" progId="Equation.DSMT4">
              <p:embed/>
            </p:oleObj>
          </a:graphicData>
        </a:graphic>
      </p:graphicFrame>
      <p:graphicFrame>
        <p:nvGraphicFramePr>
          <p:cNvPr id="5128" name="Object 40"/>
          <p:cNvGraphicFramePr>
            <a:graphicFrameLocks noChangeAspect="1"/>
          </p:cNvGraphicFramePr>
          <p:nvPr/>
        </p:nvGraphicFramePr>
        <p:xfrm>
          <a:off x="3725863" y="5707063"/>
          <a:ext cx="1217612" cy="606425"/>
        </p:xfrm>
        <a:graphic>
          <a:graphicData uri="http://schemas.openxmlformats.org/presentationml/2006/ole">
            <p:oleObj spid="_x0000_s5128" name="Equation" r:id="rId10" imgW="685800" imgH="342720" progId="Equation.DSMT4">
              <p:embed/>
            </p:oleObj>
          </a:graphicData>
        </a:graphic>
      </p:graphicFrame>
      <p:cxnSp>
        <p:nvCxnSpPr>
          <p:cNvPr id="5144" name="AutoShape 43"/>
          <p:cNvCxnSpPr>
            <a:cxnSpLocks noChangeShapeType="1"/>
          </p:cNvCxnSpPr>
          <p:nvPr/>
        </p:nvCxnSpPr>
        <p:spPr bwMode="auto">
          <a:xfrm flipH="1">
            <a:off x="7010400" y="5976938"/>
            <a:ext cx="608013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5129" name="Object 44"/>
          <p:cNvGraphicFramePr>
            <a:graphicFrameLocks noChangeAspect="1"/>
          </p:cNvGraphicFramePr>
          <p:nvPr/>
        </p:nvGraphicFramePr>
        <p:xfrm>
          <a:off x="7710488" y="5627688"/>
          <a:ext cx="1277937" cy="831850"/>
        </p:xfrm>
        <a:graphic>
          <a:graphicData uri="http://schemas.openxmlformats.org/presentationml/2006/ole">
            <p:oleObj spid="_x0000_s5129" name="Equation" r:id="rId11" imgW="545760" imgH="355320" progId="Equation.DSMT4">
              <p:embed/>
            </p:oleObj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Example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Family of Gravity Models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Depending on the objective</a:t>
            </a:r>
          </a:p>
          <a:p>
            <a:pPr lvl="1" eaLnBrk="1" hangingPunct="1">
              <a:defRPr/>
            </a:pPr>
            <a:r>
              <a:rPr lang="en-US" smtClean="0"/>
              <a:t>Total flow constrained</a:t>
            </a:r>
          </a:p>
          <a:p>
            <a:pPr lvl="2" eaLnBrk="1" hangingPunct="1">
              <a:defRPr/>
            </a:pPr>
            <a:r>
              <a:rPr lang="en-US" smtClean="0"/>
              <a:t>Predicted flows match the total for the system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A Family of Models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Total Flow Constrained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06538" y="2149475"/>
            <a:ext cx="3489325" cy="3267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6126" name="Rectangle 14"/>
          <p:cNvSpPr>
            <a:spLocks noChangeArrowheads="1"/>
          </p:cNvSpPr>
          <p:nvPr/>
        </p:nvSpPr>
        <p:spPr bwMode="auto">
          <a:xfrm>
            <a:off x="5075238" y="2143125"/>
            <a:ext cx="947737" cy="327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 rot="5400000">
            <a:off x="2781300" y="4232276"/>
            <a:ext cx="947737" cy="3478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5073650" y="5497513"/>
            <a:ext cx="947738" cy="947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6135" name="Text Box 23"/>
          <p:cNvSpPr txBox="1">
            <a:spLocks noChangeArrowheads="1"/>
          </p:cNvSpPr>
          <p:nvPr/>
        </p:nvSpPr>
        <p:spPr bwMode="auto">
          <a:xfrm>
            <a:off x="5156200" y="5638800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790</a:t>
            </a:r>
          </a:p>
        </p:txBody>
      </p:sp>
      <p:sp>
        <p:nvSpPr>
          <p:cNvPr id="25608" name="Text Box 24"/>
          <p:cNvSpPr txBox="1">
            <a:spLocks noChangeArrowheads="1"/>
          </p:cNvSpPr>
          <p:nvPr/>
        </p:nvSpPr>
        <p:spPr bwMode="auto">
          <a:xfrm>
            <a:off x="1898650" y="1595438"/>
            <a:ext cx="28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609" name="Text Box 25"/>
          <p:cNvSpPr txBox="1">
            <a:spLocks noChangeArrowheads="1"/>
          </p:cNvSpPr>
          <p:nvPr/>
        </p:nvSpPr>
        <p:spPr bwMode="auto">
          <a:xfrm>
            <a:off x="3170238" y="1595438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5610" name="Text Box 26"/>
          <p:cNvSpPr txBox="1">
            <a:spLocks noChangeArrowheads="1"/>
          </p:cNvSpPr>
          <p:nvPr/>
        </p:nvSpPr>
        <p:spPr bwMode="auto">
          <a:xfrm>
            <a:off x="4275138" y="1597025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611" name="Text Box 27"/>
          <p:cNvSpPr txBox="1">
            <a:spLocks noChangeArrowheads="1"/>
          </p:cNvSpPr>
          <p:nvPr/>
        </p:nvSpPr>
        <p:spPr bwMode="auto">
          <a:xfrm>
            <a:off x="839788" y="2487613"/>
            <a:ext cx="28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612" name="Text Box 28"/>
          <p:cNvSpPr txBox="1">
            <a:spLocks noChangeArrowheads="1"/>
          </p:cNvSpPr>
          <p:nvPr/>
        </p:nvSpPr>
        <p:spPr bwMode="auto">
          <a:xfrm>
            <a:off x="828675" y="3590925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5613" name="Text Box 29"/>
          <p:cNvSpPr txBox="1">
            <a:spLocks noChangeArrowheads="1"/>
          </p:cNvSpPr>
          <p:nvPr/>
        </p:nvSpPr>
        <p:spPr bwMode="auto">
          <a:xfrm>
            <a:off x="819150" y="4673600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7588" y="2908300"/>
            <a:ext cx="2800350" cy="817563"/>
            <a:chOff x="3841" y="1832"/>
            <a:chExt cx="1764" cy="515"/>
          </a:xfrm>
        </p:grpSpPr>
        <p:sp>
          <p:nvSpPr>
            <p:cNvPr id="25619" name="Text Box 31"/>
            <p:cNvSpPr txBox="1">
              <a:spLocks noChangeArrowheads="1"/>
            </p:cNvSpPr>
            <p:nvPr/>
          </p:nvSpPr>
          <p:spPr bwMode="auto">
            <a:xfrm>
              <a:off x="4129" y="1832"/>
              <a:ext cx="14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Number of trips</a:t>
              </a:r>
            </a:p>
            <a:p>
              <a:r>
                <a:rPr lang="en-US"/>
                <a:t>originating in zone </a:t>
              </a:r>
              <a:r>
                <a:rPr lang="en-US" i="1"/>
                <a:t>i</a:t>
              </a:r>
            </a:p>
          </p:txBody>
        </p:sp>
        <p:cxnSp>
          <p:nvCxnSpPr>
            <p:cNvPr id="25620" name="AutoShape 32"/>
            <p:cNvCxnSpPr>
              <a:cxnSpLocks noChangeShapeType="1"/>
              <a:stCxn id="25619" idx="1"/>
            </p:cNvCxnSpPr>
            <p:nvPr/>
          </p:nvCxnSpPr>
          <p:spPr bwMode="auto">
            <a:xfrm flipH="1">
              <a:off x="3841" y="2072"/>
              <a:ext cx="288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105525" y="5664200"/>
            <a:ext cx="3038475" cy="762000"/>
            <a:chOff x="3846" y="3568"/>
            <a:chExt cx="1914" cy="480"/>
          </a:xfrm>
        </p:grpSpPr>
        <p:sp>
          <p:nvSpPr>
            <p:cNvPr id="25617" name="Text Box 34"/>
            <p:cNvSpPr txBox="1">
              <a:spLocks noChangeArrowheads="1"/>
            </p:cNvSpPr>
            <p:nvPr/>
          </p:nvSpPr>
          <p:spPr bwMode="auto">
            <a:xfrm>
              <a:off x="4166" y="3568"/>
              <a:ext cx="159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Total number of trips</a:t>
              </a:r>
            </a:p>
            <a:p>
              <a:r>
                <a:rPr lang="en-US"/>
                <a:t>in the system</a:t>
              </a:r>
            </a:p>
          </p:txBody>
        </p:sp>
        <p:cxnSp>
          <p:nvCxnSpPr>
            <p:cNvPr id="25618" name="AutoShape 35"/>
            <p:cNvCxnSpPr>
              <a:cxnSpLocks noChangeShapeType="1"/>
              <a:stCxn id="25617" idx="1"/>
            </p:cNvCxnSpPr>
            <p:nvPr/>
          </p:nvCxnSpPr>
          <p:spPr bwMode="auto">
            <a:xfrm flipH="1" flipV="1">
              <a:off x="3846" y="3775"/>
              <a:ext cx="320" cy="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A Family of Models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6" grpId="0" animBg="1"/>
      <p:bldP spid="346127" grpId="0" animBg="1"/>
      <p:bldP spid="346128" grpId="0" animBg="1"/>
      <p:bldP spid="3461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Announcements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Third topical quiz next Wednesday</a:t>
            </a:r>
          </a:p>
          <a:p>
            <a:pPr lvl="1"/>
            <a:r>
              <a:rPr lang="en-CA" dirty="0" smtClean="0"/>
              <a:t>Market areas and central places</a:t>
            </a:r>
          </a:p>
          <a:p>
            <a:pPr lvl="1"/>
            <a:r>
              <a:rPr lang="en-CA" dirty="0" smtClean="0"/>
              <a:t>Bring calculator and booklet</a:t>
            </a:r>
          </a:p>
          <a:p>
            <a:pPr lvl="1"/>
            <a:r>
              <a:rPr lang="en-CA" dirty="0" smtClean="0"/>
              <a:t>If you don’t have your booklet yet pick it up with your TA!</a:t>
            </a:r>
          </a:p>
          <a:p>
            <a:r>
              <a:rPr lang="en-CA" dirty="0" smtClean="0"/>
              <a:t>Last topical quiz</a:t>
            </a:r>
          </a:p>
          <a:p>
            <a:pPr lvl="1"/>
            <a:r>
              <a:rPr lang="en-CA" dirty="0" smtClean="0"/>
              <a:t>Spatial interaction and cumulative</a:t>
            </a:r>
          </a:p>
          <a:p>
            <a:pPr lvl="1"/>
            <a:r>
              <a:rPr lang="en-CA" dirty="0" smtClean="0"/>
              <a:t>Your choice of December 8, 9, 10 at a time to be determined</a:t>
            </a:r>
          </a:p>
          <a:p>
            <a:pPr lvl="1"/>
            <a:r>
              <a:rPr lang="en-CA" dirty="0" smtClean="0"/>
              <a:t>Test will be online (ELM): plan for a place to use a computer</a:t>
            </a: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Family of Gravity Models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2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Depending on the objective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Singly constrained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Production constrained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Predicted flows match total origins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Attraction constrained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Predicted flows match total destinations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Examples?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.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A Family of Models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Origin Constrained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06538" y="2149475"/>
            <a:ext cx="3489325" cy="3267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5075238" y="2143125"/>
            <a:ext cx="947737" cy="327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7151" name="Rectangle 15"/>
          <p:cNvSpPr>
            <a:spLocks noChangeArrowheads="1"/>
          </p:cNvSpPr>
          <p:nvPr/>
        </p:nvSpPr>
        <p:spPr bwMode="auto">
          <a:xfrm rot="5400000">
            <a:off x="2781300" y="4232276"/>
            <a:ext cx="947737" cy="3478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7152" name="Rectangle 16"/>
          <p:cNvSpPr>
            <a:spLocks noChangeArrowheads="1"/>
          </p:cNvSpPr>
          <p:nvPr/>
        </p:nvSpPr>
        <p:spPr bwMode="auto">
          <a:xfrm>
            <a:off x="5073650" y="5497513"/>
            <a:ext cx="947738" cy="947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5154613" y="4556125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180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5154613" y="2382838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160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5133975" y="3467100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450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5156200" y="5638800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790</a:t>
            </a:r>
          </a:p>
        </p:txBody>
      </p:sp>
      <p:sp>
        <p:nvSpPr>
          <p:cNvPr id="27659" name="Text Box 24"/>
          <p:cNvSpPr txBox="1">
            <a:spLocks noChangeArrowheads="1"/>
          </p:cNvSpPr>
          <p:nvPr/>
        </p:nvSpPr>
        <p:spPr bwMode="auto">
          <a:xfrm>
            <a:off x="1898650" y="1595438"/>
            <a:ext cx="28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660" name="Text Box 25"/>
          <p:cNvSpPr txBox="1">
            <a:spLocks noChangeArrowheads="1"/>
          </p:cNvSpPr>
          <p:nvPr/>
        </p:nvSpPr>
        <p:spPr bwMode="auto">
          <a:xfrm>
            <a:off x="3170238" y="1595438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4275138" y="1597025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839788" y="2487613"/>
            <a:ext cx="28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828675" y="3590925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819150" y="4673600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7588" y="2908300"/>
            <a:ext cx="2800350" cy="817563"/>
            <a:chOff x="3841" y="1832"/>
            <a:chExt cx="1764" cy="515"/>
          </a:xfrm>
        </p:grpSpPr>
        <p:sp>
          <p:nvSpPr>
            <p:cNvPr id="27670" name="Text Box 31"/>
            <p:cNvSpPr txBox="1">
              <a:spLocks noChangeArrowheads="1"/>
            </p:cNvSpPr>
            <p:nvPr/>
          </p:nvSpPr>
          <p:spPr bwMode="auto">
            <a:xfrm>
              <a:off x="4129" y="1832"/>
              <a:ext cx="14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Number of trips</a:t>
              </a:r>
            </a:p>
            <a:p>
              <a:r>
                <a:rPr lang="en-US"/>
                <a:t>originating in zone </a:t>
              </a:r>
              <a:r>
                <a:rPr lang="en-US" i="1"/>
                <a:t>i</a:t>
              </a:r>
            </a:p>
          </p:txBody>
        </p:sp>
        <p:cxnSp>
          <p:nvCxnSpPr>
            <p:cNvPr id="27671" name="AutoShape 32"/>
            <p:cNvCxnSpPr>
              <a:cxnSpLocks noChangeShapeType="1"/>
              <a:stCxn id="27670" idx="1"/>
            </p:cNvCxnSpPr>
            <p:nvPr/>
          </p:nvCxnSpPr>
          <p:spPr bwMode="auto">
            <a:xfrm flipH="1">
              <a:off x="3841" y="2072"/>
              <a:ext cx="288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105525" y="5664200"/>
            <a:ext cx="3038475" cy="762000"/>
            <a:chOff x="3846" y="3568"/>
            <a:chExt cx="1914" cy="480"/>
          </a:xfrm>
        </p:grpSpPr>
        <p:sp>
          <p:nvSpPr>
            <p:cNvPr id="27668" name="Text Box 34"/>
            <p:cNvSpPr txBox="1">
              <a:spLocks noChangeArrowheads="1"/>
            </p:cNvSpPr>
            <p:nvPr/>
          </p:nvSpPr>
          <p:spPr bwMode="auto">
            <a:xfrm>
              <a:off x="4166" y="3568"/>
              <a:ext cx="159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Total number of trips</a:t>
              </a:r>
            </a:p>
            <a:p>
              <a:r>
                <a:rPr lang="en-US"/>
                <a:t>in the system</a:t>
              </a:r>
            </a:p>
          </p:txBody>
        </p:sp>
        <p:cxnSp>
          <p:nvCxnSpPr>
            <p:cNvPr id="27669" name="AutoShape 35"/>
            <p:cNvCxnSpPr>
              <a:cxnSpLocks noChangeShapeType="1"/>
              <a:stCxn id="27668" idx="1"/>
            </p:cNvCxnSpPr>
            <p:nvPr/>
          </p:nvCxnSpPr>
          <p:spPr bwMode="auto">
            <a:xfrm flipH="1" flipV="1">
              <a:off x="3846" y="3775"/>
              <a:ext cx="320" cy="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A Family of Models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0" grpId="0" animBg="1"/>
      <p:bldP spid="347151" grpId="0" animBg="1"/>
      <p:bldP spid="347152" grpId="0" animBg="1"/>
      <p:bldP spid="347153" grpId="0"/>
      <p:bldP spid="347154" grpId="0"/>
      <p:bldP spid="347155" grpId="0"/>
      <p:bldP spid="347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Destination Constrained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506538" y="2149475"/>
            <a:ext cx="3489325" cy="3267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8174" name="Rectangle 14"/>
          <p:cNvSpPr>
            <a:spLocks noChangeArrowheads="1"/>
          </p:cNvSpPr>
          <p:nvPr/>
        </p:nvSpPr>
        <p:spPr bwMode="auto">
          <a:xfrm>
            <a:off x="5075238" y="2143125"/>
            <a:ext cx="947737" cy="327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8175" name="Rectangle 15"/>
          <p:cNvSpPr>
            <a:spLocks noChangeArrowheads="1"/>
          </p:cNvSpPr>
          <p:nvPr/>
        </p:nvSpPr>
        <p:spPr bwMode="auto">
          <a:xfrm rot="5400000">
            <a:off x="2781300" y="4232276"/>
            <a:ext cx="947737" cy="3478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5073650" y="5497513"/>
            <a:ext cx="947738" cy="947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8180" name="Text Box 20"/>
          <p:cNvSpPr txBox="1">
            <a:spLocks noChangeArrowheads="1"/>
          </p:cNvSpPr>
          <p:nvPr/>
        </p:nvSpPr>
        <p:spPr bwMode="auto">
          <a:xfrm>
            <a:off x="4040188" y="5637213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220</a:t>
            </a:r>
          </a:p>
        </p:txBody>
      </p:sp>
      <p:sp>
        <p:nvSpPr>
          <p:cNvPr id="348181" name="Text Box 21"/>
          <p:cNvSpPr txBox="1">
            <a:spLocks noChangeArrowheads="1"/>
          </p:cNvSpPr>
          <p:nvPr/>
        </p:nvSpPr>
        <p:spPr bwMode="auto">
          <a:xfrm>
            <a:off x="1643063" y="5638800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200</a:t>
            </a:r>
          </a:p>
        </p:txBody>
      </p:sp>
      <p:sp>
        <p:nvSpPr>
          <p:cNvPr id="348182" name="Text Box 22"/>
          <p:cNvSpPr txBox="1">
            <a:spLocks noChangeArrowheads="1"/>
          </p:cNvSpPr>
          <p:nvPr/>
        </p:nvSpPr>
        <p:spPr bwMode="auto">
          <a:xfrm>
            <a:off x="2928938" y="5641975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370</a:t>
            </a:r>
          </a:p>
        </p:txBody>
      </p:sp>
      <p:sp>
        <p:nvSpPr>
          <p:cNvPr id="348183" name="Text Box 23"/>
          <p:cNvSpPr txBox="1">
            <a:spLocks noChangeArrowheads="1"/>
          </p:cNvSpPr>
          <p:nvPr/>
        </p:nvSpPr>
        <p:spPr bwMode="auto">
          <a:xfrm>
            <a:off x="5156200" y="5638800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790</a:t>
            </a:r>
          </a:p>
        </p:txBody>
      </p:sp>
      <p:sp>
        <p:nvSpPr>
          <p:cNvPr id="28683" name="Text Box 24"/>
          <p:cNvSpPr txBox="1">
            <a:spLocks noChangeArrowheads="1"/>
          </p:cNvSpPr>
          <p:nvPr/>
        </p:nvSpPr>
        <p:spPr bwMode="auto">
          <a:xfrm>
            <a:off x="1898650" y="1595438"/>
            <a:ext cx="28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84" name="Text Box 25"/>
          <p:cNvSpPr txBox="1">
            <a:spLocks noChangeArrowheads="1"/>
          </p:cNvSpPr>
          <p:nvPr/>
        </p:nvSpPr>
        <p:spPr bwMode="auto">
          <a:xfrm>
            <a:off x="3170238" y="1595438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4275138" y="1597025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8686" name="Text Box 27"/>
          <p:cNvSpPr txBox="1">
            <a:spLocks noChangeArrowheads="1"/>
          </p:cNvSpPr>
          <p:nvPr/>
        </p:nvSpPr>
        <p:spPr bwMode="auto">
          <a:xfrm>
            <a:off x="839788" y="2487613"/>
            <a:ext cx="28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87" name="Text Box 28"/>
          <p:cNvSpPr txBox="1">
            <a:spLocks noChangeArrowheads="1"/>
          </p:cNvSpPr>
          <p:nvPr/>
        </p:nvSpPr>
        <p:spPr bwMode="auto">
          <a:xfrm>
            <a:off x="828675" y="3590925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8688" name="Text Box 29"/>
          <p:cNvSpPr txBox="1">
            <a:spLocks noChangeArrowheads="1"/>
          </p:cNvSpPr>
          <p:nvPr/>
        </p:nvSpPr>
        <p:spPr bwMode="auto">
          <a:xfrm>
            <a:off x="819150" y="4673600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7588" y="2908300"/>
            <a:ext cx="2800350" cy="817563"/>
            <a:chOff x="3841" y="1832"/>
            <a:chExt cx="1764" cy="515"/>
          </a:xfrm>
        </p:grpSpPr>
        <p:sp>
          <p:nvSpPr>
            <p:cNvPr id="28694" name="Text Box 31"/>
            <p:cNvSpPr txBox="1">
              <a:spLocks noChangeArrowheads="1"/>
            </p:cNvSpPr>
            <p:nvPr/>
          </p:nvSpPr>
          <p:spPr bwMode="auto">
            <a:xfrm>
              <a:off x="4129" y="1832"/>
              <a:ext cx="14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Number of trips</a:t>
              </a:r>
            </a:p>
            <a:p>
              <a:r>
                <a:rPr lang="en-US"/>
                <a:t>originating in zone </a:t>
              </a:r>
              <a:r>
                <a:rPr lang="en-US" i="1"/>
                <a:t>i</a:t>
              </a:r>
            </a:p>
          </p:txBody>
        </p:sp>
        <p:cxnSp>
          <p:nvCxnSpPr>
            <p:cNvPr id="28695" name="AutoShape 32"/>
            <p:cNvCxnSpPr>
              <a:cxnSpLocks noChangeShapeType="1"/>
              <a:stCxn id="28694" idx="1"/>
            </p:cNvCxnSpPr>
            <p:nvPr/>
          </p:nvCxnSpPr>
          <p:spPr bwMode="auto">
            <a:xfrm flipH="1">
              <a:off x="3841" y="2072"/>
              <a:ext cx="288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105525" y="5664200"/>
            <a:ext cx="3038475" cy="762000"/>
            <a:chOff x="3846" y="3568"/>
            <a:chExt cx="1914" cy="480"/>
          </a:xfrm>
        </p:grpSpPr>
        <p:sp>
          <p:nvSpPr>
            <p:cNvPr id="28692" name="Text Box 34"/>
            <p:cNvSpPr txBox="1">
              <a:spLocks noChangeArrowheads="1"/>
            </p:cNvSpPr>
            <p:nvPr/>
          </p:nvSpPr>
          <p:spPr bwMode="auto">
            <a:xfrm>
              <a:off x="4166" y="3568"/>
              <a:ext cx="159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Total number of trips</a:t>
              </a:r>
            </a:p>
            <a:p>
              <a:r>
                <a:rPr lang="en-US"/>
                <a:t>in the system</a:t>
              </a:r>
            </a:p>
          </p:txBody>
        </p:sp>
        <p:cxnSp>
          <p:nvCxnSpPr>
            <p:cNvPr id="28693" name="AutoShape 35"/>
            <p:cNvCxnSpPr>
              <a:cxnSpLocks noChangeShapeType="1"/>
              <a:stCxn id="28692" idx="1"/>
            </p:cNvCxnSpPr>
            <p:nvPr/>
          </p:nvCxnSpPr>
          <p:spPr bwMode="auto">
            <a:xfrm flipH="1" flipV="1">
              <a:off x="3846" y="3775"/>
              <a:ext cx="320" cy="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A Family of Models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4" grpId="0" animBg="1"/>
      <p:bldP spid="348175" grpId="0" animBg="1"/>
      <p:bldP spid="348176" grpId="0" animBg="1"/>
      <p:bldP spid="348180" grpId="0"/>
      <p:bldP spid="348181" grpId="0"/>
      <p:bldP spid="348182" grpId="0"/>
      <p:bldP spid="3481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Family of Gravity Models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482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Depending on the objective</a:t>
            </a:r>
          </a:p>
          <a:p>
            <a:pPr lvl="1" eaLnBrk="1" hangingPunct="1">
              <a:defRPr/>
            </a:pPr>
            <a:r>
              <a:rPr lang="en-US" smtClean="0"/>
              <a:t>Doubly constrained</a:t>
            </a:r>
          </a:p>
          <a:p>
            <a:pPr lvl="2" eaLnBrk="1" hangingPunct="1">
              <a:defRPr/>
            </a:pPr>
            <a:r>
              <a:rPr lang="en-US" smtClean="0"/>
              <a:t>Predicted flows match total origins </a:t>
            </a:r>
            <a:r>
              <a:rPr lang="en-US" b="1" smtClean="0"/>
              <a:t>and</a:t>
            </a:r>
            <a:r>
              <a:rPr lang="en-US" smtClean="0"/>
              <a:t> total destinations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Examples?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.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A Family of Models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Doubly Constrained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506538" y="2149475"/>
            <a:ext cx="3489325" cy="3267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9198" name="Rectangle 14"/>
          <p:cNvSpPr>
            <a:spLocks noChangeArrowheads="1"/>
          </p:cNvSpPr>
          <p:nvPr/>
        </p:nvSpPr>
        <p:spPr bwMode="auto">
          <a:xfrm>
            <a:off x="5075238" y="2143125"/>
            <a:ext cx="947737" cy="327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9199" name="Rectangle 15"/>
          <p:cNvSpPr>
            <a:spLocks noChangeArrowheads="1"/>
          </p:cNvSpPr>
          <p:nvPr/>
        </p:nvSpPr>
        <p:spPr bwMode="auto">
          <a:xfrm rot="5400000">
            <a:off x="2781300" y="4232276"/>
            <a:ext cx="947737" cy="3478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9200" name="Rectangle 16"/>
          <p:cNvSpPr>
            <a:spLocks noChangeArrowheads="1"/>
          </p:cNvSpPr>
          <p:nvPr/>
        </p:nvSpPr>
        <p:spPr bwMode="auto">
          <a:xfrm>
            <a:off x="5073650" y="5497513"/>
            <a:ext cx="947738" cy="947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5154613" y="4556125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180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5154613" y="2382838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160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5133975" y="3467100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450</a:t>
            </a:r>
          </a:p>
        </p:txBody>
      </p:sp>
      <p:sp>
        <p:nvSpPr>
          <p:cNvPr id="349204" name="Text Box 20"/>
          <p:cNvSpPr txBox="1">
            <a:spLocks noChangeArrowheads="1"/>
          </p:cNvSpPr>
          <p:nvPr/>
        </p:nvSpPr>
        <p:spPr bwMode="auto">
          <a:xfrm>
            <a:off x="4040188" y="5637213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220</a:t>
            </a:r>
          </a:p>
        </p:txBody>
      </p:sp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1643063" y="5638800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200</a:t>
            </a:r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2928938" y="5641975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370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5156200" y="5638800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790</a:t>
            </a:r>
          </a:p>
        </p:txBody>
      </p:sp>
      <p:sp>
        <p:nvSpPr>
          <p:cNvPr id="30734" name="Text Box 24"/>
          <p:cNvSpPr txBox="1">
            <a:spLocks noChangeArrowheads="1"/>
          </p:cNvSpPr>
          <p:nvPr/>
        </p:nvSpPr>
        <p:spPr bwMode="auto">
          <a:xfrm>
            <a:off x="1898650" y="1595438"/>
            <a:ext cx="28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735" name="Text Box 25"/>
          <p:cNvSpPr txBox="1">
            <a:spLocks noChangeArrowheads="1"/>
          </p:cNvSpPr>
          <p:nvPr/>
        </p:nvSpPr>
        <p:spPr bwMode="auto">
          <a:xfrm>
            <a:off x="3170238" y="1595438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0736" name="Text Box 26"/>
          <p:cNvSpPr txBox="1">
            <a:spLocks noChangeArrowheads="1"/>
          </p:cNvSpPr>
          <p:nvPr/>
        </p:nvSpPr>
        <p:spPr bwMode="auto">
          <a:xfrm>
            <a:off x="4275138" y="1597025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0737" name="Text Box 27"/>
          <p:cNvSpPr txBox="1">
            <a:spLocks noChangeArrowheads="1"/>
          </p:cNvSpPr>
          <p:nvPr/>
        </p:nvSpPr>
        <p:spPr bwMode="auto">
          <a:xfrm>
            <a:off x="839788" y="2487613"/>
            <a:ext cx="28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738" name="Text Box 28"/>
          <p:cNvSpPr txBox="1">
            <a:spLocks noChangeArrowheads="1"/>
          </p:cNvSpPr>
          <p:nvPr/>
        </p:nvSpPr>
        <p:spPr bwMode="auto">
          <a:xfrm>
            <a:off x="828675" y="3590925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0739" name="Text Box 29"/>
          <p:cNvSpPr txBox="1">
            <a:spLocks noChangeArrowheads="1"/>
          </p:cNvSpPr>
          <p:nvPr/>
        </p:nvSpPr>
        <p:spPr bwMode="auto">
          <a:xfrm>
            <a:off x="819150" y="4673600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7588" y="2908300"/>
            <a:ext cx="2800350" cy="817563"/>
            <a:chOff x="3841" y="1832"/>
            <a:chExt cx="1764" cy="515"/>
          </a:xfrm>
        </p:grpSpPr>
        <p:sp>
          <p:nvSpPr>
            <p:cNvPr id="30745" name="Text Box 31"/>
            <p:cNvSpPr txBox="1">
              <a:spLocks noChangeArrowheads="1"/>
            </p:cNvSpPr>
            <p:nvPr/>
          </p:nvSpPr>
          <p:spPr bwMode="auto">
            <a:xfrm>
              <a:off x="4129" y="1832"/>
              <a:ext cx="14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Number of trips</a:t>
              </a:r>
            </a:p>
            <a:p>
              <a:r>
                <a:rPr lang="en-US"/>
                <a:t>originating in zone </a:t>
              </a:r>
              <a:r>
                <a:rPr lang="en-US" i="1"/>
                <a:t>i</a:t>
              </a:r>
            </a:p>
          </p:txBody>
        </p:sp>
        <p:cxnSp>
          <p:nvCxnSpPr>
            <p:cNvPr id="30746" name="AutoShape 32"/>
            <p:cNvCxnSpPr>
              <a:cxnSpLocks noChangeShapeType="1"/>
              <a:stCxn id="30745" idx="1"/>
            </p:cNvCxnSpPr>
            <p:nvPr/>
          </p:nvCxnSpPr>
          <p:spPr bwMode="auto">
            <a:xfrm flipH="1">
              <a:off x="3841" y="2072"/>
              <a:ext cx="288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105525" y="5664200"/>
            <a:ext cx="3038475" cy="762000"/>
            <a:chOff x="3846" y="3568"/>
            <a:chExt cx="1914" cy="480"/>
          </a:xfrm>
        </p:grpSpPr>
        <p:sp>
          <p:nvSpPr>
            <p:cNvPr id="30743" name="Text Box 34"/>
            <p:cNvSpPr txBox="1">
              <a:spLocks noChangeArrowheads="1"/>
            </p:cNvSpPr>
            <p:nvPr/>
          </p:nvSpPr>
          <p:spPr bwMode="auto">
            <a:xfrm>
              <a:off x="4166" y="3568"/>
              <a:ext cx="159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Total number of trips</a:t>
              </a:r>
            </a:p>
            <a:p>
              <a:r>
                <a:rPr lang="en-US"/>
                <a:t>in the system</a:t>
              </a:r>
            </a:p>
          </p:txBody>
        </p:sp>
        <p:cxnSp>
          <p:nvCxnSpPr>
            <p:cNvPr id="30744" name="AutoShape 35"/>
            <p:cNvCxnSpPr>
              <a:cxnSpLocks noChangeShapeType="1"/>
              <a:stCxn id="30743" idx="1"/>
            </p:cNvCxnSpPr>
            <p:nvPr/>
          </p:nvCxnSpPr>
          <p:spPr bwMode="auto">
            <a:xfrm flipH="1" flipV="1">
              <a:off x="3846" y="3775"/>
              <a:ext cx="320" cy="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A Family of Models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8" grpId="0" animBg="1"/>
      <p:bldP spid="349199" grpId="0" animBg="1"/>
      <p:bldP spid="349200" grpId="0" animBg="1"/>
      <p:bldP spid="349201" grpId="0"/>
      <p:bldP spid="349202" grpId="0"/>
      <p:bldP spid="349203" grpId="0"/>
      <p:bldP spid="349204" grpId="0"/>
      <p:bldP spid="349205" grpId="0"/>
      <p:bldP spid="349206" grpId="0"/>
      <p:bldP spid="3492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Total Flow Constrained Model</a:t>
            </a:r>
          </a:p>
        </p:txBody>
      </p:sp>
      <p:sp>
        <p:nvSpPr>
          <p:cNvPr id="327686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Gravity model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2254250" y="2871788"/>
          <a:ext cx="4321175" cy="2487612"/>
        </p:xfrm>
        <a:graphic>
          <a:graphicData uri="http://schemas.openxmlformats.org/presentationml/2006/ole">
            <p:oleObj spid="_x0000_s6146" name="Equation" r:id="rId4" imgW="838080" imgH="482400" progId="Equation.DSMT4">
              <p:embed/>
            </p:oleObj>
          </a:graphicData>
        </a:graphic>
      </p:graphicFrame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A Family of Models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TF Constrained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Total Flow Constrained Model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Proportionality constant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887538" y="2463800"/>
          <a:ext cx="5502275" cy="3468688"/>
        </p:xfrm>
        <a:graphic>
          <a:graphicData uri="http://schemas.openxmlformats.org/presentationml/2006/ole">
            <p:oleObj spid="_x0000_s7170" name="Equation" r:id="rId4" imgW="1066680" imgH="672840" progId="Equation.DSMT4">
              <p:embed/>
            </p:oleObj>
          </a:graphicData>
        </a:graphic>
      </p:graphicFrame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A Family of Models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TF Constrained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Total Flow Constrained Model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Total Flow Constrained Model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If </a:t>
            </a:r>
            <a:r>
              <a:rPr lang="en-US" i="1" smtClean="0">
                <a:latin typeface="Symbol" pitchFamily="18" charset="2"/>
              </a:rPr>
              <a:t>a</a:t>
            </a:r>
            <a:r>
              <a:rPr lang="en-US" smtClean="0"/>
              <a:t>=</a:t>
            </a:r>
            <a:r>
              <a:rPr lang="en-US" i="1" smtClean="0">
                <a:latin typeface="Symbol" pitchFamily="18" charset="2"/>
              </a:rPr>
              <a:t>b</a:t>
            </a:r>
            <a:r>
              <a:rPr lang="en-US" smtClean="0"/>
              <a:t>=</a:t>
            </a:r>
            <a:r>
              <a:rPr lang="en-US" i="1" smtClean="0">
                <a:latin typeface="Symbol" pitchFamily="18" charset="2"/>
              </a:rPr>
              <a:t>l</a:t>
            </a:r>
            <a:r>
              <a:rPr lang="en-US" smtClean="0"/>
              <a:t>=1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882650" y="3138488"/>
          <a:ext cx="7532688" cy="2028825"/>
        </p:xfrm>
        <a:graphic>
          <a:graphicData uri="http://schemas.openxmlformats.org/presentationml/2006/ole">
            <p:oleObj spid="_x0000_s8194" name="Equation" r:id="rId4" imgW="1460160" imgH="393480" progId="Equation.DSMT4">
              <p:embed/>
            </p:oleObj>
          </a:graphicData>
        </a:graphic>
      </p:graphicFrame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A Family of Models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TF Constrained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Total Flow Constrained Model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If </a:t>
            </a:r>
            <a:r>
              <a:rPr lang="en-US" i="1" smtClean="0">
                <a:latin typeface="Symbol" pitchFamily="18" charset="2"/>
              </a:rPr>
              <a:t>a</a:t>
            </a:r>
            <a:r>
              <a:rPr lang="en-US" smtClean="0"/>
              <a:t>=</a:t>
            </a:r>
            <a:r>
              <a:rPr lang="en-US" i="1" smtClean="0">
                <a:latin typeface="Symbol" pitchFamily="18" charset="2"/>
              </a:rPr>
              <a:t>b</a:t>
            </a:r>
            <a:r>
              <a:rPr lang="en-US" smtClean="0"/>
              <a:t>=</a:t>
            </a:r>
            <a:r>
              <a:rPr lang="en-US" i="1" smtClean="0">
                <a:latin typeface="Symbol" pitchFamily="18" charset="2"/>
              </a:rPr>
              <a:t>l</a:t>
            </a:r>
            <a:r>
              <a:rPr lang="en-US" smtClean="0"/>
              <a:t>=1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55613" y="2517775"/>
          <a:ext cx="8386762" cy="3271838"/>
        </p:xfrm>
        <a:graphic>
          <a:graphicData uri="http://schemas.openxmlformats.org/presentationml/2006/ole">
            <p:oleObj spid="_x0000_s9218" name="Equation" r:id="rId4" imgW="1625400" imgH="634680" progId="Equation.DSMT4">
              <p:embed/>
            </p:oleObj>
          </a:graphicData>
        </a:graphic>
      </p:graphicFrame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A Family of Models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TF Constrained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1428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This session (Session 18)</a:t>
            </a:r>
          </a:p>
        </p:txBody>
      </p:sp>
      <p:sp>
        <p:nvSpPr>
          <p:cNvPr id="70671" name="Rectangle 15"/>
          <p:cNvSpPr>
            <a:spLocks noGrp="1" noChangeArrowheads="1"/>
          </p:cNvSpPr>
          <p:nvPr>
            <p:ph sz="quarter" idx="1"/>
          </p:nvPr>
        </p:nvSpPr>
        <p:spPr>
          <a:xfrm>
            <a:off x="768350" y="1600200"/>
            <a:ext cx="7974013" cy="49117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Gravity model: further improvements</a:t>
            </a:r>
          </a:p>
          <a:p>
            <a:pPr lvl="1" eaLnBrk="1" hangingPunct="1">
              <a:defRPr/>
            </a:pPr>
            <a:r>
              <a:rPr lang="en-US" sz="3200" smtClean="0"/>
              <a:t>Potential</a:t>
            </a:r>
          </a:p>
          <a:p>
            <a:pPr eaLnBrk="1" hangingPunct="1">
              <a:defRPr/>
            </a:pPr>
            <a:r>
              <a:rPr lang="en-US" sz="3600" smtClean="0"/>
              <a:t>Example</a:t>
            </a:r>
          </a:p>
          <a:p>
            <a:pPr eaLnBrk="1" hangingPunct="1">
              <a:defRPr/>
            </a:pPr>
            <a:r>
              <a:rPr lang="en-US" sz="3600" smtClean="0"/>
              <a:t>A family of gravity models </a:t>
            </a:r>
          </a:p>
          <a:p>
            <a:pPr lvl="1" eaLnBrk="1" hangingPunct="1">
              <a:defRPr/>
            </a:pPr>
            <a:r>
              <a:rPr lang="en-US" sz="3200" smtClean="0"/>
              <a:t>Total flow constrained</a:t>
            </a:r>
          </a:p>
          <a:p>
            <a:pPr lvl="1" eaLnBrk="1" hangingPunct="1">
              <a:defRPr/>
            </a:pPr>
            <a:r>
              <a:rPr lang="en-US" sz="3200" smtClean="0"/>
              <a:t>Singly constrained </a:t>
            </a:r>
          </a:p>
          <a:p>
            <a:pPr lvl="2" eaLnBrk="1" hangingPunct="1">
              <a:defRPr/>
            </a:pPr>
            <a:r>
              <a:rPr lang="en-US" sz="2800" smtClean="0"/>
              <a:t> Production constrained/attraction constrained</a:t>
            </a:r>
          </a:p>
          <a:p>
            <a:pPr lvl="1" eaLnBrk="1" hangingPunct="1">
              <a:defRPr/>
            </a:pPr>
            <a:r>
              <a:rPr lang="en-US" sz="3200" smtClean="0">
                <a:solidFill>
                  <a:srgbClr val="C0C0C0"/>
                </a:solidFill>
              </a:rPr>
              <a:t>Doubly constrained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Total Flow Constrained Model</a:t>
            </a:r>
            <a:br>
              <a:rPr lang="en-US" sz="4000" smtClean="0"/>
            </a:br>
            <a:r>
              <a:rPr lang="en-US" sz="4000" smtClean="0"/>
              <a:t>Predicted Flows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506538" y="2149475"/>
            <a:ext cx="3489325" cy="3267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95450" y="2378075"/>
            <a:ext cx="912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79.1</a:t>
            </a:r>
            <a:endParaRPr lang="en-US" sz="3600" b="1" baseline="-25000">
              <a:solidFill>
                <a:srgbClr val="0066FF"/>
              </a:solidFill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911475" y="346075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416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960813" y="4543425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97.9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960813" y="2370138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34.8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708150" y="4545013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35.6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708150" y="3454400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29.7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835275" y="2373313"/>
            <a:ext cx="912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19.5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951288" y="3454400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48.9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838450" y="4548188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32.9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075238" y="2143125"/>
            <a:ext cx="1493837" cy="327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 rot="5400000">
            <a:off x="2781300" y="4232276"/>
            <a:ext cx="947737" cy="34782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5073650" y="5497513"/>
            <a:ext cx="1516063" cy="947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154613" y="4556125"/>
            <a:ext cx="1127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166.4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154613" y="2382838"/>
            <a:ext cx="1127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133.4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133975" y="3467100"/>
            <a:ext cx="1160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490.2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884613" y="5637213"/>
            <a:ext cx="1093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181.6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598613" y="5638800"/>
            <a:ext cx="1127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144.4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873375" y="5641975"/>
            <a:ext cx="827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464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424488" y="5611813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790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898650" y="1595438"/>
            <a:ext cx="28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3170238" y="1595438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275138" y="1597025"/>
            <a:ext cx="303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839788" y="2487613"/>
            <a:ext cx="28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828675" y="3590925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819150" y="4673600"/>
            <a:ext cx="303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A Family of Models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TF Constrained     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Singly Constrained Model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Origin constrained model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2327275" y="2506663"/>
            <a:ext cx="3198813" cy="29956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2500313" y="2716213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95</a:t>
            </a:r>
            <a:endParaRPr lang="en-US" sz="3600" b="1" baseline="-25000">
              <a:solidFill>
                <a:srgbClr val="0066FF"/>
              </a:solidFill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3481388" y="3708400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378</a:t>
            </a: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4578350" y="4702175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106</a:t>
            </a: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4578350" y="2708275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42</a:t>
            </a: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2511425" y="4702175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38</a:t>
            </a:r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2511425" y="3702050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27</a:t>
            </a:r>
          </a:p>
        </p:txBody>
      </p:sp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3544888" y="2711450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23</a:t>
            </a:r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4568825" y="3702050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45</a:t>
            </a:r>
          </a:p>
        </p:txBody>
      </p:sp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3549650" y="4705350"/>
            <a:ext cx="61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36</a:t>
            </a:r>
          </a:p>
        </p:txBody>
      </p:sp>
      <p:sp>
        <p:nvSpPr>
          <p:cNvPr id="32782" name="Rectangle 15"/>
          <p:cNvSpPr>
            <a:spLocks noChangeArrowheads="1"/>
          </p:cNvSpPr>
          <p:nvPr/>
        </p:nvSpPr>
        <p:spPr bwMode="auto">
          <a:xfrm>
            <a:off x="5599113" y="2500313"/>
            <a:ext cx="1370012" cy="30051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 rot="5400000">
            <a:off x="3496469" y="4417219"/>
            <a:ext cx="868362" cy="318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4" name="Rectangle 17"/>
          <p:cNvSpPr>
            <a:spLocks noChangeArrowheads="1"/>
          </p:cNvSpPr>
          <p:nvPr/>
        </p:nvSpPr>
        <p:spPr bwMode="auto">
          <a:xfrm>
            <a:off x="5597525" y="5576888"/>
            <a:ext cx="1390650" cy="868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85" name="Text Box 18"/>
          <p:cNvSpPr txBox="1">
            <a:spLocks noChangeArrowheads="1"/>
          </p:cNvSpPr>
          <p:nvPr/>
        </p:nvSpPr>
        <p:spPr bwMode="auto">
          <a:xfrm>
            <a:off x="5916613" y="4713288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180</a:t>
            </a:r>
          </a:p>
        </p:txBody>
      </p:sp>
      <p:sp>
        <p:nvSpPr>
          <p:cNvPr id="32786" name="Text Box 19"/>
          <p:cNvSpPr txBox="1">
            <a:spLocks noChangeArrowheads="1"/>
          </p:cNvSpPr>
          <p:nvPr/>
        </p:nvSpPr>
        <p:spPr bwMode="auto">
          <a:xfrm>
            <a:off x="5916613" y="2719388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160</a:t>
            </a:r>
          </a:p>
        </p:txBody>
      </p:sp>
      <p:sp>
        <p:nvSpPr>
          <p:cNvPr id="32787" name="Text Box 20"/>
          <p:cNvSpPr txBox="1">
            <a:spLocks noChangeArrowheads="1"/>
          </p:cNvSpPr>
          <p:nvPr/>
        </p:nvSpPr>
        <p:spPr bwMode="auto">
          <a:xfrm>
            <a:off x="5897563" y="3714750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450</a:t>
            </a:r>
          </a:p>
        </p:txBody>
      </p:sp>
      <p:sp>
        <p:nvSpPr>
          <p:cNvPr id="32788" name="Text Box 21"/>
          <p:cNvSpPr txBox="1">
            <a:spLocks noChangeArrowheads="1"/>
          </p:cNvSpPr>
          <p:nvPr/>
        </p:nvSpPr>
        <p:spPr bwMode="auto">
          <a:xfrm>
            <a:off x="4508500" y="5703888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193</a:t>
            </a:r>
          </a:p>
        </p:txBody>
      </p: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2411413" y="5705475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160</a:t>
            </a:r>
          </a:p>
        </p:txBody>
      </p:sp>
      <p:sp>
        <p:nvSpPr>
          <p:cNvPr id="32790" name="Text Box 23"/>
          <p:cNvSpPr txBox="1">
            <a:spLocks noChangeArrowheads="1"/>
          </p:cNvSpPr>
          <p:nvPr/>
        </p:nvSpPr>
        <p:spPr bwMode="auto">
          <a:xfrm>
            <a:off x="3579813" y="5708650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437</a:t>
            </a:r>
          </a:p>
        </p:txBody>
      </p:sp>
      <p:sp>
        <p:nvSpPr>
          <p:cNvPr id="32791" name="Text Box 24"/>
          <p:cNvSpPr txBox="1">
            <a:spLocks noChangeArrowheads="1"/>
          </p:cNvSpPr>
          <p:nvPr/>
        </p:nvSpPr>
        <p:spPr bwMode="auto">
          <a:xfrm>
            <a:off x="5919788" y="5681663"/>
            <a:ext cx="827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FF"/>
                </a:solidFill>
              </a:rPr>
              <a:t>790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C0C0C0"/>
                </a:solidFill>
                <a:latin typeface="+mn-lt"/>
              </a:rPr>
              <a:t>Other Improvements     Example     A Family of Models     TF Constrained     </a:t>
            </a:r>
            <a:r>
              <a:rPr lang="en-US" sz="1700" b="1" dirty="0">
                <a:solidFill>
                  <a:srgbClr val="FF9900"/>
                </a:solidFill>
                <a:latin typeface="+mn-lt"/>
              </a:rPr>
              <a:t>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Next…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exam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2765425" y="2771775"/>
          <a:ext cx="3602038" cy="2420938"/>
        </p:xfrm>
        <a:graphic>
          <a:graphicData uri="http://schemas.openxmlformats.org/presentationml/2006/ole">
            <p:oleObj spid="_x0000_s1026" name="Equation" r:id="rId4" imgW="698400" imgH="469800" progId="Equation.DSMT4">
              <p:embed/>
            </p:oleObj>
          </a:graphicData>
        </a:graphic>
      </p:graphicFrame>
      <p:sp>
        <p:nvSpPr>
          <p:cNvPr id="1028" name="Text Box 16"/>
          <p:cNvSpPr txBox="1">
            <a:spLocks noChangeArrowheads="1"/>
          </p:cNvSpPr>
          <p:nvPr/>
        </p:nvSpPr>
        <p:spPr bwMode="auto">
          <a:xfrm>
            <a:off x="1268413" y="5573713"/>
            <a:ext cx="30464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00"/>
                </a:solidFill>
              </a:rPr>
              <a:t>Proportionality constant</a:t>
            </a: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 flipV="1">
            <a:off x="2787650" y="4438650"/>
            <a:ext cx="1595438" cy="1092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30" name="Line 19"/>
          <p:cNvSpPr>
            <a:spLocks noChangeShapeType="1"/>
          </p:cNvSpPr>
          <p:nvPr/>
        </p:nvSpPr>
        <p:spPr bwMode="auto">
          <a:xfrm flipH="1" flipV="1">
            <a:off x="5421313" y="5162550"/>
            <a:ext cx="312737" cy="569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5762625" y="5584825"/>
            <a:ext cx="3098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Distance between </a:t>
            </a:r>
            <a:r>
              <a:rPr lang="en-US" b="1" i="1"/>
              <a:t>i</a:t>
            </a:r>
            <a:r>
              <a:rPr lang="en-US" b="1"/>
              <a:t> and </a:t>
            </a:r>
            <a:r>
              <a:rPr lang="en-US" b="1" i="1"/>
              <a:t>j</a:t>
            </a:r>
          </a:p>
        </p:txBody>
      </p:sp>
      <p:sp>
        <p:nvSpPr>
          <p:cNvPr id="1032" name="Text Box 21"/>
          <p:cNvSpPr txBox="1">
            <a:spLocks noChangeArrowheads="1"/>
          </p:cNvSpPr>
          <p:nvPr/>
        </p:nvSpPr>
        <p:spPr bwMode="auto">
          <a:xfrm>
            <a:off x="603250" y="2071688"/>
            <a:ext cx="37607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Number of interactions (trips)</a:t>
            </a:r>
          </a:p>
        </p:txBody>
      </p:sp>
      <p:sp>
        <p:nvSpPr>
          <p:cNvPr id="1033" name="Line 22"/>
          <p:cNvSpPr>
            <a:spLocks noChangeShapeType="1"/>
          </p:cNvSpPr>
          <p:nvPr/>
        </p:nvSpPr>
        <p:spPr bwMode="auto">
          <a:xfrm>
            <a:off x="2524125" y="2620963"/>
            <a:ext cx="457200" cy="7254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34" name="Line 23"/>
          <p:cNvSpPr>
            <a:spLocks noChangeShapeType="1"/>
          </p:cNvSpPr>
          <p:nvPr/>
        </p:nvSpPr>
        <p:spPr bwMode="auto">
          <a:xfrm flipH="1">
            <a:off x="5821363" y="2374900"/>
            <a:ext cx="746125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35" name="Text Box 24"/>
          <p:cNvSpPr txBox="1">
            <a:spLocks noChangeArrowheads="1"/>
          </p:cNvSpPr>
          <p:nvPr/>
        </p:nvSpPr>
        <p:spPr bwMode="auto">
          <a:xfrm>
            <a:off x="4852988" y="1849438"/>
            <a:ext cx="25860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Population of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 i="1">
                <a:solidFill>
                  <a:srgbClr val="FF00FF"/>
                </a:solidFill>
              </a:rPr>
              <a:t>i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/>
              <a:t>and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 i="1">
                <a:solidFill>
                  <a:srgbClr val="0066FF"/>
                </a:solidFill>
              </a:rPr>
              <a:t>j</a:t>
            </a: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04050" y="3733800"/>
            <a:ext cx="19891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FF33"/>
                </a:solidFill>
              </a:rPr>
              <a:t>Distance decay</a:t>
            </a:r>
          </a:p>
          <a:p>
            <a:r>
              <a:rPr lang="en-US" b="1">
                <a:solidFill>
                  <a:srgbClr val="66FF33"/>
                </a:solidFill>
              </a:rPr>
              <a:t>parameter</a:t>
            </a:r>
            <a:endParaRPr lang="en-US" b="1" i="1">
              <a:solidFill>
                <a:srgbClr val="66FF33"/>
              </a:solidFill>
            </a:endParaRPr>
          </a:p>
        </p:txBody>
      </p:sp>
      <p:sp>
        <p:nvSpPr>
          <p:cNvPr id="1037" name="Line 26"/>
          <p:cNvSpPr>
            <a:spLocks noChangeShapeType="1"/>
          </p:cNvSpPr>
          <p:nvPr/>
        </p:nvSpPr>
        <p:spPr bwMode="auto">
          <a:xfrm flipH="1">
            <a:off x="6065838" y="4170363"/>
            <a:ext cx="847725" cy="111125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38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Physical model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465388" y="3392488"/>
            <a:ext cx="1003300" cy="1003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5267325" y="2892425"/>
            <a:ext cx="1995488" cy="19954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5366" name="AutoShape 6"/>
          <p:cNvCxnSpPr>
            <a:cxnSpLocks noChangeShapeType="1"/>
            <a:stCxn id="15364" idx="6"/>
            <a:endCxn id="15365" idx="2"/>
          </p:cNvCxnSpPr>
          <p:nvPr/>
        </p:nvCxnSpPr>
        <p:spPr bwMode="auto">
          <a:xfrm flipV="1">
            <a:off x="3482975" y="3890963"/>
            <a:ext cx="1770063" cy="31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Spatial interaction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465388" y="3889375"/>
            <a:ext cx="1003300" cy="1003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5267325" y="3392488"/>
            <a:ext cx="1995488" cy="19954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rot="8091162" flipH="1">
            <a:off x="3619500" y="3076576"/>
            <a:ext cx="2009775" cy="1466850"/>
            <a:chOff x="972" y="1960"/>
            <a:chExt cx="706" cy="506"/>
          </a:xfrm>
        </p:grpSpPr>
        <p:sp>
          <p:nvSpPr>
            <p:cNvPr id="16401" name="Arc 8"/>
            <p:cNvSpPr>
              <a:spLocks/>
            </p:cNvSpPr>
            <p:nvPr/>
          </p:nvSpPr>
          <p:spPr bwMode="auto">
            <a:xfrm flipV="1">
              <a:off x="972" y="2196"/>
              <a:ext cx="609" cy="270"/>
            </a:xfrm>
            <a:custGeom>
              <a:avLst/>
              <a:gdLst>
                <a:gd name="T0" fmla="*/ 0 w 19450"/>
                <a:gd name="T1" fmla="*/ 0 h 21600"/>
                <a:gd name="T2" fmla="*/ 609 w 19450"/>
                <a:gd name="T3" fmla="*/ 153 h 21600"/>
                <a:gd name="T4" fmla="*/ 0 w 19450"/>
                <a:gd name="T5" fmla="*/ 270 h 21600"/>
                <a:gd name="T6" fmla="*/ 0 60000 65536"/>
                <a:gd name="T7" fmla="*/ 0 60000 65536"/>
                <a:gd name="T8" fmla="*/ 0 60000 65536"/>
                <a:gd name="T9" fmla="*/ 0 w 19450"/>
                <a:gd name="T10" fmla="*/ 0 h 21600"/>
                <a:gd name="T11" fmla="*/ 19450 w 194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50" h="21600" fill="none" extrusionOk="0">
                  <a:moveTo>
                    <a:pt x="-1" y="0"/>
                  </a:moveTo>
                  <a:cubicBezTo>
                    <a:pt x="8288" y="0"/>
                    <a:pt x="15845" y="4742"/>
                    <a:pt x="19450" y="12205"/>
                  </a:cubicBezTo>
                </a:path>
                <a:path w="19450" h="21600" stroke="0" extrusionOk="0">
                  <a:moveTo>
                    <a:pt x="-1" y="0"/>
                  </a:moveTo>
                  <a:cubicBezTo>
                    <a:pt x="8288" y="0"/>
                    <a:pt x="15845" y="4742"/>
                    <a:pt x="19450" y="1220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402" name="Arc 9"/>
            <p:cNvSpPr>
              <a:spLocks/>
            </p:cNvSpPr>
            <p:nvPr/>
          </p:nvSpPr>
          <p:spPr bwMode="auto">
            <a:xfrm flipV="1">
              <a:off x="972" y="2082"/>
              <a:ext cx="479" cy="384"/>
            </a:xfrm>
            <a:custGeom>
              <a:avLst/>
              <a:gdLst>
                <a:gd name="T0" fmla="*/ 0 w 20881"/>
                <a:gd name="T1" fmla="*/ 0 h 21600"/>
                <a:gd name="T2" fmla="*/ 479 w 20881"/>
                <a:gd name="T3" fmla="*/ 286 h 21600"/>
                <a:gd name="T4" fmla="*/ 0 w 20881"/>
                <a:gd name="T5" fmla="*/ 384 h 21600"/>
                <a:gd name="T6" fmla="*/ 0 60000 65536"/>
                <a:gd name="T7" fmla="*/ 0 60000 65536"/>
                <a:gd name="T8" fmla="*/ 0 60000 65536"/>
                <a:gd name="T9" fmla="*/ 0 w 20881"/>
                <a:gd name="T10" fmla="*/ 0 h 21600"/>
                <a:gd name="T11" fmla="*/ 20881 w 208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81" h="21600" fill="none" extrusionOk="0">
                  <a:moveTo>
                    <a:pt x="-1" y="0"/>
                  </a:moveTo>
                  <a:cubicBezTo>
                    <a:pt x="9801" y="0"/>
                    <a:pt x="18373" y="6599"/>
                    <a:pt x="20881" y="16073"/>
                  </a:cubicBezTo>
                </a:path>
                <a:path w="20881" h="21600" stroke="0" extrusionOk="0">
                  <a:moveTo>
                    <a:pt x="-1" y="0"/>
                  </a:moveTo>
                  <a:cubicBezTo>
                    <a:pt x="9801" y="0"/>
                    <a:pt x="18373" y="6599"/>
                    <a:pt x="20881" y="1607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403" name="Arc 10"/>
            <p:cNvSpPr>
              <a:spLocks/>
            </p:cNvSpPr>
            <p:nvPr/>
          </p:nvSpPr>
          <p:spPr bwMode="auto">
            <a:xfrm>
              <a:off x="1545" y="2314"/>
              <a:ext cx="56" cy="109"/>
            </a:xfrm>
            <a:custGeom>
              <a:avLst/>
              <a:gdLst>
                <a:gd name="T0" fmla="*/ 37 w 21600"/>
                <a:gd name="T1" fmla="*/ 0 h 16185"/>
                <a:gd name="T2" fmla="*/ 56 w 21600"/>
                <a:gd name="T3" fmla="*/ 109 h 16185"/>
                <a:gd name="T4" fmla="*/ 0 w 21600"/>
                <a:gd name="T5" fmla="*/ 109 h 161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185"/>
                <a:gd name="T11" fmla="*/ 21600 w 21600"/>
                <a:gd name="T12" fmla="*/ 16185 h 16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185" fill="none" extrusionOk="0">
                  <a:moveTo>
                    <a:pt x="14304" y="-1"/>
                  </a:moveTo>
                  <a:cubicBezTo>
                    <a:pt x="18943" y="4100"/>
                    <a:pt x="21600" y="9993"/>
                    <a:pt x="21600" y="16185"/>
                  </a:cubicBezTo>
                </a:path>
                <a:path w="21600" h="16185" stroke="0" extrusionOk="0">
                  <a:moveTo>
                    <a:pt x="14304" y="-1"/>
                  </a:moveTo>
                  <a:cubicBezTo>
                    <a:pt x="18943" y="4100"/>
                    <a:pt x="21600" y="9993"/>
                    <a:pt x="21600" y="16185"/>
                  </a:cubicBezTo>
                  <a:lnTo>
                    <a:pt x="0" y="16185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404" name="Arc 11"/>
            <p:cNvSpPr>
              <a:spLocks/>
            </p:cNvSpPr>
            <p:nvPr/>
          </p:nvSpPr>
          <p:spPr bwMode="auto">
            <a:xfrm rot="-3638535">
              <a:off x="1363" y="2123"/>
              <a:ext cx="56" cy="109"/>
            </a:xfrm>
            <a:custGeom>
              <a:avLst/>
              <a:gdLst>
                <a:gd name="T0" fmla="*/ 37 w 21600"/>
                <a:gd name="T1" fmla="*/ 0 h 16185"/>
                <a:gd name="T2" fmla="*/ 56 w 21600"/>
                <a:gd name="T3" fmla="*/ 109 h 16185"/>
                <a:gd name="T4" fmla="*/ 0 w 21600"/>
                <a:gd name="T5" fmla="*/ 109 h 161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185"/>
                <a:gd name="T11" fmla="*/ 21600 w 21600"/>
                <a:gd name="T12" fmla="*/ 16185 h 16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185" fill="none" extrusionOk="0">
                  <a:moveTo>
                    <a:pt x="14304" y="-1"/>
                  </a:moveTo>
                  <a:cubicBezTo>
                    <a:pt x="18943" y="4100"/>
                    <a:pt x="21600" y="9993"/>
                    <a:pt x="21600" y="16185"/>
                  </a:cubicBezTo>
                </a:path>
                <a:path w="21600" h="16185" stroke="0" extrusionOk="0">
                  <a:moveTo>
                    <a:pt x="14304" y="-1"/>
                  </a:moveTo>
                  <a:cubicBezTo>
                    <a:pt x="18943" y="4100"/>
                    <a:pt x="21600" y="9993"/>
                    <a:pt x="21600" y="16185"/>
                  </a:cubicBezTo>
                  <a:lnTo>
                    <a:pt x="0" y="16185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405" name="Arc 12"/>
            <p:cNvSpPr>
              <a:spLocks/>
            </p:cNvSpPr>
            <p:nvPr/>
          </p:nvSpPr>
          <p:spPr bwMode="auto">
            <a:xfrm rot="21137863" flipV="1">
              <a:off x="1336" y="1960"/>
              <a:ext cx="342" cy="160"/>
            </a:xfrm>
            <a:custGeom>
              <a:avLst/>
              <a:gdLst>
                <a:gd name="T0" fmla="*/ 0 w 16444"/>
                <a:gd name="T1" fmla="*/ 0 h 21600"/>
                <a:gd name="T2" fmla="*/ 342 w 16444"/>
                <a:gd name="T3" fmla="*/ 56 h 21600"/>
                <a:gd name="T4" fmla="*/ 0 w 16444"/>
                <a:gd name="T5" fmla="*/ 160 h 21600"/>
                <a:gd name="T6" fmla="*/ 0 60000 65536"/>
                <a:gd name="T7" fmla="*/ 0 60000 65536"/>
                <a:gd name="T8" fmla="*/ 0 60000 65536"/>
                <a:gd name="T9" fmla="*/ 0 w 16444"/>
                <a:gd name="T10" fmla="*/ 0 h 21600"/>
                <a:gd name="T11" fmla="*/ 16444 w 164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444" h="21600" fill="none" extrusionOk="0">
                  <a:moveTo>
                    <a:pt x="-1" y="0"/>
                  </a:moveTo>
                  <a:cubicBezTo>
                    <a:pt x="6329" y="0"/>
                    <a:pt x="12339" y="2775"/>
                    <a:pt x="16443" y="7594"/>
                  </a:cubicBezTo>
                </a:path>
                <a:path w="16444" h="21600" stroke="0" extrusionOk="0">
                  <a:moveTo>
                    <a:pt x="-1" y="0"/>
                  </a:moveTo>
                  <a:cubicBezTo>
                    <a:pt x="6329" y="0"/>
                    <a:pt x="12339" y="2775"/>
                    <a:pt x="16443" y="75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406" name="Arc 13"/>
            <p:cNvSpPr>
              <a:spLocks/>
            </p:cNvSpPr>
            <p:nvPr/>
          </p:nvSpPr>
          <p:spPr bwMode="auto">
            <a:xfrm rot="910380">
              <a:off x="1576" y="2032"/>
              <a:ext cx="77" cy="386"/>
            </a:xfrm>
            <a:custGeom>
              <a:avLst/>
              <a:gdLst>
                <a:gd name="T0" fmla="*/ 54 w 21600"/>
                <a:gd name="T1" fmla="*/ 0 h 15330"/>
                <a:gd name="T2" fmla="*/ 77 w 21600"/>
                <a:gd name="T3" fmla="*/ 386 h 15330"/>
                <a:gd name="T4" fmla="*/ 0 w 21600"/>
                <a:gd name="T5" fmla="*/ 386 h 153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330"/>
                <a:gd name="T11" fmla="*/ 21600 w 21600"/>
                <a:gd name="T12" fmla="*/ 15330 h 15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330" fill="none" extrusionOk="0">
                  <a:moveTo>
                    <a:pt x="15216" y="0"/>
                  </a:moveTo>
                  <a:cubicBezTo>
                    <a:pt x="19302" y="4055"/>
                    <a:pt x="21600" y="9573"/>
                    <a:pt x="21600" y="15330"/>
                  </a:cubicBezTo>
                </a:path>
                <a:path w="21600" h="15330" stroke="0" extrusionOk="0">
                  <a:moveTo>
                    <a:pt x="15216" y="0"/>
                  </a:moveTo>
                  <a:cubicBezTo>
                    <a:pt x="19302" y="4055"/>
                    <a:pt x="21600" y="9573"/>
                    <a:pt x="21600" y="15330"/>
                  </a:cubicBezTo>
                  <a:lnTo>
                    <a:pt x="0" y="1533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 rot="1137829">
            <a:off x="3552825" y="4022725"/>
            <a:ext cx="1882775" cy="1630363"/>
            <a:chOff x="2188" y="2247"/>
            <a:chExt cx="1186" cy="1027"/>
          </a:xfrm>
        </p:grpSpPr>
        <p:sp>
          <p:nvSpPr>
            <p:cNvPr id="16395" name="Arc 15"/>
            <p:cNvSpPr>
              <a:spLocks/>
            </p:cNvSpPr>
            <p:nvPr/>
          </p:nvSpPr>
          <p:spPr bwMode="auto">
            <a:xfrm rot="8842644">
              <a:off x="2302" y="2727"/>
              <a:ext cx="1072" cy="392"/>
            </a:xfrm>
            <a:custGeom>
              <a:avLst/>
              <a:gdLst>
                <a:gd name="T0" fmla="*/ 0 w 19225"/>
                <a:gd name="T1" fmla="*/ 0 h 21600"/>
                <a:gd name="T2" fmla="*/ 1072 w 19225"/>
                <a:gd name="T3" fmla="*/ 213 h 21600"/>
                <a:gd name="T4" fmla="*/ 0 w 19225"/>
                <a:gd name="T5" fmla="*/ 392 h 21600"/>
                <a:gd name="T6" fmla="*/ 0 60000 65536"/>
                <a:gd name="T7" fmla="*/ 0 60000 65536"/>
                <a:gd name="T8" fmla="*/ 0 60000 65536"/>
                <a:gd name="T9" fmla="*/ 0 w 19225"/>
                <a:gd name="T10" fmla="*/ 0 h 21600"/>
                <a:gd name="T11" fmla="*/ 19225 w 192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25" h="21600" fill="none" extrusionOk="0">
                  <a:moveTo>
                    <a:pt x="-1" y="0"/>
                  </a:moveTo>
                  <a:cubicBezTo>
                    <a:pt x="8106" y="0"/>
                    <a:pt x="15530" y="4538"/>
                    <a:pt x="19225" y="11753"/>
                  </a:cubicBezTo>
                </a:path>
                <a:path w="19225" h="21600" stroke="0" extrusionOk="0">
                  <a:moveTo>
                    <a:pt x="-1" y="0"/>
                  </a:moveTo>
                  <a:cubicBezTo>
                    <a:pt x="8106" y="0"/>
                    <a:pt x="15530" y="4538"/>
                    <a:pt x="19225" y="117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396" name="Arc 16"/>
            <p:cNvSpPr>
              <a:spLocks/>
            </p:cNvSpPr>
            <p:nvPr/>
          </p:nvSpPr>
          <p:spPr bwMode="auto">
            <a:xfrm rot="8842644">
              <a:off x="2222" y="2247"/>
              <a:ext cx="978" cy="888"/>
            </a:xfrm>
            <a:custGeom>
              <a:avLst/>
              <a:gdLst>
                <a:gd name="T0" fmla="*/ 0 w 16509"/>
                <a:gd name="T1" fmla="*/ 0 h 21600"/>
                <a:gd name="T2" fmla="*/ 978 w 16509"/>
                <a:gd name="T3" fmla="*/ 315 h 21600"/>
                <a:gd name="T4" fmla="*/ 0 w 16509"/>
                <a:gd name="T5" fmla="*/ 888 h 21600"/>
                <a:gd name="T6" fmla="*/ 0 60000 65536"/>
                <a:gd name="T7" fmla="*/ 0 60000 65536"/>
                <a:gd name="T8" fmla="*/ 0 60000 65536"/>
                <a:gd name="T9" fmla="*/ 0 w 16509"/>
                <a:gd name="T10" fmla="*/ 0 h 21600"/>
                <a:gd name="T11" fmla="*/ 16509 w 165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09" h="21600" fill="none" extrusionOk="0">
                  <a:moveTo>
                    <a:pt x="-1" y="0"/>
                  </a:moveTo>
                  <a:cubicBezTo>
                    <a:pt x="6364" y="0"/>
                    <a:pt x="12404" y="2806"/>
                    <a:pt x="16508" y="7671"/>
                  </a:cubicBezTo>
                </a:path>
                <a:path w="16509" h="21600" stroke="0" extrusionOk="0">
                  <a:moveTo>
                    <a:pt x="-1" y="0"/>
                  </a:moveTo>
                  <a:cubicBezTo>
                    <a:pt x="6364" y="0"/>
                    <a:pt x="12404" y="2806"/>
                    <a:pt x="16508" y="767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397" name="Arc 17"/>
            <p:cNvSpPr>
              <a:spLocks/>
            </p:cNvSpPr>
            <p:nvPr/>
          </p:nvSpPr>
          <p:spPr bwMode="auto">
            <a:xfrm rot="8842644" flipV="1">
              <a:off x="2391" y="3170"/>
              <a:ext cx="100" cy="104"/>
            </a:xfrm>
            <a:custGeom>
              <a:avLst/>
              <a:gdLst>
                <a:gd name="T0" fmla="*/ 87 w 21600"/>
                <a:gd name="T1" fmla="*/ 0 h 10581"/>
                <a:gd name="T2" fmla="*/ 100 w 21600"/>
                <a:gd name="T3" fmla="*/ 104 h 10581"/>
                <a:gd name="T4" fmla="*/ 0 w 21600"/>
                <a:gd name="T5" fmla="*/ 104 h 1058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581"/>
                <a:gd name="T11" fmla="*/ 21600 w 21600"/>
                <a:gd name="T12" fmla="*/ 10581 h 105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581" fill="none" extrusionOk="0">
                  <a:moveTo>
                    <a:pt x="18830" y="0"/>
                  </a:moveTo>
                  <a:cubicBezTo>
                    <a:pt x="20646" y="3231"/>
                    <a:pt x="21600" y="6874"/>
                    <a:pt x="21600" y="10581"/>
                  </a:cubicBezTo>
                </a:path>
                <a:path w="21600" h="10581" stroke="0" extrusionOk="0">
                  <a:moveTo>
                    <a:pt x="18830" y="0"/>
                  </a:moveTo>
                  <a:cubicBezTo>
                    <a:pt x="20646" y="3231"/>
                    <a:pt x="21600" y="6874"/>
                    <a:pt x="21600" y="10581"/>
                  </a:cubicBezTo>
                  <a:lnTo>
                    <a:pt x="0" y="10581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398" name="Arc 18"/>
            <p:cNvSpPr>
              <a:spLocks/>
            </p:cNvSpPr>
            <p:nvPr/>
          </p:nvSpPr>
          <p:spPr bwMode="auto">
            <a:xfrm rot="12481179" flipV="1">
              <a:off x="2385" y="2984"/>
              <a:ext cx="101" cy="105"/>
            </a:xfrm>
            <a:custGeom>
              <a:avLst/>
              <a:gdLst>
                <a:gd name="T0" fmla="*/ 67 w 21600"/>
                <a:gd name="T1" fmla="*/ 0 h 16185"/>
                <a:gd name="T2" fmla="*/ 101 w 21600"/>
                <a:gd name="T3" fmla="*/ 105 h 16185"/>
                <a:gd name="T4" fmla="*/ 0 w 21600"/>
                <a:gd name="T5" fmla="*/ 105 h 161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185"/>
                <a:gd name="T11" fmla="*/ 21600 w 21600"/>
                <a:gd name="T12" fmla="*/ 16185 h 16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185" fill="none" extrusionOk="0">
                  <a:moveTo>
                    <a:pt x="14304" y="-1"/>
                  </a:moveTo>
                  <a:cubicBezTo>
                    <a:pt x="18943" y="4100"/>
                    <a:pt x="21600" y="9993"/>
                    <a:pt x="21600" y="16185"/>
                  </a:cubicBezTo>
                </a:path>
                <a:path w="21600" h="16185" stroke="0" extrusionOk="0">
                  <a:moveTo>
                    <a:pt x="14304" y="-1"/>
                  </a:moveTo>
                  <a:cubicBezTo>
                    <a:pt x="18943" y="4100"/>
                    <a:pt x="21600" y="9993"/>
                    <a:pt x="21600" y="16185"/>
                  </a:cubicBezTo>
                  <a:lnTo>
                    <a:pt x="0" y="16185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399" name="Arc 19"/>
            <p:cNvSpPr>
              <a:spLocks/>
            </p:cNvSpPr>
            <p:nvPr/>
          </p:nvSpPr>
          <p:spPr bwMode="auto">
            <a:xfrm rot="9304781">
              <a:off x="2188" y="2970"/>
              <a:ext cx="254" cy="62"/>
            </a:xfrm>
            <a:custGeom>
              <a:avLst/>
              <a:gdLst>
                <a:gd name="T0" fmla="*/ 0 w 13357"/>
                <a:gd name="T1" fmla="*/ 0 h 21600"/>
                <a:gd name="T2" fmla="*/ 254 w 13357"/>
                <a:gd name="T3" fmla="*/ 13 h 21600"/>
                <a:gd name="T4" fmla="*/ 0 w 13357"/>
                <a:gd name="T5" fmla="*/ 62 h 21600"/>
                <a:gd name="T6" fmla="*/ 0 60000 65536"/>
                <a:gd name="T7" fmla="*/ 0 60000 65536"/>
                <a:gd name="T8" fmla="*/ 0 60000 65536"/>
                <a:gd name="T9" fmla="*/ 0 w 13357"/>
                <a:gd name="T10" fmla="*/ 0 h 21600"/>
                <a:gd name="T11" fmla="*/ 13357 w 1335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57" h="21600" fill="none" extrusionOk="0">
                  <a:moveTo>
                    <a:pt x="-1" y="0"/>
                  </a:moveTo>
                  <a:cubicBezTo>
                    <a:pt x="4845" y="0"/>
                    <a:pt x="9549" y="1628"/>
                    <a:pt x="13356" y="4625"/>
                  </a:cubicBezTo>
                </a:path>
                <a:path w="13357" h="21600" stroke="0" extrusionOk="0">
                  <a:moveTo>
                    <a:pt x="-1" y="0"/>
                  </a:moveTo>
                  <a:cubicBezTo>
                    <a:pt x="4845" y="0"/>
                    <a:pt x="9549" y="1628"/>
                    <a:pt x="13356" y="462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400" name="Arc 20"/>
            <p:cNvSpPr>
              <a:spLocks/>
            </p:cNvSpPr>
            <p:nvPr/>
          </p:nvSpPr>
          <p:spPr bwMode="auto">
            <a:xfrm rot="7932263" flipV="1">
              <a:off x="2289" y="2976"/>
              <a:ext cx="142" cy="336"/>
            </a:xfrm>
            <a:custGeom>
              <a:avLst/>
              <a:gdLst>
                <a:gd name="T0" fmla="*/ 124 w 21600"/>
                <a:gd name="T1" fmla="*/ 0 h 16190"/>
                <a:gd name="T2" fmla="*/ 137 w 21600"/>
                <a:gd name="T3" fmla="*/ 336 h 16190"/>
                <a:gd name="T4" fmla="*/ 0 w 21600"/>
                <a:gd name="T5" fmla="*/ 217 h 1619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190"/>
                <a:gd name="T11" fmla="*/ 21600 w 21600"/>
                <a:gd name="T12" fmla="*/ 16190 h 161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190" fill="none" extrusionOk="0">
                  <a:moveTo>
                    <a:pt x="18897" y="-1"/>
                  </a:moveTo>
                  <a:cubicBezTo>
                    <a:pt x="20669" y="3201"/>
                    <a:pt x="21600" y="6801"/>
                    <a:pt x="21600" y="10462"/>
                  </a:cubicBezTo>
                  <a:cubicBezTo>
                    <a:pt x="21600" y="12397"/>
                    <a:pt x="21339" y="14323"/>
                    <a:pt x="20826" y="16189"/>
                  </a:cubicBezTo>
                </a:path>
                <a:path w="21600" h="16190" stroke="0" extrusionOk="0">
                  <a:moveTo>
                    <a:pt x="18897" y="-1"/>
                  </a:moveTo>
                  <a:cubicBezTo>
                    <a:pt x="20669" y="3201"/>
                    <a:pt x="21600" y="6801"/>
                    <a:pt x="21600" y="10462"/>
                  </a:cubicBezTo>
                  <a:cubicBezTo>
                    <a:pt x="21600" y="12397"/>
                    <a:pt x="21339" y="14323"/>
                    <a:pt x="20826" y="16189"/>
                  </a:cubicBezTo>
                  <a:lnTo>
                    <a:pt x="0" y="10462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2979738" y="2755900"/>
            <a:ext cx="66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66FF66"/>
                </a:solidFill>
              </a:rPr>
              <a:t>T</a:t>
            </a:r>
            <a:r>
              <a:rPr lang="en-US" sz="3600" b="1" baseline="-25000">
                <a:solidFill>
                  <a:srgbClr val="66FF66"/>
                </a:solidFill>
              </a:rPr>
              <a:t>ij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4587875" y="5522913"/>
            <a:ext cx="66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66FF66"/>
                </a:solidFill>
              </a:rPr>
              <a:t>T</a:t>
            </a:r>
            <a:r>
              <a:rPr lang="en-US" sz="3600" b="1" baseline="-25000">
                <a:solidFill>
                  <a:srgbClr val="66FF66"/>
                </a:solidFill>
              </a:rPr>
              <a:t>ji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15" grpId="0"/>
      <p:bldP spid="3154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Gravity Model:</a:t>
            </a:r>
            <a:br>
              <a:rPr lang="en-US" sz="4000" smtClean="0"/>
            </a:br>
            <a:r>
              <a:rPr lang="en-US" sz="4000" smtClean="0"/>
              <a:t>Further Improvements</a:t>
            </a:r>
          </a:p>
        </p:txBody>
      </p:sp>
      <p:sp>
        <p:nvSpPr>
          <p:cNvPr id="17411" name="Oval 5"/>
          <p:cNvSpPr>
            <a:spLocks noChangeArrowheads="1"/>
          </p:cNvSpPr>
          <p:nvPr/>
        </p:nvSpPr>
        <p:spPr bwMode="auto">
          <a:xfrm>
            <a:off x="3795713" y="4133850"/>
            <a:ext cx="1544637" cy="1546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412" name="Oval 6"/>
          <p:cNvSpPr>
            <a:spLocks noChangeArrowheads="1"/>
          </p:cNvSpPr>
          <p:nvPr/>
        </p:nvSpPr>
        <p:spPr bwMode="auto">
          <a:xfrm>
            <a:off x="1662113" y="5341938"/>
            <a:ext cx="876300" cy="876300"/>
          </a:xfrm>
          <a:prstGeom prst="ellips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1828800" y="5726113"/>
            <a:ext cx="107950" cy="304800"/>
            <a:chOff x="812" y="2103"/>
            <a:chExt cx="153" cy="429"/>
          </a:xfrm>
        </p:grpSpPr>
        <p:sp>
          <p:nvSpPr>
            <p:cNvPr id="17460" name="AutoShape 8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61" name="Oval 9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7414" name="Group 10"/>
          <p:cNvGrpSpPr>
            <a:grpSpLocks/>
          </p:cNvGrpSpPr>
          <p:nvPr/>
        </p:nvGrpSpPr>
        <p:grpSpPr bwMode="auto">
          <a:xfrm>
            <a:off x="2149475" y="5797550"/>
            <a:ext cx="106363" cy="304800"/>
            <a:chOff x="812" y="2103"/>
            <a:chExt cx="153" cy="429"/>
          </a:xfrm>
        </p:grpSpPr>
        <p:sp>
          <p:nvSpPr>
            <p:cNvPr id="17458" name="AutoShape 11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9" name="Oval 12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7415" name="Group 13"/>
          <p:cNvGrpSpPr>
            <a:grpSpLocks/>
          </p:cNvGrpSpPr>
          <p:nvPr/>
        </p:nvGrpSpPr>
        <p:grpSpPr bwMode="auto">
          <a:xfrm>
            <a:off x="2001838" y="5489575"/>
            <a:ext cx="106362" cy="304800"/>
            <a:chOff x="812" y="2103"/>
            <a:chExt cx="153" cy="429"/>
          </a:xfrm>
        </p:grpSpPr>
        <p:sp>
          <p:nvSpPr>
            <p:cNvPr id="17456" name="AutoShape 14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7" name="Oval 15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7416" name="Group 16"/>
          <p:cNvGrpSpPr>
            <a:grpSpLocks/>
          </p:cNvGrpSpPr>
          <p:nvPr/>
        </p:nvGrpSpPr>
        <p:grpSpPr bwMode="auto">
          <a:xfrm>
            <a:off x="2319338" y="5568950"/>
            <a:ext cx="107950" cy="304800"/>
            <a:chOff x="812" y="2103"/>
            <a:chExt cx="153" cy="429"/>
          </a:xfrm>
        </p:grpSpPr>
        <p:sp>
          <p:nvSpPr>
            <p:cNvPr id="17454" name="AutoShape 17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5" name="Oval 18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7417" name="Oval 19"/>
          <p:cNvSpPr>
            <a:spLocks noChangeArrowheads="1"/>
          </p:cNvSpPr>
          <p:nvPr/>
        </p:nvSpPr>
        <p:spPr bwMode="auto">
          <a:xfrm>
            <a:off x="6586538" y="5343525"/>
            <a:ext cx="876300" cy="876300"/>
          </a:xfrm>
          <a:prstGeom prst="ellips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7418" name="Group 20"/>
          <p:cNvGrpSpPr>
            <a:grpSpLocks/>
          </p:cNvGrpSpPr>
          <p:nvPr/>
        </p:nvGrpSpPr>
        <p:grpSpPr bwMode="auto">
          <a:xfrm>
            <a:off x="6753225" y="5838825"/>
            <a:ext cx="96838" cy="193675"/>
            <a:chOff x="812" y="2103"/>
            <a:chExt cx="153" cy="429"/>
          </a:xfrm>
        </p:grpSpPr>
        <p:sp>
          <p:nvSpPr>
            <p:cNvPr id="17452" name="AutoShape 21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3" name="Oval 22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7419" name="Group 26"/>
          <p:cNvGrpSpPr>
            <a:grpSpLocks/>
          </p:cNvGrpSpPr>
          <p:nvPr/>
        </p:nvGrpSpPr>
        <p:grpSpPr bwMode="auto">
          <a:xfrm>
            <a:off x="6924675" y="5491163"/>
            <a:ext cx="107950" cy="304800"/>
            <a:chOff x="812" y="2103"/>
            <a:chExt cx="153" cy="429"/>
          </a:xfrm>
        </p:grpSpPr>
        <p:sp>
          <p:nvSpPr>
            <p:cNvPr id="17450" name="AutoShape 27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1" name="Oval 28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7420" name="Group 29"/>
          <p:cNvGrpSpPr>
            <a:grpSpLocks/>
          </p:cNvGrpSpPr>
          <p:nvPr/>
        </p:nvGrpSpPr>
        <p:grpSpPr bwMode="auto">
          <a:xfrm>
            <a:off x="7242175" y="5570538"/>
            <a:ext cx="107950" cy="304800"/>
            <a:chOff x="812" y="2103"/>
            <a:chExt cx="153" cy="429"/>
          </a:xfrm>
        </p:grpSpPr>
        <p:sp>
          <p:nvSpPr>
            <p:cNvPr id="17448" name="AutoShape 30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9" name="Oval 31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7421" name="Line 32"/>
          <p:cNvSpPr>
            <a:spLocks noChangeShapeType="1"/>
          </p:cNvSpPr>
          <p:nvPr/>
        </p:nvSpPr>
        <p:spPr bwMode="auto">
          <a:xfrm flipV="1">
            <a:off x="2508250" y="5132388"/>
            <a:ext cx="1316038" cy="487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7422" name="Line 33"/>
          <p:cNvSpPr>
            <a:spLocks noChangeShapeType="1"/>
          </p:cNvSpPr>
          <p:nvPr/>
        </p:nvSpPr>
        <p:spPr bwMode="auto">
          <a:xfrm flipH="1" flipV="1">
            <a:off x="5289550" y="5132388"/>
            <a:ext cx="1314450" cy="487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7423" name="Line 34"/>
          <p:cNvSpPr>
            <a:spLocks noChangeShapeType="1"/>
          </p:cNvSpPr>
          <p:nvPr/>
        </p:nvSpPr>
        <p:spPr bwMode="auto">
          <a:xfrm rot="-6608855" flipH="1" flipV="1">
            <a:off x="3964781" y="3188494"/>
            <a:ext cx="1316038" cy="48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7424" name="Oval 35"/>
          <p:cNvSpPr>
            <a:spLocks noChangeArrowheads="1"/>
          </p:cNvSpPr>
          <p:nvPr/>
        </p:nvSpPr>
        <p:spPr bwMode="auto">
          <a:xfrm>
            <a:off x="4186238" y="1855788"/>
            <a:ext cx="876300" cy="876300"/>
          </a:xfrm>
          <a:prstGeom prst="ellips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7425" name="Group 36"/>
          <p:cNvGrpSpPr>
            <a:grpSpLocks/>
          </p:cNvGrpSpPr>
          <p:nvPr/>
        </p:nvGrpSpPr>
        <p:grpSpPr bwMode="auto">
          <a:xfrm>
            <a:off x="4352925" y="2239963"/>
            <a:ext cx="107950" cy="304800"/>
            <a:chOff x="812" y="2103"/>
            <a:chExt cx="153" cy="429"/>
          </a:xfrm>
        </p:grpSpPr>
        <p:sp>
          <p:nvSpPr>
            <p:cNvPr id="17446" name="AutoShape 37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7" name="Oval 38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7426" name="Group 39"/>
          <p:cNvGrpSpPr>
            <a:grpSpLocks/>
          </p:cNvGrpSpPr>
          <p:nvPr/>
        </p:nvGrpSpPr>
        <p:grpSpPr bwMode="auto">
          <a:xfrm>
            <a:off x="4672013" y="2311400"/>
            <a:ext cx="107950" cy="304800"/>
            <a:chOff x="812" y="2103"/>
            <a:chExt cx="153" cy="429"/>
          </a:xfrm>
        </p:grpSpPr>
        <p:sp>
          <p:nvSpPr>
            <p:cNvPr id="17444" name="AutoShape 40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5" name="Oval 41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7427" name="Group 42"/>
          <p:cNvGrpSpPr>
            <a:grpSpLocks/>
          </p:cNvGrpSpPr>
          <p:nvPr/>
        </p:nvGrpSpPr>
        <p:grpSpPr bwMode="auto">
          <a:xfrm>
            <a:off x="4524375" y="2003425"/>
            <a:ext cx="107950" cy="304800"/>
            <a:chOff x="812" y="2103"/>
            <a:chExt cx="153" cy="429"/>
          </a:xfrm>
        </p:grpSpPr>
        <p:sp>
          <p:nvSpPr>
            <p:cNvPr id="17442" name="AutoShape 43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3" name="Oval 44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7428" name="Group 45"/>
          <p:cNvGrpSpPr>
            <a:grpSpLocks/>
          </p:cNvGrpSpPr>
          <p:nvPr/>
        </p:nvGrpSpPr>
        <p:grpSpPr bwMode="auto">
          <a:xfrm>
            <a:off x="4841875" y="2082800"/>
            <a:ext cx="107950" cy="304800"/>
            <a:chOff x="812" y="2103"/>
            <a:chExt cx="153" cy="429"/>
          </a:xfrm>
        </p:grpSpPr>
        <p:sp>
          <p:nvSpPr>
            <p:cNvPr id="17440" name="AutoShape 46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1" name="Oval 47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7429" name="Text Box 49"/>
          <p:cNvSpPr txBox="1">
            <a:spLocks noChangeArrowheads="1"/>
          </p:cNvSpPr>
          <p:nvPr/>
        </p:nvSpPr>
        <p:spPr bwMode="auto">
          <a:xfrm>
            <a:off x="1190625" y="5027613"/>
            <a:ext cx="4302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1</a:t>
            </a:r>
          </a:p>
        </p:txBody>
      </p:sp>
      <p:sp>
        <p:nvSpPr>
          <p:cNvPr id="17430" name="Text Box 50"/>
          <p:cNvSpPr txBox="1">
            <a:spLocks noChangeArrowheads="1"/>
          </p:cNvSpPr>
          <p:nvPr/>
        </p:nvSpPr>
        <p:spPr bwMode="auto">
          <a:xfrm>
            <a:off x="5105400" y="1671638"/>
            <a:ext cx="4445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</a:t>
            </a:r>
          </a:p>
        </p:txBody>
      </p:sp>
      <p:sp>
        <p:nvSpPr>
          <p:cNvPr id="17431" name="Text Box 51"/>
          <p:cNvSpPr txBox="1">
            <a:spLocks noChangeArrowheads="1"/>
          </p:cNvSpPr>
          <p:nvPr/>
        </p:nvSpPr>
        <p:spPr bwMode="auto">
          <a:xfrm>
            <a:off x="7446963" y="5105400"/>
            <a:ext cx="4445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3</a:t>
            </a:r>
          </a:p>
        </p:txBody>
      </p:sp>
      <p:sp>
        <p:nvSpPr>
          <p:cNvPr id="17432" name="Text Box 52"/>
          <p:cNvSpPr txBox="1">
            <a:spLocks noChangeArrowheads="1"/>
          </p:cNvSpPr>
          <p:nvPr/>
        </p:nvSpPr>
        <p:spPr bwMode="auto">
          <a:xfrm>
            <a:off x="4392613" y="4703763"/>
            <a:ext cx="4302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4</a:t>
            </a:r>
          </a:p>
        </p:txBody>
      </p:sp>
      <p:sp>
        <p:nvSpPr>
          <p:cNvPr id="17433" name="Text Box 53"/>
          <p:cNvSpPr txBox="1">
            <a:spLocks noChangeArrowheads="1"/>
          </p:cNvSpPr>
          <p:nvPr/>
        </p:nvSpPr>
        <p:spPr bwMode="auto">
          <a:xfrm>
            <a:off x="2974975" y="5160963"/>
            <a:ext cx="412750" cy="427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r>
              <a:rPr lang="en-US" b="1" baseline="-25000"/>
              <a:t>1</a:t>
            </a:r>
          </a:p>
        </p:txBody>
      </p:sp>
      <p:sp>
        <p:nvSpPr>
          <p:cNvPr id="17434" name="Text Box 54"/>
          <p:cNvSpPr txBox="1">
            <a:spLocks noChangeArrowheads="1"/>
          </p:cNvSpPr>
          <p:nvPr/>
        </p:nvSpPr>
        <p:spPr bwMode="auto">
          <a:xfrm>
            <a:off x="4425950" y="3111500"/>
            <a:ext cx="427038" cy="427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r>
              <a:rPr lang="en-US" b="1" baseline="-25000"/>
              <a:t>2</a:t>
            </a:r>
          </a:p>
        </p:txBody>
      </p:sp>
      <p:sp>
        <p:nvSpPr>
          <p:cNvPr id="17435" name="Text Box 55"/>
          <p:cNvSpPr txBox="1">
            <a:spLocks noChangeArrowheads="1"/>
          </p:cNvSpPr>
          <p:nvPr/>
        </p:nvSpPr>
        <p:spPr bwMode="auto">
          <a:xfrm>
            <a:off x="5776913" y="5175250"/>
            <a:ext cx="427037" cy="427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r>
              <a:rPr lang="en-US" b="1" baseline="-25000"/>
              <a:t>3</a:t>
            </a:r>
          </a:p>
        </p:txBody>
      </p:sp>
      <p:grpSp>
        <p:nvGrpSpPr>
          <p:cNvPr id="17436" name="Group 57"/>
          <p:cNvGrpSpPr>
            <a:grpSpLocks/>
          </p:cNvGrpSpPr>
          <p:nvPr/>
        </p:nvGrpSpPr>
        <p:grpSpPr bwMode="auto">
          <a:xfrm>
            <a:off x="7045325" y="5878513"/>
            <a:ext cx="142875" cy="195262"/>
            <a:chOff x="4438" y="3703"/>
            <a:chExt cx="90" cy="123"/>
          </a:xfrm>
        </p:grpSpPr>
        <p:sp>
          <p:nvSpPr>
            <p:cNvPr id="17438" name="Oval 25"/>
            <p:cNvSpPr>
              <a:spLocks noChangeArrowheads="1"/>
            </p:cNvSpPr>
            <p:nvPr/>
          </p:nvSpPr>
          <p:spPr bwMode="auto">
            <a:xfrm>
              <a:off x="4489" y="3703"/>
              <a:ext cx="39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9" name="Oval 56"/>
            <p:cNvSpPr>
              <a:spLocks noChangeArrowheads="1"/>
            </p:cNvSpPr>
            <p:nvPr/>
          </p:nvSpPr>
          <p:spPr bwMode="auto">
            <a:xfrm rot="2150259">
              <a:off x="4438" y="3738"/>
              <a:ext cx="56" cy="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/>
              <a:t>Gravity Model: Further Improvements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423863" y="1633538"/>
          <a:ext cx="4191000" cy="2487612"/>
        </p:xfrm>
        <a:graphic>
          <a:graphicData uri="http://schemas.openxmlformats.org/presentationml/2006/ole">
            <p:oleObj spid="_x0000_s2050" name="Equation" r:id="rId4" imgW="812520" imgH="482400" progId="Equation.DSMT4">
              <p:embed/>
            </p:oleObj>
          </a:graphicData>
        </a:graphic>
      </p:graphicFrame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4597400" y="4094163"/>
            <a:ext cx="4546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i="1"/>
              <a:t>T</a:t>
            </a:r>
            <a:r>
              <a:rPr lang="en-US" sz="2600" i="1" baseline="-25000"/>
              <a:t>ij</a:t>
            </a:r>
            <a:r>
              <a:rPr lang="en-US" sz="2600"/>
              <a:t>: Flow between locations </a:t>
            </a:r>
            <a:r>
              <a:rPr lang="en-US" sz="2600" i="1"/>
              <a:t>i</a:t>
            </a:r>
            <a:r>
              <a:rPr lang="en-US" sz="2600"/>
              <a:t> and </a:t>
            </a:r>
            <a:r>
              <a:rPr lang="en-US" sz="2600" i="1"/>
              <a:t>j</a:t>
            </a:r>
          </a:p>
          <a:p>
            <a:r>
              <a:rPr lang="en-US" sz="2600" i="1"/>
              <a:t>P</a:t>
            </a:r>
            <a:r>
              <a:rPr lang="en-US" sz="2600" i="1" baseline="-25000"/>
              <a:t>i</a:t>
            </a:r>
            <a:r>
              <a:rPr lang="en-US" sz="2600"/>
              <a:t>: Population of location </a:t>
            </a:r>
            <a:r>
              <a:rPr lang="en-US" sz="2600" i="1"/>
              <a:t>i</a:t>
            </a:r>
          </a:p>
          <a:p>
            <a:r>
              <a:rPr lang="en-US" sz="2600" i="1"/>
              <a:t>P</a:t>
            </a:r>
            <a:r>
              <a:rPr lang="en-US" sz="2600" i="1" baseline="-25000"/>
              <a:t>j</a:t>
            </a:r>
            <a:r>
              <a:rPr lang="en-US" sz="2600"/>
              <a:t>: Population of location </a:t>
            </a:r>
            <a:r>
              <a:rPr lang="en-US" sz="2600" i="1"/>
              <a:t>j</a:t>
            </a:r>
          </a:p>
          <a:p>
            <a:r>
              <a:rPr lang="en-US" sz="2600" i="1"/>
              <a:t>d</a:t>
            </a:r>
            <a:r>
              <a:rPr lang="en-US" sz="2600" i="1" baseline="-25000"/>
              <a:t>ij</a:t>
            </a:r>
            <a:r>
              <a:rPr lang="en-US" sz="2600"/>
              <a:t>: distance between locations </a:t>
            </a:r>
            <a:r>
              <a:rPr lang="en-US" sz="2600" i="1"/>
              <a:t>i</a:t>
            </a:r>
            <a:r>
              <a:rPr lang="en-US" sz="2600"/>
              <a:t> and </a:t>
            </a:r>
            <a:r>
              <a:rPr lang="en-US" sz="2600" i="1"/>
              <a:t>j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/>
              <a:t>Gravity Model: Further Improvements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Population is a useful measure of potential in some settings</a:t>
            </a:r>
          </a:p>
          <a:p>
            <a:pPr eaLnBrk="1" hangingPunct="1">
              <a:defRPr/>
            </a:pPr>
            <a:r>
              <a:rPr lang="en-US" smtClean="0"/>
              <a:t>More generally, there are two types of measures</a:t>
            </a:r>
          </a:p>
          <a:p>
            <a:pPr lvl="1" eaLnBrk="1" hangingPunct="1">
              <a:defRPr/>
            </a:pPr>
            <a:r>
              <a:rPr lang="en-US" smtClean="0"/>
              <a:t>Propulsion</a:t>
            </a:r>
          </a:p>
          <a:p>
            <a:pPr lvl="1" eaLnBrk="1" hangingPunct="1">
              <a:defRPr/>
            </a:pPr>
            <a:r>
              <a:rPr lang="en-US" smtClean="0"/>
              <a:t>Attraction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286032" y="6533403"/>
            <a:ext cx="859998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FF9900"/>
                </a:solidFill>
                <a:latin typeface="+mn-lt"/>
              </a:rPr>
              <a:t>Other Improvements</a:t>
            </a:r>
            <a:r>
              <a:rPr lang="en-US" sz="1700" dirty="0">
                <a:solidFill>
                  <a:srgbClr val="C0C0C0"/>
                </a:solidFill>
                <a:latin typeface="+mn-lt"/>
              </a:rPr>
              <a:t>     Example     A Family of Models     TF Constrained     Singly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5661</TotalTime>
  <Words>946</Words>
  <Application>Microsoft PowerPoint</Application>
  <PresentationFormat>On-screen Show (4:3)</PresentationFormat>
  <Paragraphs>326</Paragraphs>
  <Slides>32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Median</vt:lpstr>
      <vt:lpstr>Equation</vt:lpstr>
      <vt:lpstr>GEO 2LI3: Transport and economic activity</vt:lpstr>
      <vt:lpstr>Announcements</vt:lpstr>
      <vt:lpstr>This session (Session 18)</vt:lpstr>
      <vt:lpstr>The Gravity Model</vt:lpstr>
      <vt:lpstr>The Gravity Model</vt:lpstr>
      <vt:lpstr>The Gravity Model</vt:lpstr>
      <vt:lpstr>Gravity Model: Further Improvements</vt:lpstr>
      <vt:lpstr>Gravity Model: Further Improvements</vt:lpstr>
      <vt:lpstr>Gravity Model: Further Improvements</vt:lpstr>
      <vt:lpstr>Gravity Model: Further Improvements</vt:lpstr>
      <vt:lpstr>Gravity Model: Further Improvements</vt:lpstr>
      <vt:lpstr>Gravity Model: Further Improvements</vt:lpstr>
      <vt:lpstr>Gravity Model: Further Improvements</vt:lpstr>
      <vt:lpstr>The Gravity Model in Practice Example</vt:lpstr>
      <vt:lpstr>Example: Distance Matrix</vt:lpstr>
      <vt:lpstr>Example: Interactions Matrix</vt:lpstr>
      <vt:lpstr>Example: Interactions Matrix</vt:lpstr>
      <vt:lpstr>A Family of Gravity Models</vt:lpstr>
      <vt:lpstr>Total Flow Constrained</vt:lpstr>
      <vt:lpstr>A Family of Gravity Models</vt:lpstr>
      <vt:lpstr>Origin Constrained</vt:lpstr>
      <vt:lpstr>Destination Constrained</vt:lpstr>
      <vt:lpstr>A Family of Gravity Models</vt:lpstr>
      <vt:lpstr>Doubly Constrained</vt:lpstr>
      <vt:lpstr>Total Flow Constrained Model</vt:lpstr>
      <vt:lpstr>Total Flow Constrained Model</vt:lpstr>
      <vt:lpstr>Total Flow Constrained Model</vt:lpstr>
      <vt:lpstr>Total Flow Constrained Model</vt:lpstr>
      <vt:lpstr>Total Flow Constrained Model</vt:lpstr>
      <vt:lpstr>Total Flow Constrained Model Predicted Flows</vt:lpstr>
      <vt:lpstr>Singly Constrained Model</vt:lpstr>
      <vt:lpstr>Next…</vt:lpstr>
    </vt:vector>
  </TitlesOfParts>
  <Company>McMaster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 Paez</dc:creator>
  <cp:lastModifiedBy>Antonio Paez</cp:lastModifiedBy>
  <cp:revision>430</cp:revision>
  <dcterms:created xsi:type="dcterms:W3CDTF">2003-01-24T12:48:31Z</dcterms:created>
  <dcterms:modified xsi:type="dcterms:W3CDTF">2009-11-23T16:19:13Z</dcterms:modified>
</cp:coreProperties>
</file>