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DD_CD94ECC8.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F2_44FCEC9F.xml" ContentType="application/vnd.ms-powerpoint.comments+xml"/>
  <Override PartName="/ppt/notesSlides/notesSlide7.xml" ContentType="application/vnd.openxmlformats-officedocument.presentationml.notesSlide+xml"/>
  <Override PartName="/ppt/comments/modernComment_1FE_10E4951D.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modernComment_1FF_ADCB7595.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7"/>
  </p:notesMasterIdLst>
  <p:sldIdLst>
    <p:sldId id="460" r:id="rId2"/>
    <p:sldId id="486" r:id="rId3"/>
    <p:sldId id="477" r:id="rId4"/>
    <p:sldId id="462" r:id="rId5"/>
    <p:sldId id="520" r:id="rId6"/>
    <p:sldId id="498" r:id="rId7"/>
    <p:sldId id="510" r:id="rId8"/>
    <p:sldId id="494" r:id="rId9"/>
    <p:sldId id="516" r:id="rId10"/>
    <p:sldId id="519" r:id="rId11"/>
    <p:sldId id="518" r:id="rId12"/>
    <p:sldId id="513" r:id="rId13"/>
    <p:sldId id="489" r:id="rId14"/>
    <p:sldId id="514" r:id="rId15"/>
    <p:sldId id="499" r:id="rId16"/>
    <p:sldId id="512" r:id="rId17"/>
    <p:sldId id="511" r:id="rId18"/>
    <p:sldId id="504" r:id="rId19"/>
    <p:sldId id="475" r:id="rId20"/>
    <p:sldId id="478" r:id="rId21"/>
    <p:sldId id="480" r:id="rId22"/>
    <p:sldId id="481" r:id="rId23"/>
    <p:sldId id="482" r:id="rId24"/>
    <p:sldId id="476" r:id="rId25"/>
    <p:sldId id="483" r:id="rId26"/>
    <p:sldId id="484" r:id="rId27"/>
    <p:sldId id="492" r:id="rId28"/>
    <p:sldId id="500" r:id="rId29"/>
    <p:sldId id="488" r:id="rId30"/>
    <p:sldId id="487" r:id="rId31"/>
    <p:sldId id="491" r:id="rId32"/>
    <p:sldId id="502" r:id="rId33"/>
    <p:sldId id="503" r:id="rId34"/>
    <p:sldId id="496" r:id="rId35"/>
    <p:sldId id="497"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2 Lit Review" id="{7EB0BB88-16F1-4DF5-A261-7E0B8FA8D60C}">
          <p14:sldIdLst>
            <p14:sldId id="460"/>
            <p14:sldId id="486"/>
            <p14:sldId id="477"/>
            <p14:sldId id="462"/>
            <p14:sldId id="520"/>
            <p14:sldId id="498"/>
            <p14:sldId id="510"/>
            <p14:sldId id="494"/>
            <p14:sldId id="516"/>
            <p14:sldId id="519"/>
            <p14:sldId id="518"/>
            <p14:sldId id="513"/>
            <p14:sldId id="489"/>
            <p14:sldId id="514"/>
            <p14:sldId id="499"/>
            <p14:sldId id="512"/>
            <p14:sldId id="511"/>
            <p14:sldId id="504"/>
            <p14:sldId id="475"/>
            <p14:sldId id="478"/>
            <p14:sldId id="480"/>
            <p14:sldId id="481"/>
            <p14:sldId id="482"/>
            <p14:sldId id="476"/>
            <p14:sldId id="483"/>
            <p14:sldId id="484"/>
            <p14:sldId id="492"/>
            <p14:sldId id="500"/>
            <p14:sldId id="488"/>
            <p14:sldId id="487"/>
            <p14:sldId id="491"/>
            <p14:sldId id="502"/>
            <p14:sldId id="503"/>
            <p14:sldId id="496"/>
            <p14:sldId id="497"/>
          </p14:sldIdLst>
        </p14:section>
      </p14:sectionLst>
    </p:ex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yrH3u/PgIxAyNuNYZU9FY5Ltn9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9FBCB5-95DA-5C17-1C97-967514E0F321}" name="Anastasia Soukhov" initials="AS" userId="S::soukhoa@mcmaster.ca::392781a7-faff-48b2-b865-d393dcda6b00" providerId="AD"/>
  <p188:author id="{8323ECB9-E6C7-F3A1-9512-39ACED7A3A51}" name="Ignacio Tiznado Aitken" initials="ITA" userId="Ignacio Tiznado Aitken"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FF"/>
    <a:srgbClr val="48D5C4"/>
    <a:srgbClr val="FF5050"/>
    <a:srgbClr val="0D0D45"/>
    <a:srgbClr val="6D0D4A"/>
    <a:srgbClr val="FFB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360C6B-0C85-499A-8F16-2CDBC4F0FFB3}" v="36" dt="2023-05-10T17:09:55.9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16" autoAdjust="0"/>
    <p:restoredTop sz="85525" autoAdjust="0"/>
  </p:normalViewPr>
  <p:slideViewPr>
    <p:cSldViewPr snapToGrid="0">
      <p:cViewPr>
        <p:scale>
          <a:sx n="81" d="100"/>
          <a:sy n="81" d="100"/>
        </p:scale>
        <p:origin x="1261"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0" Type="http://schemas.openxmlformats.org/officeDocument/2006/relationships/slide" Target="slides/slide19.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stasia Soukhov" userId="392781a7-faff-48b2-b865-d393dcda6b00" providerId="ADAL" clId="{2BB19F16-8F10-4CB2-8523-67549F6B8E3E}"/>
    <pc:docChg chg="undo redo custSel addSld delSld modSld sldOrd modSection">
      <pc:chgData name="Anastasia Soukhov" userId="392781a7-faff-48b2-b865-d393dcda6b00" providerId="ADAL" clId="{2BB19F16-8F10-4CB2-8523-67549F6B8E3E}" dt="2023-04-26T17:29:22.456" v="3457" actId="255"/>
      <pc:docMkLst>
        <pc:docMk/>
      </pc:docMkLst>
      <pc:sldChg chg="delSp modSp mod modAnim">
        <pc:chgData name="Anastasia Soukhov" userId="392781a7-faff-48b2-b865-d393dcda6b00" providerId="ADAL" clId="{2BB19F16-8F10-4CB2-8523-67549F6B8E3E}" dt="2023-04-26T14:09:40.487" v="765" actId="1036"/>
        <pc:sldMkLst>
          <pc:docMk/>
          <pc:sldMk cId="3411516039" sldId="462"/>
        </pc:sldMkLst>
        <pc:spChg chg="mod">
          <ac:chgData name="Anastasia Soukhov" userId="392781a7-faff-48b2-b865-d393dcda6b00" providerId="ADAL" clId="{2BB19F16-8F10-4CB2-8523-67549F6B8E3E}" dt="2023-04-26T14:08:51.804" v="752" actId="1036"/>
          <ac:spMkLst>
            <pc:docMk/>
            <pc:sldMk cId="3411516039" sldId="462"/>
            <ac:spMk id="9" creationId="{450C532E-4119-4B2D-85B5-FACD5A699A3D}"/>
          </ac:spMkLst>
        </pc:spChg>
        <pc:spChg chg="mod">
          <ac:chgData name="Anastasia Soukhov" userId="392781a7-faff-48b2-b865-d393dcda6b00" providerId="ADAL" clId="{2BB19F16-8F10-4CB2-8523-67549F6B8E3E}" dt="2023-04-26T14:08:51.804" v="752" actId="1036"/>
          <ac:spMkLst>
            <pc:docMk/>
            <pc:sldMk cId="3411516039" sldId="462"/>
            <ac:spMk id="15" creationId="{EC8B408D-1B62-4C3A-8FA5-9EB5454D172F}"/>
          </ac:spMkLst>
        </pc:spChg>
        <pc:spChg chg="mod">
          <ac:chgData name="Anastasia Soukhov" userId="392781a7-faff-48b2-b865-d393dcda6b00" providerId="ADAL" clId="{2BB19F16-8F10-4CB2-8523-67549F6B8E3E}" dt="2023-04-26T14:08:51.804" v="752" actId="1036"/>
          <ac:spMkLst>
            <pc:docMk/>
            <pc:sldMk cId="3411516039" sldId="462"/>
            <ac:spMk id="16" creationId="{906F9B97-BA77-4BFC-9068-B9610552C403}"/>
          </ac:spMkLst>
        </pc:spChg>
        <pc:spChg chg="mod">
          <ac:chgData name="Anastasia Soukhov" userId="392781a7-faff-48b2-b865-d393dcda6b00" providerId="ADAL" clId="{2BB19F16-8F10-4CB2-8523-67549F6B8E3E}" dt="2023-04-26T14:08:51.804" v="752" actId="1036"/>
          <ac:spMkLst>
            <pc:docMk/>
            <pc:sldMk cId="3411516039" sldId="462"/>
            <ac:spMk id="29" creationId="{5263A678-B00E-462F-AFDF-91890F3BF1CC}"/>
          </ac:spMkLst>
        </pc:spChg>
        <pc:spChg chg="mod">
          <ac:chgData name="Anastasia Soukhov" userId="392781a7-faff-48b2-b865-d393dcda6b00" providerId="ADAL" clId="{2BB19F16-8F10-4CB2-8523-67549F6B8E3E}" dt="2023-04-26T14:08:51.804" v="752" actId="1036"/>
          <ac:spMkLst>
            <pc:docMk/>
            <pc:sldMk cId="3411516039" sldId="462"/>
            <ac:spMk id="32" creationId="{9B25184D-4B30-486D-9DC2-12CFE79D667F}"/>
          </ac:spMkLst>
        </pc:spChg>
        <pc:spChg chg="mod">
          <ac:chgData name="Anastasia Soukhov" userId="392781a7-faff-48b2-b865-d393dcda6b00" providerId="ADAL" clId="{2BB19F16-8F10-4CB2-8523-67549F6B8E3E}" dt="2023-04-26T14:07:35.936" v="698" actId="14100"/>
          <ac:spMkLst>
            <pc:docMk/>
            <pc:sldMk cId="3411516039" sldId="462"/>
            <ac:spMk id="35" creationId="{53C5B676-B94E-495C-B2A8-98DC99216E08}"/>
          </ac:spMkLst>
        </pc:spChg>
        <pc:spChg chg="mod">
          <ac:chgData name="Anastasia Soukhov" userId="392781a7-faff-48b2-b865-d393dcda6b00" providerId="ADAL" clId="{2BB19F16-8F10-4CB2-8523-67549F6B8E3E}" dt="2023-04-26T14:09:40.487" v="765" actId="1036"/>
          <ac:spMkLst>
            <pc:docMk/>
            <pc:sldMk cId="3411516039" sldId="462"/>
            <ac:spMk id="40" creationId="{CA151705-A43C-4CA6-AA95-046A5D3AF62B}"/>
          </ac:spMkLst>
        </pc:spChg>
        <pc:spChg chg="mod">
          <ac:chgData name="Anastasia Soukhov" userId="392781a7-faff-48b2-b865-d393dcda6b00" providerId="ADAL" clId="{2BB19F16-8F10-4CB2-8523-67549F6B8E3E}" dt="2023-04-26T14:09:40.487" v="765" actId="1036"/>
          <ac:spMkLst>
            <pc:docMk/>
            <pc:sldMk cId="3411516039" sldId="462"/>
            <ac:spMk id="41" creationId="{482113FF-B0B0-4C3C-932F-E37B8F2BBC9C}"/>
          </ac:spMkLst>
        </pc:spChg>
        <pc:spChg chg="mod">
          <ac:chgData name="Anastasia Soukhov" userId="392781a7-faff-48b2-b865-d393dcda6b00" providerId="ADAL" clId="{2BB19F16-8F10-4CB2-8523-67549F6B8E3E}" dt="2023-04-26T14:09:40.487" v="765" actId="1036"/>
          <ac:spMkLst>
            <pc:docMk/>
            <pc:sldMk cId="3411516039" sldId="462"/>
            <ac:spMk id="42" creationId="{52EE68B1-10B8-490C-AD19-50FF8F97F6E7}"/>
          </ac:spMkLst>
        </pc:spChg>
        <pc:spChg chg="mod">
          <ac:chgData name="Anastasia Soukhov" userId="392781a7-faff-48b2-b865-d393dcda6b00" providerId="ADAL" clId="{2BB19F16-8F10-4CB2-8523-67549F6B8E3E}" dt="2023-04-26T14:09:40.487" v="765" actId="1036"/>
          <ac:spMkLst>
            <pc:docMk/>
            <pc:sldMk cId="3411516039" sldId="462"/>
            <ac:spMk id="43" creationId="{A88F01BD-8C31-41A5-A842-83DDF990CC20}"/>
          </ac:spMkLst>
        </pc:spChg>
        <pc:grpChg chg="del">
          <ac:chgData name="Anastasia Soukhov" userId="392781a7-faff-48b2-b865-d393dcda6b00" providerId="ADAL" clId="{2BB19F16-8F10-4CB2-8523-67549F6B8E3E}" dt="2023-04-26T14:07:32.917" v="697" actId="478"/>
          <ac:grpSpMkLst>
            <pc:docMk/>
            <pc:sldMk cId="3411516039" sldId="462"/>
            <ac:grpSpMk id="4" creationId="{5502BDF8-1CA1-4DF3-AF9D-7A05870BEA94}"/>
          </ac:grpSpMkLst>
        </pc:grpChg>
        <pc:cxnChg chg="mod ord">
          <ac:chgData name="Anastasia Soukhov" userId="392781a7-faff-48b2-b865-d393dcda6b00" providerId="ADAL" clId="{2BB19F16-8F10-4CB2-8523-67549F6B8E3E}" dt="2023-04-26T14:09:06.082" v="754" actId="166"/>
          <ac:cxnSpMkLst>
            <pc:docMk/>
            <pc:sldMk cId="3411516039" sldId="462"/>
            <ac:cxnSpMk id="12" creationId="{E3F7DC9E-A651-4E74-8DEE-0FEFF2E70FDD}"/>
          </ac:cxnSpMkLst>
        </pc:cxnChg>
        <pc:cxnChg chg="mod">
          <ac:chgData name="Anastasia Soukhov" userId="392781a7-faff-48b2-b865-d393dcda6b00" providerId="ADAL" clId="{2BB19F16-8F10-4CB2-8523-67549F6B8E3E}" dt="2023-04-26T14:08:51.804" v="752" actId="1036"/>
          <ac:cxnSpMkLst>
            <pc:docMk/>
            <pc:sldMk cId="3411516039" sldId="462"/>
            <ac:cxnSpMk id="14" creationId="{7407DC4D-BCDB-4A8E-AAF4-7E9B68F9CF38}"/>
          </ac:cxnSpMkLst>
        </pc:cxnChg>
        <pc:cxnChg chg="mod">
          <ac:chgData name="Anastasia Soukhov" userId="392781a7-faff-48b2-b865-d393dcda6b00" providerId="ADAL" clId="{2BB19F16-8F10-4CB2-8523-67549F6B8E3E}" dt="2023-04-26T14:08:51.804" v="752" actId="1036"/>
          <ac:cxnSpMkLst>
            <pc:docMk/>
            <pc:sldMk cId="3411516039" sldId="462"/>
            <ac:cxnSpMk id="28" creationId="{DA0B2016-C31A-4CED-AFEE-47E3E56C561C}"/>
          </ac:cxnSpMkLst>
        </pc:cxnChg>
      </pc:sldChg>
      <pc:sldChg chg="ord">
        <pc:chgData name="Anastasia Soukhov" userId="392781a7-faff-48b2-b865-d393dcda6b00" providerId="ADAL" clId="{2BB19F16-8F10-4CB2-8523-67549F6B8E3E}" dt="2023-04-26T14:24:56.289" v="891"/>
        <pc:sldMkLst>
          <pc:docMk/>
          <pc:sldMk cId="44899351" sldId="494"/>
        </pc:sldMkLst>
      </pc:sldChg>
      <pc:sldChg chg="addSp delSp modSp mod modCm modNotesTx">
        <pc:chgData name="Anastasia Soukhov" userId="392781a7-faff-48b2-b865-d393dcda6b00" providerId="ADAL" clId="{2BB19F16-8F10-4CB2-8523-67549F6B8E3E}" dt="2023-04-26T14:23:40.302" v="887" actId="6549"/>
        <pc:sldMkLst>
          <pc:docMk/>
          <pc:sldMk cId="1157426335" sldId="498"/>
        </pc:sldMkLst>
        <pc:spChg chg="mod">
          <ac:chgData name="Anastasia Soukhov" userId="392781a7-faff-48b2-b865-d393dcda6b00" providerId="ADAL" clId="{2BB19F16-8F10-4CB2-8523-67549F6B8E3E}" dt="2023-04-26T14:21:21.549" v="790" actId="207"/>
          <ac:spMkLst>
            <pc:docMk/>
            <pc:sldMk cId="1157426335" sldId="498"/>
            <ac:spMk id="2" creationId="{5682BA31-D63C-40A1-ACA8-FE08ACA5D59D}"/>
          </ac:spMkLst>
        </pc:spChg>
        <pc:picChg chg="add mod modCrop">
          <ac:chgData name="Anastasia Soukhov" userId="392781a7-faff-48b2-b865-d393dcda6b00" providerId="ADAL" clId="{2BB19F16-8F10-4CB2-8523-67549F6B8E3E}" dt="2023-04-26T14:22:02.574" v="798" actId="1076"/>
          <ac:picMkLst>
            <pc:docMk/>
            <pc:sldMk cId="1157426335" sldId="498"/>
            <ac:picMk id="5" creationId="{A0A25592-9829-4567-88FF-FB0F6997DA7D}"/>
          </ac:picMkLst>
        </pc:picChg>
        <pc:picChg chg="del">
          <ac:chgData name="Anastasia Soukhov" userId="392781a7-faff-48b2-b865-d393dcda6b00" providerId="ADAL" clId="{2BB19F16-8F10-4CB2-8523-67549F6B8E3E}" dt="2023-04-26T14:20:58.182" v="775" actId="478"/>
          <ac:picMkLst>
            <pc:docMk/>
            <pc:sldMk cId="1157426335" sldId="498"/>
            <ac:picMk id="21" creationId="{21982C6D-4F4A-4AA6-A284-235991073772}"/>
          </ac:picMkLst>
        </pc:picChg>
        <pc:picChg chg="del mod">
          <ac:chgData name="Anastasia Soukhov" userId="392781a7-faff-48b2-b865-d393dcda6b00" providerId="ADAL" clId="{2BB19F16-8F10-4CB2-8523-67549F6B8E3E}" dt="2023-04-26T14:20:55.476" v="774" actId="478"/>
          <ac:picMkLst>
            <pc:docMk/>
            <pc:sldMk cId="1157426335" sldId="498"/>
            <ac:picMk id="29" creationId="{1D8148CF-E0AC-451E-9B3E-D57DC94FEDD8}"/>
          </ac:picMkLst>
        </pc:picChg>
      </pc:sldChg>
      <pc:sldChg chg="mod ord modShow">
        <pc:chgData name="Anastasia Soukhov" userId="392781a7-faff-48b2-b865-d393dcda6b00" providerId="ADAL" clId="{2BB19F16-8F10-4CB2-8523-67549F6B8E3E}" dt="2023-04-26T17:28:49.008" v="3393" actId="729"/>
        <pc:sldMkLst>
          <pc:docMk/>
          <pc:sldMk cId="3923000093" sldId="499"/>
        </pc:sldMkLst>
      </pc:sldChg>
      <pc:sldChg chg="ord">
        <pc:chgData name="Anastasia Soukhov" userId="392781a7-faff-48b2-b865-d393dcda6b00" providerId="ADAL" clId="{2BB19F16-8F10-4CB2-8523-67549F6B8E3E}" dt="2023-04-26T14:24:43.749" v="889"/>
        <pc:sldMkLst>
          <pc:docMk/>
          <pc:sldMk cId="283415837" sldId="510"/>
        </pc:sldMkLst>
      </pc:sldChg>
      <pc:sldChg chg="modSp mod">
        <pc:chgData name="Anastasia Soukhov" userId="392781a7-faff-48b2-b865-d393dcda6b00" providerId="ADAL" clId="{2BB19F16-8F10-4CB2-8523-67549F6B8E3E}" dt="2023-04-26T17:29:22.456" v="3457" actId="255"/>
        <pc:sldMkLst>
          <pc:docMk/>
          <pc:sldMk cId="1657870657" sldId="513"/>
        </pc:sldMkLst>
        <pc:spChg chg="mod">
          <ac:chgData name="Anastasia Soukhov" userId="392781a7-faff-48b2-b865-d393dcda6b00" providerId="ADAL" clId="{2BB19F16-8F10-4CB2-8523-67549F6B8E3E}" dt="2023-04-26T17:29:22.456" v="3457" actId="255"/>
          <ac:spMkLst>
            <pc:docMk/>
            <pc:sldMk cId="1657870657" sldId="513"/>
            <ac:spMk id="3" creationId="{A18EF4A4-C4FA-4717-B475-3FE22281A687}"/>
          </ac:spMkLst>
        </pc:spChg>
      </pc:sldChg>
      <pc:sldChg chg="add del">
        <pc:chgData name="Anastasia Soukhov" userId="392781a7-faff-48b2-b865-d393dcda6b00" providerId="ADAL" clId="{2BB19F16-8F10-4CB2-8523-67549F6B8E3E}" dt="2023-04-26T09:46:31.815" v="2" actId="47"/>
        <pc:sldMkLst>
          <pc:docMk/>
          <pc:sldMk cId="1238407730" sldId="515"/>
        </pc:sldMkLst>
      </pc:sldChg>
      <pc:sldChg chg="addSp delSp modSp new mod ord modNotesTx">
        <pc:chgData name="Anastasia Soukhov" userId="392781a7-faff-48b2-b865-d393dcda6b00" providerId="ADAL" clId="{2BB19F16-8F10-4CB2-8523-67549F6B8E3E}" dt="2023-04-26T16:53:08.495" v="2477" actId="20577"/>
        <pc:sldMkLst>
          <pc:docMk/>
          <pc:sldMk cId="3429923161" sldId="515"/>
        </pc:sldMkLst>
        <pc:spChg chg="mod">
          <ac:chgData name="Anastasia Soukhov" userId="392781a7-faff-48b2-b865-d393dcda6b00" providerId="ADAL" clId="{2BB19F16-8F10-4CB2-8523-67549F6B8E3E}" dt="2023-04-26T16:33:17.569" v="2022" actId="1076"/>
          <ac:spMkLst>
            <pc:docMk/>
            <pc:sldMk cId="3429923161" sldId="515"/>
            <ac:spMk id="2" creationId="{45C77D0F-5DD1-46B7-84D1-645509C7297E}"/>
          </ac:spMkLst>
        </pc:spChg>
        <pc:spChg chg="mod">
          <ac:chgData name="Anastasia Soukhov" userId="392781a7-faff-48b2-b865-d393dcda6b00" providerId="ADAL" clId="{2BB19F16-8F10-4CB2-8523-67549F6B8E3E}" dt="2023-04-26T16:53:08.495" v="2477" actId="20577"/>
          <ac:spMkLst>
            <pc:docMk/>
            <pc:sldMk cId="3429923161" sldId="515"/>
            <ac:spMk id="3" creationId="{6A45294E-3048-4411-BEB6-9F9152A23754}"/>
          </ac:spMkLst>
        </pc:spChg>
        <pc:graphicFrameChg chg="add del mod modGraphic">
          <ac:chgData name="Anastasia Soukhov" userId="392781a7-faff-48b2-b865-d393dcda6b00" providerId="ADAL" clId="{2BB19F16-8F10-4CB2-8523-67549F6B8E3E}" dt="2023-04-26T14:32:05.100" v="1185" actId="478"/>
          <ac:graphicFrameMkLst>
            <pc:docMk/>
            <pc:sldMk cId="3429923161" sldId="515"/>
            <ac:graphicFrameMk id="5" creationId="{9CF41709-F144-45D7-9226-8EE18F274508}"/>
          </ac:graphicFrameMkLst>
        </pc:graphicFrameChg>
        <pc:graphicFrameChg chg="add modGraphic">
          <ac:chgData name="Anastasia Soukhov" userId="392781a7-faff-48b2-b865-d393dcda6b00" providerId="ADAL" clId="{2BB19F16-8F10-4CB2-8523-67549F6B8E3E}" dt="2023-04-26T16:51:26.986" v="2394" actId="12"/>
          <ac:graphicFrameMkLst>
            <pc:docMk/>
            <pc:sldMk cId="3429923161" sldId="515"/>
            <ac:graphicFrameMk id="7" creationId="{B521C0EA-FF6F-4BB0-BEAA-B8678648533D}"/>
          </ac:graphicFrameMkLst>
        </pc:graphicFrameChg>
      </pc:sldChg>
      <pc:sldChg chg="addSp modSp add mod ord modNotesTx">
        <pc:chgData name="Anastasia Soukhov" userId="392781a7-faff-48b2-b865-d393dcda6b00" providerId="ADAL" clId="{2BB19F16-8F10-4CB2-8523-67549F6B8E3E}" dt="2023-04-26T16:53:47.936" v="2481" actId="13926"/>
        <pc:sldMkLst>
          <pc:docMk/>
          <pc:sldMk cId="2095904286" sldId="516"/>
        </pc:sldMkLst>
        <pc:spChg chg="mod">
          <ac:chgData name="Anastasia Soukhov" userId="392781a7-faff-48b2-b865-d393dcda6b00" providerId="ADAL" clId="{2BB19F16-8F10-4CB2-8523-67549F6B8E3E}" dt="2023-04-26T16:53:47.936" v="2481" actId="13926"/>
          <ac:spMkLst>
            <pc:docMk/>
            <pc:sldMk cId="2095904286" sldId="516"/>
            <ac:spMk id="2" creationId="{45C77D0F-5DD1-46B7-84D1-645509C7297E}"/>
          </ac:spMkLst>
        </pc:spChg>
        <pc:spChg chg="mod">
          <ac:chgData name="Anastasia Soukhov" userId="392781a7-faff-48b2-b865-d393dcda6b00" providerId="ADAL" clId="{2BB19F16-8F10-4CB2-8523-67549F6B8E3E}" dt="2023-04-26T16:51:51.938" v="2398" actId="20577"/>
          <ac:spMkLst>
            <pc:docMk/>
            <pc:sldMk cId="2095904286" sldId="516"/>
            <ac:spMk id="3" creationId="{6A45294E-3048-4411-BEB6-9F9152A23754}"/>
          </ac:spMkLst>
        </pc:spChg>
        <pc:spChg chg="mod">
          <ac:chgData name="Anastasia Soukhov" userId="392781a7-faff-48b2-b865-d393dcda6b00" providerId="ADAL" clId="{2BB19F16-8F10-4CB2-8523-67549F6B8E3E}" dt="2023-04-26T14:55:19.226" v="1933" actId="255"/>
          <ac:spMkLst>
            <pc:docMk/>
            <pc:sldMk cId="2095904286" sldId="516"/>
            <ac:spMk id="4" creationId="{ED10186A-86A9-4B8F-BA72-79504DB32A5E}"/>
          </ac:spMkLst>
        </pc:spChg>
        <pc:graphicFrameChg chg="add mod modGraphic">
          <ac:chgData name="Anastasia Soukhov" userId="392781a7-faff-48b2-b865-d393dcda6b00" providerId="ADAL" clId="{2BB19F16-8F10-4CB2-8523-67549F6B8E3E}" dt="2023-04-26T16:05:10.794" v="2002" actId="1076"/>
          <ac:graphicFrameMkLst>
            <pc:docMk/>
            <pc:sldMk cId="2095904286" sldId="516"/>
            <ac:graphicFrameMk id="5" creationId="{3DF5DF60-7EF6-44D2-A041-34F872C02CC7}"/>
          </ac:graphicFrameMkLst>
        </pc:graphicFrameChg>
      </pc:sldChg>
      <pc:sldChg chg="modSp new del mod">
        <pc:chgData name="Anastasia Soukhov" userId="392781a7-faff-48b2-b865-d393dcda6b00" providerId="ADAL" clId="{2BB19F16-8F10-4CB2-8523-67549F6B8E3E}" dt="2023-04-26T13:50:36.080" v="540" actId="47"/>
        <pc:sldMkLst>
          <pc:docMk/>
          <pc:sldMk cId="2146439632" sldId="516"/>
        </pc:sldMkLst>
        <pc:spChg chg="mod">
          <ac:chgData name="Anastasia Soukhov" userId="392781a7-faff-48b2-b865-d393dcda6b00" providerId="ADAL" clId="{2BB19F16-8F10-4CB2-8523-67549F6B8E3E}" dt="2023-04-26T13:44:43.817" v="515" actId="20577"/>
          <ac:spMkLst>
            <pc:docMk/>
            <pc:sldMk cId="2146439632" sldId="516"/>
            <ac:spMk id="2" creationId="{2F11A2D4-D7E5-4DE2-9F4C-FDBB1D6E4EB6}"/>
          </ac:spMkLst>
        </pc:spChg>
        <pc:spChg chg="mod">
          <ac:chgData name="Anastasia Soukhov" userId="392781a7-faff-48b2-b865-d393dcda6b00" providerId="ADAL" clId="{2BB19F16-8F10-4CB2-8523-67549F6B8E3E}" dt="2023-04-26T13:45:15.478" v="519" actId="27636"/>
          <ac:spMkLst>
            <pc:docMk/>
            <pc:sldMk cId="2146439632" sldId="516"/>
            <ac:spMk id="3" creationId="{21EC1058-D9A4-49F8-B2A4-72EFD3250B2A}"/>
          </ac:spMkLst>
        </pc:spChg>
      </pc:sldChg>
      <pc:sldChg chg="modSp add del mod">
        <pc:chgData name="Anastasia Soukhov" userId="392781a7-faff-48b2-b865-d393dcda6b00" providerId="ADAL" clId="{2BB19F16-8F10-4CB2-8523-67549F6B8E3E}" dt="2023-04-26T17:28:17.883" v="3390" actId="47"/>
        <pc:sldMkLst>
          <pc:docMk/>
          <pc:sldMk cId="888520304" sldId="517"/>
        </pc:sldMkLst>
        <pc:spChg chg="mod">
          <ac:chgData name="Anastasia Soukhov" userId="392781a7-faff-48b2-b865-d393dcda6b00" providerId="ADAL" clId="{2BB19F16-8F10-4CB2-8523-67549F6B8E3E}" dt="2023-04-26T17:27:23.566" v="3389" actId="20577"/>
          <ac:spMkLst>
            <pc:docMk/>
            <pc:sldMk cId="888520304" sldId="517"/>
            <ac:spMk id="2" creationId="{45C77D0F-5DD1-46B7-84D1-645509C7297E}"/>
          </ac:spMkLst>
        </pc:spChg>
        <pc:spChg chg="mod">
          <ac:chgData name="Anastasia Soukhov" userId="392781a7-faff-48b2-b865-d393dcda6b00" providerId="ADAL" clId="{2BB19F16-8F10-4CB2-8523-67549F6B8E3E}" dt="2023-04-26T16:58:31.282" v="2541" actId="20577"/>
          <ac:spMkLst>
            <pc:docMk/>
            <pc:sldMk cId="888520304" sldId="517"/>
            <ac:spMk id="3" creationId="{6A45294E-3048-4411-BEB6-9F9152A23754}"/>
          </ac:spMkLst>
        </pc:spChg>
      </pc:sldChg>
      <pc:sldChg chg="add del ord">
        <pc:chgData name="Anastasia Soukhov" userId="392781a7-faff-48b2-b865-d393dcda6b00" providerId="ADAL" clId="{2BB19F16-8F10-4CB2-8523-67549F6B8E3E}" dt="2023-04-26T13:50:33.327" v="539" actId="47"/>
        <pc:sldMkLst>
          <pc:docMk/>
          <pc:sldMk cId="2419738499" sldId="517"/>
        </pc:sldMkLst>
      </pc:sldChg>
      <pc:sldChg chg="modSp add del mod">
        <pc:chgData name="Anastasia Soukhov" userId="392781a7-faff-48b2-b865-d393dcda6b00" providerId="ADAL" clId="{2BB19F16-8F10-4CB2-8523-67549F6B8E3E}" dt="2023-04-26T14:09:45.963" v="766" actId="2696"/>
        <pc:sldMkLst>
          <pc:docMk/>
          <pc:sldMk cId="773954892" sldId="518"/>
        </pc:sldMkLst>
        <pc:spChg chg="mod">
          <ac:chgData name="Anastasia Soukhov" userId="392781a7-faff-48b2-b865-d393dcda6b00" providerId="ADAL" clId="{2BB19F16-8F10-4CB2-8523-67549F6B8E3E}" dt="2023-04-26T13:45:45.520" v="538" actId="20577"/>
          <ac:spMkLst>
            <pc:docMk/>
            <pc:sldMk cId="773954892" sldId="518"/>
            <ac:spMk id="2" creationId="{2F11A2D4-D7E5-4DE2-9F4C-FDBB1D6E4EB6}"/>
          </ac:spMkLst>
        </pc:spChg>
      </pc:sldChg>
      <pc:sldChg chg="modSp add mod modNotesTx">
        <pc:chgData name="Anastasia Soukhov" userId="392781a7-faff-48b2-b865-d393dcda6b00" providerId="ADAL" clId="{2BB19F16-8F10-4CB2-8523-67549F6B8E3E}" dt="2023-04-26T17:20:09.831" v="3373" actId="20577"/>
        <pc:sldMkLst>
          <pc:docMk/>
          <pc:sldMk cId="3499770661" sldId="518"/>
        </pc:sldMkLst>
        <pc:spChg chg="mod">
          <ac:chgData name="Anastasia Soukhov" userId="392781a7-faff-48b2-b865-d393dcda6b00" providerId="ADAL" clId="{2BB19F16-8F10-4CB2-8523-67549F6B8E3E}" dt="2023-04-26T17:00:54.124" v="2555"/>
          <ac:spMkLst>
            <pc:docMk/>
            <pc:sldMk cId="3499770661" sldId="518"/>
            <ac:spMk id="2" creationId="{45C77D0F-5DD1-46B7-84D1-645509C7297E}"/>
          </ac:spMkLst>
        </pc:spChg>
        <pc:spChg chg="mod">
          <ac:chgData name="Anastasia Soukhov" userId="392781a7-faff-48b2-b865-d393dcda6b00" providerId="ADAL" clId="{2BB19F16-8F10-4CB2-8523-67549F6B8E3E}" dt="2023-04-26T17:20:09.831" v="3373" actId="20577"/>
          <ac:spMkLst>
            <pc:docMk/>
            <pc:sldMk cId="3499770661" sldId="518"/>
            <ac:spMk id="3" creationId="{6A45294E-3048-4411-BEB6-9F9152A23754}"/>
          </ac:spMkLst>
        </pc:spChg>
        <pc:graphicFrameChg chg="mod modGraphic">
          <ac:chgData name="Anastasia Soukhov" userId="392781a7-faff-48b2-b865-d393dcda6b00" providerId="ADAL" clId="{2BB19F16-8F10-4CB2-8523-67549F6B8E3E}" dt="2023-04-26T17:19:44.638" v="3314" actId="14100"/>
          <ac:graphicFrameMkLst>
            <pc:docMk/>
            <pc:sldMk cId="3499770661" sldId="518"/>
            <ac:graphicFrameMk id="7" creationId="{B521C0EA-FF6F-4BB0-BEAA-B8678648533D}"/>
          </ac:graphicFrameMkLst>
        </pc:graphicFrameChg>
      </pc:sldChg>
    </pc:docChg>
  </pc:docChgLst>
  <pc:docChgLst>
    <pc:chgData name="Anastasia Soukhov" userId="392781a7-faff-48b2-b865-d393dcda6b00" providerId="ADAL" clId="{DD360C6B-0C85-499A-8F16-2CDBC4F0FFB3}"/>
    <pc:docChg chg="undo custSel addSld delSld modSld sldOrd modSection">
      <pc:chgData name="Anastasia Soukhov" userId="392781a7-faff-48b2-b865-d393dcda6b00" providerId="ADAL" clId="{DD360C6B-0C85-499A-8F16-2CDBC4F0FFB3}" dt="2023-05-10T17:10:16.779" v="727" actId="947"/>
      <pc:docMkLst>
        <pc:docMk/>
      </pc:docMkLst>
      <pc:sldChg chg="modSp mod">
        <pc:chgData name="Anastasia Soukhov" userId="392781a7-faff-48b2-b865-d393dcda6b00" providerId="ADAL" clId="{DD360C6B-0C85-499A-8F16-2CDBC4F0FFB3}" dt="2023-04-28T16:12:54.640" v="663" actId="20577"/>
        <pc:sldMkLst>
          <pc:docMk/>
          <pc:sldMk cId="3842810767" sldId="460"/>
        </pc:sldMkLst>
        <pc:spChg chg="mod">
          <ac:chgData name="Anastasia Soukhov" userId="392781a7-faff-48b2-b865-d393dcda6b00" providerId="ADAL" clId="{DD360C6B-0C85-499A-8F16-2CDBC4F0FFB3}" dt="2023-04-28T16:12:54.640" v="663" actId="20577"/>
          <ac:spMkLst>
            <pc:docMk/>
            <pc:sldMk cId="3842810767" sldId="460"/>
            <ac:spMk id="6" creationId="{4C4D8063-B3AD-4196-82E9-08D6F81C9A62}"/>
          </ac:spMkLst>
        </pc:spChg>
      </pc:sldChg>
      <pc:sldChg chg="modSp">
        <pc:chgData name="Anastasia Soukhov" userId="392781a7-faff-48b2-b865-d393dcda6b00" providerId="ADAL" clId="{DD360C6B-0C85-499A-8F16-2CDBC4F0FFB3}" dt="2023-04-28T16:13:49.371" v="683" actId="20577"/>
        <pc:sldMkLst>
          <pc:docMk/>
          <pc:sldMk cId="3411516039" sldId="462"/>
        </pc:sldMkLst>
        <pc:spChg chg="mod">
          <ac:chgData name="Anastasia Soukhov" userId="392781a7-faff-48b2-b865-d393dcda6b00" providerId="ADAL" clId="{DD360C6B-0C85-499A-8F16-2CDBC4F0FFB3}" dt="2023-04-28T16:13:49.371" v="683" actId="20577"/>
          <ac:spMkLst>
            <pc:docMk/>
            <pc:sldMk cId="3411516039" sldId="462"/>
            <ac:spMk id="34" creationId="{0FE08CBC-C07D-48A6-BBEE-B4FD40DCF3FB}"/>
          </ac:spMkLst>
        </pc:spChg>
      </pc:sldChg>
      <pc:sldChg chg="delSp mod">
        <pc:chgData name="Anastasia Soukhov" userId="392781a7-faff-48b2-b865-d393dcda6b00" providerId="ADAL" clId="{DD360C6B-0C85-499A-8F16-2CDBC4F0FFB3}" dt="2023-04-28T16:15:44.151" v="700" actId="478"/>
        <pc:sldMkLst>
          <pc:docMk/>
          <pc:sldMk cId="3449089224" sldId="477"/>
        </pc:sldMkLst>
        <pc:grpChg chg="del">
          <ac:chgData name="Anastasia Soukhov" userId="392781a7-faff-48b2-b865-d393dcda6b00" providerId="ADAL" clId="{DD360C6B-0C85-499A-8F16-2CDBC4F0FFB3}" dt="2023-04-28T16:15:44.151" v="700" actId="478"/>
          <ac:grpSpMkLst>
            <pc:docMk/>
            <pc:sldMk cId="3449089224" sldId="477"/>
            <ac:grpSpMk id="3" creationId="{976B1F91-21CF-4FBB-B74E-12FA57BAA809}"/>
          </ac:grpSpMkLst>
        </pc:grpChg>
      </pc:sldChg>
      <pc:sldChg chg="delSp mod">
        <pc:chgData name="Anastasia Soukhov" userId="392781a7-faff-48b2-b865-d393dcda6b00" providerId="ADAL" clId="{DD360C6B-0C85-499A-8F16-2CDBC4F0FFB3}" dt="2023-04-28T16:15:41.906" v="699" actId="478"/>
        <pc:sldMkLst>
          <pc:docMk/>
          <pc:sldMk cId="3771019397" sldId="486"/>
        </pc:sldMkLst>
        <pc:grpChg chg="del">
          <ac:chgData name="Anastasia Soukhov" userId="392781a7-faff-48b2-b865-d393dcda6b00" providerId="ADAL" clId="{DD360C6B-0C85-499A-8F16-2CDBC4F0FFB3}" dt="2023-04-28T16:15:41.906" v="699" actId="478"/>
          <ac:grpSpMkLst>
            <pc:docMk/>
            <pc:sldMk cId="3771019397" sldId="486"/>
            <ac:grpSpMk id="3" creationId="{976B1F91-21CF-4FBB-B74E-12FA57BAA809}"/>
          </ac:grpSpMkLst>
        </pc:grpChg>
      </pc:sldChg>
      <pc:sldChg chg="delSp mod">
        <pc:chgData name="Anastasia Soukhov" userId="392781a7-faff-48b2-b865-d393dcda6b00" providerId="ADAL" clId="{DD360C6B-0C85-499A-8F16-2CDBC4F0FFB3}" dt="2023-04-28T16:15:56.089" v="702" actId="478"/>
        <pc:sldMkLst>
          <pc:docMk/>
          <pc:sldMk cId="2632704711" sldId="489"/>
        </pc:sldMkLst>
        <pc:spChg chg="del topLvl">
          <ac:chgData name="Anastasia Soukhov" userId="392781a7-faff-48b2-b865-d393dcda6b00" providerId="ADAL" clId="{DD360C6B-0C85-499A-8F16-2CDBC4F0FFB3}" dt="2023-04-28T16:15:56.089" v="702" actId="478"/>
          <ac:spMkLst>
            <pc:docMk/>
            <pc:sldMk cId="2632704711" sldId="489"/>
            <ac:spMk id="4" creationId="{02DFD305-7E9E-483D-AFE8-1ABB7EBFF0CD}"/>
          </ac:spMkLst>
        </pc:spChg>
        <pc:grpChg chg="del">
          <ac:chgData name="Anastasia Soukhov" userId="392781a7-faff-48b2-b865-d393dcda6b00" providerId="ADAL" clId="{DD360C6B-0C85-499A-8F16-2CDBC4F0FFB3}" dt="2023-04-28T16:15:53.877" v="701" actId="478"/>
          <ac:grpSpMkLst>
            <pc:docMk/>
            <pc:sldMk cId="2632704711" sldId="489"/>
            <ac:grpSpMk id="3" creationId="{976B1F91-21CF-4FBB-B74E-12FA57BAA809}"/>
          </ac:grpSpMkLst>
        </pc:grpChg>
        <pc:picChg chg="del topLvl">
          <ac:chgData name="Anastasia Soukhov" userId="392781a7-faff-48b2-b865-d393dcda6b00" providerId="ADAL" clId="{DD360C6B-0C85-499A-8F16-2CDBC4F0FFB3}" dt="2023-04-28T16:15:53.877" v="701" actId="478"/>
          <ac:picMkLst>
            <pc:docMk/>
            <pc:sldMk cId="2632704711" sldId="489"/>
            <ac:picMk id="2" creationId="{32DE1E67-D619-437A-BD54-55CD124148B7}"/>
          </ac:picMkLst>
        </pc:picChg>
      </pc:sldChg>
      <pc:sldChg chg="ord">
        <pc:chgData name="Anastasia Soukhov" userId="392781a7-faff-48b2-b865-d393dcda6b00" providerId="ADAL" clId="{DD360C6B-0C85-499A-8F16-2CDBC4F0FFB3}" dt="2023-04-27T19:55:36.964" v="75"/>
        <pc:sldMkLst>
          <pc:docMk/>
          <pc:sldMk cId="44899351" sldId="494"/>
        </pc:sldMkLst>
      </pc:sldChg>
      <pc:sldChg chg="ord">
        <pc:chgData name="Anastasia Soukhov" userId="392781a7-faff-48b2-b865-d393dcda6b00" providerId="ADAL" clId="{DD360C6B-0C85-499A-8F16-2CDBC4F0FFB3}" dt="2023-04-27T19:55:34.547" v="73"/>
        <pc:sldMkLst>
          <pc:docMk/>
          <pc:sldMk cId="283415837" sldId="510"/>
        </pc:sldMkLst>
      </pc:sldChg>
      <pc:sldChg chg="delSp modSp mod">
        <pc:chgData name="Anastasia Soukhov" userId="392781a7-faff-48b2-b865-d393dcda6b00" providerId="ADAL" clId="{DD360C6B-0C85-499A-8F16-2CDBC4F0FFB3}" dt="2023-04-28T16:15:37.597" v="698" actId="478"/>
        <pc:sldMkLst>
          <pc:docMk/>
          <pc:sldMk cId="1657870657" sldId="513"/>
        </pc:sldMkLst>
        <pc:spChg chg="mod">
          <ac:chgData name="Anastasia Soukhov" userId="392781a7-faff-48b2-b865-d393dcda6b00" providerId="ADAL" clId="{DD360C6B-0C85-499A-8F16-2CDBC4F0FFB3}" dt="2023-04-28T12:58:24.723" v="546" actId="20577"/>
          <ac:spMkLst>
            <pc:docMk/>
            <pc:sldMk cId="1657870657" sldId="513"/>
            <ac:spMk id="3" creationId="{A18EF4A4-C4FA-4717-B475-3FE22281A687}"/>
          </ac:spMkLst>
        </pc:spChg>
        <pc:grpChg chg="del">
          <ac:chgData name="Anastasia Soukhov" userId="392781a7-faff-48b2-b865-d393dcda6b00" providerId="ADAL" clId="{DD360C6B-0C85-499A-8F16-2CDBC4F0FFB3}" dt="2023-04-28T16:15:37.597" v="698" actId="478"/>
          <ac:grpSpMkLst>
            <pc:docMk/>
            <pc:sldMk cId="1657870657" sldId="513"/>
            <ac:grpSpMk id="6" creationId="{CE0EAF4E-91B1-4634-8444-028201DA21C6}"/>
          </ac:grpSpMkLst>
        </pc:grpChg>
      </pc:sldChg>
      <pc:sldChg chg="modSp del mod modNotesTx">
        <pc:chgData name="Anastasia Soukhov" userId="392781a7-faff-48b2-b865-d393dcda6b00" providerId="ADAL" clId="{DD360C6B-0C85-499A-8F16-2CDBC4F0FFB3}" dt="2023-04-28T12:47:21.826" v="416" actId="2696"/>
        <pc:sldMkLst>
          <pc:docMk/>
          <pc:sldMk cId="3429923161" sldId="515"/>
        </pc:sldMkLst>
        <pc:spChg chg="mod">
          <ac:chgData name="Anastasia Soukhov" userId="392781a7-faff-48b2-b865-d393dcda6b00" providerId="ADAL" clId="{DD360C6B-0C85-499A-8F16-2CDBC4F0FFB3}" dt="2023-04-28T12:29:03.417" v="412" actId="20577"/>
          <ac:spMkLst>
            <pc:docMk/>
            <pc:sldMk cId="3429923161" sldId="515"/>
            <ac:spMk id="2" creationId="{45C77D0F-5DD1-46B7-84D1-645509C7297E}"/>
          </ac:spMkLst>
        </pc:spChg>
        <pc:spChg chg="mod">
          <ac:chgData name="Anastasia Soukhov" userId="392781a7-faff-48b2-b865-d393dcda6b00" providerId="ADAL" clId="{DD360C6B-0C85-499A-8F16-2CDBC4F0FFB3}" dt="2023-04-27T20:33:21.691" v="387" actId="20577"/>
          <ac:spMkLst>
            <pc:docMk/>
            <pc:sldMk cId="3429923161" sldId="515"/>
            <ac:spMk id="3" creationId="{6A45294E-3048-4411-BEB6-9F9152A23754}"/>
          </ac:spMkLst>
        </pc:spChg>
        <pc:graphicFrameChg chg="mod modGraphic">
          <ac:chgData name="Anastasia Soukhov" userId="392781a7-faff-48b2-b865-d393dcda6b00" providerId="ADAL" clId="{DD360C6B-0C85-499A-8F16-2CDBC4F0FFB3}" dt="2023-04-28T11:53:38.171" v="397"/>
          <ac:graphicFrameMkLst>
            <pc:docMk/>
            <pc:sldMk cId="3429923161" sldId="515"/>
            <ac:graphicFrameMk id="7" creationId="{B521C0EA-FF6F-4BB0-BEAA-B8678648533D}"/>
          </ac:graphicFrameMkLst>
        </pc:graphicFrameChg>
      </pc:sldChg>
      <pc:sldChg chg="addSp delSp modSp mod">
        <pc:chgData name="Anastasia Soukhov" userId="392781a7-faff-48b2-b865-d393dcda6b00" providerId="ADAL" clId="{DD360C6B-0C85-499A-8F16-2CDBC4F0FFB3}" dt="2023-05-10T17:09:19.509" v="712" actId="14734"/>
        <pc:sldMkLst>
          <pc:docMk/>
          <pc:sldMk cId="2095904286" sldId="516"/>
        </pc:sldMkLst>
        <pc:spChg chg="mod">
          <ac:chgData name="Anastasia Soukhov" userId="392781a7-faff-48b2-b865-d393dcda6b00" providerId="ADAL" clId="{DD360C6B-0C85-499A-8F16-2CDBC4F0FFB3}" dt="2023-04-28T15:50:09.730" v="566" actId="1036"/>
          <ac:spMkLst>
            <pc:docMk/>
            <pc:sldMk cId="2095904286" sldId="516"/>
            <ac:spMk id="2" creationId="{45C77D0F-5DD1-46B7-84D1-645509C7297E}"/>
          </ac:spMkLst>
        </pc:spChg>
        <pc:spChg chg="mod">
          <ac:chgData name="Anastasia Soukhov" userId="392781a7-faff-48b2-b865-d393dcda6b00" providerId="ADAL" clId="{DD360C6B-0C85-499A-8F16-2CDBC4F0FFB3}" dt="2023-05-10T17:09:03.556" v="707" actId="20577"/>
          <ac:spMkLst>
            <pc:docMk/>
            <pc:sldMk cId="2095904286" sldId="516"/>
            <ac:spMk id="3" creationId="{6A45294E-3048-4411-BEB6-9F9152A23754}"/>
          </ac:spMkLst>
        </pc:spChg>
        <pc:spChg chg="add del mod">
          <ac:chgData name="Anastasia Soukhov" userId="392781a7-faff-48b2-b865-d393dcda6b00" providerId="ADAL" clId="{DD360C6B-0C85-499A-8F16-2CDBC4F0FFB3}" dt="2023-04-28T16:15:16.773" v="692" actId="478"/>
          <ac:spMkLst>
            <pc:docMk/>
            <pc:sldMk cId="2095904286" sldId="516"/>
            <ac:spMk id="4" creationId="{ED10186A-86A9-4B8F-BA72-79504DB32A5E}"/>
          </ac:spMkLst>
        </pc:spChg>
        <pc:spChg chg="add del mod">
          <ac:chgData name="Anastasia Soukhov" userId="392781a7-faff-48b2-b865-d393dcda6b00" providerId="ADAL" clId="{DD360C6B-0C85-499A-8F16-2CDBC4F0FFB3}" dt="2023-04-28T16:15:14.645" v="691" actId="478"/>
          <ac:spMkLst>
            <pc:docMk/>
            <pc:sldMk cId="2095904286" sldId="516"/>
            <ac:spMk id="6" creationId="{11D5DF42-90BD-48CA-9729-0246ECC40B23}"/>
          </ac:spMkLst>
        </pc:spChg>
        <pc:spChg chg="add">
          <ac:chgData name="Anastasia Soukhov" userId="392781a7-faff-48b2-b865-d393dcda6b00" providerId="ADAL" clId="{DD360C6B-0C85-499A-8F16-2CDBC4F0FFB3}" dt="2023-04-28T16:15:17.063" v="693"/>
          <ac:spMkLst>
            <pc:docMk/>
            <pc:sldMk cId="2095904286" sldId="516"/>
            <ac:spMk id="7" creationId="{089F5B78-960C-497E-BE57-6F427112B40D}"/>
          </ac:spMkLst>
        </pc:spChg>
        <pc:graphicFrameChg chg="mod modGraphic">
          <ac:chgData name="Anastasia Soukhov" userId="392781a7-faff-48b2-b865-d393dcda6b00" providerId="ADAL" clId="{DD360C6B-0C85-499A-8F16-2CDBC4F0FFB3}" dt="2023-05-10T17:09:19.509" v="712" actId="14734"/>
          <ac:graphicFrameMkLst>
            <pc:docMk/>
            <pc:sldMk cId="2095904286" sldId="516"/>
            <ac:graphicFrameMk id="5" creationId="{3DF5DF60-7EF6-44D2-A041-34F872C02CC7}"/>
          </ac:graphicFrameMkLst>
        </pc:graphicFrameChg>
      </pc:sldChg>
      <pc:sldChg chg="addSp delSp modSp mod">
        <pc:chgData name="Anastasia Soukhov" userId="392781a7-faff-48b2-b865-d393dcda6b00" providerId="ADAL" clId="{DD360C6B-0C85-499A-8F16-2CDBC4F0FFB3}" dt="2023-04-28T16:15:29.770" v="697"/>
        <pc:sldMkLst>
          <pc:docMk/>
          <pc:sldMk cId="3499770661" sldId="518"/>
        </pc:sldMkLst>
        <pc:spChg chg="mod">
          <ac:chgData name="Anastasia Soukhov" userId="392781a7-faff-48b2-b865-d393dcda6b00" providerId="ADAL" clId="{DD360C6B-0C85-499A-8F16-2CDBC4F0FFB3}" dt="2023-04-27T20:33:37.516" v="391" actId="13926"/>
          <ac:spMkLst>
            <pc:docMk/>
            <pc:sldMk cId="3499770661" sldId="518"/>
            <ac:spMk id="3" creationId="{6A45294E-3048-4411-BEB6-9F9152A23754}"/>
          </ac:spMkLst>
        </pc:spChg>
        <pc:spChg chg="del">
          <ac:chgData name="Anastasia Soukhov" userId="392781a7-faff-48b2-b865-d393dcda6b00" providerId="ADAL" clId="{DD360C6B-0C85-499A-8F16-2CDBC4F0FFB3}" dt="2023-04-28T16:15:29.443" v="696" actId="478"/>
          <ac:spMkLst>
            <pc:docMk/>
            <pc:sldMk cId="3499770661" sldId="518"/>
            <ac:spMk id="4" creationId="{ED10186A-86A9-4B8F-BA72-79504DB32A5E}"/>
          </ac:spMkLst>
        </pc:spChg>
        <pc:spChg chg="add">
          <ac:chgData name="Anastasia Soukhov" userId="392781a7-faff-48b2-b865-d393dcda6b00" providerId="ADAL" clId="{DD360C6B-0C85-499A-8F16-2CDBC4F0FFB3}" dt="2023-04-28T16:15:29.770" v="697"/>
          <ac:spMkLst>
            <pc:docMk/>
            <pc:sldMk cId="3499770661" sldId="518"/>
            <ac:spMk id="6" creationId="{FF4DC1AB-5D26-4C90-8C00-AC6F2417CE8D}"/>
          </ac:spMkLst>
        </pc:spChg>
        <pc:graphicFrameChg chg="mod modGraphic">
          <ac:chgData name="Anastasia Soukhov" userId="392781a7-faff-48b2-b865-d393dcda6b00" providerId="ADAL" clId="{DD360C6B-0C85-499A-8F16-2CDBC4F0FFB3}" dt="2023-04-28T15:51:56.372" v="645" actId="14100"/>
          <ac:graphicFrameMkLst>
            <pc:docMk/>
            <pc:sldMk cId="3499770661" sldId="518"/>
            <ac:graphicFrameMk id="7" creationId="{B521C0EA-FF6F-4BB0-BEAA-B8678648533D}"/>
          </ac:graphicFrameMkLst>
        </pc:graphicFrameChg>
      </pc:sldChg>
      <pc:sldChg chg="addSp delSp modSp add mod ord modShow">
        <pc:chgData name="Anastasia Soukhov" userId="392781a7-faff-48b2-b865-d393dcda6b00" providerId="ADAL" clId="{DD360C6B-0C85-499A-8F16-2CDBC4F0FFB3}" dt="2023-05-10T17:10:16.779" v="727" actId="947"/>
        <pc:sldMkLst>
          <pc:docMk/>
          <pc:sldMk cId="3723523899" sldId="519"/>
        </pc:sldMkLst>
        <pc:spChg chg="mod">
          <ac:chgData name="Anastasia Soukhov" userId="392781a7-faff-48b2-b865-d393dcda6b00" providerId="ADAL" clId="{DD360C6B-0C85-499A-8F16-2CDBC4F0FFB3}" dt="2023-04-28T15:50:50.813" v="588" actId="14100"/>
          <ac:spMkLst>
            <pc:docMk/>
            <pc:sldMk cId="3723523899" sldId="519"/>
            <ac:spMk id="3" creationId="{6A45294E-3048-4411-BEB6-9F9152A23754}"/>
          </ac:spMkLst>
        </pc:spChg>
        <pc:spChg chg="del">
          <ac:chgData name="Anastasia Soukhov" userId="392781a7-faff-48b2-b865-d393dcda6b00" providerId="ADAL" clId="{DD360C6B-0C85-499A-8F16-2CDBC4F0FFB3}" dt="2023-04-28T16:15:21.582" v="694" actId="478"/>
          <ac:spMkLst>
            <pc:docMk/>
            <pc:sldMk cId="3723523899" sldId="519"/>
            <ac:spMk id="4" creationId="{ED10186A-86A9-4B8F-BA72-79504DB32A5E}"/>
          </ac:spMkLst>
        </pc:spChg>
        <pc:spChg chg="add">
          <ac:chgData name="Anastasia Soukhov" userId="392781a7-faff-48b2-b865-d393dcda6b00" providerId="ADAL" clId="{DD360C6B-0C85-499A-8F16-2CDBC4F0FFB3}" dt="2023-04-28T16:15:21.930" v="695"/>
          <ac:spMkLst>
            <pc:docMk/>
            <pc:sldMk cId="3723523899" sldId="519"/>
            <ac:spMk id="6" creationId="{4E9E0EBD-8658-42C8-8D66-6D9DCF2CAD9C}"/>
          </ac:spMkLst>
        </pc:spChg>
        <pc:graphicFrameChg chg="mod modGraphic">
          <ac:chgData name="Anastasia Soukhov" userId="392781a7-faff-48b2-b865-d393dcda6b00" providerId="ADAL" clId="{DD360C6B-0C85-499A-8F16-2CDBC4F0FFB3}" dt="2023-05-10T17:10:16.779" v="727" actId="947"/>
          <ac:graphicFrameMkLst>
            <pc:docMk/>
            <pc:sldMk cId="3723523899" sldId="519"/>
            <ac:graphicFrameMk id="7" creationId="{B521C0EA-FF6F-4BB0-BEAA-B8678648533D}"/>
          </ac:graphicFrameMkLst>
        </pc:graphicFrameChg>
      </pc:sldChg>
    </pc:docChg>
  </pc:docChgLst>
  <pc:docChgLst>
    <pc:chgData name="Anastasia Soukhov" userId="392781a7-faff-48b2-b865-d393dcda6b00" providerId="ADAL" clId="{B46285F2-7F37-44A2-B8CE-CC14E75DBEF3}"/>
    <pc:docChg chg="undo redo custSel addSld delSld modSld sldOrd">
      <pc:chgData name="Anastasia Soukhov" userId="392781a7-faff-48b2-b865-d393dcda6b00" providerId="ADAL" clId="{B46285F2-7F37-44A2-B8CE-CC14E75DBEF3}" dt="2023-04-11T01:10:31.641" v="1252"/>
      <pc:docMkLst>
        <pc:docMk/>
      </pc:docMkLst>
      <pc:sldChg chg="addSp delSp modSp mod">
        <pc:chgData name="Anastasia Soukhov" userId="392781a7-faff-48b2-b865-d393dcda6b00" providerId="ADAL" clId="{B46285F2-7F37-44A2-B8CE-CC14E75DBEF3}" dt="2023-03-25T21:08:15.947" v="1209" actId="20577"/>
        <pc:sldMkLst>
          <pc:docMk/>
          <pc:sldMk cId="3842810767" sldId="460"/>
        </pc:sldMkLst>
        <pc:spChg chg="add del mod">
          <ac:chgData name="Anastasia Soukhov" userId="392781a7-faff-48b2-b865-d393dcda6b00" providerId="ADAL" clId="{B46285F2-7F37-44A2-B8CE-CC14E75DBEF3}" dt="2023-03-21T13:41:37.674" v="79" actId="478"/>
          <ac:spMkLst>
            <pc:docMk/>
            <pc:sldMk cId="3842810767" sldId="460"/>
            <ac:spMk id="3" creationId="{31D8447B-E629-402B-9350-BBB1355543F7}"/>
          </ac:spMkLst>
        </pc:spChg>
        <pc:spChg chg="mod">
          <ac:chgData name="Anastasia Soukhov" userId="392781a7-faff-48b2-b865-d393dcda6b00" providerId="ADAL" clId="{B46285F2-7F37-44A2-B8CE-CC14E75DBEF3}" dt="2023-03-25T21:08:15.947" v="1209" actId="20577"/>
          <ac:spMkLst>
            <pc:docMk/>
            <pc:sldMk cId="3842810767" sldId="460"/>
            <ac:spMk id="6" creationId="{4C4D8063-B3AD-4196-82E9-08D6F81C9A62}"/>
          </ac:spMkLst>
        </pc:spChg>
        <pc:spChg chg="del">
          <ac:chgData name="Anastasia Soukhov" userId="392781a7-faff-48b2-b865-d393dcda6b00" providerId="ADAL" clId="{B46285F2-7F37-44A2-B8CE-CC14E75DBEF3}" dt="2023-03-21T13:41:35.251" v="78" actId="478"/>
          <ac:spMkLst>
            <pc:docMk/>
            <pc:sldMk cId="3842810767" sldId="460"/>
            <ac:spMk id="87" creationId="{00000000-0000-0000-0000-000000000000}"/>
          </ac:spMkLst>
        </pc:spChg>
      </pc:sldChg>
      <pc:sldChg chg="modSp mod">
        <pc:chgData name="Anastasia Soukhov" userId="392781a7-faff-48b2-b865-d393dcda6b00" providerId="ADAL" clId="{B46285F2-7F37-44A2-B8CE-CC14E75DBEF3}" dt="2023-04-11T01:04:22.961" v="1223" actId="403"/>
        <pc:sldMkLst>
          <pc:docMk/>
          <pc:sldMk cId="3411516039" sldId="462"/>
        </pc:sldMkLst>
        <pc:spChg chg="mod">
          <ac:chgData name="Anastasia Soukhov" userId="392781a7-faff-48b2-b865-d393dcda6b00" providerId="ADAL" clId="{B46285F2-7F37-44A2-B8CE-CC14E75DBEF3}" dt="2023-04-11T01:03:31.485" v="1217" actId="403"/>
          <ac:spMkLst>
            <pc:docMk/>
            <pc:sldMk cId="3411516039" sldId="462"/>
            <ac:spMk id="9" creationId="{450C532E-4119-4B2D-85B5-FACD5A699A3D}"/>
          </ac:spMkLst>
        </pc:spChg>
        <pc:spChg chg="mod">
          <ac:chgData name="Anastasia Soukhov" userId="392781a7-faff-48b2-b865-d393dcda6b00" providerId="ADAL" clId="{B46285F2-7F37-44A2-B8CE-CC14E75DBEF3}" dt="2023-04-11T01:04:20.204" v="1222" actId="403"/>
          <ac:spMkLst>
            <pc:docMk/>
            <pc:sldMk cId="3411516039" sldId="462"/>
            <ac:spMk id="10" creationId="{D5B28655-0CAF-499A-9023-0B5F02077389}"/>
          </ac:spMkLst>
        </pc:spChg>
        <pc:spChg chg="mod">
          <ac:chgData name="Anastasia Soukhov" userId="392781a7-faff-48b2-b865-d393dcda6b00" providerId="ADAL" clId="{B46285F2-7F37-44A2-B8CE-CC14E75DBEF3}" dt="2023-04-11T01:04:22.961" v="1223" actId="403"/>
          <ac:spMkLst>
            <pc:docMk/>
            <pc:sldMk cId="3411516039" sldId="462"/>
            <ac:spMk id="11" creationId="{10EE528D-7FA7-4766-93B7-88C122BD1497}"/>
          </ac:spMkLst>
        </pc:spChg>
      </pc:sldChg>
      <pc:sldChg chg="modSp mod">
        <pc:chgData name="Anastasia Soukhov" userId="392781a7-faff-48b2-b865-d393dcda6b00" providerId="ADAL" clId="{B46285F2-7F37-44A2-B8CE-CC14E75DBEF3}" dt="2023-03-21T13:44:45.973" v="96" actId="20577"/>
        <pc:sldMkLst>
          <pc:docMk/>
          <pc:sldMk cId="3449089224" sldId="477"/>
        </pc:sldMkLst>
        <pc:spChg chg="mod">
          <ac:chgData name="Anastasia Soukhov" userId="392781a7-faff-48b2-b865-d393dcda6b00" providerId="ADAL" clId="{B46285F2-7F37-44A2-B8CE-CC14E75DBEF3}" dt="2023-03-21T13:44:45.973" v="96" actId="20577"/>
          <ac:spMkLst>
            <pc:docMk/>
            <pc:sldMk cId="3449089224" sldId="477"/>
            <ac:spMk id="14" creationId="{3588C8B3-2DE6-42CD-9FBE-30831C7A4498}"/>
          </ac:spMkLst>
        </pc:spChg>
      </pc:sldChg>
      <pc:sldChg chg="addSp delSp modSp mod ord">
        <pc:chgData name="Anastasia Soukhov" userId="392781a7-faff-48b2-b865-d393dcda6b00" providerId="ADAL" clId="{B46285F2-7F37-44A2-B8CE-CC14E75DBEF3}" dt="2023-03-25T21:08:24.622" v="1214" actId="20577"/>
        <pc:sldMkLst>
          <pc:docMk/>
          <pc:sldMk cId="2632704711" sldId="489"/>
        </pc:sldMkLst>
        <pc:spChg chg="del">
          <ac:chgData name="Anastasia Soukhov" userId="392781a7-faff-48b2-b865-d393dcda6b00" providerId="ADAL" clId="{B46285F2-7F37-44A2-B8CE-CC14E75DBEF3}" dt="2023-03-21T14:31:10.541" v="743" actId="478"/>
          <ac:spMkLst>
            <pc:docMk/>
            <pc:sldMk cId="2632704711" sldId="489"/>
            <ac:spMk id="7" creationId="{9E39237A-B98F-4D7D-9153-021AEFA3082F}"/>
          </ac:spMkLst>
        </pc:spChg>
        <pc:spChg chg="mod">
          <ac:chgData name="Anastasia Soukhov" userId="392781a7-faff-48b2-b865-d393dcda6b00" providerId="ADAL" clId="{B46285F2-7F37-44A2-B8CE-CC14E75DBEF3}" dt="2023-03-25T21:08:24.622" v="1214" actId="20577"/>
          <ac:spMkLst>
            <pc:docMk/>
            <pc:sldMk cId="2632704711" sldId="489"/>
            <ac:spMk id="19" creationId="{AF1DC19E-CACD-4923-B3C8-35BBF84EB522}"/>
          </ac:spMkLst>
        </pc:spChg>
        <pc:spChg chg="mod">
          <ac:chgData name="Anastasia Soukhov" userId="392781a7-faff-48b2-b865-d393dcda6b00" providerId="ADAL" clId="{B46285F2-7F37-44A2-B8CE-CC14E75DBEF3}" dt="2023-03-21T14:34:33.010" v="911" actId="14100"/>
          <ac:spMkLst>
            <pc:docMk/>
            <pc:sldMk cId="2632704711" sldId="489"/>
            <ac:spMk id="101" creationId="{00000000-0000-0000-0000-000000000000}"/>
          </ac:spMkLst>
        </pc:spChg>
        <pc:picChg chg="add">
          <ac:chgData name="Anastasia Soukhov" userId="392781a7-faff-48b2-b865-d393dcda6b00" providerId="ADAL" clId="{B46285F2-7F37-44A2-B8CE-CC14E75DBEF3}" dt="2023-03-24T15:32:29.692" v="1071"/>
          <ac:picMkLst>
            <pc:docMk/>
            <pc:sldMk cId="2632704711" sldId="489"/>
            <ac:picMk id="14" creationId="{5BD14DE8-9C14-4120-A37F-30E0CE69F99E}"/>
          </ac:picMkLst>
        </pc:picChg>
        <pc:cxnChg chg="add">
          <ac:chgData name="Anastasia Soukhov" userId="392781a7-faff-48b2-b865-d393dcda6b00" providerId="ADAL" clId="{B46285F2-7F37-44A2-B8CE-CC14E75DBEF3}" dt="2023-03-24T15:32:33.391" v="1072"/>
          <ac:cxnSpMkLst>
            <pc:docMk/>
            <pc:sldMk cId="2632704711" sldId="489"/>
            <ac:cxnSpMk id="15" creationId="{209EFD6E-A85C-407D-9028-0730E9054398}"/>
          </ac:cxnSpMkLst>
        </pc:cxnChg>
      </pc:sldChg>
      <pc:sldChg chg="modSp mod modShow">
        <pc:chgData name="Anastasia Soukhov" userId="392781a7-faff-48b2-b865-d393dcda6b00" providerId="ADAL" clId="{B46285F2-7F37-44A2-B8CE-CC14E75DBEF3}" dt="2023-03-22T00:34:56.713" v="1025" actId="14100"/>
        <pc:sldMkLst>
          <pc:docMk/>
          <pc:sldMk cId="44899351" sldId="494"/>
        </pc:sldMkLst>
        <pc:spChg chg="mod">
          <ac:chgData name="Anastasia Soukhov" userId="392781a7-faff-48b2-b865-d393dcda6b00" providerId="ADAL" clId="{B46285F2-7F37-44A2-B8CE-CC14E75DBEF3}" dt="2023-03-21T14:32:51.013" v="763" actId="113"/>
          <ac:spMkLst>
            <pc:docMk/>
            <pc:sldMk cId="44899351" sldId="494"/>
            <ac:spMk id="3" creationId="{A18EF4A4-C4FA-4717-B475-3FE22281A687}"/>
          </ac:spMkLst>
        </pc:spChg>
        <pc:spChg chg="mod">
          <ac:chgData name="Anastasia Soukhov" userId="392781a7-faff-48b2-b865-d393dcda6b00" providerId="ADAL" clId="{B46285F2-7F37-44A2-B8CE-CC14E75DBEF3}" dt="2023-03-22T00:34:56.713" v="1025" actId="14100"/>
          <ac:spMkLst>
            <pc:docMk/>
            <pc:sldMk cId="44899351" sldId="494"/>
            <ac:spMk id="12" creationId="{2982D4E2-351E-46D9-BB84-F195F2A9C47C}"/>
          </ac:spMkLst>
        </pc:spChg>
        <pc:picChg chg="mod modCrop">
          <ac:chgData name="Anastasia Soukhov" userId="392781a7-faff-48b2-b865-d393dcda6b00" providerId="ADAL" clId="{B46285F2-7F37-44A2-B8CE-CC14E75DBEF3}" dt="2023-03-21T16:17:04.364" v="972" actId="732"/>
          <ac:picMkLst>
            <pc:docMk/>
            <pc:sldMk cId="44899351" sldId="494"/>
            <ac:picMk id="16" creationId="{8E2A8D25-49EF-4D33-91FC-9C7296C2C442}"/>
          </ac:picMkLst>
        </pc:picChg>
      </pc:sldChg>
      <pc:sldChg chg="modCm">
        <pc:chgData name="Anastasia Soukhov" userId="392781a7-faff-48b2-b865-d393dcda6b00" providerId="ADAL" clId="{B46285F2-7F37-44A2-B8CE-CC14E75DBEF3}" dt="2023-03-21T16:12:36.746" v="912"/>
        <pc:sldMkLst>
          <pc:docMk/>
          <pc:sldMk cId="1157426335" sldId="498"/>
        </pc:sldMkLst>
      </pc:sldChg>
      <pc:sldChg chg="delSp modSp mod delAnim modAnim modNotesTx">
        <pc:chgData name="Anastasia Soukhov" userId="392781a7-faff-48b2-b865-d393dcda6b00" providerId="ADAL" clId="{B46285F2-7F37-44A2-B8CE-CC14E75DBEF3}" dt="2023-03-22T11:04:34.638" v="1070"/>
        <pc:sldMkLst>
          <pc:docMk/>
          <pc:sldMk cId="3923000093" sldId="499"/>
        </pc:sldMkLst>
        <pc:spChg chg="mod">
          <ac:chgData name="Anastasia Soukhov" userId="392781a7-faff-48b2-b865-d393dcda6b00" providerId="ADAL" clId="{B46285F2-7F37-44A2-B8CE-CC14E75DBEF3}" dt="2023-03-21T22:37:09.001" v="990" actId="5793"/>
          <ac:spMkLst>
            <pc:docMk/>
            <pc:sldMk cId="3923000093" sldId="499"/>
            <ac:spMk id="2" creationId="{5682BA31-D63C-40A1-ACA8-FE08ACA5D59D}"/>
          </ac:spMkLst>
        </pc:spChg>
        <pc:spChg chg="del mod">
          <ac:chgData name="Anastasia Soukhov" userId="392781a7-faff-48b2-b865-d393dcda6b00" providerId="ADAL" clId="{B46285F2-7F37-44A2-B8CE-CC14E75DBEF3}" dt="2023-03-21T16:16:14.891" v="919" actId="478"/>
          <ac:spMkLst>
            <pc:docMk/>
            <pc:sldMk cId="3923000093" sldId="499"/>
            <ac:spMk id="14" creationId="{6812C58C-FE74-45BC-98C3-A5187BD4CDAC}"/>
          </ac:spMkLst>
        </pc:spChg>
        <pc:spChg chg="del">
          <ac:chgData name="Anastasia Soukhov" userId="392781a7-faff-48b2-b865-d393dcda6b00" providerId="ADAL" clId="{B46285F2-7F37-44A2-B8CE-CC14E75DBEF3}" dt="2023-03-21T14:31:54.173" v="749" actId="478"/>
          <ac:spMkLst>
            <pc:docMk/>
            <pc:sldMk cId="3923000093" sldId="499"/>
            <ac:spMk id="15" creationId="{23BABA14-5390-4E04-BCF7-C83C27C49CC7}"/>
          </ac:spMkLst>
        </pc:spChg>
        <pc:spChg chg="del">
          <ac:chgData name="Anastasia Soukhov" userId="392781a7-faff-48b2-b865-d393dcda6b00" providerId="ADAL" clId="{B46285F2-7F37-44A2-B8CE-CC14E75DBEF3}" dt="2023-03-21T14:31:56.349" v="751" actId="478"/>
          <ac:spMkLst>
            <pc:docMk/>
            <pc:sldMk cId="3923000093" sldId="499"/>
            <ac:spMk id="43" creationId="{1F513F44-FAD8-4FEE-88E0-A234B632E05B}"/>
          </ac:spMkLst>
        </pc:spChg>
        <pc:spChg chg="del">
          <ac:chgData name="Anastasia Soukhov" userId="392781a7-faff-48b2-b865-d393dcda6b00" providerId="ADAL" clId="{B46285F2-7F37-44A2-B8CE-CC14E75DBEF3}" dt="2023-03-21T14:32:00.867" v="755" actId="478"/>
          <ac:spMkLst>
            <pc:docMk/>
            <pc:sldMk cId="3923000093" sldId="499"/>
            <ac:spMk id="53" creationId="{55FB778F-F0BF-4638-877E-B9C0BF89D542}"/>
          </ac:spMkLst>
        </pc:spChg>
        <pc:picChg chg="mod modCrop">
          <ac:chgData name="Anastasia Soukhov" userId="392781a7-faff-48b2-b865-d393dcda6b00" providerId="ADAL" clId="{B46285F2-7F37-44A2-B8CE-CC14E75DBEF3}" dt="2023-03-21T16:16:43.723" v="968" actId="732"/>
          <ac:picMkLst>
            <pc:docMk/>
            <pc:sldMk cId="3923000093" sldId="499"/>
            <ac:picMk id="13" creationId="{A8744D86-C9F8-45CD-BC15-E7EDD6A18225}"/>
          </ac:picMkLst>
        </pc:picChg>
        <pc:cxnChg chg="del mod">
          <ac:chgData name="Anastasia Soukhov" userId="392781a7-faff-48b2-b865-d393dcda6b00" providerId="ADAL" clId="{B46285F2-7F37-44A2-B8CE-CC14E75DBEF3}" dt="2023-03-21T14:31:59.182" v="754" actId="478"/>
          <ac:cxnSpMkLst>
            <pc:docMk/>
            <pc:sldMk cId="3923000093" sldId="499"/>
            <ac:cxnSpMk id="16" creationId="{13070970-884D-4ACC-BAC5-89DD94A14B41}"/>
          </ac:cxnSpMkLst>
        </pc:cxnChg>
        <pc:cxnChg chg="del">
          <ac:chgData name="Anastasia Soukhov" userId="392781a7-faff-48b2-b865-d393dcda6b00" providerId="ADAL" clId="{B46285F2-7F37-44A2-B8CE-CC14E75DBEF3}" dt="2023-03-21T14:31:58.406" v="753" actId="478"/>
          <ac:cxnSpMkLst>
            <pc:docMk/>
            <pc:sldMk cId="3923000093" sldId="499"/>
            <ac:cxnSpMk id="29" creationId="{9E1FBD2F-8FC2-44CB-A26C-0AD1D9A2B262}"/>
          </ac:cxnSpMkLst>
        </pc:cxnChg>
        <pc:cxnChg chg="del">
          <ac:chgData name="Anastasia Soukhov" userId="392781a7-faff-48b2-b865-d393dcda6b00" providerId="ADAL" clId="{B46285F2-7F37-44A2-B8CE-CC14E75DBEF3}" dt="2023-03-21T14:31:55.126" v="750" actId="478"/>
          <ac:cxnSpMkLst>
            <pc:docMk/>
            <pc:sldMk cId="3923000093" sldId="499"/>
            <ac:cxnSpMk id="32" creationId="{791EF37D-E22B-4134-94C8-8767547B5227}"/>
          </ac:cxnSpMkLst>
        </pc:cxnChg>
        <pc:cxnChg chg="del mod">
          <ac:chgData name="Anastasia Soukhov" userId="392781a7-faff-48b2-b865-d393dcda6b00" providerId="ADAL" clId="{B46285F2-7F37-44A2-B8CE-CC14E75DBEF3}" dt="2023-03-21T14:31:57.355" v="752" actId="478"/>
          <ac:cxnSpMkLst>
            <pc:docMk/>
            <pc:sldMk cId="3923000093" sldId="499"/>
            <ac:cxnSpMk id="45" creationId="{5AFF7090-557A-4B03-83F0-18CE84A53978}"/>
          </ac:cxnSpMkLst>
        </pc:cxnChg>
      </pc:sldChg>
      <pc:sldChg chg="modSp mod modShow modCm modNotesTx">
        <pc:chgData name="Anastasia Soukhov" userId="392781a7-faff-48b2-b865-d393dcda6b00" providerId="ADAL" clId="{B46285F2-7F37-44A2-B8CE-CC14E75DBEF3}" dt="2023-03-25T15:04:09.467" v="1181" actId="20577"/>
        <pc:sldMkLst>
          <pc:docMk/>
          <pc:sldMk cId="283415837" sldId="510"/>
        </pc:sldMkLst>
        <pc:spChg chg="mod">
          <ac:chgData name="Anastasia Soukhov" userId="392781a7-faff-48b2-b865-d393dcda6b00" providerId="ADAL" clId="{B46285F2-7F37-44A2-B8CE-CC14E75DBEF3}" dt="2023-03-25T15:01:57.504" v="1108" actId="20577"/>
          <ac:spMkLst>
            <pc:docMk/>
            <pc:sldMk cId="283415837" sldId="510"/>
            <ac:spMk id="3" creationId="{A18EF4A4-C4FA-4717-B475-3FE22281A687}"/>
          </ac:spMkLst>
        </pc:spChg>
        <pc:spChg chg="mod">
          <ac:chgData name="Anastasia Soukhov" userId="392781a7-faff-48b2-b865-d393dcda6b00" providerId="ADAL" clId="{B46285F2-7F37-44A2-B8CE-CC14E75DBEF3}" dt="2023-03-22T00:34:51.140" v="1024" actId="1035"/>
          <ac:spMkLst>
            <pc:docMk/>
            <pc:sldMk cId="283415837" sldId="510"/>
            <ac:spMk id="10" creationId="{303F31F8-5B46-4476-93CD-334D84698DF9}"/>
          </ac:spMkLst>
        </pc:spChg>
        <pc:picChg chg="mod modCrop">
          <ac:chgData name="Anastasia Soukhov" userId="392781a7-faff-48b2-b865-d393dcda6b00" providerId="ADAL" clId="{B46285F2-7F37-44A2-B8CE-CC14E75DBEF3}" dt="2023-03-21T16:16:52.554" v="969" actId="732"/>
          <ac:picMkLst>
            <pc:docMk/>
            <pc:sldMk cId="283415837" sldId="510"/>
            <ac:picMk id="14" creationId="{7D04994C-5087-4B0E-88F4-AB3B1D6D81AA}"/>
          </ac:picMkLst>
        </pc:picChg>
      </pc:sldChg>
      <pc:sldChg chg="mod modShow">
        <pc:chgData name="Anastasia Soukhov" userId="392781a7-faff-48b2-b865-d393dcda6b00" providerId="ADAL" clId="{B46285F2-7F37-44A2-B8CE-CC14E75DBEF3}" dt="2023-03-21T14:12:19.632" v="315" actId="729"/>
        <pc:sldMkLst>
          <pc:docMk/>
          <pc:sldMk cId="2915792277" sldId="511"/>
        </pc:sldMkLst>
      </pc:sldChg>
      <pc:sldChg chg="mod modShow">
        <pc:chgData name="Anastasia Soukhov" userId="392781a7-faff-48b2-b865-d393dcda6b00" providerId="ADAL" clId="{B46285F2-7F37-44A2-B8CE-CC14E75DBEF3}" dt="2023-03-21T14:12:19.632" v="315" actId="729"/>
        <pc:sldMkLst>
          <pc:docMk/>
          <pc:sldMk cId="4039943770" sldId="512"/>
        </pc:sldMkLst>
      </pc:sldChg>
      <pc:sldChg chg="addSp delSp modSp add mod ord modNotesTx">
        <pc:chgData name="Anastasia Soukhov" userId="392781a7-faff-48b2-b865-d393dcda6b00" providerId="ADAL" clId="{B46285F2-7F37-44A2-B8CE-CC14E75DBEF3}" dt="2023-03-25T21:08:20.893" v="1212" actId="1037"/>
        <pc:sldMkLst>
          <pc:docMk/>
          <pc:sldMk cId="1657870657" sldId="513"/>
        </pc:sldMkLst>
        <pc:spChg chg="mod">
          <ac:chgData name="Anastasia Soukhov" userId="392781a7-faff-48b2-b865-d393dcda6b00" providerId="ADAL" clId="{B46285F2-7F37-44A2-B8CE-CC14E75DBEF3}" dt="2023-03-21T14:14:12.988" v="389" actId="14100"/>
          <ac:spMkLst>
            <pc:docMk/>
            <pc:sldMk cId="1657870657" sldId="513"/>
            <ac:spMk id="2" creationId="{5682BA31-D63C-40A1-ACA8-FE08ACA5D59D}"/>
          </ac:spMkLst>
        </pc:spChg>
        <pc:spChg chg="mod">
          <ac:chgData name="Anastasia Soukhov" userId="392781a7-faff-48b2-b865-d393dcda6b00" providerId="ADAL" clId="{B46285F2-7F37-44A2-B8CE-CC14E75DBEF3}" dt="2023-03-22T00:35:03.100" v="1039" actId="20577"/>
          <ac:spMkLst>
            <pc:docMk/>
            <pc:sldMk cId="1657870657" sldId="513"/>
            <ac:spMk id="3" creationId="{A18EF4A4-C4FA-4717-B475-3FE22281A687}"/>
          </ac:spMkLst>
        </pc:spChg>
        <pc:spChg chg="add del">
          <ac:chgData name="Anastasia Soukhov" userId="392781a7-faff-48b2-b865-d393dcda6b00" providerId="ADAL" clId="{B46285F2-7F37-44A2-B8CE-CC14E75DBEF3}" dt="2023-03-22T11:00:46.960" v="1068"/>
          <ac:spMkLst>
            <pc:docMk/>
            <pc:sldMk cId="1657870657" sldId="513"/>
            <ac:spMk id="5" creationId="{81193AD3-8A67-4FF3-B991-C0180D19B452}"/>
          </ac:spMkLst>
        </pc:spChg>
        <pc:spChg chg="mod">
          <ac:chgData name="Anastasia Soukhov" userId="392781a7-faff-48b2-b865-d393dcda6b00" providerId="ADAL" clId="{B46285F2-7F37-44A2-B8CE-CC14E75DBEF3}" dt="2023-03-25T21:08:20.893" v="1212" actId="1037"/>
          <ac:spMkLst>
            <pc:docMk/>
            <pc:sldMk cId="1657870657" sldId="513"/>
            <ac:spMk id="12" creationId="{2982D4E2-351E-46D9-BB84-F195F2A9C47C}"/>
          </ac:spMkLst>
        </pc:spChg>
        <pc:grpChg chg="add">
          <ac:chgData name="Anastasia Soukhov" userId="392781a7-faff-48b2-b865-d393dcda6b00" providerId="ADAL" clId="{B46285F2-7F37-44A2-B8CE-CC14E75DBEF3}" dt="2023-03-22T11:01:03.760" v="1069"/>
          <ac:grpSpMkLst>
            <pc:docMk/>
            <pc:sldMk cId="1657870657" sldId="513"/>
            <ac:grpSpMk id="6" creationId="{CE0EAF4E-91B1-4634-8444-028201DA21C6}"/>
          </ac:grpSpMkLst>
        </pc:grpChg>
        <pc:grpChg chg="add">
          <ac:chgData name="Anastasia Soukhov" userId="392781a7-faff-48b2-b865-d393dcda6b00" providerId="ADAL" clId="{B46285F2-7F37-44A2-B8CE-CC14E75DBEF3}" dt="2023-03-22T11:01:03.760" v="1069"/>
          <ac:grpSpMkLst>
            <pc:docMk/>
            <pc:sldMk cId="1657870657" sldId="513"/>
            <ac:grpSpMk id="9" creationId="{FCB1BDB0-D42E-4027-8833-B5CA0DFCFCB3}"/>
          </ac:grpSpMkLst>
        </pc:grpChg>
      </pc:sldChg>
      <pc:sldChg chg="add del">
        <pc:chgData name="Anastasia Soukhov" userId="392781a7-faff-48b2-b865-d393dcda6b00" providerId="ADAL" clId="{B46285F2-7F37-44A2-B8CE-CC14E75DBEF3}" dt="2023-03-21T14:20:43.115" v="692"/>
        <pc:sldMkLst>
          <pc:docMk/>
          <pc:sldMk cId="2538775672" sldId="514"/>
        </pc:sldMkLst>
      </pc:sldChg>
      <pc:sldChg chg="delSp modSp add mod ord modShow">
        <pc:chgData name="Anastasia Soukhov" userId="392781a7-faff-48b2-b865-d393dcda6b00" providerId="ADAL" clId="{B46285F2-7F37-44A2-B8CE-CC14E75DBEF3}" dt="2023-04-11T01:10:31.641" v="1252"/>
        <pc:sldMkLst>
          <pc:docMk/>
          <pc:sldMk cId="2972169153" sldId="514"/>
        </pc:sldMkLst>
        <pc:spChg chg="mod">
          <ac:chgData name="Anastasia Soukhov" userId="392781a7-faff-48b2-b865-d393dcda6b00" providerId="ADAL" clId="{B46285F2-7F37-44A2-B8CE-CC14E75DBEF3}" dt="2023-04-11T01:05:31.356" v="1228" actId="2711"/>
          <ac:spMkLst>
            <pc:docMk/>
            <pc:sldMk cId="2972169153" sldId="514"/>
            <ac:spMk id="9" creationId="{450C532E-4119-4B2D-85B5-FACD5A699A3D}"/>
          </ac:spMkLst>
        </pc:spChg>
        <pc:spChg chg="mod">
          <ac:chgData name="Anastasia Soukhov" userId="392781a7-faff-48b2-b865-d393dcda6b00" providerId="ADAL" clId="{B46285F2-7F37-44A2-B8CE-CC14E75DBEF3}" dt="2023-04-11T01:05:31.356" v="1228" actId="2711"/>
          <ac:spMkLst>
            <pc:docMk/>
            <pc:sldMk cId="2972169153" sldId="514"/>
            <ac:spMk id="10" creationId="{D5B28655-0CAF-499A-9023-0B5F02077389}"/>
          </ac:spMkLst>
        </pc:spChg>
        <pc:spChg chg="mod">
          <ac:chgData name="Anastasia Soukhov" userId="392781a7-faff-48b2-b865-d393dcda6b00" providerId="ADAL" clId="{B46285F2-7F37-44A2-B8CE-CC14E75DBEF3}" dt="2023-04-11T01:05:31.356" v="1228" actId="2711"/>
          <ac:spMkLst>
            <pc:docMk/>
            <pc:sldMk cId="2972169153" sldId="514"/>
            <ac:spMk id="11" creationId="{10EE528D-7FA7-4766-93B7-88C122BD1497}"/>
          </ac:spMkLst>
        </pc:spChg>
        <pc:spChg chg="mod">
          <ac:chgData name="Anastasia Soukhov" userId="392781a7-faff-48b2-b865-d393dcda6b00" providerId="ADAL" clId="{B46285F2-7F37-44A2-B8CE-CC14E75DBEF3}" dt="2023-04-11T01:06:03.805" v="1245" actId="1035"/>
          <ac:spMkLst>
            <pc:docMk/>
            <pc:sldMk cId="2972169153" sldId="514"/>
            <ac:spMk id="15" creationId="{EC8B408D-1B62-4C3A-8FA5-9EB5454D172F}"/>
          </ac:spMkLst>
        </pc:spChg>
        <pc:spChg chg="mod">
          <ac:chgData name="Anastasia Soukhov" userId="392781a7-faff-48b2-b865-d393dcda6b00" providerId="ADAL" clId="{B46285F2-7F37-44A2-B8CE-CC14E75DBEF3}" dt="2023-04-11T01:05:31.356" v="1228" actId="2711"/>
          <ac:spMkLst>
            <pc:docMk/>
            <pc:sldMk cId="2972169153" sldId="514"/>
            <ac:spMk id="16" creationId="{906F9B97-BA77-4BFC-9068-B9610552C403}"/>
          </ac:spMkLst>
        </pc:spChg>
        <pc:spChg chg="mod">
          <ac:chgData name="Anastasia Soukhov" userId="392781a7-faff-48b2-b865-d393dcda6b00" providerId="ADAL" clId="{B46285F2-7F37-44A2-B8CE-CC14E75DBEF3}" dt="2023-04-11T01:06:11.080" v="1246" actId="1037"/>
          <ac:spMkLst>
            <pc:docMk/>
            <pc:sldMk cId="2972169153" sldId="514"/>
            <ac:spMk id="18" creationId="{9D49474E-0CC2-4016-8666-1D6961783F02}"/>
          </ac:spMkLst>
        </pc:spChg>
        <pc:spChg chg="mod">
          <ac:chgData name="Anastasia Soukhov" userId="392781a7-faff-48b2-b865-d393dcda6b00" providerId="ADAL" clId="{B46285F2-7F37-44A2-B8CE-CC14E75DBEF3}" dt="2023-04-11T01:05:31.356" v="1228" actId="2711"/>
          <ac:spMkLst>
            <pc:docMk/>
            <pc:sldMk cId="2972169153" sldId="514"/>
            <ac:spMk id="20" creationId="{32C7D411-A178-4AF2-934E-4BEA5734D380}"/>
          </ac:spMkLst>
        </pc:spChg>
        <pc:spChg chg="mod">
          <ac:chgData name="Anastasia Soukhov" userId="392781a7-faff-48b2-b865-d393dcda6b00" providerId="ADAL" clId="{B46285F2-7F37-44A2-B8CE-CC14E75DBEF3}" dt="2023-04-11T01:05:31.356" v="1228" actId="2711"/>
          <ac:spMkLst>
            <pc:docMk/>
            <pc:sldMk cId="2972169153" sldId="514"/>
            <ac:spMk id="22" creationId="{C7E4458F-2268-44EC-BA82-1340584121A0}"/>
          </ac:spMkLst>
        </pc:spChg>
        <pc:spChg chg="mod">
          <ac:chgData name="Anastasia Soukhov" userId="392781a7-faff-48b2-b865-d393dcda6b00" providerId="ADAL" clId="{B46285F2-7F37-44A2-B8CE-CC14E75DBEF3}" dt="2023-04-11T01:05:31.356" v="1228" actId="2711"/>
          <ac:spMkLst>
            <pc:docMk/>
            <pc:sldMk cId="2972169153" sldId="514"/>
            <ac:spMk id="23" creationId="{68A465F4-C53D-4F4D-99BC-B020015BA874}"/>
          </ac:spMkLst>
        </pc:spChg>
        <pc:spChg chg="mod">
          <ac:chgData name="Anastasia Soukhov" userId="392781a7-faff-48b2-b865-d393dcda6b00" providerId="ADAL" clId="{B46285F2-7F37-44A2-B8CE-CC14E75DBEF3}" dt="2023-04-11T01:06:15.316" v="1249" actId="1038"/>
          <ac:spMkLst>
            <pc:docMk/>
            <pc:sldMk cId="2972169153" sldId="514"/>
            <ac:spMk id="24" creationId="{B335466F-CD6E-46DC-8322-766A4623D950}"/>
          </ac:spMkLst>
        </pc:spChg>
        <pc:spChg chg="mod">
          <ac:chgData name="Anastasia Soukhov" userId="392781a7-faff-48b2-b865-d393dcda6b00" providerId="ADAL" clId="{B46285F2-7F37-44A2-B8CE-CC14E75DBEF3}" dt="2023-04-11T01:05:31.356" v="1228" actId="2711"/>
          <ac:spMkLst>
            <pc:docMk/>
            <pc:sldMk cId="2972169153" sldId="514"/>
            <ac:spMk id="26" creationId="{AB85E907-E22D-48DB-8E32-674B90F211BB}"/>
          </ac:spMkLst>
        </pc:spChg>
        <pc:spChg chg="mod">
          <ac:chgData name="Anastasia Soukhov" userId="392781a7-faff-48b2-b865-d393dcda6b00" providerId="ADAL" clId="{B46285F2-7F37-44A2-B8CE-CC14E75DBEF3}" dt="2023-04-11T01:05:52.189" v="1242" actId="1035"/>
          <ac:spMkLst>
            <pc:docMk/>
            <pc:sldMk cId="2972169153" sldId="514"/>
            <ac:spMk id="27" creationId="{9D7CAD41-8A3B-4AFA-BE81-F97B0525857A}"/>
          </ac:spMkLst>
        </pc:spChg>
        <pc:spChg chg="mod">
          <ac:chgData name="Anastasia Soukhov" userId="392781a7-faff-48b2-b865-d393dcda6b00" providerId="ADAL" clId="{B46285F2-7F37-44A2-B8CE-CC14E75DBEF3}" dt="2023-04-11T01:05:31.356" v="1228" actId="2711"/>
          <ac:spMkLst>
            <pc:docMk/>
            <pc:sldMk cId="2972169153" sldId="514"/>
            <ac:spMk id="29" creationId="{5263A678-B00E-462F-AFDF-91890F3BF1CC}"/>
          </ac:spMkLst>
        </pc:spChg>
        <pc:spChg chg="mod">
          <ac:chgData name="Anastasia Soukhov" userId="392781a7-faff-48b2-b865-d393dcda6b00" providerId="ADAL" clId="{B46285F2-7F37-44A2-B8CE-CC14E75DBEF3}" dt="2023-04-11T01:05:31.356" v="1228" actId="2711"/>
          <ac:spMkLst>
            <pc:docMk/>
            <pc:sldMk cId="2972169153" sldId="514"/>
            <ac:spMk id="31" creationId="{76875B13-287D-4540-A8B8-E3C4A8D186F3}"/>
          </ac:spMkLst>
        </pc:spChg>
        <pc:spChg chg="mod">
          <ac:chgData name="Anastasia Soukhov" userId="392781a7-faff-48b2-b865-d393dcda6b00" providerId="ADAL" clId="{B46285F2-7F37-44A2-B8CE-CC14E75DBEF3}" dt="2023-04-11T01:05:31.356" v="1228" actId="2711"/>
          <ac:spMkLst>
            <pc:docMk/>
            <pc:sldMk cId="2972169153" sldId="514"/>
            <ac:spMk id="32" creationId="{9B25184D-4B30-486D-9DC2-12CFE79D667F}"/>
          </ac:spMkLst>
        </pc:spChg>
        <pc:spChg chg="mod">
          <ac:chgData name="Anastasia Soukhov" userId="392781a7-faff-48b2-b865-d393dcda6b00" providerId="ADAL" clId="{B46285F2-7F37-44A2-B8CE-CC14E75DBEF3}" dt="2023-04-11T01:05:31.356" v="1228" actId="2711"/>
          <ac:spMkLst>
            <pc:docMk/>
            <pc:sldMk cId="2972169153" sldId="514"/>
            <ac:spMk id="34" creationId="{0FE08CBC-C07D-48A6-BBEE-B4FD40DCF3FB}"/>
          </ac:spMkLst>
        </pc:spChg>
        <pc:spChg chg="mod">
          <ac:chgData name="Anastasia Soukhov" userId="392781a7-faff-48b2-b865-d393dcda6b00" providerId="ADAL" clId="{B46285F2-7F37-44A2-B8CE-CC14E75DBEF3}" dt="2023-04-11T01:05:31.356" v="1228" actId="2711"/>
          <ac:spMkLst>
            <pc:docMk/>
            <pc:sldMk cId="2972169153" sldId="514"/>
            <ac:spMk id="35" creationId="{53C5B676-B94E-495C-B2A8-98DC99216E08}"/>
          </ac:spMkLst>
        </pc:spChg>
        <pc:spChg chg="mod">
          <ac:chgData name="Anastasia Soukhov" userId="392781a7-faff-48b2-b865-d393dcda6b00" providerId="ADAL" clId="{B46285F2-7F37-44A2-B8CE-CC14E75DBEF3}" dt="2023-04-11T01:05:31.356" v="1228" actId="2711"/>
          <ac:spMkLst>
            <pc:docMk/>
            <pc:sldMk cId="2972169153" sldId="514"/>
            <ac:spMk id="36" creationId="{7F715FAC-8DFF-454F-B5CD-C4E86D19F1E0}"/>
          </ac:spMkLst>
        </pc:spChg>
        <pc:spChg chg="mod">
          <ac:chgData name="Anastasia Soukhov" userId="392781a7-faff-48b2-b865-d393dcda6b00" providerId="ADAL" clId="{B46285F2-7F37-44A2-B8CE-CC14E75DBEF3}" dt="2023-04-11T01:05:31.356" v="1228" actId="2711"/>
          <ac:spMkLst>
            <pc:docMk/>
            <pc:sldMk cId="2972169153" sldId="514"/>
            <ac:spMk id="40" creationId="{CA151705-A43C-4CA6-AA95-046A5D3AF62B}"/>
          </ac:spMkLst>
        </pc:spChg>
        <pc:spChg chg="mod">
          <ac:chgData name="Anastasia Soukhov" userId="392781a7-faff-48b2-b865-d393dcda6b00" providerId="ADAL" clId="{B46285F2-7F37-44A2-B8CE-CC14E75DBEF3}" dt="2023-04-11T01:05:31.356" v="1228" actId="2711"/>
          <ac:spMkLst>
            <pc:docMk/>
            <pc:sldMk cId="2972169153" sldId="514"/>
            <ac:spMk id="41" creationId="{482113FF-B0B0-4C3C-932F-E37B8F2BBC9C}"/>
          </ac:spMkLst>
        </pc:spChg>
        <pc:spChg chg="mod">
          <ac:chgData name="Anastasia Soukhov" userId="392781a7-faff-48b2-b865-d393dcda6b00" providerId="ADAL" clId="{B46285F2-7F37-44A2-B8CE-CC14E75DBEF3}" dt="2023-04-11T01:05:31.356" v="1228" actId="2711"/>
          <ac:spMkLst>
            <pc:docMk/>
            <pc:sldMk cId="2972169153" sldId="514"/>
            <ac:spMk id="42" creationId="{52EE68B1-10B8-490C-AD19-50FF8F97F6E7}"/>
          </ac:spMkLst>
        </pc:spChg>
        <pc:spChg chg="mod">
          <ac:chgData name="Anastasia Soukhov" userId="392781a7-faff-48b2-b865-d393dcda6b00" providerId="ADAL" clId="{B46285F2-7F37-44A2-B8CE-CC14E75DBEF3}" dt="2023-04-11T01:05:31.356" v="1228" actId="2711"/>
          <ac:spMkLst>
            <pc:docMk/>
            <pc:sldMk cId="2972169153" sldId="514"/>
            <ac:spMk id="43" creationId="{A88F01BD-8C31-41A5-A842-83DDF990CC20}"/>
          </ac:spMkLst>
        </pc:spChg>
        <pc:spChg chg="mod">
          <ac:chgData name="Anastasia Soukhov" userId="392781a7-faff-48b2-b865-d393dcda6b00" providerId="ADAL" clId="{B46285F2-7F37-44A2-B8CE-CC14E75DBEF3}" dt="2023-04-11T01:05:31.356" v="1228" actId="2711"/>
          <ac:spMkLst>
            <pc:docMk/>
            <pc:sldMk cId="2972169153" sldId="514"/>
            <ac:spMk id="44" creationId="{81DFC76B-CE6D-44A4-8406-6D2E823EFC3B}"/>
          </ac:spMkLst>
        </pc:spChg>
        <pc:grpChg chg="del">
          <ac:chgData name="Anastasia Soukhov" userId="392781a7-faff-48b2-b865-d393dcda6b00" providerId="ADAL" clId="{B46285F2-7F37-44A2-B8CE-CC14E75DBEF3}" dt="2023-04-11T01:04:34.560" v="1225" actId="478"/>
          <ac:grpSpMkLst>
            <pc:docMk/>
            <pc:sldMk cId="2972169153" sldId="514"/>
            <ac:grpSpMk id="4" creationId="{5502BDF8-1CA1-4DF3-AF9D-7A05870BEA94}"/>
          </ac:grpSpMkLst>
        </pc:grpChg>
      </pc:sldChg>
      <pc:sldChg chg="add del">
        <pc:chgData name="Anastasia Soukhov" userId="392781a7-faff-48b2-b865-d393dcda6b00" providerId="ADAL" clId="{B46285F2-7F37-44A2-B8CE-CC14E75DBEF3}" dt="2023-03-21T14:20:42.470" v="691"/>
        <pc:sldMkLst>
          <pc:docMk/>
          <pc:sldMk cId="2291603370" sldId="515"/>
        </pc:sldMkLst>
      </pc:sldChg>
    </pc:docChg>
  </pc:docChgLst>
</pc:chgInfo>
</file>

<file path=ppt/comments/modernComment_1DD_CD94ECC8.xml><?xml version="1.0" encoding="utf-8"?>
<p188:cmLst xmlns:a="http://schemas.openxmlformats.org/drawingml/2006/main" xmlns:r="http://schemas.openxmlformats.org/officeDocument/2006/relationships" xmlns:p188="http://schemas.microsoft.com/office/powerpoint/2018/8/main">
  <p188:cm id="{AE349259-9E28-455D-BF02-C17C825A9317}" authorId="{8323ECB9-E6C7-F3A1-9512-39ACED7A3A51}" status="resolved" created="2023-03-17T15:16:46.512">
    <ac:txMkLst xmlns:ac="http://schemas.microsoft.com/office/drawing/2013/main/command">
      <pc:docMk xmlns:pc="http://schemas.microsoft.com/office/powerpoint/2013/main/command"/>
      <pc:sldMk xmlns:pc="http://schemas.microsoft.com/office/powerpoint/2013/main/command" cId="3449089224" sldId="477"/>
      <ac:spMk id="14" creationId="{3588C8B3-2DE6-42CD-9FBE-30831C7A4498}"/>
      <ac:txMk cp="0" len="12">
        <ac:context len="51" hash="1159228934"/>
      </ac:txMk>
    </ac:txMkLst>
    <p188:pos x="1813425" y="493765"/>
    <p188:txBody>
      <a:bodyPr/>
      <a:lstStyle/>
      <a:p>
        <a:r>
          <a:rPr lang="en-US"/>
          <a:t>TRANSPORTATION</a:t>
        </a:r>
      </a:p>
    </p188:txBody>
  </p188:cm>
</p188:cmLst>
</file>

<file path=ppt/comments/modernComment_1F2_44FCEC9F.xml><?xml version="1.0" encoding="utf-8"?>
<p188:cmLst xmlns:a="http://schemas.openxmlformats.org/drawingml/2006/main" xmlns:r="http://schemas.openxmlformats.org/officeDocument/2006/relationships" xmlns:p188="http://schemas.microsoft.com/office/powerpoint/2018/8/main">
  <p188:cm id="{3E8235F5-7DE1-4900-AB58-87C57C70B9D5}" authorId="{8323ECB9-E6C7-F3A1-9512-39ACED7A3A51}" status="resolved" created="2023-03-17T15:18:38.920">
    <ac:deMkLst xmlns:ac="http://schemas.microsoft.com/office/drawing/2013/main/command">
      <pc:docMk xmlns:pc="http://schemas.microsoft.com/office/powerpoint/2013/main/command"/>
      <pc:sldMk xmlns:pc="http://schemas.microsoft.com/office/powerpoint/2013/main/command" cId="1157426335" sldId="498"/>
      <ac:picMk id="21" creationId="{21982C6D-4F4A-4AA6-A284-235991073772}"/>
    </ac:deMkLst>
    <p188:replyLst>
      <p188:reply id="{FEF16798-96B6-475D-851F-9A911B01C37F}" authorId="{4A9FBCB5-95DA-5C17-1C97-967514E0F321}" created="2023-03-17T16:46:39.249">
        <p188:txBody>
          <a:bodyPr/>
          <a:lstStyle/>
          <a:p>
            <a:r>
              <a:rPr lang="en-CA"/>
              <a:t>I will make sure to present the findings from bottom up - will change though if the group agrees it's necessary.</a:t>
            </a:r>
          </a:p>
        </p188:txBody>
      </p188:reply>
    </p188:replyLst>
    <p188:txBody>
      <a:bodyPr/>
      <a:lstStyle/>
      <a:p>
        <a:r>
          <a:rPr lang="en-US"/>
          <a:t>Just a detail, but it makes more sense to have first the most important categories (reverse order).</a:t>
        </a:r>
      </a:p>
    </p188:txBody>
  </p188:cm>
</p188:cmLst>
</file>

<file path=ppt/comments/modernComment_1FE_10E4951D.xml><?xml version="1.0" encoding="utf-8"?>
<p188:cmLst xmlns:a="http://schemas.openxmlformats.org/drawingml/2006/main" xmlns:r="http://schemas.openxmlformats.org/officeDocument/2006/relationships" xmlns:p188="http://schemas.microsoft.com/office/powerpoint/2018/8/main">
  <p188:cm id="{A4362776-B5D2-4162-8514-6900E05781A9}" authorId="{8323ECB9-E6C7-F3A1-9512-39ACED7A3A51}" status="resolved" created="2023-03-17T15:21:07.544">
    <ac:txMkLst xmlns:ac="http://schemas.microsoft.com/office/drawing/2013/main/command">
      <pc:docMk xmlns:pc="http://schemas.microsoft.com/office/powerpoint/2013/main/command"/>
      <pc:sldMk xmlns:pc="http://schemas.microsoft.com/office/powerpoint/2013/main/command" cId="283415837" sldId="510"/>
      <ac:spMk id="3" creationId="{A18EF4A4-C4FA-4717-B475-3FE22281A687}"/>
      <ac:txMk cp="91" len="90">
        <ac:context len="597" hash="650844482"/>
      </ac:txMk>
    </ac:txMkLst>
    <p188:pos x="4373464" y="1455420"/>
    <p188:replyLst>
      <p188:reply id="{07A34405-0A0A-46B2-AC09-D18774BDCA61}" authorId="{8323ECB9-E6C7-F3A1-9512-39ACED7A3A51}" created="2023-03-17T15:22:10.877">
        <p188:txBody>
          <a:bodyPr/>
          <a:lstStyle/>
          <a:p>
            <a:r>
              <a:rPr lang="en-US"/>
              <a:t>Maybe rename as Emerging approaches (sufficientarianism, capabilities)</a:t>
            </a:r>
          </a:p>
        </p188:txBody>
      </p188:reply>
      <p188:reply id="{D40D7915-9E61-4480-80B5-EE5ACF0CCB43}" authorId="{4A9FBCB5-95DA-5C17-1C97-967514E0F321}" created="2023-03-17T16:50:34.646">
        <p188:txBody>
          <a:bodyPr/>
          <a:lstStyle/>
          <a:p>
            <a:r>
              <a:rPr lang="en-CA"/>
              <a:t>Antonio and I discussed this point - renaming to emerging approaches may be a bit vague. Additionally, Capabilities approach has a the concept of 'what is sufficent' so they two make sense to group together for the point of this presentation. We will discuss with the group!</a:t>
            </a:r>
          </a:p>
        </p188:txBody>
      </p188:reply>
    </p188:replyLst>
    <p188:txBody>
      <a:bodyPr/>
      <a:lstStyle/>
      <a:p>
        <a:r>
          <a:rPr lang="en-US"/>
          <a:t>Well, I think that here are two different concepts combined. What is sufficient, individual capabilities. Not necessarily together</a:t>
        </a:r>
      </a:p>
    </p188:txBody>
  </p188:cm>
  <p188:cm id="{463EA966-5F0D-45B8-8254-D7EFC703D093}" authorId="{8323ECB9-E6C7-F3A1-9512-39ACED7A3A51}" status="resolved" created="2023-03-17T15:23:13.431">
    <ac:txMkLst xmlns:ac="http://schemas.microsoft.com/office/drawing/2013/main/command">
      <pc:docMk xmlns:pc="http://schemas.microsoft.com/office/powerpoint/2013/main/command"/>
      <pc:sldMk xmlns:pc="http://schemas.microsoft.com/office/powerpoint/2013/main/command" cId="283415837" sldId="510"/>
      <ac:spMk id="3" creationId="{A18EF4A4-C4FA-4717-B475-3FE22281A687}"/>
      <ac:txMk cp="387" len="19">
        <ac:context len="597" hash="650844482"/>
      </ac:txMk>
    </ac:txMkLst>
    <p188:pos x="2335114" y="3589020"/>
    <p188:replyLst/>
    <p188:txBody>
      <a:bodyPr/>
      <a:lstStyle/>
      <a:p>
        <a:r>
          <a:rPr lang="en-US"/>
          <a:t>For me vertical equity is not equal across groups. You are giving more priority to certain groups to compensate for existing inequalities.</a:t>
        </a:r>
      </a:p>
    </p188:txBody>
  </p188:cm>
  <p188:cm id="{5510BBC1-9C4C-4A5F-837F-6FDD8EB98A78}" authorId="{8323ECB9-E6C7-F3A1-9512-39ACED7A3A51}" status="resolved" created="2023-03-17T15:23:31.307">
    <ac:txMkLst xmlns:ac="http://schemas.microsoft.com/office/drawing/2013/main/command">
      <pc:docMk xmlns:pc="http://schemas.microsoft.com/office/powerpoint/2013/main/command"/>
      <pc:sldMk xmlns:pc="http://schemas.microsoft.com/office/powerpoint/2013/main/command" cId="283415837" sldId="510"/>
      <ac:spMk id="3" creationId="{A18EF4A4-C4FA-4717-B475-3FE22281A687}"/>
      <ac:txMk cp="579" len="17">
        <ac:context len="597" hash="650844482"/>
      </ac:txMk>
    </ac:txMkLst>
    <p188:pos x="2087464" y="5017770"/>
    <p188:txBody>
      <a:bodyPr/>
      <a:lstStyle/>
      <a:p>
        <a:r>
          <a:rPr lang="en-US"/>
          <a:t>Social exclusion</a:t>
        </a:r>
      </a:p>
    </p188:txBody>
  </p188:cm>
  <p188:cm id="{E050E8BC-EB44-4788-AAE2-20E2BDA6C31B}" authorId="{8323ECB9-E6C7-F3A1-9512-39ACED7A3A51}" status="resolved" created="2023-03-17T15:23:51.915">
    <ac:txMkLst xmlns:ac="http://schemas.microsoft.com/office/drawing/2013/main/command">
      <pc:docMk xmlns:pc="http://schemas.microsoft.com/office/powerpoint/2013/main/command"/>
      <pc:sldMk xmlns:pc="http://schemas.microsoft.com/office/powerpoint/2013/main/command" cId="283415837" sldId="510"/>
      <ac:spMk id="3" creationId="{A18EF4A4-C4FA-4717-B475-3FE22281A687}"/>
      <ac:txMk cp="464" len="27">
        <ac:context len="597" hash="650844482"/>
      </ac:txMk>
    </ac:txMkLst>
    <p188:pos x="4163914" y="4065270"/>
    <p188:txBody>
      <a:bodyPr/>
      <a:lstStyle/>
      <a:p>
        <a:r>
          <a:rPr lang="en-US"/>
          <a:t>Subjective wellbeing as well</a:t>
        </a:r>
      </a:p>
    </p188:txBody>
  </p188:cm>
</p188:cmLst>
</file>

<file path=ppt/comments/modernComment_1FF_ADCB7595.xml><?xml version="1.0" encoding="utf-8"?>
<p188:cmLst xmlns:a="http://schemas.openxmlformats.org/drawingml/2006/main" xmlns:r="http://schemas.openxmlformats.org/officeDocument/2006/relationships" xmlns:p188="http://schemas.microsoft.com/office/powerpoint/2018/8/main">
  <p188:cm id="{3AFCA29C-13D9-4823-8242-FE3E57159B55}" authorId="{8323ECB9-E6C7-F3A1-9512-39ACED7A3A51}" created="2023-03-17T15:25:21.836">
    <pc:sldMkLst xmlns:pc="http://schemas.microsoft.com/office/powerpoint/2013/main/command">
      <pc:docMk/>
      <pc:sldMk cId="2915792277" sldId="511"/>
    </pc:sldMkLst>
    <p188:replyLst>
      <p188:reply id="{CF9C1D33-372A-4861-B773-2078BC9D44C2}" authorId="{4A9FBCB5-95DA-5C17-1C97-967514E0F321}" created="2023-03-17T17:14:21.599">
        <p188:txBody>
          <a:bodyPr/>
          <a:lstStyle/>
          <a:p>
            <a:r>
              <a:rPr lang="en-CA"/>
              <a:t>We will discuss!</a:t>
            </a:r>
          </a:p>
        </p188:txBody>
      </p188:reply>
    </p188:replyLst>
    <p188:txBody>
      <a:bodyPr/>
      <a:lstStyle/>
      <a:p>
        <a:r>
          <a:rPr lang="en-US"/>
          <a:t>Same comment as before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CA" dirty="0"/>
              <a:t>A scoping review</a:t>
            </a:r>
          </a:p>
          <a:p>
            <a:pPr marL="171450" lvl="0" indent="-171450" algn="l" rtl="0">
              <a:spcBef>
                <a:spcPts val="0"/>
              </a:spcBef>
              <a:spcAft>
                <a:spcPts val="0"/>
              </a:spcAft>
              <a:buFontTx/>
              <a:buChar char="-"/>
            </a:pPr>
            <a:r>
              <a:rPr lang="en-CA" dirty="0"/>
              <a:t>We are from MJ, a group of experts in this matter. Looking to come away with recommendations to </a:t>
            </a:r>
            <a:r>
              <a:rPr lang="en-CA" dirty="0" err="1"/>
              <a:t>practioners</a:t>
            </a:r>
            <a:r>
              <a:rPr lang="en-CA" dirty="0"/>
              <a:t>.</a:t>
            </a:r>
            <a:endParaRPr dirty="0"/>
          </a:p>
        </p:txBody>
      </p:sp>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23520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In the discussion/conclusion, its discussed that overall low-income areas are disproportionally impacted by above average air pollution levels. While their high levels are higher than average, they are much lower than the WHO exceedance air pollution guidance. However - this paper states that this is _still_ not fair.   It can assumed that 'fair' would be relatively equal air pollution exposure across the full population.</a:t>
            </a:r>
            <a:endParaRPr lang="en-CA" dirty="0"/>
          </a:p>
        </p:txBody>
      </p:sp>
    </p:spTree>
    <p:extLst>
      <p:ext uri="{BB962C8B-B14F-4D97-AF65-F5344CB8AC3E}">
        <p14:creationId xmlns:p14="http://schemas.microsoft.com/office/powerpoint/2010/main" val="679382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This is a conference paper (technical note)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dirty="0"/>
          </a:p>
        </p:txBody>
      </p:sp>
    </p:spTree>
    <p:extLst>
      <p:ext uri="{BB962C8B-B14F-4D97-AF65-F5344CB8AC3E}">
        <p14:creationId xmlns:p14="http://schemas.microsoft.com/office/powerpoint/2010/main" val="1504919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800" b="1" dirty="0"/>
              <a:t>Clear: modes, population groups – easier</a:t>
            </a:r>
          </a:p>
          <a:p>
            <a:r>
              <a:rPr lang="en-CA" sz="1800" b="1" dirty="0" err="1"/>
              <a:t>Mesy</a:t>
            </a:r>
            <a:r>
              <a:rPr lang="en-CA" sz="1800" b="1" dirty="0"/>
              <a:t>: standards and concepts are a bit messier and we’re figuring out how to best summarize.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Explain each type of standard</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 </a:t>
            </a:r>
            <a:r>
              <a:rPr lang="en-CA" sz="1800" b="0" dirty="0"/>
              <a:t>This is a count of each instance, often papers have multiple.</a:t>
            </a: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Opportunity </a:t>
            </a:r>
            <a:r>
              <a:rPr lang="en-CA" sz="1800" b="0" dirty="0"/>
              <a:t>– specifically, travel impedance, is the most common standard present on it’s own. </a:t>
            </a:r>
            <a:r>
              <a:rPr lang="en-CA" sz="1800" dirty="0"/>
              <a:t>E.g. paper says 300 m to a bus stop is an ‘equitable’ trip. Nothing about it’s population, environmental standards, and/or other ‘opportunity’ standard categories.</a:t>
            </a:r>
          </a:p>
          <a:p>
            <a:r>
              <a:rPr lang="en-CA" sz="1800" b="1" dirty="0"/>
              <a:t>Population-based</a:t>
            </a:r>
            <a:r>
              <a:rPr lang="en-CA" sz="1800" dirty="0"/>
              <a:t> is second most common solo standard.</a:t>
            </a:r>
          </a:p>
          <a:p>
            <a:pPr lvl="1"/>
            <a:r>
              <a:rPr lang="en-CA" sz="1800" dirty="0"/>
              <a:t>E.g. physical activity levels per week, a certain sufficient minimum energy requirement being met, a vulnerable population group should be using a fare subsidy </a:t>
            </a:r>
            <a:r>
              <a:rPr lang="en-CA" sz="1800" i="1" dirty="0"/>
              <a:t>more </a:t>
            </a:r>
            <a:r>
              <a:rPr lang="en-CA" sz="1800" dirty="0"/>
              <a:t>than average</a:t>
            </a:r>
          </a:p>
          <a:p>
            <a:pPr lvl="1"/>
            <a:endParaRPr lang="en-CA" sz="1800" dirty="0"/>
          </a:p>
          <a:p>
            <a:r>
              <a:rPr lang="en-CA" sz="1800" dirty="0"/>
              <a:t>Ultimately though, most papers use multiple types of standards</a:t>
            </a:r>
          </a:p>
          <a:p>
            <a:pPr lvl="1"/>
            <a:r>
              <a:rPr lang="en-CA" sz="1800" dirty="0"/>
              <a:t>E.g. </a:t>
            </a:r>
            <a:r>
              <a:rPr lang="en-CA" sz="1800" b="1" dirty="0"/>
              <a:t>Opportunity; Population</a:t>
            </a:r>
            <a:r>
              <a:rPr lang="en-CA" sz="1800" dirty="0"/>
              <a:t> = 300 m to some destination, for the 100% of the vulnerable population (e.g., low-income groups)</a:t>
            </a:r>
          </a:p>
        </p:txBody>
      </p:sp>
    </p:spTree>
    <p:extLst>
      <p:ext uri="{BB962C8B-B14F-4D97-AF65-F5344CB8AC3E}">
        <p14:creationId xmlns:p14="http://schemas.microsoft.com/office/powerpoint/2010/main" val="2836807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6415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what did our search look like? Briefly these are the steps. 1. Is there an equity transport dimension? Yes? Include!. Step 2. Is there an equity standard AND conceptualization potentially? Yes? Then Include! If it doesn’t have both. Exclude. Step 3. Fill in all this information --- the equity dimensions (What, who where, how), the equity standards and conceptualization (</a:t>
            </a:r>
            <a:r>
              <a:rPr lang="en-CA" i="1" dirty="0"/>
              <a:t>what) </a:t>
            </a:r>
            <a:r>
              <a:rPr lang="en-CA" i="0" dirty="0"/>
              <a:t>. </a:t>
            </a:r>
          </a:p>
          <a:p>
            <a:pPr marL="0" lvl="0" indent="0" algn="l" rtl="0">
              <a:spcBef>
                <a:spcPts val="0"/>
              </a:spcBef>
              <a:spcAft>
                <a:spcPts val="0"/>
              </a:spcAft>
              <a:buNone/>
            </a:pPr>
            <a:endParaRPr lang="en-CA" i="0" dirty="0"/>
          </a:p>
          <a:p>
            <a:pPr marL="0" lvl="0" indent="0" algn="l" rtl="0">
              <a:spcBef>
                <a:spcPts val="0"/>
              </a:spcBef>
              <a:spcAft>
                <a:spcPts val="0"/>
              </a:spcAft>
              <a:buNone/>
            </a:pPr>
            <a:r>
              <a:rPr lang="en-CA" i="0" dirty="0"/>
              <a:t>This was a massive effort. Almost 7000 papers entered step 1. That was the intention – very broad, across all disciplines. We are now left with 166 papers with very detailed data extraction templates (step 3).</a:t>
            </a:r>
          </a:p>
          <a:p>
            <a:pPr marL="0" lvl="0" indent="0" algn="l" rtl="0">
              <a:spcBef>
                <a:spcPts val="0"/>
              </a:spcBef>
              <a:spcAft>
                <a:spcPts val="0"/>
              </a:spcAft>
              <a:buNone/>
            </a:pPr>
            <a:r>
              <a:rPr lang="en-CA" i="0" dirty="0"/>
              <a:t>Step 0: ~40 hours to refine question + consult + query, retain records. Team</a:t>
            </a:r>
          </a:p>
          <a:p>
            <a:pPr marL="0" lvl="0" indent="0" algn="l" rtl="0">
              <a:spcBef>
                <a:spcPts val="0"/>
              </a:spcBef>
              <a:spcAft>
                <a:spcPts val="0"/>
              </a:spcAft>
              <a:buNone/>
            </a:pPr>
            <a:r>
              <a:rPr lang="en-CA" i="0" dirty="0"/>
              <a:t>Step 1: 70 hours – 25% is training -  RAs + PhDs</a:t>
            </a:r>
          </a:p>
          <a:p>
            <a:pPr marL="0" lvl="0" indent="0" algn="l" rtl="0">
              <a:spcBef>
                <a:spcPts val="0"/>
              </a:spcBef>
              <a:spcAft>
                <a:spcPts val="0"/>
              </a:spcAft>
              <a:buNone/>
            </a:pPr>
            <a:r>
              <a:rPr lang="en-CA" i="0" dirty="0"/>
              <a:t>Step 2: 200 hours – 30% is training – RAs + PhDs</a:t>
            </a:r>
          </a:p>
          <a:p>
            <a:pPr marL="0" lvl="0" indent="0" algn="l" rtl="0">
              <a:spcBef>
                <a:spcPts val="0"/>
              </a:spcBef>
              <a:spcAft>
                <a:spcPts val="0"/>
              </a:spcAft>
              <a:buNone/>
            </a:pPr>
            <a:r>
              <a:rPr lang="en-CA" i="0" dirty="0"/>
              <a:t>Step 3: 160 hours – post-docs and PhDs</a:t>
            </a:r>
            <a:endParaRPr lang="en-CA" dirty="0"/>
          </a:p>
          <a:p>
            <a:pPr marL="0" lvl="0" indent="0" algn="l" rtl="0">
              <a:spcBef>
                <a:spcPts val="0"/>
              </a:spcBef>
              <a:spcAft>
                <a:spcPts val="0"/>
              </a:spcAft>
              <a:buNone/>
            </a:pPr>
            <a:r>
              <a:rPr lang="en-CA" dirty="0"/>
              <a:t>Step now: Still counting. Team</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Hours it took: Almost 500 hours of labour, RAs, PhD students, post-docs and team from step 0 to Step 3. Impressive effort.</a:t>
            </a: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11598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600" b="1" dirty="0"/>
              <a:t>Employment, Healthcare – </a:t>
            </a:r>
            <a:r>
              <a:rPr lang="en-US" sz="1600" dirty="0"/>
              <a:t>location of work, public health planning, a significant source of data</a:t>
            </a:r>
          </a:p>
          <a:p>
            <a:r>
              <a:rPr lang="en-US" sz="1600" b="1" dirty="0"/>
              <a:t>All activities</a:t>
            </a:r>
            <a:r>
              <a:rPr lang="en-US" sz="1600" dirty="0"/>
              <a:t> – subjective, enough for ‘sufficient’ quality of life, visiting friends and family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600" dirty="0"/>
              <a:t>*</a:t>
            </a:r>
            <a:r>
              <a:rPr lang="en-CA" sz="1600" u="sng" dirty="0"/>
              <a:t>Unspecified</a:t>
            </a:r>
            <a:r>
              <a:rPr lang="en-CA" sz="1600" dirty="0"/>
              <a:t>: t</a:t>
            </a:r>
            <a:r>
              <a:rPr lang="en-US" sz="1600" dirty="0"/>
              <a:t>he destination is not the focus. </a:t>
            </a:r>
          </a:p>
          <a:p>
            <a:pPr marL="615950" lvl="1" indent="0">
              <a:buNone/>
            </a:pPr>
            <a:endParaRPr lang="en-US" sz="1600" dirty="0"/>
          </a:p>
          <a:p>
            <a:pPr marL="615950" lvl="1" indent="0">
              <a:buNone/>
            </a:pPr>
            <a:endParaRPr lang="en-US" sz="1200" dirty="0"/>
          </a:p>
          <a:p>
            <a:r>
              <a:rPr lang="en-US" sz="1800" b="1" dirty="0"/>
              <a:t>Employment, Healthcare, </a:t>
            </a:r>
            <a:r>
              <a:rPr lang="en-US" sz="1800" dirty="0"/>
              <a:t>and</a:t>
            </a:r>
            <a:r>
              <a:rPr lang="en-US" sz="1800" b="1" dirty="0"/>
              <a:t> Education </a:t>
            </a:r>
            <a:r>
              <a:rPr lang="en-US" sz="1800" dirty="0"/>
              <a:t>destinations that are conceptualized across </a:t>
            </a:r>
            <a:r>
              <a:rPr lang="en-US" sz="1800" b="1" dirty="0"/>
              <a:t>Income </a:t>
            </a:r>
            <a:r>
              <a:rPr lang="en-US" sz="1800" dirty="0"/>
              <a:t>groups and </a:t>
            </a:r>
            <a:r>
              <a:rPr lang="en-US" sz="1800" b="1" dirty="0"/>
              <a:t>Age </a:t>
            </a:r>
            <a:r>
              <a:rPr lang="en-US" sz="1800" dirty="0"/>
              <a:t>groups most commonly</a:t>
            </a:r>
          </a:p>
          <a:p>
            <a:pPr lvl="1"/>
            <a:r>
              <a:rPr lang="en-US" sz="1800" dirty="0"/>
              <a:t>What makes a safe (equitable) trip to school for children on bike?</a:t>
            </a:r>
          </a:p>
          <a:p>
            <a:pPr lvl="1"/>
            <a:r>
              <a:rPr lang="en-US" sz="1800" dirty="0"/>
              <a:t>What is equitable travel distance and availability to health care facilities for older aged people? </a:t>
            </a:r>
          </a:p>
          <a:p>
            <a:pPr lvl="1"/>
            <a:r>
              <a:rPr lang="en-US" sz="1800" u="sng" dirty="0"/>
              <a:t>Most are observed journeys -- conventional travel survey data sources</a:t>
            </a:r>
          </a:p>
          <a:p>
            <a:pPr marL="615950" lvl="1" indent="0">
              <a:buNone/>
            </a:pPr>
            <a:endParaRPr lang="en-US" sz="1800" u="sng" dirty="0"/>
          </a:p>
          <a:p>
            <a:r>
              <a:rPr lang="en-US" sz="1800" b="1" dirty="0"/>
              <a:t>All</a:t>
            </a:r>
            <a:r>
              <a:rPr lang="en-US" sz="1800" dirty="0"/>
              <a:t> </a:t>
            </a:r>
            <a:r>
              <a:rPr lang="en-US" sz="1800" b="1" dirty="0"/>
              <a:t>activities</a:t>
            </a:r>
            <a:r>
              <a:rPr lang="en-US" sz="1800" dirty="0"/>
              <a:t> (composite destinations) are most frequently of interest for </a:t>
            </a:r>
            <a:r>
              <a:rPr lang="en-US" sz="1800" b="1" dirty="0"/>
              <a:t>(Dis)Abilities </a:t>
            </a:r>
            <a:r>
              <a:rPr lang="en-US" sz="1800" dirty="0"/>
              <a:t>and </a:t>
            </a:r>
            <a:r>
              <a:rPr lang="en-US" sz="1800" b="1" dirty="0"/>
              <a:t>Gender</a:t>
            </a:r>
          </a:p>
          <a:p>
            <a:pPr lvl="1"/>
            <a:r>
              <a:rPr lang="en-US" sz="1800" b="1" dirty="0"/>
              <a:t>Capabilities, </a:t>
            </a:r>
            <a:r>
              <a:rPr lang="en-US" sz="1800" dirty="0"/>
              <a:t>what </a:t>
            </a:r>
            <a:r>
              <a:rPr lang="en-US" sz="1800" i="1" dirty="0"/>
              <a:t>can </a:t>
            </a:r>
            <a:r>
              <a:rPr lang="en-US" sz="1800" dirty="0"/>
              <a:t>and do you </a:t>
            </a:r>
            <a:r>
              <a:rPr lang="en-US" sz="1800" i="1" dirty="0"/>
              <a:t>want</a:t>
            </a:r>
            <a:r>
              <a:rPr lang="en-US" sz="1800" dirty="0"/>
              <a:t> to access </a:t>
            </a:r>
          </a:p>
          <a:p>
            <a:pPr lvl="1"/>
            <a:r>
              <a:rPr lang="en-US" sz="1800" u="sng" dirty="0"/>
              <a:t>Some are observed journeys, some are where they </a:t>
            </a:r>
            <a:r>
              <a:rPr lang="en-US" sz="1800" i="1" u="sng" dirty="0"/>
              <a:t>may </a:t>
            </a:r>
            <a:r>
              <a:rPr lang="en-US" sz="1800" u="sng" dirty="0"/>
              <a:t>want to go</a:t>
            </a:r>
          </a:p>
          <a:p>
            <a:pPr lvl="1"/>
            <a:r>
              <a:rPr lang="en-US" sz="1800" u="sng" dirty="0"/>
              <a:t>Smaller data sources – synthesizing the gaps in the planned system</a:t>
            </a:r>
            <a:endParaRPr lang="en-US" sz="1800" dirty="0"/>
          </a:p>
          <a:p>
            <a:pPr marL="158750" indent="0">
              <a:buNone/>
            </a:pPr>
            <a:endParaRPr lang="en-US" sz="2200" dirty="0"/>
          </a:p>
          <a:p>
            <a:pPr marL="158750" indent="0">
              <a:buNone/>
            </a:pPr>
            <a:endParaRPr lang="en-US" sz="2200" dirty="0"/>
          </a:p>
          <a:p>
            <a:r>
              <a:rPr lang="en-US" sz="1600" dirty="0"/>
              <a:t>What </a:t>
            </a:r>
            <a:r>
              <a:rPr lang="en-US" sz="1600" i="1" dirty="0"/>
              <a:t>don’t </a:t>
            </a:r>
            <a:r>
              <a:rPr lang="en-US" sz="1600" dirty="0"/>
              <a:t>we study? What are the sources of data and what are the motivations or a few significant categories?</a:t>
            </a:r>
          </a:p>
          <a:p>
            <a:pPr lvl="1"/>
            <a:r>
              <a:rPr lang="en-US" sz="1200" dirty="0"/>
              <a:t>POI databases, gramma’s house is not there</a:t>
            </a:r>
          </a:p>
          <a:p>
            <a:pPr lvl="1"/>
            <a:r>
              <a:rPr lang="en-US" sz="1200" dirty="0"/>
              <a:t>Within ‘</a:t>
            </a:r>
            <a:r>
              <a:rPr lang="en-US" sz="1200" b="1" dirty="0"/>
              <a:t>community</a:t>
            </a:r>
            <a:r>
              <a:rPr lang="en-US" sz="1200" dirty="0"/>
              <a:t>’ are organizations, government services, visiting friends/family – very broad.  But still not significantly represented.</a:t>
            </a:r>
          </a:p>
          <a:p>
            <a:pPr lvl="1"/>
            <a:r>
              <a:rPr lang="en-US" sz="1200" b="1" dirty="0"/>
              <a:t>Childcare</a:t>
            </a:r>
            <a:r>
              <a:rPr lang="en-US" sz="1200" dirty="0"/>
              <a:t>, typically daycare or facilities – domestic work, mobilities of care, not here. </a:t>
            </a:r>
          </a:p>
          <a:p>
            <a:pPr lvl="1"/>
            <a:r>
              <a:rPr lang="en-US" sz="1200" b="1" dirty="0"/>
              <a:t>Leisure destinations </a:t>
            </a:r>
            <a:r>
              <a:rPr lang="en-US" sz="1200" dirty="0"/>
              <a:t>(e.g., green space, parks, recreation) are less studied in this context.</a:t>
            </a:r>
            <a:endParaRPr lang="en-US" sz="1200" b="1" dirty="0"/>
          </a:p>
          <a:p>
            <a:pPr lvl="1"/>
            <a:r>
              <a:rPr lang="en-US" sz="2200" dirty="0"/>
              <a:t>Some categories are missing all together – mobilities of care. Issue of data availability, subjective!</a:t>
            </a:r>
          </a:p>
          <a:p>
            <a:pPr lvl="0"/>
            <a:endParaRPr lang="en-US" sz="1200" dirty="0"/>
          </a:p>
        </p:txBody>
      </p:sp>
    </p:spTree>
    <p:extLst>
      <p:ext uri="{BB962C8B-B14F-4D97-AF65-F5344CB8AC3E}">
        <p14:creationId xmlns:p14="http://schemas.microsoft.com/office/powerpoint/2010/main" val="33217285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Explain each type of standard. </a:t>
            </a:r>
            <a:r>
              <a:rPr lang="en-CA" sz="1800" b="0" dirty="0"/>
              <a:t>This is a count of each instance, often papers have multiple.</a:t>
            </a: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Opportunity </a:t>
            </a:r>
            <a:r>
              <a:rPr lang="en-CA" sz="1800" b="0" dirty="0"/>
              <a:t>– specifically, travel impedance, is the most common standard present on it’s own. </a:t>
            </a:r>
            <a:r>
              <a:rPr lang="en-CA" sz="1800" dirty="0"/>
              <a:t>E.g. paper says 300 m to a bus stop is an ‘equitable’ trip. Nothing about it’s population, environmental standards, and/or other ‘opportunity’ standard categories.</a:t>
            </a:r>
          </a:p>
          <a:p>
            <a:r>
              <a:rPr lang="en-CA" sz="1800" b="1" dirty="0"/>
              <a:t>Population-based</a:t>
            </a:r>
            <a:r>
              <a:rPr lang="en-CA" sz="1800" dirty="0"/>
              <a:t> is second most common solo standard.</a:t>
            </a:r>
          </a:p>
          <a:p>
            <a:pPr lvl="1"/>
            <a:r>
              <a:rPr lang="en-CA" sz="1800" dirty="0"/>
              <a:t>E.g. physical activity levels per week, a certain sufficient minimum energy requirement being met, a vulnerable population group should be using a fare subsidy </a:t>
            </a:r>
            <a:r>
              <a:rPr lang="en-CA" sz="1800" i="1" dirty="0"/>
              <a:t>more </a:t>
            </a:r>
            <a:r>
              <a:rPr lang="en-CA" sz="1800" dirty="0"/>
              <a:t>than average</a:t>
            </a:r>
          </a:p>
          <a:p>
            <a:pPr lvl="1"/>
            <a:endParaRPr lang="en-CA" sz="1800" dirty="0"/>
          </a:p>
          <a:p>
            <a:r>
              <a:rPr lang="en-CA" sz="1800" dirty="0"/>
              <a:t>Ultimately though, most papers use multiple types of standards</a:t>
            </a:r>
          </a:p>
          <a:p>
            <a:pPr lvl="1"/>
            <a:r>
              <a:rPr lang="en-CA" sz="1800" dirty="0"/>
              <a:t>E.g. </a:t>
            </a:r>
            <a:r>
              <a:rPr lang="en-CA" sz="1800" b="1" dirty="0"/>
              <a:t>Opportunity; Population</a:t>
            </a:r>
            <a:r>
              <a:rPr lang="en-CA" sz="1800" dirty="0"/>
              <a:t> = 300 m to some destination, for the 100% of the vulnerable population (e.g., low-income groups)</a:t>
            </a:r>
          </a:p>
        </p:txBody>
      </p:sp>
    </p:spTree>
    <p:extLst>
      <p:ext uri="{BB962C8B-B14F-4D97-AF65-F5344CB8AC3E}">
        <p14:creationId xmlns:p14="http://schemas.microsoft.com/office/powerpoint/2010/main" val="3612060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sz="1600" u="sng" dirty="0"/>
              <a:t>What is in the literature</a:t>
            </a:r>
          </a:p>
          <a:p>
            <a:r>
              <a:rPr lang="en-CA" sz="1600" b="1" dirty="0"/>
              <a:t>Horizontal/Vertical equity </a:t>
            </a:r>
            <a:r>
              <a:rPr lang="en-CA" sz="1600" dirty="0"/>
              <a:t>– e.g., equal transport benefit throughout</a:t>
            </a:r>
            <a:endParaRPr lang="en-CA" sz="1600" b="1" dirty="0"/>
          </a:p>
          <a:p>
            <a:pPr lvl="1"/>
            <a:r>
              <a:rPr lang="en-CA" sz="1600" dirty="0"/>
              <a:t>Concerns equity within the population, - so many standards proposed are opportunity based (e.g., 300 m to bus stops or an accessibility score). Not as often a certain population-based standard (e.g., opportunity standard for a certain % of the population)</a:t>
            </a:r>
          </a:p>
          <a:p>
            <a:pPr lvl="1"/>
            <a:r>
              <a:rPr lang="en-CA" sz="1600" dirty="0"/>
              <a:t>Institutionalized equity tests</a:t>
            </a:r>
          </a:p>
          <a:p>
            <a:r>
              <a:rPr lang="en-CA" sz="1600" b="1" dirty="0"/>
              <a:t>Rights</a:t>
            </a:r>
            <a:r>
              <a:rPr lang="en-CA" sz="1600" dirty="0"/>
              <a:t> – e.g., everyone deserves access</a:t>
            </a:r>
          </a:p>
          <a:p>
            <a:pPr lvl="1"/>
            <a:r>
              <a:rPr lang="en-CA" sz="1600" dirty="0"/>
              <a:t>Disproportionally represented with universal design, levels of service type standards – less levels of opportunities (or related travel impedance) standards.</a:t>
            </a:r>
          </a:p>
          <a:p>
            <a:pPr marL="615950" lvl="1" indent="0">
              <a:buNone/>
            </a:pPr>
            <a:endParaRPr lang="en-CA" sz="1600" u="sng" dirty="0"/>
          </a:p>
          <a:p>
            <a:r>
              <a:rPr lang="en-CA" sz="1400" u="sng" dirty="0"/>
              <a:t>What isn’t in the literature:</a:t>
            </a:r>
          </a:p>
          <a:p>
            <a:r>
              <a:rPr lang="en-CA" sz="1400" dirty="0"/>
              <a:t>Utilitarian – not very represented, often cost-benefit. </a:t>
            </a:r>
            <a:r>
              <a:rPr lang="en-CA" dirty="0"/>
              <a:t>Researchers know to not use it in the equity literature – it’s already institutionalized</a:t>
            </a:r>
          </a:p>
          <a:p>
            <a:r>
              <a:rPr lang="en-CA" sz="1400" dirty="0" err="1"/>
              <a:t>Sufficientarism</a:t>
            </a:r>
            <a:r>
              <a:rPr lang="en-CA" sz="1400" dirty="0"/>
              <a:t> – </a:t>
            </a:r>
            <a:r>
              <a:rPr lang="en-CA" sz="1600" dirty="0"/>
              <a:t>e.g., minimum sufficient transport benefit</a:t>
            </a:r>
          </a:p>
          <a:p>
            <a:pPr lvl="1"/>
            <a:r>
              <a:rPr lang="en-CA" sz="1600" dirty="0"/>
              <a:t>Opportunity-based,  plenty, but population-based standards are missing. Meaning population-based standards are coded under </a:t>
            </a:r>
            <a:r>
              <a:rPr lang="en-CA" sz="1600" b="1" dirty="0"/>
              <a:t>Wellbeing</a:t>
            </a:r>
            <a:r>
              <a:rPr lang="en-CA" sz="1600" dirty="0"/>
              <a:t>. </a:t>
            </a:r>
            <a:r>
              <a:rPr lang="en-CA" sz="1600" b="1" dirty="0"/>
              <a:t>Wellbeing</a:t>
            </a:r>
            <a:r>
              <a:rPr lang="en-CA" sz="1600" dirty="0"/>
              <a:t> is not </a:t>
            </a:r>
            <a:r>
              <a:rPr lang="en-CA" sz="1600" i="1" dirty="0"/>
              <a:t>sufficient </a:t>
            </a:r>
            <a:r>
              <a:rPr lang="en-CA" sz="1600" dirty="0"/>
              <a:t>though.</a:t>
            </a:r>
          </a:p>
          <a:p>
            <a:r>
              <a:rPr lang="en-CA" sz="1400" dirty="0"/>
              <a:t>hard to define what is a sufficient minimum. </a:t>
            </a:r>
          </a:p>
          <a:p>
            <a:endParaRPr lang="en-CA" dirty="0"/>
          </a:p>
          <a:p>
            <a:r>
              <a:rPr lang="en-CA" dirty="0"/>
              <a:t>RJ – hard to define, too new and harder to infer.</a:t>
            </a:r>
            <a:endParaRPr lang="en-CA" sz="1400" dirty="0"/>
          </a:p>
          <a:p>
            <a:pPr marL="615950" lvl="1" indent="0">
              <a:buNone/>
            </a:pPr>
            <a:endParaRPr lang="en-CA" sz="1600" dirty="0"/>
          </a:p>
          <a:p>
            <a:endParaRPr lang="en-CA" sz="2000" dirty="0"/>
          </a:p>
          <a:p>
            <a:endParaRPr lang="en-CA" sz="2000" dirty="0"/>
          </a:p>
          <a:p>
            <a:pPr marL="158750" indent="0">
              <a:buNone/>
            </a:pPr>
            <a:endParaRPr lang="en-CA" dirty="0"/>
          </a:p>
        </p:txBody>
      </p:sp>
    </p:spTree>
    <p:extLst>
      <p:ext uri="{BB962C8B-B14F-4D97-AF65-F5344CB8AC3E}">
        <p14:creationId xmlns:p14="http://schemas.microsoft.com/office/powerpoint/2010/main" val="3397770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Confidence in our direction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a:t>
            </a:r>
          </a:p>
          <a:p>
            <a:r>
              <a:rPr lang="en-US" sz="1400" dirty="0" err="1">
                <a:latin typeface="Calibri (Body)"/>
              </a:rPr>
              <a:t>Dianin</a:t>
            </a:r>
            <a:r>
              <a:rPr lang="en-US" sz="1400" dirty="0">
                <a:latin typeface="Calibri (Body)"/>
              </a:rPr>
              <a:t> et al. </a:t>
            </a:r>
            <a:r>
              <a:rPr lang="en-US" sz="1400" b="1" dirty="0">
                <a:latin typeface="Calibri (Body)"/>
              </a:rPr>
              <a:t>Implications of Autonomous Vehicles for Accessibility and Transport Equity: A Framework Based on Literature</a:t>
            </a:r>
            <a:r>
              <a:rPr lang="en-US" sz="1400" dirty="0">
                <a:latin typeface="Calibri (Body)"/>
              </a:rPr>
              <a:t>. 2021</a:t>
            </a:r>
          </a:p>
          <a:p>
            <a:pPr lvl="1"/>
            <a:r>
              <a:rPr lang="en-US" sz="1400" dirty="0"/>
              <a:t>A framework for AVs impact on accessibility and equity (</a:t>
            </a:r>
            <a:r>
              <a:rPr lang="en-US" sz="1400" b="0" i="0" dirty="0">
                <a:solidFill>
                  <a:srgbClr val="222222"/>
                </a:solidFill>
                <a:effectLst/>
              </a:rPr>
              <a:t>“morally proper distribution of transport benefits and costs over members of society”)</a:t>
            </a:r>
          </a:p>
          <a:p>
            <a:pPr lvl="2"/>
            <a:r>
              <a:rPr lang="en-US" sz="1400" dirty="0"/>
              <a:t>Accessibility polarization (increase in accessibility in central areas), accessibility sprawl (increase in suburban and rural areas), exacerbation of social accessibility inequities (market driven) and alleviation of social accessibility inequities  (more balanced accessibility for all groups)</a:t>
            </a:r>
            <a:endParaRPr lang="en-US" sz="1400" dirty="0">
              <a:cs typeface="Times New Roman" panose="02020603050405020304" pitchFamily="18" charset="0"/>
            </a:endParaRPr>
          </a:p>
          <a:p>
            <a:r>
              <a:rPr lang="en-US" sz="1400" dirty="0">
                <a:cs typeface="Times New Roman" panose="02020603050405020304" pitchFamily="18" charset="0"/>
              </a:rPr>
              <a:t>Guo et al. </a:t>
            </a:r>
            <a:r>
              <a:rPr lang="en-US" sz="1400" b="1" dirty="0">
                <a:cs typeface="Times New Roman" panose="02020603050405020304" pitchFamily="18" charset="0"/>
              </a:rPr>
              <a:t>A systematic overview of transportation equity in terms of accessibility, traffic emissions, and safety outcomes: From conventional to emerging technologies </a:t>
            </a:r>
            <a:r>
              <a:rPr lang="en-US" sz="1400" dirty="0">
                <a:cs typeface="Times New Roman" panose="02020603050405020304" pitchFamily="18" charset="0"/>
              </a:rPr>
              <a:t>(2020)</a:t>
            </a:r>
          </a:p>
          <a:p>
            <a:pPr lvl="1"/>
            <a:r>
              <a:rPr lang="en-US" sz="1400" dirty="0">
                <a:cs typeface="Times New Roman" panose="02020603050405020304" pitchFamily="18" charset="0"/>
              </a:rPr>
              <a:t>Contributes a summary of </a:t>
            </a:r>
            <a:r>
              <a:rPr lang="en-CA" sz="1400" b="0" i="0" u="none" strike="noStrike" baseline="0" dirty="0">
                <a:cs typeface="Times New Roman" panose="02020603050405020304" pitchFamily="18" charset="0"/>
              </a:rPr>
              <a:t>equity analysis methods (population measurement -&gt; cost/benefit  -&gt; inequity measurement) and identifies gaps (trade-offs and interactions among equity measures for different outcome types, modal types, spatial resolutions, and operational characteristic)</a:t>
            </a:r>
          </a:p>
          <a:p>
            <a:r>
              <a:rPr lang="en-US" sz="1400" dirty="0">
                <a:cs typeface="Times New Roman" panose="02020603050405020304" pitchFamily="18" charset="0"/>
              </a:rPr>
              <a:t>Smith et al. </a:t>
            </a:r>
            <a:r>
              <a:rPr lang="en-US" sz="1400" b="1" i="0" dirty="0">
                <a:effectLst/>
                <a:cs typeface="Times New Roman" panose="02020603050405020304" pitchFamily="18" charset="0"/>
              </a:rPr>
              <a:t>Systematic literature review of built environment effects on physical activity and active transport - an update and new findings on health equity. </a:t>
            </a:r>
            <a:r>
              <a:rPr lang="en-US" sz="1400" i="0" dirty="0">
                <a:effectLst/>
                <a:cs typeface="Times New Roman" panose="02020603050405020304" pitchFamily="18" charset="0"/>
              </a:rPr>
              <a:t>2017</a:t>
            </a:r>
          </a:p>
          <a:p>
            <a:pPr lvl="1"/>
            <a:r>
              <a:rPr lang="en-US" sz="1400" b="0" i="0" dirty="0">
                <a:solidFill>
                  <a:srgbClr val="333333"/>
                </a:solidFill>
                <a:effectLst/>
              </a:rPr>
              <a:t>Review 27 articles and find: Improving walkability, quality of parks and playgrounds, and active transport infrastructure is likely to generate positive impacts on activity in children and adults. Potentially, the benefits are inequitably distributed but require further investigation.</a:t>
            </a:r>
          </a:p>
          <a:p>
            <a:r>
              <a:rPr lang="en-CA" sz="1400" b="0" i="0" u="none" strike="noStrike" baseline="0" dirty="0" err="1">
                <a:cs typeface="Times New Roman" panose="02020603050405020304" pitchFamily="18" charset="0"/>
              </a:rPr>
              <a:t>Neutens</a:t>
            </a:r>
            <a:r>
              <a:rPr lang="en-CA" sz="1400" b="0" i="0" u="none" strike="noStrike" baseline="0" dirty="0">
                <a:cs typeface="Times New Roman" panose="02020603050405020304" pitchFamily="18" charset="0"/>
              </a:rPr>
              <a:t> et al. </a:t>
            </a:r>
            <a:r>
              <a:rPr lang="en-US" sz="1400" b="1" dirty="0">
                <a:cs typeface="Times New Roman" panose="02020603050405020304" pitchFamily="18" charset="0"/>
              </a:rPr>
              <a:t>Accessibility, equity and health care: review and research directions for transport geographers</a:t>
            </a:r>
            <a:r>
              <a:rPr lang="en-US" sz="1400" dirty="0">
                <a:cs typeface="Times New Roman" panose="02020603050405020304" pitchFamily="18" charset="0"/>
              </a:rPr>
              <a:t>. (2015)</a:t>
            </a:r>
          </a:p>
          <a:p>
            <a:pPr lvl="1"/>
            <a:r>
              <a:rPr lang="en-US" sz="1400" dirty="0">
                <a:cs typeface="Times New Roman" panose="02020603050405020304" pitchFamily="18" charset="0"/>
              </a:rPr>
              <a:t>Discussion of different accessibility methods applied: min travel time, PPR, gravity, FCA, expansion, KDE, method and identifies limitations</a:t>
            </a:r>
          </a:p>
          <a:p>
            <a:pPr lvl="1"/>
            <a:r>
              <a:rPr lang="en-US" sz="1400" dirty="0">
                <a:cs typeface="Times New Roman" panose="02020603050405020304" pitchFamily="18" charset="0"/>
              </a:rPr>
              <a:t>Author calls for future metrics work to be “person-based and </a:t>
            </a:r>
            <a:r>
              <a:rPr lang="en-US" sz="1400" b="1" dirty="0">
                <a:cs typeface="Times New Roman" panose="02020603050405020304" pitchFamily="18" charset="0"/>
              </a:rPr>
              <a:t>temporally</a:t>
            </a:r>
            <a:r>
              <a:rPr lang="en-US" sz="1400" dirty="0">
                <a:cs typeface="Times New Roman" panose="02020603050405020304" pitchFamily="18" charset="0"/>
              </a:rPr>
              <a:t> integrated”. Equity measures (Gini, Utilitarian social welfare function)</a:t>
            </a:r>
          </a:p>
          <a:p>
            <a:r>
              <a:rPr lang="en-US" sz="1400" dirty="0" err="1"/>
              <a:t>Thomoploulos</a:t>
            </a:r>
            <a:r>
              <a:rPr lang="en-US" sz="1400" dirty="0"/>
              <a:t> et al. </a:t>
            </a:r>
            <a:r>
              <a:rPr lang="en-US" sz="1400" b="1" dirty="0"/>
              <a:t>Incorporating equity as part of the wider impacts in transport infrastructure assessment: an application of the SUMINI approach</a:t>
            </a:r>
            <a:r>
              <a:rPr lang="en-US" sz="1400" dirty="0"/>
              <a:t>. 2012</a:t>
            </a:r>
          </a:p>
          <a:p>
            <a:pPr lvl="1"/>
            <a:r>
              <a:rPr lang="en-US" sz="1400" dirty="0"/>
              <a:t>Reviews Cost-benefit analysis and Multi-criteria analysis methods. Proposes a new MCA which considers transport infrastructure + accessibility + land use planning in a unified framework. </a:t>
            </a:r>
          </a:p>
          <a:p>
            <a:r>
              <a:rPr lang="en-US" sz="1400" dirty="0">
                <a:latin typeface="Calibri (Body)"/>
              </a:rPr>
              <a:t>Ravi. Et all. </a:t>
            </a:r>
            <a:r>
              <a:rPr lang="en-US" sz="1400" b="1" dirty="0">
                <a:latin typeface="Calibri (Body)"/>
              </a:rPr>
              <a:t>Outdoor spaces and buildings, transportation, and environmental justice: A qualitative interpretive meta-synthesis of two age-friendly domains </a:t>
            </a:r>
            <a:r>
              <a:rPr lang="en-US" sz="1400" dirty="0">
                <a:latin typeface="Calibri (Body)"/>
              </a:rPr>
              <a:t>(2021)</a:t>
            </a:r>
          </a:p>
          <a:p>
            <a:pPr lvl="1"/>
            <a:r>
              <a:rPr lang="en-US" sz="1400" b="0" i="0" u="none" strike="noStrike" baseline="0" dirty="0">
                <a:solidFill>
                  <a:srgbClr val="000000"/>
                </a:solidFill>
                <a:latin typeface="Calibri (Body)"/>
              </a:rPr>
              <a:t>The three areas of EJ (i.e., </a:t>
            </a:r>
            <a:r>
              <a:rPr lang="en-US" sz="1400" b="0" i="0" u="sng" strike="noStrike" baseline="0" dirty="0">
                <a:solidFill>
                  <a:srgbClr val="000000"/>
                </a:solidFill>
                <a:latin typeface="Calibri (Body)"/>
              </a:rPr>
              <a:t>distributional </a:t>
            </a:r>
            <a:r>
              <a:rPr lang="en-US" sz="1400" b="0" i="0" u="none" strike="noStrike" baseline="0" dirty="0">
                <a:solidFill>
                  <a:srgbClr val="000000"/>
                </a:solidFill>
                <a:latin typeface="Calibri (Body)"/>
              </a:rPr>
              <a:t>justice</a:t>
            </a:r>
            <a:r>
              <a:rPr lang="en-US" sz="1400" b="0" i="0" u="sng" strike="noStrike" baseline="0" dirty="0">
                <a:solidFill>
                  <a:srgbClr val="000000"/>
                </a:solidFill>
                <a:latin typeface="Calibri (Body)"/>
              </a:rPr>
              <a:t>, procedural </a:t>
            </a:r>
            <a:r>
              <a:rPr lang="en-US" sz="1400" b="0" i="0" u="none" strike="noStrike" baseline="0" dirty="0">
                <a:solidFill>
                  <a:srgbClr val="000000"/>
                </a:solidFill>
                <a:latin typeface="Calibri (Body)"/>
              </a:rPr>
              <a:t>justice, and </a:t>
            </a:r>
            <a:r>
              <a:rPr lang="en-US" sz="1400" b="0" i="0" u="sng" strike="noStrike" baseline="0" dirty="0">
                <a:solidFill>
                  <a:srgbClr val="000000"/>
                </a:solidFill>
                <a:latin typeface="Calibri (Body)"/>
              </a:rPr>
              <a:t>recognition</a:t>
            </a:r>
            <a:r>
              <a:rPr lang="en-US" sz="1400" b="0" i="0" u="none" strike="noStrike" baseline="0" dirty="0">
                <a:solidFill>
                  <a:srgbClr val="000000"/>
                </a:solidFill>
                <a:latin typeface="Calibri (Body)"/>
              </a:rPr>
              <a:t>) provide a helpful framework to guide the systematic documentation and evaluation of age-friendly community efforts. Interprofessional collaborations are needed to address transportation equity and inclusion better.</a:t>
            </a:r>
          </a:p>
          <a:p>
            <a:r>
              <a:rPr lang="en-CA" sz="1400" dirty="0">
                <a:latin typeface="Calibri (Body)"/>
                <a:cs typeface="Times New Roman" panose="02020603050405020304" pitchFamily="18" charset="0"/>
              </a:rPr>
              <a:t>Hosford et al. </a:t>
            </a:r>
            <a:r>
              <a:rPr lang="en-US" sz="1400" b="1" dirty="0">
                <a:latin typeface="Calibri (Body)"/>
                <a:cs typeface="Times New Roman" panose="02020603050405020304" pitchFamily="18" charset="0"/>
              </a:rPr>
              <a:t>The effects of road pricing on transportation and health equity: a scoping review. </a:t>
            </a:r>
            <a:r>
              <a:rPr lang="en-US" sz="1400" dirty="0">
                <a:latin typeface="Calibri (Body)"/>
                <a:cs typeface="Times New Roman" panose="02020603050405020304" pitchFamily="18" charset="0"/>
              </a:rPr>
              <a:t>2021</a:t>
            </a:r>
          </a:p>
          <a:p>
            <a:pPr lvl="1"/>
            <a:r>
              <a:rPr lang="en-US" sz="1400" dirty="0">
                <a:latin typeface="Calibri (Body)"/>
                <a:cs typeface="Times New Roman" panose="02020603050405020304" pitchFamily="18" charset="0"/>
              </a:rPr>
              <a:t>Limited articles available (only 12 reviewed). Most evaluate work trips; more research needed on non-work trips</a:t>
            </a:r>
          </a:p>
          <a:p>
            <a:pPr lvl="1"/>
            <a:r>
              <a:rPr lang="en-US" sz="1400" dirty="0">
                <a:latin typeface="Calibri (Body)"/>
                <a:cs typeface="Times New Roman" panose="02020603050405020304" pitchFamily="18" charset="0"/>
              </a:rPr>
              <a:t>Road, Area, and Cordon pricing are beneficial overall but there may be some degree of inequities in distribution of benefits and burdens</a:t>
            </a:r>
            <a:endParaRPr lang="en-US" sz="8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CA"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There have also been context-specific contributions which also don’t capture our scope:</a:t>
            </a:r>
          </a:p>
          <a:p>
            <a:r>
              <a:rPr lang="en-US" sz="1600" dirty="0">
                <a:latin typeface="Calibri (Body)"/>
                <a:cs typeface="Times New Roman" panose="02020603050405020304" pitchFamily="18" charset="0"/>
              </a:rPr>
              <a:t>Zhang et al. </a:t>
            </a:r>
            <a:r>
              <a:rPr lang="en-US" sz="1600" b="1" i="0" dirty="0">
                <a:effectLst/>
                <a:latin typeface="Calibri (Body)"/>
                <a:cs typeface="Times New Roman" panose="02020603050405020304" pitchFamily="18" charset="0"/>
              </a:rPr>
              <a:t>Literature review on urban transport equity in transitional China: From empirical studies to universal knowledge. </a:t>
            </a:r>
            <a:r>
              <a:rPr lang="en-US" sz="1600" i="0" dirty="0">
                <a:effectLst/>
                <a:latin typeface="Calibri (Body)"/>
                <a:cs typeface="Times New Roman" panose="02020603050405020304" pitchFamily="18" charset="0"/>
              </a:rPr>
              <a:t>2021</a:t>
            </a:r>
          </a:p>
          <a:p>
            <a:pPr lvl="1"/>
            <a:r>
              <a:rPr lang="en-US" sz="1600" dirty="0">
                <a:latin typeface="Calibri (Body)"/>
              </a:rPr>
              <a:t>Calls for a shift in research to focus on (in a China context): evaluating and tracking accessibility distribution, unpacking neoliberal globalization forces, and emerging social trends (e.g., information technology revolution and the aging society) </a:t>
            </a:r>
          </a:p>
          <a:p>
            <a:r>
              <a:rPr lang="en-CA" sz="1600" dirty="0"/>
              <a:t>Doran et al. </a:t>
            </a:r>
            <a:r>
              <a:rPr lang="en-CA" sz="1600" b="1" dirty="0"/>
              <a:t>The Pursuit of Cycling Equity: A Review of Canadian Transport Plans. </a:t>
            </a:r>
            <a:r>
              <a:rPr lang="en-CA" sz="1600" dirty="0"/>
              <a:t>(2021)</a:t>
            </a:r>
          </a:p>
          <a:p>
            <a:pPr lvl="1"/>
            <a:r>
              <a:rPr lang="en-CA" sz="1600" dirty="0"/>
              <a:t>Four key themes on how they </a:t>
            </a:r>
            <a:r>
              <a:rPr lang="en-CA" sz="1600" b="1" dirty="0"/>
              <a:t>can</a:t>
            </a:r>
            <a:r>
              <a:rPr lang="en-CA" sz="1600" dirty="0"/>
              <a:t> and (a limited few) </a:t>
            </a:r>
            <a:r>
              <a:rPr lang="en-CA" sz="1600" b="1" i="1" dirty="0"/>
              <a:t>currently </a:t>
            </a:r>
            <a:r>
              <a:rPr lang="en-CA" sz="1600" dirty="0"/>
              <a:t>address equity in projects: </a:t>
            </a:r>
            <a:r>
              <a:rPr lang="en-US" sz="1600" b="0" i="0" dirty="0">
                <a:effectLst/>
              </a:rPr>
              <a:t>socio-spatial network analysis (accessibility/distribution of faculties) ; consideration of equity in projects and priorities (equity MCA); equity-oriented funding mechanisms; inclusive design and safety. </a:t>
            </a:r>
          </a:p>
          <a:p>
            <a:pPr lvl="1"/>
            <a:r>
              <a:rPr lang="en-US" sz="1600" dirty="0"/>
              <a:t>Academic literature reveals six subject areas: </a:t>
            </a:r>
            <a:r>
              <a:rPr lang="en-US" sz="1600" b="0" i="0" dirty="0">
                <a:effectLst/>
              </a:rPr>
              <a:t>Disadvantaged Groups; Design, Safety, and Security; Political and Economic Forces; Racial Profiling and Harassment; (In)adequacies in Planning Tools; and The Planning Process and Procedural Equity</a:t>
            </a:r>
          </a:p>
          <a:p>
            <a:pPr lvl="1"/>
            <a:r>
              <a:rPr lang="en-US" sz="1600" dirty="0"/>
              <a:t>Researchers must focus  on understanding the political‐economic forces impacting decision‐making; planners and people’s perceptions of equity</a:t>
            </a:r>
          </a:p>
          <a:p>
            <a:r>
              <a:rPr lang="en-US" sz="1600" dirty="0"/>
              <a:t>Venter et al. </a:t>
            </a:r>
            <a:r>
              <a:rPr lang="en-US" sz="1600" b="1" dirty="0"/>
              <a:t>The equity impacts of bus rapid transit: A review of the evidence and implications for sustainable transport. </a:t>
            </a:r>
            <a:r>
              <a:rPr lang="en-US" sz="1600" dirty="0"/>
              <a:t>(2018)</a:t>
            </a:r>
          </a:p>
          <a:p>
            <a:pPr lvl="1"/>
            <a:r>
              <a:rPr lang="en-US" sz="1600" dirty="0"/>
              <a:t>Global south – Africa, Asia and Latin America</a:t>
            </a:r>
          </a:p>
          <a:p>
            <a:pPr lvl="1"/>
            <a:r>
              <a:rPr lang="en-US" sz="1600" dirty="0"/>
              <a:t>Vertical equity assessment; BRT does offer significant benefits to low-income groups but are often skewed towards medium-income users (insufficient spatial coverage and inappropriate fare policies). -&gt; issues with distribution of burdens/benefits</a:t>
            </a:r>
          </a:p>
          <a:p>
            <a:pPr lvl="1"/>
            <a:r>
              <a:rPr lang="en-US" sz="1600" dirty="0"/>
              <a:t>Better integration </a:t>
            </a:r>
            <a:r>
              <a:rPr lang="en-CA" sz="1600" b="0" i="0" u="none" strike="noStrike" baseline="0" dirty="0"/>
              <a:t>with other </a:t>
            </a:r>
            <a:r>
              <a:rPr lang="en-US" sz="1600" b="0" i="0" u="none" strike="noStrike" baseline="0" dirty="0"/>
              <a:t>transit, paratransit, and nonmotorized transport services, and housing sector is needed to materialize greater pro-poor out comes. </a:t>
            </a:r>
          </a:p>
          <a:p>
            <a:r>
              <a:rPr lang="en-US" sz="1600" dirty="0" err="1">
                <a:cs typeface="Times New Roman" panose="02020603050405020304" pitchFamily="18" charset="0"/>
              </a:rPr>
              <a:t>Karner</a:t>
            </a:r>
            <a:r>
              <a:rPr lang="en-US" sz="1600" dirty="0">
                <a:cs typeface="Times New Roman" panose="02020603050405020304" pitchFamily="18" charset="0"/>
              </a:rPr>
              <a:t> and </a:t>
            </a:r>
            <a:r>
              <a:rPr lang="en-US" sz="1600" dirty="0" err="1">
                <a:cs typeface="Times New Roman" panose="02020603050405020304" pitchFamily="18" charset="0"/>
              </a:rPr>
              <a:t>Niemeier</a:t>
            </a:r>
            <a:r>
              <a:rPr lang="en-US" sz="1600" dirty="0">
                <a:cs typeface="Times New Roman" panose="02020603050405020304" pitchFamily="18" charset="0"/>
              </a:rPr>
              <a:t>. </a:t>
            </a:r>
            <a:r>
              <a:rPr lang="en-US" sz="1600" b="1" dirty="0">
                <a:cs typeface="Times New Roman" panose="02020603050405020304" pitchFamily="18" charset="0"/>
              </a:rPr>
              <a:t>Civil rights guidance and equity analysis methods for regional transportation plans: a critical review of literature and practice. </a:t>
            </a:r>
            <a:r>
              <a:rPr lang="en-US" sz="1600" dirty="0">
                <a:cs typeface="Times New Roman" panose="02020603050405020304" pitchFamily="18" charset="0"/>
              </a:rPr>
              <a:t>2013</a:t>
            </a:r>
          </a:p>
          <a:p>
            <a:pPr lvl="1"/>
            <a:r>
              <a:rPr lang="en-US" sz="1600" dirty="0"/>
              <a:t>regional transportation plan equity is analyzed to comply with Title VI of the 1964 Civil Rights Act. </a:t>
            </a:r>
          </a:p>
          <a:p>
            <a:pPr lvl="1"/>
            <a:r>
              <a:rPr lang="en-US" sz="1600" dirty="0">
                <a:cs typeface="Times New Roman" panose="02020603050405020304" pitchFamily="18" charset="0"/>
              </a:rPr>
              <a:t>They find that </a:t>
            </a:r>
            <a:r>
              <a:rPr lang="en-US" sz="1600" dirty="0"/>
              <a:t>recommendations are extensive but generally lack specificity and are rarely enforceable</a:t>
            </a:r>
          </a:p>
          <a:p>
            <a:pPr lvl="1"/>
            <a:r>
              <a:rPr lang="en-US" sz="1600" dirty="0">
                <a:cs typeface="Times New Roman" panose="02020603050405020304" pitchFamily="18" charset="0"/>
              </a:rPr>
              <a:t>Need for context-specific </a:t>
            </a:r>
            <a:r>
              <a:rPr lang="en-CA" sz="1600" dirty="0"/>
              <a:t>a priori indicators which take into account transportation investment benefits</a:t>
            </a:r>
            <a:endParaRPr lang="en-US" sz="1600" b="0" i="0" u="none" strike="noStrike" baseline="0" dirty="0"/>
          </a:p>
          <a:p>
            <a:r>
              <a:rPr lang="en-US" sz="1600" dirty="0">
                <a:cs typeface="Times New Roman" panose="02020603050405020304" pitchFamily="18" charset="0"/>
              </a:rPr>
              <a:t>Vecchio et al. </a:t>
            </a:r>
            <a:r>
              <a:rPr lang="en-US" sz="1600" b="1" dirty="0">
                <a:cs typeface="Times New Roman" panose="02020603050405020304" pitchFamily="18" charset="0"/>
              </a:rPr>
              <a:t>Transport and equity in Latin America: a critical review of socially oriented accessibility assessments. </a:t>
            </a:r>
            <a:r>
              <a:rPr lang="en-US" sz="1600" dirty="0">
                <a:cs typeface="Times New Roman" panose="02020603050405020304" pitchFamily="18" charset="0"/>
              </a:rPr>
              <a:t>2020</a:t>
            </a:r>
          </a:p>
          <a:p>
            <a:pPr lvl="1"/>
            <a:r>
              <a:rPr lang="en-US" sz="1600" dirty="0">
                <a:solidFill>
                  <a:srgbClr val="333333"/>
                </a:solidFill>
              </a:rPr>
              <a:t>Proposes a theoretical framework, </a:t>
            </a:r>
            <a:r>
              <a:rPr lang="en-US" sz="1600" b="0" i="0" dirty="0">
                <a:solidFill>
                  <a:srgbClr val="333333"/>
                </a:solidFill>
                <a:effectLst/>
              </a:rPr>
              <a:t>highlights how a growing but still limited body of work has examined transport and equity in Latin America and provide research gaps</a:t>
            </a:r>
            <a:endParaRPr lang="en-CA" sz="1800" b="1"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214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4953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What are the equity </a:t>
            </a:r>
            <a:r>
              <a:rPr lang="en-US" sz="1100" b="1" dirty="0">
                <a:latin typeface="Calibri" panose="020F0502020204030204" pitchFamily="34" charset="0"/>
                <a:cs typeface="Calibri" panose="020F0502020204030204" pitchFamily="34" charset="0"/>
              </a:rPr>
              <a:t>dimensions </a:t>
            </a:r>
            <a:r>
              <a:rPr lang="en-US" sz="1100" dirty="0">
                <a:latin typeface="Calibri" panose="020F0502020204030204" pitchFamily="34" charset="0"/>
                <a:cs typeface="Calibri" panose="020F0502020204030204" pitchFamily="34" charset="0"/>
              </a:rPr>
              <a:t>(e.g., </a:t>
            </a:r>
            <a:r>
              <a:rPr lang="en-US" sz="1100" i="1" dirty="0">
                <a:latin typeface="Calibri" panose="020F0502020204030204" pitchFamily="34" charset="0"/>
                <a:cs typeface="Calibri" panose="020F0502020204030204" pitchFamily="34" charset="0"/>
              </a:rPr>
              <a:t>types of population groups, opportunities, network conditions</a:t>
            </a:r>
            <a:r>
              <a:rPr lang="en-US" sz="1100" dirty="0">
                <a:latin typeface="Calibri" panose="020F0502020204030204" pitchFamily="34" charset="0"/>
                <a:cs typeface="Calibri" panose="020F0502020204030204" pitchFamily="34" charset="0"/>
              </a:rPr>
              <a:t>)</a:t>
            </a:r>
          </a:p>
          <a:p>
            <a:pPr marL="914400" lvl="1"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Who and what is the focus?</a:t>
            </a:r>
          </a:p>
          <a:p>
            <a:pPr marL="457200" marR="0" lvl="0" indent="-457200" algn="l" defTabSz="914400" rtl="0" eaLnBrk="1" fontAlgn="auto" latinLnBrk="0" hangingPunct="1">
              <a:lnSpc>
                <a:spcPct val="90000"/>
              </a:lnSpc>
              <a:spcBef>
                <a:spcPts val="0"/>
              </a:spcBef>
              <a:spcAft>
                <a:spcPts val="1200"/>
              </a:spcAft>
              <a:buClr>
                <a:srgbClr val="000000"/>
              </a:buClr>
              <a:buSzPts val="1100"/>
              <a:buFont typeface="Arial" panose="020B0604020202020204" pitchFamily="34" charset="0"/>
              <a:buChar char="•"/>
              <a:tabLst/>
              <a:defRPr/>
            </a:pPr>
            <a:r>
              <a:rPr lang="en-US" sz="1100" dirty="0">
                <a:latin typeface="Calibri" panose="020F0502020204030204" pitchFamily="34" charset="0"/>
                <a:cs typeface="Calibri" panose="020F0502020204030204" pitchFamily="34" charset="0"/>
              </a:rPr>
              <a:t>How has equity been </a:t>
            </a:r>
            <a:r>
              <a:rPr lang="en-US" sz="1100" b="1" dirty="0">
                <a:latin typeface="Calibri" panose="020F0502020204030204" pitchFamily="34" charset="0"/>
                <a:cs typeface="Calibri" panose="020F0502020204030204" pitchFamily="34" charset="0"/>
              </a:rPr>
              <a:t>conceptualized</a:t>
            </a:r>
            <a:r>
              <a:rPr lang="en-US" sz="1100" dirty="0">
                <a:latin typeface="Calibri" panose="020F0502020204030204" pitchFamily="34" charset="0"/>
                <a:cs typeface="Calibri" panose="020F0502020204030204" pitchFamily="34" charset="0"/>
              </a:rPr>
              <a:t> (e.g., </a:t>
            </a:r>
            <a:r>
              <a:rPr lang="en-US" sz="1100" i="1" dirty="0">
                <a:latin typeface="Calibri" panose="020F0502020204030204" pitchFamily="34" charset="0"/>
                <a:cs typeface="Calibri" panose="020F0502020204030204" pitchFamily="34" charset="0"/>
              </a:rPr>
              <a:t>a type of distributive justice, spatial equity, rights to the city, vertical or horizontal equity</a:t>
            </a:r>
            <a:r>
              <a:rPr lang="en-US" sz="1100" dirty="0">
                <a:latin typeface="Calibri" panose="020F0502020204030204" pitchFamily="34" charset="0"/>
                <a:cs typeface="Calibri" panose="020F0502020204030204" pitchFamily="34" charset="0"/>
              </a:rPr>
              <a:t>)</a:t>
            </a:r>
          </a:p>
          <a:p>
            <a:pPr marL="914400" marR="0" lvl="1" indent="-457200" algn="l" defTabSz="914400" rtl="0" eaLnBrk="1" fontAlgn="auto" latinLnBrk="0" hangingPunct="1">
              <a:lnSpc>
                <a:spcPct val="90000"/>
              </a:lnSpc>
              <a:spcBef>
                <a:spcPts val="0"/>
              </a:spcBef>
              <a:spcAft>
                <a:spcPts val="1200"/>
              </a:spcAft>
              <a:buClr>
                <a:srgbClr val="000000"/>
              </a:buClr>
              <a:buSzPts val="1100"/>
              <a:buFont typeface="Arial" panose="020B0604020202020204" pitchFamily="34" charset="0"/>
              <a:buChar char="•"/>
              <a:tabLst/>
              <a:defRPr/>
            </a:pPr>
            <a:r>
              <a:rPr lang="en-CA" sz="1100" dirty="0">
                <a:solidFill>
                  <a:srgbClr val="000000"/>
                </a:solidFill>
                <a:latin typeface="Calibri" panose="020F0502020204030204" pitchFamily="34" charset="0"/>
                <a:cs typeface="Calibri" panose="020F0502020204030204" pitchFamily="34" charset="0"/>
              </a:rPr>
              <a:t>Which theories or normative principles are used?</a:t>
            </a:r>
            <a:endParaRPr lang="en-US" sz="1100" dirty="0">
              <a:latin typeface="Calibri" panose="020F0502020204030204" pitchFamily="34" charset="0"/>
              <a:cs typeface="Calibri" panose="020F0502020204030204" pitchFamily="34" charset="0"/>
            </a:endParaRPr>
          </a:p>
          <a:p>
            <a:pPr marL="457200"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What are the </a:t>
            </a:r>
            <a:r>
              <a:rPr lang="en-US" sz="1100" b="1" dirty="0">
                <a:latin typeface="Calibri" panose="020F0502020204030204" pitchFamily="34" charset="0"/>
                <a:cs typeface="Calibri" panose="020F0502020204030204" pitchFamily="34" charset="0"/>
              </a:rPr>
              <a:t>standards</a:t>
            </a:r>
            <a:r>
              <a:rPr lang="en-US" sz="1100" dirty="0">
                <a:latin typeface="Calibri" panose="020F0502020204030204" pitchFamily="34" charset="0"/>
                <a:cs typeface="Calibri" panose="020F0502020204030204" pitchFamily="34" charset="0"/>
              </a:rPr>
              <a:t> (e.g., </a:t>
            </a:r>
            <a:r>
              <a:rPr lang="en-US" sz="1100" i="1" dirty="0">
                <a:latin typeface="Calibri" panose="020F0502020204030204" pitchFamily="34" charset="0"/>
                <a:cs typeface="Calibri" panose="020F0502020204030204" pitchFamily="34" charset="0"/>
              </a:rPr>
              <a:t>max. travel distance, min. number of opportunities, min. accessibility score</a:t>
            </a:r>
            <a:r>
              <a:rPr lang="en-US" sz="1100" dirty="0">
                <a:latin typeface="Calibri" panose="020F0502020204030204" pitchFamily="34" charset="0"/>
                <a:cs typeface="Calibri" panose="020F0502020204030204" pitchFamily="34" charset="0"/>
              </a:rPr>
              <a:t>)</a:t>
            </a:r>
          </a:p>
          <a:p>
            <a:pPr marL="914400" lvl="1"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What is present? What is not?</a:t>
            </a:r>
          </a:p>
          <a:p>
            <a:pPr marL="914400" lvl="1"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What thresholds are used to determine what is equitable and what is not? By which measures?</a:t>
            </a:r>
          </a:p>
          <a:p>
            <a:pPr marL="914400" lvl="1" indent="-457200">
              <a:lnSpc>
                <a:spcPct val="90000"/>
              </a:lnSpc>
              <a:spcAft>
                <a:spcPts val="1200"/>
              </a:spcAft>
              <a:buFont typeface="Arial" panose="020B0604020202020204" pitchFamily="34" charset="0"/>
              <a:buChar char="•"/>
            </a:pPr>
            <a:endParaRPr lang="en-US" sz="1100" dirty="0">
              <a:latin typeface="Calibri" panose="020F0502020204030204" pitchFamily="34" charset="0"/>
              <a:cs typeface="Calibri" panose="020F0502020204030204" pitchFamily="34" charset="0"/>
            </a:endParaRPr>
          </a:p>
          <a:p>
            <a:pPr marL="914400" lvl="1" indent="-457200">
              <a:lnSpc>
                <a:spcPct val="90000"/>
              </a:lnSpc>
              <a:spcAft>
                <a:spcPts val="1200"/>
              </a:spcAft>
              <a:buFont typeface="Arial" panose="020B0604020202020204" pitchFamily="34" charset="0"/>
              <a:buChar char="•"/>
            </a:pPr>
            <a:endParaRPr lang="en-US" sz="11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0"/>
              </a:spcBef>
              <a:spcAft>
                <a:spcPts val="1200"/>
              </a:spcAft>
              <a:buClr>
                <a:srgbClr val="000000"/>
              </a:buClr>
              <a:buSzPts val="1100"/>
              <a:buFont typeface="Arial" panose="020B0604020202020204" pitchFamily="34" charset="0"/>
              <a:buNone/>
              <a:tabLst/>
              <a:defRPr/>
            </a:pPr>
            <a:r>
              <a:rPr lang="en-US" sz="1100" dirty="0">
                <a:latin typeface="Calibri" panose="020F0502020204030204" pitchFamily="34" charset="0"/>
                <a:cs typeface="Calibri" panose="020F0502020204030204" pitchFamily="34" charset="0"/>
              </a:rPr>
              <a:t>The goal: what can we recommend to our planning and community partners? What has the academic literature done, what is missing? </a:t>
            </a:r>
          </a:p>
          <a:p>
            <a:pPr marL="0" marR="0" lvl="0" indent="0" algn="l" defTabSz="914400" rtl="0" eaLnBrk="1" fontAlgn="auto" latinLnBrk="0" hangingPunct="1">
              <a:lnSpc>
                <a:spcPct val="90000"/>
              </a:lnSpc>
              <a:spcBef>
                <a:spcPts val="0"/>
              </a:spcBef>
              <a:spcAft>
                <a:spcPts val="1200"/>
              </a:spcAft>
              <a:buClr>
                <a:srgbClr val="000000"/>
              </a:buClr>
              <a:buSzPts val="1100"/>
              <a:buFont typeface="Arial" panose="020B0604020202020204" pitchFamily="34" charset="0"/>
              <a:buNone/>
              <a:tabLst/>
              <a:defRPr/>
            </a:pPr>
            <a:endParaRPr lang="en-US" sz="11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90000"/>
              </a:lnSpc>
              <a:spcBef>
                <a:spcPts val="0"/>
              </a:spcBef>
              <a:spcAft>
                <a:spcPts val="1200"/>
              </a:spcAft>
              <a:buClr>
                <a:srgbClr val="000000"/>
              </a:buClr>
              <a:buSzPts val="1100"/>
              <a:buFont typeface="Arial" panose="020B0604020202020204" pitchFamily="34" charset="0"/>
              <a:buNone/>
              <a:tabLst/>
              <a:defRPr/>
            </a:pPr>
            <a:r>
              <a:rPr lang="en-US" sz="1100" dirty="0">
                <a:latin typeface="Calibri" panose="020F0502020204030204" pitchFamily="34" charset="0"/>
                <a:cs typeface="Calibri" panose="020F0502020204030204" pitchFamily="34" charset="0"/>
              </a:rPr>
              <a:t>Why academic literature? Indexed and centralized. They also have a better understanding of policy and local practice than the literature.</a:t>
            </a:r>
          </a:p>
          <a:p>
            <a:pPr marL="0" lvl="0" indent="0">
              <a:lnSpc>
                <a:spcPct val="90000"/>
              </a:lnSpc>
              <a:spcAft>
                <a:spcPts val="1200"/>
              </a:spcAft>
              <a:buFont typeface="Arial" panose="020B0604020202020204" pitchFamily="34" charset="0"/>
              <a:buNone/>
            </a:pPr>
            <a:endParaRPr lang="en-US" sz="1100" dirty="0">
              <a:latin typeface="Calibri" panose="020F0502020204030204" pitchFamily="34" charset="0"/>
              <a:cs typeface="Calibri" panose="020F0502020204030204" pitchFamily="34" charset="0"/>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063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762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17872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515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83199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92285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Why academic literature? Indexed and centralized. It’s a first step; easier to search; and will tell us which policies and planning objectives are being discussed in literature. </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1327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What are the equity </a:t>
            </a:r>
            <a:r>
              <a:rPr lang="en-US" sz="1100" b="1" dirty="0">
                <a:latin typeface="Calibri" panose="020F0502020204030204" pitchFamily="34" charset="0"/>
                <a:cs typeface="Calibri" panose="020F0502020204030204" pitchFamily="34" charset="0"/>
              </a:rPr>
              <a:t>dimensions </a:t>
            </a:r>
            <a:r>
              <a:rPr lang="en-US" sz="1100" dirty="0">
                <a:latin typeface="Calibri" panose="020F0502020204030204" pitchFamily="34" charset="0"/>
                <a:cs typeface="Calibri" panose="020F0502020204030204" pitchFamily="34" charset="0"/>
              </a:rPr>
              <a:t>(e.g., </a:t>
            </a:r>
            <a:r>
              <a:rPr lang="en-US" sz="1100" i="1" dirty="0">
                <a:latin typeface="Calibri" panose="020F0502020204030204" pitchFamily="34" charset="0"/>
                <a:cs typeface="Calibri" panose="020F0502020204030204" pitchFamily="34" charset="0"/>
              </a:rPr>
              <a:t>types of population groups, opportunities, transport modes, network conditions</a:t>
            </a:r>
            <a:r>
              <a:rPr lang="en-US" sz="1100" dirty="0">
                <a:latin typeface="Calibri" panose="020F0502020204030204" pitchFamily="34" charset="0"/>
                <a:cs typeface="Calibri" panose="020F0502020204030204" pitchFamily="34" charset="0"/>
              </a:rPr>
              <a:t>)</a:t>
            </a:r>
          </a:p>
          <a:p>
            <a:pPr marL="457200"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What are the </a:t>
            </a:r>
            <a:r>
              <a:rPr lang="en-US" sz="1100" b="1" dirty="0">
                <a:latin typeface="Calibri" panose="020F0502020204030204" pitchFamily="34" charset="0"/>
                <a:cs typeface="Calibri" panose="020F0502020204030204" pitchFamily="34" charset="0"/>
              </a:rPr>
              <a:t>standards</a:t>
            </a:r>
            <a:r>
              <a:rPr lang="en-US" sz="1100" dirty="0">
                <a:latin typeface="Calibri" panose="020F0502020204030204" pitchFamily="34" charset="0"/>
                <a:cs typeface="Calibri" panose="020F0502020204030204" pitchFamily="34" charset="0"/>
              </a:rPr>
              <a:t> (e.g., </a:t>
            </a:r>
            <a:r>
              <a:rPr lang="en-US" sz="1100" i="1" dirty="0">
                <a:latin typeface="Calibri" panose="020F0502020204030204" pitchFamily="34" charset="0"/>
                <a:cs typeface="Calibri" panose="020F0502020204030204" pitchFamily="34" charset="0"/>
              </a:rPr>
              <a:t>max. travel distance, min. number of opportunities, min. accessibility score</a:t>
            </a:r>
            <a:r>
              <a:rPr lang="en-US" sz="1100" dirty="0">
                <a:latin typeface="Calibri" panose="020F0502020204030204" pitchFamily="34" charset="0"/>
                <a:cs typeface="Calibri" panose="020F0502020204030204" pitchFamily="34" charset="0"/>
              </a:rPr>
              <a:t>)</a:t>
            </a:r>
          </a:p>
          <a:p>
            <a:pPr marL="457200" indent="-457200">
              <a:lnSpc>
                <a:spcPct val="90000"/>
              </a:lnSpc>
              <a:spcAft>
                <a:spcPts val="1200"/>
              </a:spcAft>
              <a:buFont typeface="Arial" panose="020B0604020202020204" pitchFamily="34" charset="0"/>
              <a:buChar char="•"/>
            </a:pPr>
            <a:r>
              <a:rPr lang="en-US" sz="1100" dirty="0">
                <a:latin typeface="Calibri" panose="020F0502020204030204" pitchFamily="34" charset="0"/>
                <a:cs typeface="Calibri" panose="020F0502020204030204" pitchFamily="34" charset="0"/>
              </a:rPr>
              <a:t>How has equity been </a:t>
            </a:r>
            <a:r>
              <a:rPr lang="en-US" sz="1100" b="1" dirty="0">
                <a:latin typeface="Calibri" panose="020F0502020204030204" pitchFamily="34" charset="0"/>
                <a:cs typeface="Calibri" panose="020F0502020204030204" pitchFamily="34" charset="0"/>
              </a:rPr>
              <a:t>conceptualized</a:t>
            </a:r>
            <a:r>
              <a:rPr lang="en-US" sz="1100" dirty="0">
                <a:latin typeface="Calibri" panose="020F0502020204030204" pitchFamily="34" charset="0"/>
                <a:cs typeface="Calibri" panose="020F0502020204030204" pitchFamily="34" charset="0"/>
              </a:rPr>
              <a:t> (e.g., </a:t>
            </a:r>
            <a:r>
              <a:rPr lang="en-US" sz="1100" i="1" dirty="0">
                <a:latin typeface="Calibri" panose="020F0502020204030204" pitchFamily="34" charset="0"/>
                <a:cs typeface="Calibri" panose="020F0502020204030204" pitchFamily="34" charset="0"/>
              </a:rPr>
              <a:t>a type of distributive justice, spatial equity, rights to the city, vertical or horizontal equity</a:t>
            </a:r>
            <a:r>
              <a:rPr lang="en-US" sz="1100" dirty="0">
                <a:latin typeface="Calibri" panose="020F0502020204030204" pitchFamily="34" charset="0"/>
                <a:cs typeface="Calibri" panose="020F0502020204030204" pitchFamily="34" charset="0"/>
              </a:rPr>
              <a:t>)</a:t>
            </a: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42383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NOTE: include stats on the bottom, and text no on slide</a:t>
            </a:r>
          </a:p>
        </p:txBody>
      </p:sp>
    </p:spTree>
    <p:extLst>
      <p:ext uri="{BB962C8B-B14F-4D97-AF65-F5344CB8AC3E}">
        <p14:creationId xmlns:p14="http://schemas.microsoft.com/office/powerpoint/2010/main" val="31195309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An example: paper: An assessment of the correlation between urban green space supply and socio‑economic disparities of Tehran districts—Iran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is all inequity in urban green space per capita unequitable? Unclear they just measure disparity, that’s it!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scenarios by calculating an environmental index and a social (including justice) index and comparing; but there is no min or max. that</a:t>
            </a:r>
            <a:r>
              <a:rPr lang="en-US" sz="1100" i="1" dirty="0">
                <a:latin typeface="Calibri" panose="020F0502020204030204" pitchFamily="34" charset="0"/>
                <a:cs typeface="Calibri" panose="020F0502020204030204" pitchFamily="34" charset="0"/>
              </a:rPr>
              <a:t> should</a:t>
            </a:r>
            <a:r>
              <a:rPr lang="en-US" sz="1100" dirty="0">
                <a:latin typeface="Calibri" panose="020F0502020204030204" pitchFamily="34" charset="0"/>
                <a:cs typeface="Calibri" panose="020F0502020204030204" pitchFamily="34" charset="0"/>
              </a:rPr>
              <a:t> be reached.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latin typeface="Calibri" panose="020F0502020204030204" pitchFamily="34" charset="0"/>
                <a:cs typeface="Calibri" panose="020F0502020204030204" pitchFamily="34" charset="0"/>
              </a:rPr>
              <a:t>Ex. paper: Equity-Advancing Practices at Public Transit Agencies in the United States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0718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Font typeface="Arial" panose="020B0604020202020204" pitchFamily="34" charset="0"/>
              <a:buNone/>
            </a:pPr>
            <a:r>
              <a:rPr lang="en-US" sz="1100" dirty="0">
                <a:latin typeface="Calibri" panose="020F0502020204030204" pitchFamily="34" charset="0"/>
                <a:cs typeface="Calibri" panose="020F0502020204030204" pitchFamily="34" charset="0"/>
              </a:rPr>
              <a:t>Ex. WHO Declaration of Alma-Ata: access to primary health care as a basic human right.</a:t>
            </a: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7655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 Transport terms – relate to urban land transportation systems (</a:t>
            </a:r>
            <a:r>
              <a:rPr lang="en-CA" dirty="0" err="1"/>
              <a:t>roads+trains</a:t>
            </a:r>
            <a:r>
              <a:rPr lang="en-CA" dirty="0"/>
              <a:t>) + measurement terms + Justice related terms (equity) + standard terms.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CA" dirty="0"/>
              <a:t>- searched: the full </a:t>
            </a:r>
            <a:r>
              <a:rPr lang="en-CA" dirty="0" err="1"/>
              <a:t>WoS</a:t>
            </a:r>
            <a:r>
              <a:rPr lang="en-CA" dirty="0"/>
              <a:t> collection along with TTR and a few other social science specific databases.</a:t>
            </a:r>
            <a:endParaRPr dirty="0"/>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8519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Font typeface="Arial" panose="020B0604020202020204" pitchFamily="34" charset="0"/>
              <a:buNone/>
            </a:pPr>
            <a:r>
              <a:rPr lang="en-US" sz="1100" dirty="0">
                <a:latin typeface="Calibri" panose="020F0502020204030204" pitchFamily="34" charset="0"/>
                <a:cs typeface="Calibri" panose="020F0502020204030204" pitchFamily="34" charset="0"/>
              </a:rPr>
              <a:t>Ex. WHO Declaration of Alma-Ata: access to primary health care as a basic human right.</a:t>
            </a: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4456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what did our search look like? Briefly these are the steps. 1. Is there an equity transport dimension? Yes? Include!. Step 2. Is there an equity standard AND conceptualization potentially? Yes? Then Include! If it doesn’t have both. Exclude. Step 3. Fill in all this information --- the equity dimensions (What, who where, how), the equity standards and conceptualization (</a:t>
            </a:r>
            <a:r>
              <a:rPr lang="en-CA" i="1" dirty="0"/>
              <a:t>what) </a:t>
            </a:r>
            <a:r>
              <a:rPr lang="en-CA" i="0" dirty="0"/>
              <a:t>. </a:t>
            </a:r>
          </a:p>
          <a:p>
            <a:pPr marL="0" lvl="0" indent="0" algn="l" rtl="0">
              <a:spcBef>
                <a:spcPts val="0"/>
              </a:spcBef>
              <a:spcAft>
                <a:spcPts val="0"/>
              </a:spcAft>
              <a:buNone/>
            </a:pPr>
            <a:endParaRPr lang="en-CA" i="0" dirty="0"/>
          </a:p>
          <a:p>
            <a:pPr marL="0" lvl="0" indent="0" algn="l" rtl="0">
              <a:spcBef>
                <a:spcPts val="0"/>
              </a:spcBef>
              <a:spcAft>
                <a:spcPts val="0"/>
              </a:spcAft>
              <a:buNone/>
            </a:pPr>
            <a:r>
              <a:rPr lang="en-CA" i="0" dirty="0"/>
              <a:t>This was a massive effort. Almost 7000 papers entered step 1. That was the intention – very broad, across all disciplines. We are now left with 166 papers with very detailed data extraction templates (step 3).</a:t>
            </a:r>
          </a:p>
          <a:p>
            <a:pPr marL="0" lvl="0" indent="0" algn="l" rtl="0">
              <a:spcBef>
                <a:spcPts val="0"/>
              </a:spcBef>
              <a:spcAft>
                <a:spcPts val="0"/>
              </a:spcAft>
              <a:buNone/>
            </a:pPr>
            <a:r>
              <a:rPr lang="en-CA" i="0" dirty="0"/>
              <a:t>Step 0: ~40 hours to refine question + consult + query, retain records. Team</a:t>
            </a:r>
          </a:p>
          <a:p>
            <a:pPr marL="0" lvl="0" indent="0" algn="l" rtl="0">
              <a:spcBef>
                <a:spcPts val="0"/>
              </a:spcBef>
              <a:spcAft>
                <a:spcPts val="0"/>
              </a:spcAft>
              <a:buNone/>
            </a:pPr>
            <a:r>
              <a:rPr lang="en-CA" i="0" dirty="0"/>
              <a:t>Step 1: 70 hours – 25% is training -  RAs + PhDs</a:t>
            </a:r>
          </a:p>
          <a:p>
            <a:pPr marL="0" lvl="0" indent="0" algn="l" rtl="0">
              <a:spcBef>
                <a:spcPts val="0"/>
              </a:spcBef>
              <a:spcAft>
                <a:spcPts val="0"/>
              </a:spcAft>
              <a:buNone/>
            </a:pPr>
            <a:r>
              <a:rPr lang="en-CA" i="0" dirty="0"/>
              <a:t>Step 2: 200 hours – 30% is training – RAs + PhDs</a:t>
            </a:r>
          </a:p>
          <a:p>
            <a:pPr marL="0" lvl="0" indent="0" algn="l" rtl="0">
              <a:spcBef>
                <a:spcPts val="0"/>
              </a:spcBef>
              <a:spcAft>
                <a:spcPts val="0"/>
              </a:spcAft>
              <a:buNone/>
            </a:pPr>
            <a:r>
              <a:rPr lang="en-CA" i="0" dirty="0"/>
              <a:t>Step 3: 160 hours – post-docs and PhDs</a:t>
            </a:r>
            <a:endParaRPr lang="en-CA" dirty="0"/>
          </a:p>
          <a:p>
            <a:pPr marL="0" lvl="0" indent="0" algn="l" rtl="0">
              <a:spcBef>
                <a:spcPts val="0"/>
              </a:spcBef>
              <a:spcAft>
                <a:spcPts val="0"/>
              </a:spcAft>
              <a:buNone/>
            </a:pPr>
            <a:r>
              <a:rPr lang="en-CA" dirty="0"/>
              <a:t>Step now: Still counting. Team</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Hours it took: Almost 500 hours of labour, RAs, PhD students, post-docs and team from step 0 to Step 3. Impressive effort.</a:t>
            </a: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53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So what did our search look like? Briefly these are the steps. 1. Is there an equity transport dimension? Yes? Include!. Step 2. Is there an equity standard AND conceptualization potentially? Yes? Then Include! If it doesn’t have both. Exclude. Step 3. Fill in all this information --- the equity dimensions (What, who where, how), the equity standards and conceptualization (</a:t>
            </a:r>
            <a:r>
              <a:rPr lang="en-CA" i="1" dirty="0"/>
              <a:t>what) </a:t>
            </a:r>
            <a:r>
              <a:rPr lang="en-CA" i="0" dirty="0"/>
              <a:t>. </a:t>
            </a:r>
          </a:p>
          <a:p>
            <a:pPr marL="0" lvl="0" indent="0" algn="l" rtl="0">
              <a:spcBef>
                <a:spcPts val="0"/>
              </a:spcBef>
              <a:spcAft>
                <a:spcPts val="0"/>
              </a:spcAft>
              <a:buNone/>
            </a:pPr>
            <a:endParaRPr lang="en-CA" i="0" dirty="0"/>
          </a:p>
          <a:p>
            <a:pPr marL="0" lvl="0" indent="0" algn="l" rtl="0">
              <a:spcBef>
                <a:spcPts val="0"/>
              </a:spcBef>
              <a:spcAft>
                <a:spcPts val="0"/>
              </a:spcAft>
              <a:buNone/>
            </a:pPr>
            <a:r>
              <a:rPr lang="en-CA" i="0" dirty="0"/>
              <a:t>This was a massive effort. Almost 7000 papers entered step 1. That was the intention – very broad, across all disciplines. We are now left with 166 papers with very detailed data extraction templates (step 3).</a:t>
            </a:r>
          </a:p>
          <a:p>
            <a:pPr marL="0" lvl="0" indent="0" algn="l" rtl="0">
              <a:spcBef>
                <a:spcPts val="0"/>
              </a:spcBef>
              <a:spcAft>
                <a:spcPts val="0"/>
              </a:spcAft>
              <a:buNone/>
            </a:pPr>
            <a:r>
              <a:rPr lang="en-CA" i="0" dirty="0"/>
              <a:t>Step 0: ~40 hours to refine question + consult + query, retain records. Team</a:t>
            </a:r>
          </a:p>
          <a:p>
            <a:pPr marL="0" lvl="0" indent="0" algn="l" rtl="0">
              <a:spcBef>
                <a:spcPts val="0"/>
              </a:spcBef>
              <a:spcAft>
                <a:spcPts val="0"/>
              </a:spcAft>
              <a:buNone/>
            </a:pPr>
            <a:r>
              <a:rPr lang="en-CA" i="0" dirty="0"/>
              <a:t>Step 1: 70 hours – 25% is training -  RAs + PhDs</a:t>
            </a:r>
          </a:p>
          <a:p>
            <a:pPr marL="0" lvl="0" indent="0" algn="l" rtl="0">
              <a:spcBef>
                <a:spcPts val="0"/>
              </a:spcBef>
              <a:spcAft>
                <a:spcPts val="0"/>
              </a:spcAft>
              <a:buNone/>
            </a:pPr>
            <a:r>
              <a:rPr lang="en-CA" i="0" dirty="0"/>
              <a:t>Step 2: 200 hours – 30% is training – RAs + PhDs</a:t>
            </a:r>
          </a:p>
          <a:p>
            <a:pPr marL="0" lvl="0" indent="0" algn="l" rtl="0">
              <a:spcBef>
                <a:spcPts val="0"/>
              </a:spcBef>
              <a:spcAft>
                <a:spcPts val="0"/>
              </a:spcAft>
              <a:buNone/>
            </a:pPr>
            <a:r>
              <a:rPr lang="en-CA" i="0" dirty="0"/>
              <a:t>Step 3: 160 hours – post-docs and PhDs</a:t>
            </a:r>
            <a:endParaRPr lang="en-CA" dirty="0"/>
          </a:p>
          <a:p>
            <a:pPr marL="0" lvl="0" indent="0" algn="l" rtl="0">
              <a:spcBef>
                <a:spcPts val="0"/>
              </a:spcBef>
              <a:spcAft>
                <a:spcPts val="0"/>
              </a:spcAft>
              <a:buNone/>
            </a:pPr>
            <a:r>
              <a:rPr lang="en-CA" dirty="0"/>
              <a:t>Step now: Still counting. Team</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Hours it took: Almost 500 hours of labour, RAs, PhD students, post-docs and team from step 0 to Step 3. Impressive effort.</a:t>
            </a: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7832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en-CA" dirty="0"/>
              <a:t>Population group: (who does the literature study???)</a:t>
            </a:r>
          </a:p>
          <a:p>
            <a:pPr lvl="1"/>
            <a:r>
              <a:rPr lang="en-US" sz="1100" dirty="0"/>
              <a:t>Majority of papers have a focus on </a:t>
            </a:r>
            <a:r>
              <a:rPr lang="en-US" sz="1100" b="1" dirty="0"/>
              <a:t>income, </a:t>
            </a:r>
            <a:r>
              <a:rPr lang="en-US" sz="1100" dirty="0"/>
              <a:t>particularly low income -&gt; high income if for comparison. We know income and age are significant determinates of inequities </a:t>
            </a:r>
            <a:endParaRPr lang="en-US" sz="1100" b="1" dirty="0"/>
          </a:p>
          <a:p>
            <a:pPr lvl="1"/>
            <a:r>
              <a:rPr lang="en-US" sz="1100" b="1" dirty="0"/>
              <a:t>Age</a:t>
            </a:r>
            <a:r>
              <a:rPr lang="en-US" sz="1100" dirty="0"/>
              <a:t> is also significant, particularly children and older aged people</a:t>
            </a:r>
          </a:p>
          <a:p>
            <a:pPr lvl="1"/>
            <a:r>
              <a:rPr lang="en-US" sz="1100" b="1" dirty="0"/>
              <a:t>Composite vulnerability </a:t>
            </a:r>
            <a:r>
              <a:rPr lang="en-US" sz="1100" dirty="0"/>
              <a:t>almost always includes income and age (in addition to other SES)</a:t>
            </a:r>
          </a:p>
          <a:p>
            <a:pPr lvl="1"/>
            <a:r>
              <a:rPr lang="en-US" sz="1100" u="sng" dirty="0"/>
              <a:t>But what’s missing</a:t>
            </a:r>
            <a:r>
              <a:rPr lang="en-US" sz="1100" dirty="0"/>
              <a:t>? Indigenous is missing – Canada context. </a:t>
            </a:r>
            <a:endParaRPr lang="en-CA" dirty="0"/>
          </a:p>
          <a:p>
            <a:endParaRPr lang="en-CA" dirty="0"/>
          </a:p>
          <a:p>
            <a:r>
              <a:rPr lang="en-CA" dirty="0"/>
              <a:t>Mode: (what modes is the literature interested in??)</a:t>
            </a:r>
          </a:p>
          <a:p>
            <a:pPr lvl="1"/>
            <a:r>
              <a:rPr lang="en-US" sz="1100" dirty="0"/>
              <a:t>Majority of papers have a focus on </a:t>
            </a:r>
            <a:r>
              <a:rPr lang="en-US" sz="1100" b="1" dirty="0"/>
              <a:t>transit</a:t>
            </a:r>
            <a:r>
              <a:rPr lang="en-US" sz="1100" dirty="0"/>
              <a:t> mode</a:t>
            </a:r>
          </a:p>
          <a:p>
            <a:pPr lvl="1"/>
            <a:r>
              <a:rPr lang="en-US" sz="1100" b="1" dirty="0"/>
              <a:t>Transit</a:t>
            </a:r>
            <a:r>
              <a:rPr lang="en-US" sz="1100" dirty="0"/>
              <a:t> as almost always present in multi-modal comparisons</a:t>
            </a:r>
          </a:p>
          <a:p>
            <a:pPr lvl="1"/>
            <a:r>
              <a:rPr lang="en-US" sz="1100" b="1" dirty="0"/>
              <a:t>Pedestrian</a:t>
            </a:r>
            <a:r>
              <a:rPr lang="en-US" sz="1100" dirty="0"/>
              <a:t> is often complimented with </a:t>
            </a:r>
            <a:r>
              <a:rPr lang="en-US" sz="1100" b="1" dirty="0"/>
              <a:t>bicycle</a:t>
            </a:r>
          </a:p>
          <a:p>
            <a:pPr lvl="1"/>
            <a:r>
              <a:rPr lang="en-US" sz="1100" b="1" dirty="0"/>
              <a:t>Car</a:t>
            </a:r>
            <a:r>
              <a:rPr lang="en-US" sz="1100" dirty="0"/>
              <a:t> is infrequently the only mode studied – it is used as comparison, e.g. versus transit accessibility, quantifying resulting externalities for other modes (road safety, air pollution) for active modes</a:t>
            </a:r>
          </a:p>
          <a:p>
            <a:pPr marL="457200" indent="-298450">
              <a:buFontTx/>
              <a:buChar char="-"/>
            </a:pPr>
            <a:endParaRPr lang="en-CA" dirty="0"/>
          </a:p>
        </p:txBody>
      </p:sp>
    </p:spTree>
    <p:extLst>
      <p:ext uri="{BB962C8B-B14F-4D97-AF65-F5344CB8AC3E}">
        <p14:creationId xmlns:p14="http://schemas.microsoft.com/office/powerpoint/2010/main" val="235994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Most common – TRSE, wellbeing, H/V/S equity.</a:t>
            </a:r>
          </a:p>
          <a:p>
            <a:pPr marL="158750" indent="0">
              <a:buNone/>
            </a:pPr>
            <a:r>
              <a:rPr lang="en-CA" dirty="0"/>
              <a:t>On the least common – we see the emerging concepts. Utilitarian is not population/</a:t>
            </a:r>
          </a:p>
          <a:p>
            <a:pPr marL="158750" indent="0">
              <a:buNone/>
            </a:pPr>
            <a:endParaRPr lang="en-US" dirty="0"/>
          </a:p>
          <a:p>
            <a:pPr marL="158750" indent="0">
              <a:buNone/>
            </a:pPr>
            <a:r>
              <a:rPr lang="en-US" dirty="0"/>
              <a:t>For transport-related exclusions: includes t \</a:t>
            </a:r>
            <a:r>
              <a:rPr lang="en-US" dirty="0" err="1"/>
              <a:t>ransport</a:t>
            </a:r>
            <a:r>
              <a:rPr lang="en-US" dirty="0"/>
              <a:t> disadvantage, Transport poverty, accessibility poverty, Transport or related affordability, Transport-related social exclusion, time poverty</a:t>
            </a:r>
            <a:endParaRPr lang="en-CA" dirty="0"/>
          </a:p>
        </p:txBody>
      </p:sp>
    </p:spTree>
    <p:extLst>
      <p:ext uri="{BB962C8B-B14F-4D97-AF65-F5344CB8AC3E}">
        <p14:creationId xmlns:p14="http://schemas.microsoft.com/office/powerpoint/2010/main" val="4136310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Explain each type of standard. </a:t>
            </a:r>
            <a:r>
              <a:rPr lang="en-CA" sz="1800" b="0" dirty="0"/>
              <a:t>This is a count of each instance, often papers have multiple.</a:t>
            </a: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CA" sz="1800" b="1"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CA" sz="1800" b="1" dirty="0"/>
              <a:t>Opportunity </a:t>
            </a:r>
            <a:r>
              <a:rPr lang="en-CA" sz="1800" b="0" dirty="0"/>
              <a:t>– specifically, travel impedance, is the most common standard present on it’s own. </a:t>
            </a:r>
            <a:r>
              <a:rPr lang="en-CA" sz="1800" dirty="0"/>
              <a:t>E.g. paper says 300 m to a bus stop is an ‘equitable’ trip. Nothing about it’s population, environmental standards, and/or other ‘opportunity’ standard categories.</a:t>
            </a:r>
          </a:p>
          <a:p>
            <a:r>
              <a:rPr lang="en-CA" sz="1800" b="1" dirty="0"/>
              <a:t>Population-based</a:t>
            </a:r>
            <a:r>
              <a:rPr lang="en-CA" sz="1800" dirty="0"/>
              <a:t> is second most common solo standard.</a:t>
            </a:r>
          </a:p>
          <a:p>
            <a:pPr lvl="1"/>
            <a:r>
              <a:rPr lang="en-CA" sz="1800" dirty="0"/>
              <a:t>E.g. physical activity levels per week, a certain sufficient minimum energy requirement being met, a vulnerable population group should be using a fare subsidy </a:t>
            </a:r>
            <a:r>
              <a:rPr lang="en-CA" sz="1800" i="1" dirty="0"/>
              <a:t>more </a:t>
            </a:r>
            <a:r>
              <a:rPr lang="en-CA" sz="1800" dirty="0"/>
              <a:t>than average</a:t>
            </a:r>
          </a:p>
          <a:p>
            <a:pPr lvl="1"/>
            <a:endParaRPr lang="en-CA" sz="1800" dirty="0"/>
          </a:p>
          <a:p>
            <a:r>
              <a:rPr lang="en-CA" sz="1800" dirty="0"/>
              <a:t>Ultimately though, most papers use multiple types of standards</a:t>
            </a:r>
          </a:p>
          <a:p>
            <a:pPr lvl="1"/>
            <a:r>
              <a:rPr lang="en-CA" sz="1800" dirty="0"/>
              <a:t>E.g. </a:t>
            </a:r>
            <a:r>
              <a:rPr lang="en-CA" sz="1800" b="1" dirty="0"/>
              <a:t>Opportunity; Population</a:t>
            </a:r>
            <a:r>
              <a:rPr lang="en-CA" sz="1800" dirty="0"/>
              <a:t> = 300 m to some destination, for the 100% of the vulnerable population (e.g., low-income groups)</a:t>
            </a:r>
          </a:p>
        </p:txBody>
      </p:sp>
    </p:spTree>
    <p:extLst>
      <p:ext uri="{BB962C8B-B14F-4D97-AF65-F5344CB8AC3E}">
        <p14:creationId xmlns:p14="http://schemas.microsoft.com/office/powerpoint/2010/main" val="2158160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CA" dirty="0"/>
              <a:t>Includes many more indicators – not thresholds (i.e., number of schools per child population ((</a:t>
            </a:r>
            <a:r>
              <a:rPr lang="en-CA" dirty="0" err="1"/>
              <a:t>hort</a:t>
            </a:r>
            <a:r>
              <a:rPr lang="en-CA" dirty="0"/>
              <a:t> term), percentage of people living and working in the same district (med-term), ratio of work to leisure (long-term), etc.) this is for the purpose of tracking. </a:t>
            </a:r>
          </a:p>
        </p:txBody>
      </p:sp>
    </p:spTree>
    <p:extLst>
      <p:ext uri="{BB962C8B-B14F-4D97-AF65-F5344CB8AC3E}">
        <p14:creationId xmlns:p14="http://schemas.microsoft.com/office/powerpoint/2010/main" val="112524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8" name="Google Shape;78;p23"/>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3" name="Google Shape;23;p14" descr="A black and white sign&#10;&#10;Description automatically generated with low confidence"/>
          <p:cNvPicPr preferRelativeResize="0"/>
          <p:nvPr/>
        </p:nvPicPr>
        <p:blipFill rotWithShape="1">
          <a:blip r:embed="rId2">
            <a:alphaModFix/>
          </a:blip>
          <a:srcRect/>
          <a:stretch/>
        </p:blipFill>
        <p:spPr>
          <a:xfrm>
            <a:off x="10324563" y="6226475"/>
            <a:ext cx="1867437" cy="624873"/>
          </a:xfrm>
          <a:prstGeom prst="rect">
            <a:avLst/>
          </a:prstGeom>
          <a:noFill/>
          <a:ln>
            <a:noFill/>
          </a:ln>
        </p:spPr>
      </p:pic>
      <p:cxnSp>
        <p:nvCxnSpPr>
          <p:cNvPr id="24" name="Google Shape;24;p14"/>
          <p:cNvCxnSpPr/>
          <p:nvPr/>
        </p:nvCxnSpPr>
        <p:spPr>
          <a:xfrm rot="10800000" flipH="1">
            <a:off x="354900" y="6534300"/>
            <a:ext cx="9812100" cy="21000"/>
          </a:xfrm>
          <a:prstGeom prst="straightConnector1">
            <a:avLst/>
          </a:prstGeom>
          <a:noFill/>
          <a:ln w="28575" cap="flat" cmpd="sng">
            <a:solidFill>
              <a:srgbClr val="31538F"/>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16"/>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16"/>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4" name="Google Shape;34;p16"/>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5" name="Google Shape;35;p1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1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1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17"/>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17"/>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rtl="0">
              <a:lnSpc>
                <a:spcPct val="90000"/>
              </a:lnSpc>
              <a:spcBef>
                <a:spcPts val="1000"/>
              </a:spcBef>
              <a:spcAft>
                <a:spcPts val="0"/>
              </a:spcAft>
              <a:buClr>
                <a:schemeClr val="dk1"/>
              </a:buClr>
              <a:buSzPts val="2400"/>
              <a:buNone/>
              <a:defRPr sz="2400" b="1"/>
            </a:lvl1pPr>
            <a:lvl2pPr marL="914400" lvl="1" indent="-228600" algn="l" rtl="0">
              <a:lnSpc>
                <a:spcPct val="90000"/>
              </a:lnSpc>
              <a:spcBef>
                <a:spcPts val="500"/>
              </a:spcBef>
              <a:spcAft>
                <a:spcPts val="0"/>
              </a:spcAft>
              <a:buClr>
                <a:schemeClr val="dk1"/>
              </a:buClr>
              <a:buSzPts val="2000"/>
              <a:buNone/>
              <a:defRPr sz="2000" b="1"/>
            </a:lvl2pPr>
            <a:lvl3pPr marL="1371600" lvl="2" indent="-228600" algn="l" rtl="0">
              <a:lnSpc>
                <a:spcPct val="90000"/>
              </a:lnSpc>
              <a:spcBef>
                <a:spcPts val="500"/>
              </a:spcBef>
              <a:spcAft>
                <a:spcPts val="0"/>
              </a:spcAft>
              <a:buClr>
                <a:schemeClr val="dk1"/>
              </a:buClr>
              <a:buSzPts val="1800"/>
              <a:buNone/>
              <a:defRPr sz="1800" b="1"/>
            </a:lvl3pPr>
            <a:lvl4pPr marL="1828800" lvl="3" indent="-228600" algn="l" rtl="0">
              <a:lnSpc>
                <a:spcPct val="90000"/>
              </a:lnSpc>
              <a:spcBef>
                <a:spcPts val="500"/>
              </a:spcBef>
              <a:spcAft>
                <a:spcPts val="0"/>
              </a:spcAft>
              <a:buClr>
                <a:schemeClr val="dk1"/>
              </a:buClr>
              <a:buSzPts val="1600"/>
              <a:buNone/>
              <a:defRPr sz="1600" b="1"/>
            </a:lvl4pPr>
            <a:lvl5pPr marL="2286000" lvl="4" indent="-228600" algn="l" rtl="0">
              <a:lnSpc>
                <a:spcPct val="90000"/>
              </a:lnSpc>
              <a:spcBef>
                <a:spcPts val="500"/>
              </a:spcBef>
              <a:spcAft>
                <a:spcPts val="0"/>
              </a:spcAft>
              <a:buClr>
                <a:schemeClr val="dk1"/>
              </a:buClr>
              <a:buSzPts val="1600"/>
              <a:buNone/>
              <a:defRPr sz="1600" b="1"/>
            </a:lvl5pPr>
            <a:lvl6pPr marL="2743200" lvl="5" indent="-228600" algn="l" rtl="0">
              <a:lnSpc>
                <a:spcPct val="90000"/>
              </a:lnSpc>
              <a:spcBef>
                <a:spcPts val="500"/>
              </a:spcBef>
              <a:spcAft>
                <a:spcPts val="0"/>
              </a:spcAft>
              <a:buClr>
                <a:schemeClr val="dk1"/>
              </a:buClr>
              <a:buSzPts val="1600"/>
              <a:buNone/>
              <a:defRPr sz="1600" b="1"/>
            </a:lvl6pPr>
            <a:lvl7pPr marL="3200400" lvl="6" indent="-228600" algn="l" rtl="0">
              <a:lnSpc>
                <a:spcPct val="90000"/>
              </a:lnSpc>
              <a:spcBef>
                <a:spcPts val="500"/>
              </a:spcBef>
              <a:spcAft>
                <a:spcPts val="0"/>
              </a:spcAft>
              <a:buClr>
                <a:schemeClr val="dk1"/>
              </a:buClr>
              <a:buSzPts val="1600"/>
              <a:buNone/>
              <a:defRPr sz="1600" b="1"/>
            </a:lvl7pPr>
            <a:lvl8pPr marL="3657600" lvl="7" indent="-228600" algn="l" rtl="0">
              <a:lnSpc>
                <a:spcPct val="90000"/>
              </a:lnSpc>
              <a:spcBef>
                <a:spcPts val="500"/>
              </a:spcBef>
              <a:spcAft>
                <a:spcPts val="0"/>
              </a:spcAft>
              <a:buClr>
                <a:schemeClr val="dk1"/>
              </a:buClr>
              <a:buSzPts val="1600"/>
              <a:buNone/>
              <a:defRPr sz="1600" b="1"/>
            </a:lvl8pPr>
            <a:lvl9pPr marL="4114800" lvl="8" indent="-228600" algn="l" rtl="0">
              <a:lnSpc>
                <a:spcPct val="90000"/>
              </a:lnSpc>
              <a:spcBef>
                <a:spcPts val="500"/>
              </a:spcBef>
              <a:spcAft>
                <a:spcPts val="0"/>
              </a:spcAft>
              <a:buClr>
                <a:schemeClr val="dk1"/>
              </a:buClr>
              <a:buSzPts val="1600"/>
              <a:buNone/>
              <a:defRPr sz="1600" b="1"/>
            </a:lvl9pPr>
          </a:lstStyle>
          <a:p>
            <a:endParaRPr/>
          </a:p>
        </p:txBody>
      </p:sp>
      <p:sp>
        <p:nvSpPr>
          <p:cNvPr id="43" name="Google Shape;43;p17"/>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 name="Google Shape;44;p1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1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1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1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rtl="0">
              <a:lnSpc>
                <a:spcPct val="90000"/>
              </a:lnSpc>
              <a:spcBef>
                <a:spcPts val="1000"/>
              </a:spcBef>
              <a:spcAft>
                <a:spcPts val="0"/>
              </a:spcAft>
              <a:buClr>
                <a:schemeClr val="dk1"/>
              </a:buClr>
              <a:buSzPts val="3200"/>
              <a:buChar char="•"/>
              <a:defRPr sz="3200"/>
            </a:lvl1pPr>
            <a:lvl2pPr marL="914400" lvl="1" indent="-406400" algn="l" rtl="0">
              <a:lnSpc>
                <a:spcPct val="90000"/>
              </a:lnSpc>
              <a:spcBef>
                <a:spcPts val="500"/>
              </a:spcBef>
              <a:spcAft>
                <a:spcPts val="0"/>
              </a:spcAft>
              <a:buClr>
                <a:schemeClr val="dk1"/>
              </a:buClr>
              <a:buSzPts val="2800"/>
              <a:buChar char="•"/>
              <a:defRPr sz="2800"/>
            </a:lvl2pPr>
            <a:lvl3pPr marL="1371600" lvl="2" indent="-381000" algn="l" rtl="0">
              <a:lnSpc>
                <a:spcPct val="90000"/>
              </a:lnSpc>
              <a:spcBef>
                <a:spcPts val="500"/>
              </a:spcBef>
              <a:spcAft>
                <a:spcPts val="0"/>
              </a:spcAft>
              <a:buClr>
                <a:schemeClr val="dk1"/>
              </a:buClr>
              <a:buSzPts val="2400"/>
              <a:buChar char="•"/>
              <a:defRPr sz="2400"/>
            </a:lvl3pPr>
            <a:lvl4pPr marL="1828800" lvl="3" indent="-355600" algn="l" rtl="0">
              <a:lnSpc>
                <a:spcPct val="90000"/>
              </a:lnSpc>
              <a:spcBef>
                <a:spcPts val="500"/>
              </a:spcBef>
              <a:spcAft>
                <a:spcPts val="0"/>
              </a:spcAft>
              <a:buClr>
                <a:schemeClr val="dk1"/>
              </a:buClr>
              <a:buSzPts val="2000"/>
              <a:buChar char="•"/>
              <a:defRPr sz="2000"/>
            </a:lvl4pPr>
            <a:lvl5pPr marL="2286000" lvl="4" indent="-355600" algn="l" rtl="0">
              <a:lnSpc>
                <a:spcPct val="90000"/>
              </a:lnSpc>
              <a:spcBef>
                <a:spcPts val="500"/>
              </a:spcBef>
              <a:spcAft>
                <a:spcPts val="0"/>
              </a:spcAft>
              <a:buClr>
                <a:schemeClr val="dk1"/>
              </a:buClr>
              <a:buSzPts val="2000"/>
              <a:buChar char="•"/>
              <a:defRPr sz="2000"/>
            </a:lvl5pPr>
            <a:lvl6pPr marL="2743200" lvl="5" indent="-355600" algn="l" rtl="0">
              <a:lnSpc>
                <a:spcPct val="90000"/>
              </a:lnSpc>
              <a:spcBef>
                <a:spcPts val="500"/>
              </a:spcBef>
              <a:spcAft>
                <a:spcPts val="0"/>
              </a:spcAft>
              <a:buClr>
                <a:schemeClr val="dk1"/>
              </a:buClr>
              <a:buSzPts val="2000"/>
              <a:buChar char="•"/>
              <a:defRPr sz="2000"/>
            </a:lvl6pPr>
            <a:lvl7pPr marL="3200400" lvl="6" indent="-355600" algn="l" rtl="0">
              <a:lnSpc>
                <a:spcPct val="90000"/>
              </a:lnSpc>
              <a:spcBef>
                <a:spcPts val="500"/>
              </a:spcBef>
              <a:spcAft>
                <a:spcPts val="0"/>
              </a:spcAft>
              <a:buClr>
                <a:schemeClr val="dk1"/>
              </a:buClr>
              <a:buSzPts val="2000"/>
              <a:buChar char="•"/>
              <a:defRPr sz="2000"/>
            </a:lvl7pPr>
            <a:lvl8pPr marL="3657600" lvl="7" indent="-355600" algn="l" rtl="0">
              <a:lnSpc>
                <a:spcPct val="90000"/>
              </a:lnSpc>
              <a:spcBef>
                <a:spcPts val="500"/>
              </a:spcBef>
              <a:spcAft>
                <a:spcPts val="0"/>
              </a:spcAft>
              <a:buClr>
                <a:schemeClr val="dk1"/>
              </a:buClr>
              <a:buSzPts val="2000"/>
              <a:buChar char="•"/>
              <a:defRPr sz="2000"/>
            </a:lvl8pPr>
            <a:lvl9pPr marL="4114800" lvl="8" indent="-355600" algn="l" rtl="0">
              <a:lnSpc>
                <a:spcPct val="90000"/>
              </a:lnSpc>
              <a:spcBef>
                <a:spcPts val="500"/>
              </a:spcBef>
              <a:spcAft>
                <a:spcPts val="0"/>
              </a:spcAft>
              <a:buClr>
                <a:schemeClr val="dk1"/>
              </a:buClr>
              <a:buSzPts val="2000"/>
              <a:buChar char="•"/>
              <a:defRPr sz="2000"/>
            </a:lvl9pPr>
          </a:lstStyle>
          <a:p>
            <a:endParaRPr/>
          </a:p>
        </p:txBody>
      </p:sp>
      <p:sp>
        <p:nvSpPr>
          <p:cNvPr id="59" name="Google Shape;59;p2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0" name="Google Shape;60;p2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2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2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2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3200"/>
              <a:buFont typeface="Calibri"/>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5" name="Google Shape;65;p21"/>
          <p:cNvSpPr>
            <a:spLocks noGrp="1"/>
          </p:cNvSpPr>
          <p:nvPr>
            <p:ph type="pic" idx="2"/>
          </p:nvPr>
        </p:nvSpPr>
        <p:spPr>
          <a:xfrm>
            <a:off x="5183188" y="987425"/>
            <a:ext cx="6172200" cy="4873500"/>
          </a:xfrm>
          <a:prstGeom prst="rect">
            <a:avLst/>
          </a:prstGeom>
          <a:noFill/>
          <a:ln>
            <a:noFill/>
          </a:ln>
        </p:spPr>
      </p:sp>
      <p:sp>
        <p:nvSpPr>
          <p:cNvPr id="66" name="Google Shape;66;p2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000"/>
              </a:spcBef>
              <a:spcAft>
                <a:spcPts val="0"/>
              </a:spcAft>
              <a:buClr>
                <a:schemeClr val="dk1"/>
              </a:buClr>
              <a:buSzPts val="1600"/>
              <a:buNone/>
              <a:defRPr sz="1600"/>
            </a:lvl1pPr>
            <a:lvl2pPr marL="914400" lvl="1" indent="-228600" algn="l" rtl="0">
              <a:lnSpc>
                <a:spcPct val="90000"/>
              </a:lnSpc>
              <a:spcBef>
                <a:spcPts val="500"/>
              </a:spcBef>
              <a:spcAft>
                <a:spcPts val="0"/>
              </a:spcAft>
              <a:buClr>
                <a:schemeClr val="dk1"/>
              </a:buClr>
              <a:buSzPts val="1400"/>
              <a:buNone/>
              <a:defRPr sz="1400"/>
            </a:lvl2pPr>
            <a:lvl3pPr marL="1371600" lvl="2" indent="-228600" algn="l" rtl="0">
              <a:lnSpc>
                <a:spcPct val="90000"/>
              </a:lnSpc>
              <a:spcBef>
                <a:spcPts val="500"/>
              </a:spcBef>
              <a:spcAft>
                <a:spcPts val="0"/>
              </a:spcAft>
              <a:buClr>
                <a:schemeClr val="dk1"/>
              </a:buClr>
              <a:buSzPts val="1200"/>
              <a:buNone/>
              <a:defRPr sz="1200"/>
            </a:lvl3pPr>
            <a:lvl4pPr marL="1828800" lvl="3" indent="-228600" algn="l" rtl="0">
              <a:lnSpc>
                <a:spcPct val="90000"/>
              </a:lnSpc>
              <a:spcBef>
                <a:spcPts val="500"/>
              </a:spcBef>
              <a:spcAft>
                <a:spcPts val="0"/>
              </a:spcAft>
              <a:buClr>
                <a:schemeClr val="dk1"/>
              </a:buClr>
              <a:buSzPts val="1000"/>
              <a:buNone/>
              <a:defRPr sz="1000"/>
            </a:lvl4pPr>
            <a:lvl5pPr marL="2286000" lvl="4" indent="-228600" algn="l" rtl="0">
              <a:lnSpc>
                <a:spcPct val="90000"/>
              </a:lnSpc>
              <a:spcBef>
                <a:spcPts val="500"/>
              </a:spcBef>
              <a:spcAft>
                <a:spcPts val="0"/>
              </a:spcAft>
              <a:buClr>
                <a:schemeClr val="dk1"/>
              </a:buClr>
              <a:buSzPts val="1000"/>
              <a:buNone/>
              <a:defRPr sz="1000"/>
            </a:lvl5pPr>
            <a:lvl6pPr marL="2743200" lvl="5" indent="-228600" algn="l" rtl="0">
              <a:lnSpc>
                <a:spcPct val="90000"/>
              </a:lnSpc>
              <a:spcBef>
                <a:spcPts val="500"/>
              </a:spcBef>
              <a:spcAft>
                <a:spcPts val="0"/>
              </a:spcAft>
              <a:buClr>
                <a:schemeClr val="dk1"/>
              </a:buClr>
              <a:buSzPts val="1000"/>
              <a:buNone/>
              <a:defRPr sz="1000"/>
            </a:lvl6pPr>
            <a:lvl7pPr marL="3200400" lvl="6" indent="-228600" algn="l" rtl="0">
              <a:lnSpc>
                <a:spcPct val="90000"/>
              </a:lnSpc>
              <a:spcBef>
                <a:spcPts val="500"/>
              </a:spcBef>
              <a:spcAft>
                <a:spcPts val="0"/>
              </a:spcAft>
              <a:buClr>
                <a:schemeClr val="dk1"/>
              </a:buClr>
              <a:buSzPts val="1000"/>
              <a:buNone/>
              <a:defRPr sz="1000"/>
            </a:lvl7pPr>
            <a:lvl8pPr marL="3657600" lvl="7" indent="-228600" algn="l" rtl="0">
              <a:lnSpc>
                <a:spcPct val="90000"/>
              </a:lnSpc>
              <a:spcBef>
                <a:spcPts val="500"/>
              </a:spcBef>
              <a:spcAft>
                <a:spcPts val="0"/>
              </a:spcAft>
              <a:buClr>
                <a:schemeClr val="dk1"/>
              </a:buClr>
              <a:buSzPts val="1000"/>
              <a:buNone/>
              <a:defRPr sz="1000"/>
            </a:lvl8pPr>
            <a:lvl9pPr marL="4114800" lvl="8" indent="-228600" algn="l" rtl="0">
              <a:lnSpc>
                <a:spcPct val="90000"/>
              </a:lnSpc>
              <a:spcBef>
                <a:spcPts val="500"/>
              </a:spcBef>
              <a:spcAft>
                <a:spcPts val="0"/>
              </a:spcAft>
              <a:buClr>
                <a:schemeClr val="dk1"/>
              </a:buClr>
              <a:buSzPts val="1000"/>
              <a:buNone/>
              <a:defRPr sz="1000"/>
            </a:lvl9pPr>
          </a:lstStyle>
          <a:p>
            <a:endParaRPr/>
          </a:p>
        </p:txBody>
      </p:sp>
      <p:sp>
        <p:nvSpPr>
          <p:cNvPr id="67" name="Google Shape;67;p2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2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2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2" name="Google Shape;72;p22"/>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000"/>
              </a:spcBef>
              <a:spcAft>
                <a:spcPts val="0"/>
              </a:spcAft>
              <a:buClr>
                <a:schemeClr val="dk1"/>
              </a:buClr>
              <a:buSzPts val="1800"/>
              <a:buChar char="•"/>
              <a:defRPr/>
            </a:lvl1pPr>
            <a:lvl2pPr marL="914400" lvl="1" indent="-342900" algn="l" rtl="0">
              <a:lnSpc>
                <a:spcPct val="90000"/>
              </a:lnSpc>
              <a:spcBef>
                <a:spcPts val="500"/>
              </a:spcBef>
              <a:spcAft>
                <a:spcPts val="0"/>
              </a:spcAft>
              <a:buClr>
                <a:schemeClr val="dk1"/>
              </a:buClr>
              <a:buSzPts val="1800"/>
              <a:buChar char="•"/>
              <a:defRPr/>
            </a:lvl2pPr>
            <a:lvl3pPr marL="1371600" lvl="2" indent="-342900" algn="l" rtl="0">
              <a:lnSpc>
                <a:spcPct val="90000"/>
              </a:lnSpc>
              <a:spcBef>
                <a:spcPts val="500"/>
              </a:spcBef>
              <a:spcAft>
                <a:spcPts val="0"/>
              </a:spcAft>
              <a:buClr>
                <a:schemeClr val="dk1"/>
              </a:buClr>
              <a:buSzPts val="1800"/>
              <a:buChar char="•"/>
              <a:defRPr/>
            </a:lvl3pPr>
            <a:lvl4pPr marL="1828800" lvl="3" indent="-342900" algn="l" rtl="0">
              <a:lnSpc>
                <a:spcPct val="90000"/>
              </a:lnSpc>
              <a:spcBef>
                <a:spcPts val="500"/>
              </a:spcBef>
              <a:spcAft>
                <a:spcPts val="0"/>
              </a:spcAft>
              <a:buClr>
                <a:schemeClr val="dk1"/>
              </a:buClr>
              <a:buSzPts val="1800"/>
              <a:buChar char="•"/>
              <a:defRPr/>
            </a:lvl4pPr>
            <a:lvl5pPr marL="2286000" lvl="4" indent="-342900" algn="l" rtl="0">
              <a:lnSpc>
                <a:spcPct val="9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4" name="Google Shape;74;p2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2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FF_ADCB7595.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DD_CD94ECC8.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F2_44FCEC9F.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FE_10E4951D.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8" name="Google Shape;88;p1"/>
          <p:cNvSpPr txBox="1">
            <a:spLocks noGrp="1"/>
          </p:cNvSpPr>
          <p:nvPr>
            <p:ph type="subTitle" idx="1"/>
          </p:nvPr>
        </p:nvSpPr>
        <p:spPr>
          <a:xfrm>
            <a:off x="544749" y="5312951"/>
            <a:ext cx="11430000" cy="1302733"/>
          </a:xfrm>
          <a:prstGeom prst="rect">
            <a:avLst/>
          </a:prstGeom>
          <a:noFill/>
          <a:ln>
            <a:noFill/>
          </a:ln>
        </p:spPr>
        <p:txBody>
          <a:bodyPr spcFirstLastPara="1" wrap="square" lIns="91425" tIns="45700" rIns="91425" bIns="45700" numCol="2" anchor="t" anchorCtr="0">
            <a:normAutofit/>
          </a:bodyPr>
          <a:lstStyle/>
          <a:p>
            <a:pPr marL="0" indent="0" algn="l">
              <a:spcBef>
                <a:spcPts val="0"/>
              </a:spcBef>
            </a:pPr>
            <a:r>
              <a:rPr lang="en-CA" sz="2000" dirty="0"/>
              <a:t>Anastasia Soukhov </a:t>
            </a:r>
            <a:r>
              <a:rPr lang="en-US" sz="1400" dirty="0"/>
              <a:t>(McMaster University)</a:t>
            </a:r>
            <a:endParaRPr lang="en-CA" sz="1400" dirty="0"/>
          </a:p>
          <a:p>
            <a:pPr marL="0" indent="0" algn="l">
              <a:spcBef>
                <a:spcPts val="0"/>
              </a:spcBef>
            </a:pPr>
            <a:r>
              <a:rPr lang="en-CA" sz="2000" dirty="0"/>
              <a:t>Ignacio Tiznado-Aitken</a:t>
            </a:r>
            <a:r>
              <a:rPr lang="en-CA" sz="1400" dirty="0"/>
              <a:t> (University of Toronto Scarborough)</a:t>
            </a:r>
          </a:p>
          <a:p>
            <a:pPr marL="0" indent="0" algn="l">
              <a:spcBef>
                <a:spcPts val="0"/>
              </a:spcBef>
            </a:pPr>
            <a:r>
              <a:rPr lang="en-CA" sz="2000" dirty="0"/>
              <a:t>Matthew Palm</a:t>
            </a:r>
            <a:r>
              <a:rPr lang="en-CA" sz="1400" dirty="0"/>
              <a:t> (University of Toronto Scarborough)</a:t>
            </a:r>
          </a:p>
          <a:p>
            <a:pPr marL="0" indent="0" algn="l">
              <a:spcBef>
                <a:spcPts val="0"/>
              </a:spcBef>
            </a:pPr>
            <a:endParaRPr lang="en-CA" sz="2000" dirty="0"/>
          </a:p>
          <a:p>
            <a:pPr marL="0" indent="0" algn="l">
              <a:spcBef>
                <a:spcPts val="0"/>
              </a:spcBef>
            </a:pPr>
            <a:r>
              <a:rPr lang="en-CA" sz="2000" dirty="0"/>
              <a:t>Steven Farber </a:t>
            </a:r>
            <a:r>
              <a:rPr lang="en-CA" sz="1400" dirty="0"/>
              <a:t>(University of Toronto Scarborough)</a:t>
            </a:r>
          </a:p>
          <a:p>
            <a:pPr marL="0" indent="0" algn="l">
              <a:spcBef>
                <a:spcPts val="0"/>
              </a:spcBef>
            </a:pPr>
            <a:r>
              <a:rPr lang="en-CA" sz="2000" dirty="0"/>
              <a:t>Antonio </a:t>
            </a:r>
            <a:r>
              <a:rPr lang="en-US" sz="2000" dirty="0" err="1"/>
              <a:t>Páez</a:t>
            </a:r>
            <a:r>
              <a:rPr lang="en-CA" sz="2000" dirty="0"/>
              <a:t> </a:t>
            </a:r>
            <a:r>
              <a:rPr lang="en-US" sz="1400" dirty="0"/>
              <a:t>(McMaster University)</a:t>
            </a:r>
          </a:p>
        </p:txBody>
      </p:sp>
      <p:pic>
        <p:nvPicPr>
          <p:cNvPr id="89" name="Google Shape;89;p1"/>
          <p:cNvPicPr preferRelativeResize="0"/>
          <p:nvPr/>
        </p:nvPicPr>
        <p:blipFill>
          <a:blip r:embed="rId3">
            <a:alphaModFix/>
          </a:blip>
          <a:stretch>
            <a:fillRect/>
          </a:stretch>
        </p:blipFill>
        <p:spPr>
          <a:xfrm>
            <a:off x="10310100" y="6259150"/>
            <a:ext cx="1881901" cy="598800"/>
          </a:xfrm>
          <a:prstGeom prst="rect">
            <a:avLst/>
          </a:prstGeom>
          <a:noFill/>
          <a:ln>
            <a:noFill/>
          </a:ln>
        </p:spPr>
      </p:pic>
      <p:sp>
        <p:nvSpPr>
          <p:cNvPr id="6" name="Google Shape;87;p1">
            <a:extLst>
              <a:ext uri="{FF2B5EF4-FFF2-40B4-BE49-F238E27FC236}">
                <a16:creationId xmlns:a16="http://schemas.microsoft.com/office/drawing/2014/main" id="{4C4D8063-B3AD-4196-82E9-08D6F81C9A62}"/>
              </a:ext>
            </a:extLst>
          </p:cNvPr>
          <p:cNvSpPr txBox="1">
            <a:spLocks/>
          </p:cNvSpPr>
          <p:nvPr/>
        </p:nvSpPr>
        <p:spPr>
          <a:xfrm>
            <a:off x="765570" y="983974"/>
            <a:ext cx="10606275" cy="3279913"/>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lnSpc>
                <a:spcPct val="110000"/>
              </a:lnSpc>
            </a:pPr>
            <a:r>
              <a:rPr lang="en-US" sz="5400" u="sng" dirty="0"/>
              <a:t>Transportation equity conceptualizations and standards: </a:t>
            </a:r>
          </a:p>
          <a:p>
            <a:pPr algn="l">
              <a:lnSpc>
                <a:spcPct val="110000"/>
              </a:lnSpc>
            </a:pPr>
            <a:r>
              <a:rPr lang="en-US" sz="5400" i="1" dirty="0"/>
              <a:t>Findings from a scoping review</a:t>
            </a:r>
          </a:p>
        </p:txBody>
      </p:sp>
      <p:sp>
        <p:nvSpPr>
          <p:cNvPr id="10" name="Slide Number Placeholder 6">
            <a:extLst>
              <a:ext uri="{FF2B5EF4-FFF2-40B4-BE49-F238E27FC236}">
                <a16:creationId xmlns:a16="http://schemas.microsoft.com/office/drawing/2014/main" id="{D3BA3C0D-4700-4555-85C8-2D701420D645}"/>
              </a:ext>
            </a:extLst>
          </p:cNvPr>
          <p:cNvSpPr>
            <a:spLocks noGrp="1"/>
          </p:cNvSpPr>
          <p:nvPr>
            <p:ph type="sldNum" idx="12"/>
          </p:nvPr>
        </p:nvSpPr>
        <p:spPr>
          <a:xfrm>
            <a:off x="9193648" y="6477490"/>
            <a:ext cx="2868651" cy="365100"/>
          </a:xfrm>
        </p:spPr>
        <p:txBody>
          <a:bodyPr/>
          <a:lstStyle/>
          <a:p>
            <a:pPr marL="0" lvl="0" indent="0" algn="r" rtl="0">
              <a:spcBef>
                <a:spcPts val="0"/>
              </a:spcBef>
              <a:spcAft>
                <a:spcPts val="0"/>
              </a:spcAft>
              <a:buNone/>
            </a:pPr>
            <a:fld id="{00000000-1234-1234-1234-123412341234}" type="slidenum">
              <a:rPr lang="en-US" smtClean="0"/>
              <a:t>1</a:t>
            </a:fld>
            <a:r>
              <a:rPr lang="en-US" dirty="0"/>
              <a:t>/10</a:t>
            </a:r>
          </a:p>
        </p:txBody>
      </p:sp>
    </p:spTree>
    <p:extLst>
      <p:ext uri="{BB962C8B-B14F-4D97-AF65-F5344CB8AC3E}">
        <p14:creationId xmlns:p14="http://schemas.microsoft.com/office/powerpoint/2010/main" val="384281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7D0F-5DD1-46B7-84D1-645509C7297E}"/>
              </a:ext>
            </a:extLst>
          </p:cNvPr>
          <p:cNvSpPr>
            <a:spLocks noGrp="1"/>
          </p:cNvSpPr>
          <p:nvPr>
            <p:ph type="title"/>
          </p:nvPr>
        </p:nvSpPr>
        <p:spPr>
          <a:xfrm>
            <a:off x="838200" y="56060"/>
            <a:ext cx="10515600" cy="1325700"/>
          </a:xfrm>
        </p:spPr>
        <p:txBody>
          <a:bodyPr>
            <a:normAutofit fontScale="90000"/>
          </a:bodyPr>
          <a:lstStyle/>
          <a:p>
            <a:r>
              <a:rPr lang="en-CA" sz="2400" dirty="0"/>
              <a:t>(Carrier et al. 2014)</a:t>
            </a:r>
            <a:br>
              <a:rPr lang="en-CA" sz="2400" dirty="0"/>
            </a:br>
            <a:r>
              <a:rPr lang="en-US" sz="2400" i="1" dirty="0"/>
              <a:t>The application of three methods to measure the statistical association between different social groups and the concentration of air pollutants in Montreal: A case of environmental equity</a:t>
            </a:r>
            <a:endParaRPr lang="en-CA" sz="2400" i="1" dirty="0"/>
          </a:p>
        </p:txBody>
      </p:sp>
      <p:sp>
        <p:nvSpPr>
          <p:cNvPr id="3" name="Text Placeholder 2">
            <a:extLst>
              <a:ext uri="{FF2B5EF4-FFF2-40B4-BE49-F238E27FC236}">
                <a16:creationId xmlns:a16="http://schemas.microsoft.com/office/drawing/2014/main" id="{6A45294E-3048-4411-BEB6-9F9152A23754}"/>
              </a:ext>
            </a:extLst>
          </p:cNvPr>
          <p:cNvSpPr>
            <a:spLocks noGrp="1"/>
          </p:cNvSpPr>
          <p:nvPr>
            <p:ph type="body" idx="1"/>
          </p:nvPr>
        </p:nvSpPr>
        <p:spPr>
          <a:xfrm>
            <a:off x="935182" y="1381760"/>
            <a:ext cx="10515600" cy="5051107"/>
          </a:xfrm>
        </p:spPr>
        <p:txBody>
          <a:bodyPr>
            <a:normAutofit/>
          </a:bodyPr>
          <a:lstStyle/>
          <a:p>
            <a:r>
              <a:rPr lang="en-CA" sz="2000" dirty="0"/>
              <a:t>Montreal, Canada. </a:t>
            </a:r>
          </a:p>
          <a:p>
            <a:r>
              <a:rPr lang="en-CA" sz="2000" dirty="0"/>
              <a:t>Measures residential location to near-road way air pollution (</a:t>
            </a:r>
            <a:r>
              <a:rPr lang="en-US" sz="2000" dirty="0"/>
              <a:t>NOx, CO, PM2.5 and NO2) </a:t>
            </a:r>
          </a:p>
          <a:p>
            <a:r>
              <a:rPr lang="en-CA" sz="2000" dirty="0"/>
              <a:t>Equity conceptualization: </a:t>
            </a:r>
            <a:r>
              <a:rPr lang="en-CA" sz="2000" b="1" dirty="0"/>
              <a:t>inequitable externalities </a:t>
            </a:r>
            <a:r>
              <a:rPr lang="en-CA" sz="2000" dirty="0"/>
              <a:t>and</a:t>
            </a:r>
            <a:r>
              <a:rPr lang="en-CA" sz="2000" b="1" dirty="0"/>
              <a:t> spatial equity </a:t>
            </a:r>
          </a:p>
          <a:p>
            <a:r>
              <a:rPr lang="en-CA" sz="2000" dirty="0">
                <a:latin typeface="Calibri" panose="020F0502020204030204" pitchFamily="34" charset="0"/>
                <a:ea typeface="Calibri" panose="020F0502020204030204" pitchFamily="34" charset="0"/>
                <a:cs typeface="Calibri" panose="020F0502020204030204" pitchFamily="34" charset="0"/>
              </a:rPr>
              <a:t>Equity </a:t>
            </a:r>
            <a:r>
              <a:rPr lang="en-CA" sz="2000" b="1" dirty="0">
                <a:latin typeface="Calibri" panose="020F0502020204030204" pitchFamily="34" charset="0"/>
                <a:ea typeface="Calibri" panose="020F0502020204030204" pitchFamily="34" charset="0"/>
                <a:cs typeface="Calibri" panose="020F0502020204030204" pitchFamily="34" charset="0"/>
              </a:rPr>
              <a:t>standards:</a:t>
            </a:r>
            <a:endParaRPr lang="en-CA"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Table 5">
            <a:extLst>
              <a:ext uri="{FF2B5EF4-FFF2-40B4-BE49-F238E27FC236}">
                <a16:creationId xmlns:a16="http://schemas.microsoft.com/office/drawing/2014/main" id="{B521C0EA-FF6F-4BB0-BEAA-B8678648533D}"/>
              </a:ext>
            </a:extLst>
          </p:cNvPr>
          <p:cNvGraphicFramePr>
            <a:graphicFrameLocks noGrp="1"/>
          </p:cNvGraphicFramePr>
          <p:nvPr>
            <p:extLst>
              <p:ext uri="{D42A27DB-BD31-4B8C-83A1-F6EECF244321}">
                <p14:modId xmlns:p14="http://schemas.microsoft.com/office/powerpoint/2010/main" val="4101982555"/>
              </p:ext>
            </p:extLst>
          </p:nvPr>
        </p:nvGraphicFramePr>
        <p:xfrm>
          <a:off x="506152" y="3287399"/>
          <a:ext cx="11318241" cy="2274911"/>
        </p:xfrm>
        <a:graphic>
          <a:graphicData uri="http://schemas.openxmlformats.org/drawingml/2006/table">
            <a:tbl>
              <a:tblPr firstRow="1" bandRow="1">
                <a:tableStyleId>{5940675A-B579-460E-94D1-54222C63F5DA}</a:tableStyleId>
              </a:tblPr>
              <a:tblGrid>
                <a:gridCol w="4102793">
                  <a:extLst>
                    <a:ext uri="{9D8B030D-6E8A-4147-A177-3AD203B41FA5}">
                      <a16:colId xmlns:a16="http://schemas.microsoft.com/office/drawing/2014/main" val="1449989691"/>
                    </a:ext>
                  </a:extLst>
                </a:gridCol>
                <a:gridCol w="1524000">
                  <a:extLst>
                    <a:ext uri="{9D8B030D-6E8A-4147-A177-3AD203B41FA5}">
                      <a16:colId xmlns:a16="http://schemas.microsoft.com/office/drawing/2014/main" val="4111024646"/>
                    </a:ext>
                  </a:extLst>
                </a:gridCol>
                <a:gridCol w="1459346">
                  <a:extLst>
                    <a:ext uri="{9D8B030D-6E8A-4147-A177-3AD203B41FA5}">
                      <a16:colId xmlns:a16="http://schemas.microsoft.com/office/drawing/2014/main" val="4196162473"/>
                    </a:ext>
                  </a:extLst>
                </a:gridCol>
                <a:gridCol w="4232102">
                  <a:extLst>
                    <a:ext uri="{9D8B030D-6E8A-4147-A177-3AD203B41FA5}">
                      <a16:colId xmlns:a16="http://schemas.microsoft.com/office/drawing/2014/main" val="2609073259"/>
                    </a:ext>
                  </a:extLst>
                </a:gridCol>
              </a:tblGrid>
              <a:tr h="360447">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Infrastructure</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Opportunity</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Population </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Environment+</a:t>
                      </a:r>
                    </a:p>
                  </a:txBody>
                  <a:tcPr/>
                </a:tc>
                <a:extLst>
                  <a:ext uri="{0D108BD9-81ED-4DB2-BD59-A6C34878D82A}">
                    <a16:rowId xmlns:a16="http://schemas.microsoft.com/office/drawing/2014/main" val="2343508303"/>
                  </a:ext>
                </a:extLst>
              </a:tr>
              <a:tr h="1878671">
                <a:tc>
                  <a: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CA" sz="2000" dirty="0">
                          <a:latin typeface="Calibri" panose="020F0502020204030204" pitchFamily="34" charset="0"/>
                          <a:ea typeface="Calibri" panose="020F0502020204030204" pitchFamily="34" charset="0"/>
                          <a:cs typeface="Calibri" panose="020F0502020204030204" pitchFamily="34" charset="0"/>
                        </a:rPr>
                        <a:t>Major roadways should be 200 m or more away from residential locations</a:t>
                      </a:r>
                    </a:p>
                  </a:txBody>
                  <a:tcPr/>
                </a:tc>
                <a:tc>
                  <a:txBody>
                    <a:bodyPr/>
                    <a:lstStyle/>
                    <a:p>
                      <a:pPr marL="0" indent="0">
                        <a:buFont typeface="Arial" panose="020B0604020202020204" pitchFamily="34" charset="0"/>
                        <a:buNone/>
                      </a:pPr>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0" indent="0">
                        <a:buFont typeface="Arial" panose="020B0604020202020204" pitchFamily="34" charset="0"/>
                        <a:buNone/>
                      </a:pPr>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a:t>
                      </a:r>
                      <a:r>
                        <a:rPr lang="en-US" sz="1200" dirty="0">
                          <a:latin typeface="Calibri" panose="020F0502020204030204" pitchFamily="34" charset="0"/>
                          <a:ea typeface="Calibri" panose="020F0502020204030204" pitchFamily="34" charset="0"/>
                          <a:cs typeface="Calibri" panose="020F0502020204030204" pitchFamily="34" charset="0"/>
                        </a:rPr>
                        <a:t>2</a:t>
                      </a:r>
                      <a:r>
                        <a:rPr lang="en-US" sz="2000" dirty="0">
                          <a:latin typeface="Calibri" panose="020F0502020204030204" pitchFamily="34" charset="0"/>
                          <a:ea typeface="Calibri" panose="020F0502020204030204" pitchFamily="34" charset="0"/>
                          <a:cs typeface="Calibri" panose="020F0502020204030204" pitchFamily="34" charset="0"/>
                        </a:rPr>
                        <a:t> should not exceed 40 </a:t>
                      </a:r>
                      <a:r>
                        <a:rPr lang="en-US" sz="2000" dirty="0" err="1">
                          <a:latin typeface="Calibri" panose="020F0502020204030204" pitchFamily="34" charset="0"/>
                          <a:ea typeface="Calibri" panose="020F0502020204030204" pitchFamily="34" charset="0"/>
                          <a:cs typeface="Calibri" panose="020F0502020204030204" pitchFamily="34" charset="0"/>
                        </a:rPr>
                        <a:t>μg</a:t>
                      </a:r>
                      <a:r>
                        <a:rPr lang="en-US" sz="2000" dirty="0">
                          <a:latin typeface="Calibri" panose="020F0502020204030204" pitchFamily="34" charset="0"/>
                          <a:ea typeface="Calibri" panose="020F0502020204030204" pitchFamily="34" charset="0"/>
                          <a:cs typeface="Calibri" panose="020F0502020204030204" pitchFamily="34" charset="0"/>
                        </a:rPr>
                        <a:t>/m</a:t>
                      </a:r>
                      <a:r>
                        <a:rPr lang="en-US" sz="2000" baseline="30000" dirty="0">
                          <a:latin typeface="Calibri" panose="020F0502020204030204" pitchFamily="34" charset="0"/>
                          <a:ea typeface="Calibri" panose="020F0502020204030204" pitchFamily="34" charset="0"/>
                          <a:cs typeface="Calibri" panose="020F0502020204030204" pitchFamily="34" charset="0"/>
                        </a:rPr>
                        <a:t>-3</a:t>
                      </a:r>
                      <a:r>
                        <a:rPr lang="en-US" sz="2000" dirty="0">
                          <a:latin typeface="Calibri" panose="020F0502020204030204" pitchFamily="34" charset="0"/>
                          <a:ea typeface="Calibri" panose="020F0502020204030204" pitchFamily="34" charset="0"/>
                          <a:cs typeface="Calibri" panose="020F0502020204030204" pitchFamily="34" charset="0"/>
                        </a:rPr>
                        <a:t> </a:t>
                      </a:r>
                      <a:r>
                        <a:rPr lang="en-CA" sz="2000" dirty="0">
                          <a:latin typeface="Calibri" panose="020F0502020204030204" pitchFamily="34" charset="0"/>
                          <a:ea typeface="Calibri" panose="020F0502020204030204" pitchFamily="34" charset="0"/>
                          <a:cs typeface="Calibri" panose="020F0502020204030204" pitchFamily="34" charset="0"/>
                        </a:rPr>
                        <a:t>(WHO Guideline)</a:t>
                      </a:r>
                    </a:p>
                    <a:p>
                      <a:pPr marL="342900" lvl="1" indent="-342900">
                        <a:buFontTx/>
                        <a:buChar char="-"/>
                      </a:pPr>
                      <a:endParaRPr lang="en-CA"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0954730"/>
                  </a:ext>
                </a:extLst>
              </a:tr>
            </a:tbl>
          </a:graphicData>
        </a:graphic>
      </p:graphicFrame>
      <p:sp>
        <p:nvSpPr>
          <p:cNvPr id="6" name="Slide Number Placeholder 6">
            <a:extLst>
              <a:ext uri="{FF2B5EF4-FFF2-40B4-BE49-F238E27FC236}">
                <a16:creationId xmlns:a16="http://schemas.microsoft.com/office/drawing/2014/main" id="{4E9E0EBD-8658-42C8-8D66-6D9DCF2CAD9C}"/>
              </a:ext>
            </a:extLst>
          </p:cNvPr>
          <p:cNvSpPr>
            <a:spLocks noGrp="1"/>
          </p:cNvSpPr>
          <p:nvPr>
            <p:ph type="sldNum" idx="12"/>
          </p:nvPr>
        </p:nvSpPr>
        <p:spPr>
          <a:xfrm>
            <a:off x="9193648" y="6467762"/>
            <a:ext cx="2922152" cy="365100"/>
          </a:xfrm>
        </p:spPr>
        <p:txBody>
          <a:bodyPr/>
          <a:lstStyle/>
          <a:p>
            <a:pPr marL="0" lvl="0" indent="0" algn="r" rtl="0">
              <a:spcBef>
                <a:spcPts val="0"/>
              </a:spcBef>
              <a:spcAft>
                <a:spcPts val="0"/>
              </a:spcAft>
              <a:buNone/>
            </a:pPr>
            <a:fld id="{00000000-1234-1234-1234-123412341234}" type="slidenum">
              <a:rPr lang="en-US" smtClean="0"/>
              <a:t>10</a:t>
            </a:fld>
            <a:r>
              <a:rPr lang="en-US" dirty="0"/>
              <a:t>/10</a:t>
            </a:r>
          </a:p>
        </p:txBody>
      </p:sp>
    </p:spTree>
    <p:extLst>
      <p:ext uri="{BB962C8B-B14F-4D97-AF65-F5344CB8AC3E}">
        <p14:creationId xmlns:p14="http://schemas.microsoft.com/office/powerpoint/2010/main" val="3723523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7D0F-5DD1-46B7-84D1-645509C7297E}"/>
              </a:ext>
            </a:extLst>
          </p:cNvPr>
          <p:cNvSpPr>
            <a:spLocks noGrp="1"/>
          </p:cNvSpPr>
          <p:nvPr>
            <p:ph type="title"/>
          </p:nvPr>
        </p:nvSpPr>
        <p:spPr>
          <a:xfrm>
            <a:off x="838200" y="56060"/>
            <a:ext cx="10515600" cy="1325700"/>
          </a:xfrm>
        </p:spPr>
        <p:txBody>
          <a:bodyPr>
            <a:normAutofit/>
          </a:bodyPr>
          <a:lstStyle/>
          <a:p>
            <a:r>
              <a:rPr lang="en-CA" sz="2400" dirty="0"/>
              <a:t>(Rivas et al. 2018)</a:t>
            </a:r>
            <a:br>
              <a:rPr lang="en-CA" sz="2400" dirty="0"/>
            </a:br>
            <a:r>
              <a:rPr lang="en-US" sz="2400" i="1" dirty="0"/>
              <a:t>How Affordable Is Transportation in Latin America and the Caribbean?</a:t>
            </a:r>
            <a:endParaRPr lang="en-CA" sz="2400" i="1" dirty="0"/>
          </a:p>
        </p:txBody>
      </p:sp>
      <p:sp>
        <p:nvSpPr>
          <p:cNvPr id="3" name="Text Placeholder 2">
            <a:extLst>
              <a:ext uri="{FF2B5EF4-FFF2-40B4-BE49-F238E27FC236}">
                <a16:creationId xmlns:a16="http://schemas.microsoft.com/office/drawing/2014/main" id="{6A45294E-3048-4411-BEB6-9F9152A23754}"/>
              </a:ext>
            </a:extLst>
          </p:cNvPr>
          <p:cNvSpPr>
            <a:spLocks noGrp="1"/>
          </p:cNvSpPr>
          <p:nvPr>
            <p:ph type="body" idx="1"/>
          </p:nvPr>
        </p:nvSpPr>
        <p:spPr>
          <a:xfrm>
            <a:off x="889000" y="1148080"/>
            <a:ext cx="10515600" cy="5051107"/>
          </a:xfrm>
        </p:spPr>
        <p:txBody>
          <a:bodyPr>
            <a:normAutofit/>
          </a:bodyPr>
          <a:lstStyle/>
          <a:p>
            <a:r>
              <a:rPr lang="en-CA" sz="2000" dirty="0"/>
              <a:t>Montevideo (Uruguay), Santiago (Chile), Lima (Peru), Panama (Panama), </a:t>
            </a:r>
            <a:r>
              <a:rPr lang="en-CA" sz="2000" dirty="0" err="1"/>
              <a:t>Ciduad</a:t>
            </a:r>
            <a:r>
              <a:rPr lang="en-CA" sz="2000" dirty="0"/>
              <a:t> de Mexico (Mexico), Nassau (Bahamas), </a:t>
            </a:r>
            <a:r>
              <a:rPr lang="en-CA" sz="2000" dirty="0" err="1"/>
              <a:t>Tegucipalpa</a:t>
            </a:r>
            <a:r>
              <a:rPr lang="en-CA" sz="2000" dirty="0"/>
              <a:t> (Honduras), </a:t>
            </a:r>
            <a:r>
              <a:rPr lang="en-CA" sz="2000" dirty="0" err="1"/>
              <a:t>Ascuncion</a:t>
            </a:r>
            <a:r>
              <a:rPr lang="en-CA" sz="2000" dirty="0"/>
              <a:t> (Paraguay), Brasilia (Brazil), San Jose (Costa Rica), La Paz (Mexico), Managua (Nicaragua). </a:t>
            </a:r>
          </a:p>
          <a:p>
            <a:r>
              <a:rPr lang="en-CA" sz="2000" dirty="0"/>
              <a:t>Analysis household expenditure on urban transportation based on income group.</a:t>
            </a:r>
          </a:p>
          <a:p>
            <a:r>
              <a:rPr lang="en-CA" sz="2000" dirty="0"/>
              <a:t>Equity conceptualization: </a:t>
            </a:r>
            <a:r>
              <a:rPr lang="en-CA" sz="2000" b="1" dirty="0"/>
              <a:t>affordability</a:t>
            </a:r>
            <a:r>
              <a:rPr lang="en-CA" sz="2000" dirty="0"/>
              <a:t> and </a:t>
            </a:r>
            <a:r>
              <a:rPr lang="en-CA" sz="2000" b="1" dirty="0"/>
              <a:t>vertical equity </a:t>
            </a:r>
            <a:r>
              <a:rPr lang="en-CA" sz="2000" dirty="0"/>
              <a:t>(</a:t>
            </a:r>
            <a:r>
              <a:rPr lang="en-US" sz="2000" dirty="0"/>
              <a:t>especially the most economically vulnerable</a:t>
            </a:r>
            <a:r>
              <a:rPr lang="en-CA" sz="2000" dirty="0"/>
              <a:t>)</a:t>
            </a:r>
          </a:p>
          <a:p>
            <a:r>
              <a:rPr lang="en-CA" sz="2000" dirty="0">
                <a:latin typeface="Calibri" panose="020F0502020204030204" pitchFamily="34" charset="0"/>
                <a:ea typeface="Calibri" panose="020F0502020204030204" pitchFamily="34" charset="0"/>
                <a:cs typeface="Calibri" panose="020F0502020204030204" pitchFamily="34" charset="0"/>
              </a:rPr>
              <a:t>Equity </a:t>
            </a:r>
            <a:r>
              <a:rPr lang="en-CA" sz="2000" b="1" dirty="0">
                <a:latin typeface="Calibri" panose="020F0502020204030204" pitchFamily="34" charset="0"/>
                <a:ea typeface="Calibri" panose="020F0502020204030204" pitchFamily="34" charset="0"/>
                <a:cs typeface="Calibri" panose="020F0502020204030204" pitchFamily="34" charset="0"/>
              </a:rPr>
              <a:t>standard:</a:t>
            </a:r>
            <a:endParaRPr lang="en-CA"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7" name="Table 5">
            <a:extLst>
              <a:ext uri="{FF2B5EF4-FFF2-40B4-BE49-F238E27FC236}">
                <a16:creationId xmlns:a16="http://schemas.microsoft.com/office/drawing/2014/main" id="{B521C0EA-FF6F-4BB0-BEAA-B8678648533D}"/>
              </a:ext>
            </a:extLst>
          </p:cNvPr>
          <p:cNvGraphicFramePr>
            <a:graphicFrameLocks noGrp="1"/>
          </p:cNvGraphicFramePr>
          <p:nvPr>
            <p:extLst>
              <p:ext uri="{D42A27DB-BD31-4B8C-83A1-F6EECF244321}">
                <p14:modId xmlns:p14="http://schemas.microsoft.com/office/powerpoint/2010/main" val="1946606660"/>
              </p:ext>
            </p:extLst>
          </p:nvPr>
        </p:nvGraphicFramePr>
        <p:xfrm>
          <a:off x="508000" y="3786909"/>
          <a:ext cx="11318241" cy="2158657"/>
        </p:xfrm>
        <a:graphic>
          <a:graphicData uri="http://schemas.openxmlformats.org/drawingml/2006/table">
            <a:tbl>
              <a:tblPr firstRow="1" bandRow="1">
                <a:tableStyleId>{5940675A-B579-460E-94D1-54222C63F5DA}</a:tableStyleId>
              </a:tblPr>
              <a:tblGrid>
                <a:gridCol w="1696720">
                  <a:extLst>
                    <a:ext uri="{9D8B030D-6E8A-4147-A177-3AD203B41FA5}">
                      <a16:colId xmlns:a16="http://schemas.microsoft.com/office/drawing/2014/main" val="1449989691"/>
                    </a:ext>
                  </a:extLst>
                </a:gridCol>
                <a:gridCol w="1564640">
                  <a:extLst>
                    <a:ext uri="{9D8B030D-6E8A-4147-A177-3AD203B41FA5}">
                      <a16:colId xmlns:a16="http://schemas.microsoft.com/office/drawing/2014/main" val="4111024646"/>
                    </a:ext>
                  </a:extLst>
                </a:gridCol>
                <a:gridCol w="6096000">
                  <a:extLst>
                    <a:ext uri="{9D8B030D-6E8A-4147-A177-3AD203B41FA5}">
                      <a16:colId xmlns:a16="http://schemas.microsoft.com/office/drawing/2014/main" val="4196162473"/>
                    </a:ext>
                  </a:extLst>
                </a:gridCol>
                <a:gridCol w="1960881">
                  <a:extLst>
                    <a:ext uri="{9D8B030D-6E8A-4147-A177-3AD203B41FA5}">
                      <a16:colId xmlns:a16="http://schemas.microsoft.com/office/drawing/2014/main" val="2609073259"/>
                    </a:ext>
                  </a:extLst>
                </a:gridCol>
              </a:tblGrid>
              <a:tr h="419579">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Infrastructure</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Opportunity</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Population </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Environment+</a:t>
                      </a:r>
                    </a:p>
                  </a:txBody>
                  <a:tcPr/>
                </a:tc>
                <a:extLst>
                  <a:ext uri="{0D108BD9-81ED-4DB2-BD59-A6C34878D82A}">
                    <a16:rowId xmlns:a16="http://schemas.microsoft.com/office/drawing/2014/main" val="2343508303"/>
                  </a:ext>
                </a:extLst>
              </a:tr>
              <a:tr h="1739078">
                <a:tc>
                  <a:txBody>
                    <a:bodyPr/>
                    <a:lstStyle/>
                    <a:p>
                      <a:pPr marL="0" indent="0">
                        <a:buFont typeface="Arial" panose="020B0604020202020204" pitchFamily="34" charset="0"/>
                        <a:buNone/>
                      </a:pPr>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0" indent="0">
                        <a:buFont typeface="Arial" panose="020B0604020202020204" pitchFamily="34" charset="0"/>
                        <a:buNone/>
                      </a:pPr>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342900" indent="-342900">
                        <a:buFont typeface="Arial" panose="020B0604020202020204" pitchFamily="34" charset="0"/>
                        <a:buChar char="•"/>
                      </a:pPr>
                      <a:r>
                        <a:rPr lang="en-CA" sz="2000" dirty="0">
                          <a:latin typeface="Calibri" panose="020F0502020204030204" pitchFamily="34" charset="0"/>
                          <a:ea typeface="Calibri" panose="020F0502020204030204" pitchFamily="34" charset="0"/>
                          <a:cs typeface="Calibri" panose="020F0502020204030204" pitchFamily="34" charset="0"/>
                        </a:rPr>
                        <a:t>The financial burden of a basket of transportation trips (60 trip fares) should not exceed </a:t>
                      </a:r>
                      <a:r>
                        <a:rPr lang="en-US" sz="2000" dirty="0">
                          <a:latin typeface="Calibri" panose="020F0502020204030204" pitchFamily="34" charset="0"/>
                          <a:ea typeface="Calibri" panose="020F0502020204030204" pitchFamily="34" charset="0"/>
                          <a:cs typeface="Calibri" panose="020F0502020204030204" pitchFamily="34" charset="0"/>
                        </a:rPr>
                        <a:t>10 percent of household monthly income. </a:t>
                      </a:r>
                      <a:endParaRPr lang="en-CA"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extLst>
                  <a:ext uri="{0D108BD9-81ED-4DB2-BD59-A6C34878D82A}">
                    <a16:rowId xmlns:a16="http://schemas.microsoft.com/office/drawing/2014/main" val="470954730"/>
                  </a:ext>
                </a:extLst>
              </a:tr>
            </a:tbl>
          </a:graphicData>
        </a:graphic>
      </p:graphicFrame>
      <p:sp>
        <p:nvSpPr>
          <p:cNvPr id="6" name="Slide Number Placeholder 6">
            <a:extLst>
              <a:ext uri="{FF2B5EF4-FFF2-40B4-BE49-F238E27FC236}">
                <a16:creationId xmlns:a16="http://schemas.microsoft.com/office/drawing/2014/main" id="{FF4DC1AB-5D26-4C90-8C00-AC6F2417CE8D}"/>
              </a:ext>
            </a:extLst>
          </p:cNvPr>
          <p:cNvSpPr>
            <a:spLocks noGrp="1"/>
          </p:cNvSpPr>
          <p:nvPr>
            <p:ph type="sldNum" idx="12"/>
          </p:nvPr>
        </p:nvSpPr>
        <p:spPr>
          <a:xfrm>
            <a:off x="9193648" y="6467762"/>
            <a:ext cx="2922152" cy="365100"/>
          </a:xfrm>
        </p:spPr>
        <p:txBody>
          <a:bodyPr/>
          <a:lstStyle/>
          <a:p>
            <a:pPr marL="0" lvl="0" indent="0" algn="r" rtl="0">
              <a:spcBef>
                <a:spcPts val="0"/>
              </a:spcBef>
              <a:spcAft>
                <a:spcPts val="0"/>
              </a:spcAft>
              <a:buNone/>
            </a:pPr>
            <a:fld id="{00000000-1234-1234-1234-123412341234}" type="slidenum">
              <a:rPr lang="en-US" smtClean="0"/>
              <a:t>11</a:t>
            </a:fld>
            <a:r>
              <a:rPr lang="en-US" dirty="0"/>
              <a:t>/10</a:t>
            </a:r>
          </a:p>
        </p:txBody>
      </p:sp>
    </p:spTree>
    <p:extLst>
      <p:ext uri="{BB962C8B-B14F-4D97-AF65-F5344CB8AC3E}">
        <p14:creationId xmlns:p14="http://schemas.microsoft.com/office/powerpoint/2010/main" val="3499770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p:txBody>
          <a:bodyPr>
            <a:normAutofit/>
          </a:bodyPr>
          <a:lstStyle/>
          <a:p>
            <a:r>
              <a:rPr lang="en-US" sz="4000" dirty="0"/>
              <a:t>Next steps</a:t>
            </a:r>
            <a:endParaRPr lang="en-CA" sz="40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p:txBody>
          <a:bodyPr>
            <a:noAutofit/>
          </a:bodyPr>
          <a:lstStyle/>
          <a:p>
            <a:r>
              <a:rPr lang="en-CA" sz="2600" dirty="0">
                <a:solidFill>
                  <a:schemeClr val="tx1"/>
                </a:solidFill>
              </a:rPr>
              <a:t>Synthesizing findings by </a:t>
            </a:r>
            <a:r>
              <a:rPr lang="en-CA" sz="2600" b="1" dirty="0">
                <a:solidFill>
                  <a:schemeClr val="tx1"/>
                </a:solidFill>
              </a:rPr>
              <a:t>conceptualizations</a:t>
            </a:r>
            <a:r>
              <a:rPr lang="en-CA" sz="2600" dirty="0">
                <a:solidFill>
                  <a:schemeClr val="tx1"/>
                </a:solidFill>
              </a:rPr>
              <a:t> and </a:t>
            </a:r>
            <a:r>
              <a:rPr lang="en-CA" sz="2600" b="1" dirty="0">
                <a:solidFill>
                  <a:schemeClr val="tx1"/>
                </a:solidFill>
              </a:rPr>
              <a:t>standards</a:t>
            </a:r>
            <a:r>
              <a:rPr lang="en-CA" sz="2600" dirty="0">
                <a:solidFill>
                  <a:schemeClr val="tx1"/>
                </a:solidFill>
              </a:rPr>
              <a:t>.</a:t>
            </a:r>
          </a:p>
          <a:p>
            <a:r>
              <a:rPr lang="en-CA" sz="2600" dirty="0">
                <a:solidFill>
                  <a:schemeClr val="tx1"/>
                </a:solidFill>
              </a:rPr>
              <a:t>Tables of commonly used equity </a:t>
            </a:r>
            <a:r>
              <a:rPr lang="en-CA" sz="2600" b="1" dirty="0">
                <a:solidFill>
                  <a:schemeClr val="tx1"/>
                </a:solidFill>
              </a:rPr>
              <a:t>standards</a:t>
            </a:r>
            <a:r>
              <a:rPr lang="en-CA" sz="2600" dirty="0">
                <a:solidFill>
                  <a:schemeClr val="tx1"/>
                </a:solidFill>
              </a:rPr>
              <a:t> and related </a:t>
            </a:r>
            <a:r>
              <a:rPr lang="en-CA" sz="2600" b="1" dirty="0">
                <a:solidFill>
                  <a:schemeClr val="tx1"/>
                </a:solidFill>
              </a:rPr>
              <a:t>measures</a:t>
            </a:r>
            <a:r>
              <a:rPr lang="en-CA" sz="2600" dirty="0">
                <a:solidFill>
                  <a:schemeClr val="tx1"/>
                </a:solidFill>
              </a:rPr>
              <a:t>.</a:t>
            </a:r>
          </a:p>
          <a:p>
            <a:r>
              <a:rPr lang="en-CA" sz="2600" dirty="0">
                <a:solidFill>
                  <a:schemeClr val="tx1"/>
                </a:solidFill>
              </a:rPr>
              <a:t>Formulating equity conceptualization processes – with you!</a:t>
            </a:r>
          </a:p>
        </p:txBody>
      </p:sp>
      <p:sp>
        <p:nvSpPr>
          <p:cNvPr id="12" name="Slide Number Placeholder 6">
            <a:extLst>
              <a:ext uri="{FF2B5EF4-FFF2-40B4-BE49-F238E27FC236}">
                <a16:creationId xmlns:a16="http://schemas.microsoft.com/office/drawing/2014/main" id="{2982D4E2-351E-46D9-BB84-F195F2A9C47C}"/>
              </a:ext>
            </a:extLst>
          </p:cNvPr>
          <p:cNvSpPr>
            <a:spLocks noGrp="1"/>
          </p:cNvSpPr>
          <p:nvPr>
            <p:ph type="sldNum" idx="12"/>
          </p:nvPr>
        </p:nvSpPr>
        <p:spPr>
          <a:xfrm>
            <a:off x="9326217" y="6444398"/>
            <a:ext cx="2743200" cy="365100"/>
          </a:xfrm>
        </p:spPr>
        <p:txBody>
          <a:bodyPr/>
          <a:lstStyle/>
          <a:p>
            <a:pPr marL="0" lvl="0" indent="0" algn="r" rtl="0">
              <a:spcBef>
                <a:spcPts val="0"/>
              </a:spcBef>
              <a:spcAft>
                <a:spcPts val="0"/>
              </a:spcAft>
              <a:buNone/>
            </a:pPr>
            <a:fld id="{00000000-1234-1234-1234-123412341234}" type="slidenum">
              <a:rPr lang="en-US" smtClean="0"/>
              <a:t>12</a:t>
            </a:fld>
            <a:r>
              <a:rPr lang="en-US" dirty="0"/>
              <a:t>/10</a:t>
            </a:r>
          </a:p>
        </p:txBody>
      </p:sp>
      <p:grpSp>
        <p:nvGrpSpPr>
          <p:cNvPr id="9" name="Group 8">
            <a:extLst>
              <a:ext uri="{FF2B5EF4-FFF2-40B4-BE49-F238E27FC236}">
                <a16:creationId xmlns:a16="http://schemas.microsoft.com/office/drawing/2014/main" id="{FCB1BDB0-D42E-4027-8833-B5CA0DFCFCB3}"/>
              </a:ext>
            </a:extLst>
          </p:cNvPr>
          <p:cNvGrpSpPr/>
          <p:nvPr/>
        </p:nvGrpSpPr>
        <p:grpSpPr>
          <a:xfrm>
            <a:off x="11170351" y="4894783"/>
            <a:ext cx="1086338" cy="1449648"/>
            <a:chOff x="10663634" y="3285058"/>
            <a:chExt cx="1086338" cy="1449648"/>
          </a:xfrm>
        </p:grpSpPr>
        <p:sp>
          <p:nvSpPr>
            <p:cNvPr id="10" name="Google Shape;101;p2">
              <a:extLst>
                <a:ext uri="{FF2B5EF4-FFF2-40B4-BE49-F238E27FC236}">
                  <a16:creationId xmlns:a16="http://schemas.microsoft.com/office/drawing/2014/main" id="{6AE8EF82-D618-4995-9292-890F0987E32C}"/>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Protocol!</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1" name="Picture 10">
              <a:extLst>
                <a:ext uri="{FF2B5EF4-FFF2-40B4-BE49-F238E27FC236}">
                  <a16:creationId xmlns:a16="http://schemas.microsoft.com/office/drawing/2014/main" id="{48755AC8-7339-4B76-ACCA-FABDE63254CA}"/>
                </a:ext>
              </a:extLst>
            </p:cNvPr>
            <p:cNvPicPr>
              <a:picLocks noChangeAspect="1"/>
            </p:cNvPicPr>
            <p:nvPr/>
          </p:nvPicPr>
          <p:blipFill>
            <a:blip r:embed="rId3"/>
            <a:stretch>
              <a:fillRect/>
            </a:stretch>
          </p:blipFill>
          <p:spPr>
            <a:xfrm>
              <a:off x="10732934" y="3681413"/>
              <a:ext cx="909638" cy="909638"/>
            </a:xfrm>
            <a:prstGeom prst="rect">
              <a:avLst/>
            </a:prstGeom>
          </p:spPr>
        </p:pic>
      </p:grpSp>
    </p:spTree>
    <p:extLst>
      <p:ext uri="{BB962C8B-B14F-4D97-AF65-F5344CB8AC3E}">
        <p14:creationId xmlns:p14="http://schemas.microsoft.com/office/powerpoint/2010/main" val="165787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306386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CA" dirty="0"/>
              <a:t>Questions?</a:t>
            </a:r>
          </a:p>
        </p:txBody>
      </p:sp>
      <p:grpSp>
        <p:nvGrpSpPr>
          <p:cNvPr id="11" name="Group 10">
            <a:extLst>
              <a:ext uri="{FF2B5EF4-FFF2-40B4-BE49-F238E27FC236}">
                <a16:creationId xmlns:a16="http://schemas.microsoft.com/office/drawing/2014/main" id="{CB302309-D102-40D7-A195-EA6804F06030}"/>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FAC1E979-158D-43BC-8C4D-194A5707CC03}"/>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Protocol!</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0F93D27D-E9A5-4168-903C-8B7F44C1C662}"/>
                </a:ext>
              </a:extLst>
            </p:cNvPr>
            <p:cNvPicPr>
              <a:picLocks noChangeAspect="1"/>
            </p:cNvPicPr>
            <p:nvPr/>
          </p:nvPicPr>
          <p:blipFill>
            <a:blip r:embed="rId3"/>
            <a:stretch>
              <a:fillRect/>
            </a:stretch>
          </p:blipFill>
          <p:spPr>
            <a:xfrm>
              <a:off x="10732934" y="3681413"/>
              <a:ext cx="909638" cy="909638"/>
            </a:xfrm>
            <a:prstGeom prst="rect">
              <a:avLst/>
            </a:prstGeom>
          </p:spPr>
        </p:pic>
      </p:grpSp>
      <p:sp>
        <p:nvSpPr>
          <p:cNvPr id="19" name="Google Shape;87;p1">
            <a:extLst>
              <a:ext uri="{FF2B5EF4-FFF2-40B4-BE49-F238E27FC236}">
                <a16:creationId xmlns:a16="http://schemas.microsoft.com/office/drawing/2014/main" id="{AF1DC19E-CACD-4923-B3C8-35BBF84EB522}"/>
              </a:ext>
            </a:extLst>
          </p:cNvPr>
          <p:cNvSpPr txBox="1">
            <a:spLocks/>
          </p:cNvSpPr>
          <p:nvPr/>
        </p:nvSpPr>
        <p:spPr>
          <a:xfrm>
            <a:off x="436759" y="4348051"/>
            <a:ext cx="10145343" cy="1093464"/>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000"/>
            </a:pPr>
            <a:r>
              <a:rPr lang="en-US" sz="2800" i="1"/>
              <a:t>Transportation equity </a:t>
            </a:r>
            <a:r>
              <a:rPr lang="en-US" sz="2800" i="1" dirty="0"/>
              <a:t>conceptualizations and standards: </a:t>
            </a:r>
          </a:p>
          <a:p>
            <a:pPr>
              <a:buSzPts val="6000"/>
            </a:pPr>
            <a:r>
              <a:rPr lang="en-US" sz="2800" i="1" dirty="0"/>
              <a:t>Findings from a scoping review</a:t>
            </a:r>
          </a:p>
        </p:txBody>
      </p:sp>
      <p:sp>
        <p:nvSpPr>
          <p:cNvPr id="20" name="Google Shape;88;p1">
            <a:extLst>
              <a:ext uri="{FF2B5EF4-FFF2-40B4-BE49-F238E27FC236}">
                <a16:creationId xmlns:a16="http://schemas.microsoft.com/office/drawing/2014/main" id="{B59B2CF6-47AA-42A4-AEA8-2AB1AE9D97CE}"/>
              </a:ext>
            </a:extLst>
          </p:cNvPr>
          <p:cNvSpPr txBox="1">
            <a:spLocks/>
          </p:cNvSpPr>
          <p:nvPr/>
        </p:nvSpPr>
        <p:spPr>
          <a:xfrm>
            <a:off x="395943" y="5536580"/>
            <a:ext cx="10998705" cy="1093464"/>
          </a:xfrm>
          <a:prstGeom prst="rect">
            <a:avLst/>
          </a:prstGeom>
          <a:noFill/>
          <a:ln>
            <a:noFill/>
          </a:ln>
        </p:spPr>
        <p:txBody>
          <a:bodyPr spcFirstLastPara="1" wrap="square" lIns="91425" tIns="45700" rIns="91425" bIns="45700" numCol="2"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r>
              <a:rPr lang="en-CA" sz="1800" dirty="0"/>
              <a:t>Anastasia Soukhov </a:t>
            </a:r>
            <a:r>
              <a:rPr lang="en-US" sz="1200" dirty="0"/>
              <a:t>(McMaster University)</a:t>
            </a:r>
            <a:endParaRPr lang="en-CA" sz="1200" dirty="0"/>
          </a:p>
          <a:p>
            <a:pPr marL="0" indent="0">
              <a:spcBef>
                <a:spcPts val="0"/>
              </a:spcBef>
            </a:pPr>
            <a:r>
              <a:rPr lang="en-CA" sz="1800" dirty="0"/>
              <a:t>Ignacio Tiznado-Aitken</a:t>
            </a:r>
            <a:r>
              <a:rPr lang="en-CA" sz="1200" dirty="0"/>
              <a:t> (University of Toronto Scarborough)</a:t>
            </a:r>
          </a:p>
          <a:p>
            <a:pPr marL="0" indent="0">
              <a:spcBef>
                <a:spcPts val="0"/>
              </a:spcBef>
            </a:pPr>
            <a:r>
              <a:rPr lang="en-CA" sz="1800" dirty="0"/>
              <a:t>Matthew Palm</a:t>
            </a:r>
            <a:r>
              <a:rPr lang="en-CA" sz="1200" dirty="0"/>
              <a:t> (University of Toronto Scarborough)</a:t>
            </a:r>
          </a:p>
          <a:p>
            <a:pPr marL="0" indent="0">
              <a:spcBef>
                <a:spcPts val="0"/>
              </a:spcBef>
            </a:pPr>
            <a:endParaRPr lang="en-CA" sz="1800" dirty="0"/>
          </a:p>
          <a:p>
            <a:pPr marL="0" indent="0">
              <a:spcBef>
                <a:spcPts val="0"/>
              </a:spcBef>
            </a:pPr>
            <a:r>
              <a:rPr lang="en-CA" sz="1800" dirty="0"/>
              <a:t>Steven Farber </a:t>
            </a:r>
            <a:r>
              <a:rPr lang="en-CA" sz="1200" dirty="0"/>
              <a:t>(University of Toronto Scarborough)</a:t>
            </a:r>
          </a:p>
          <a:p>
            <a:pPr marL="0" indent="0">
              <a:spcBef>
                <a:spcPts val="0"/>
              </a:spcBef>
            </a:pPr>
            <a:r>
              <a:rPr lang="en-CA" sz="1800" dirty="0"/>
              <a:t>Antonio </a:t>
            </a:r>
            <a:r>
              <a:rPr lang="en-US" sz="1800" dirty="0" err="1"/>
              <a:t>Páez</a:t>
            </a:r>
            <a:r>
              <a:rPr lang="en-CA" sz="1800" dirty="0"/>
              <a:t> </a:t>
            </a:r>
            <a:r>
              <a:rPr lang="en-US" sz="1200" dirty="0"/>
              <a:t>(McMaster University)</a:t>
            </a:r>
          </a:p>
        </p:txBody>
      </p:sp>
      <p:cxnSp>
        <p:nvCxnSpPr>
          <p:cNvPr id="6" name="Straight Connector 5">
            <a:extLst>
              <a:ext uri="{FF2B5EF4-FFF2-40B4-BE49-F238E27FC236}">
                <a16:creationId xmlns:a16="http://schemas.microsoft.com/office/drawing/2014/main" id="{E2E69FF3-A19D-49A8-A4A3-5C3CF14241B1}"/>
              </a:ext>
            </a:extLst>
          </p:cNvPr>
          <p:cNvCxnSpPr>
            <a:cxnSpLocks/>
          </p:cNvCxnSpPr>
          <p:nvPr/>
        </p:nvCxnSpPr>
        <p:spPr>
          <a:xfrm>
            <a:off x="326400" y="4333728"/>
            <a:ext cx="1163662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25" name="Slide Number Placeholder 6">
            <a:extLst>
              <a:ext uri="{FF2B5EF4-FFF2-40B4-BE49-F238E27FC236}">
                <a16:creationId xmlns:a16="http://schemas.microsoft.com/office/drawing/2014/main" id="{236E069F-5E4D-4B2F-AC41-4B2BF6A6363D}"/>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13</a:t>
            </a:fld>
            <a:r>
              <a:rPr lang="en-US" dirty="0"/>
              <a:t>/10</a:t>
            </a:r>
          </a:p>
        </p:txBody>
      </p:sp>
      <p:pic>
        <p:nvPicPr>
          <p:cNvPr id="14" name="Picture 13">
            <a:extLst>
              <a:ext uri="{FF2B5EF4-FFF2-40B4-BE49-F238E27FC236}">
                <a16:creationId xmlns:a16="http://schemas.microsoft.com/office/drawing/2014/main" id="{5BD14DE8-9C14-4120-A37F-30E0CE69F99E}"/>
              </a:ext>
            </a:extLst>
          </p:cNvPr>
          <p:cNvPicPr>
            <a:picLocks noChangeAspect="1"/>
          </p:cNvPicPr>
          <p:nvPr/>
        </p:nvPicPr>
        <p:blipFill>
          <a:blip r:embed="rId4"/>
          <a:stretch>
            <a:fillRect/>
          </a:stretch>
        </p:blipFill>
        <p:spPr>
          <a:xfrm>
            <a:off x="1366837" y="3502260"/>
            <a:ext cx="9458325" cy="628650"/>
          </a:xfrm>
          <a:prstGeom prst="rect">
            <a:avLst/>
          </a:prstGeom>
        </p:spPr>
      </p:pic>
      <p:cxnSp>
        <p:nvCxnSpPr>
          <p:cNvPr id="15" name="Straight Connector 14">
            <a:extLst>
              <a:ext uri="{FF2B5EF4-FFF2-40B4-BE49-F238E27FC236}">
                <a16:creationId xmlns:a16="http://schemas.microsoft.com/office/drawing/2014/main" id="{209EFD6E-A85C-407D-9028-0730E9054398}"/>
              </a:ext>
            </a:extLst>
          </p:cNvPr>
          <p:cNvCxnSpPr>
            <a:cxnSpLocks/>
          </p:cNvCxnSpPr>
          <p:nvPr/>
        </p:nvCxnSpPr>
        <p:spPr>
          <a:xfrm>
            <a:off x="326400" y="3239219"/>
            <a:ext cx="11636627"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704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9" name="Rectangle 8">
            <a:extLst>
              <a:ext uri="{FF2B5EF4-FFF2-40B4-BE49-F238E27FC236}">
                <a16:creationId xmlns:a16="http://schemas.microsoft.com/office/drawing/2014/main" id="{450C532E-4119-4B2D-85B5-FACD5A699A3D}"/>
              </a:ext>
            </a:extLst>
          </p:cNvPr>
          <p:cNvSpPr/>
          <p:nvPr/>
        </p:nvSpPr>
        <p:spPr>
          <a:xfrm>
            <a:off x="683622" y="1339941"/>
            <a:ext cx="2660469" cy="870857"/>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Includes an object of justice (“What?”)?</a:t>
            </a:r>
            <a:endParaRPr lang="en-CA" sz="1800"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5B28655-0CAF-499A-9023-0B5F02077389}"/>
              </a:ext>
            </a:extLst>
          </p:cNvPr>
          <p:cNvSpPr/>
          <p:nvPr/>
        </p:nvSpPr>
        <p:spPr>
          <a:xfrm>
            <a:off x="683622" y="3567826"/>
            <a:ext cx="2660469" cy="870857"/>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Provides a standard?</a:t>
            </a:r>
            <a:endParaRPr lang="en-CA" sz="1800"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0EE528D-7FA7-4766-93B7-88C122BD1497}"/>
              </a:ext>
            </a:extLst>
          </p:cNvPr>
          <p:cNvSpPr/>
          <p:nvPr/>
        </p:nvSpPr>
        <p:spPr>
          <a:xfrm>
            <a:off x="5996799" y="3562299"/>
            <a:ext cx="2660469" cy="870857"/>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Engages with concepts and theories of equity?</a:t>
            </a:r>
            <a:endParaRPr lang="en-CA" sz="18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E3F7DC9E-A651-4E74-8DEE-0FEFF2E70FDD}"/>
              </a:ext>
            </a:extLst>
          </p:cNvPr>
          <p:cNvCxnSpPr>
            <a:cxnSpLocks/>
          </p:cNvCxnSpPr>
          <p:nvPr/>
        </p:nvCxnSpPr>
        <p:spPr>
          <a:xfrm flipH="1">
            <a:off x="1719942" y="2287500"/>
            <a:ext cx="4355" cy="1286522"/>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07DC4D-BCDB-4A8E-AAF4-7E9B68F9CF38}"/>
              </a:ext>
            </a:extLst>
          </p:cNvPr>
          <p:cNvCxnSpPr>
            <a:cxnSpLocks/>
          </p:cNvCxnSpPr>
          <p:nvPr/>
        </p:nvCxnSpPr>
        <p:spPr>
          <a:xfrm>
            <a:off x="2473778" y="2741477"/>
            <a:ext cx="1493521"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C8B408D-1B62-4C3A-8FA5-9EB5454D172F}"/>
              </a:ext>
            </a:extLst>
          </p:cNvPr>
          <p:cNvSpPr/>
          <p:nvPr/>
        </p:nvSpPr>
        <p:spPr>
          <a:xfrm>
            <a:off x="1820092" y="2476206"/>
            <a:ext cx="805542" cy="525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Yes</a:t>
            </a:r>
            <a:endParaRPr lang="en-CA" sz="1600" b="1"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906F9B97-BA77-4BFC-9068-B9610552C403}"/>
              </a:ext>
            </a:extLst>
          </p:cNvPr>
          <p:cNvSpPr/>
          <p:nvPr/>
        </p:nvSpPr>
        <p:spPr>
          <a:xfrm>
            <a:off x="4172539" y="2118822"/>
            <a:ext cx="6561364" cy="1101639"/>
          </a:xfrm>
          <a:prstGeom prst="rect">
            <a:avLst/>
          </a:prstGeom>
          <a:ln w="28575">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Times New Roman" panose="02020603050405020304" pitchFamily="18" charset="0"/>
                <a:cs typeface="Times New Roman" panose="02020603050405020304" pitchFamily="18" charset="0"/>
              </a:rPr>
              <a:t>What</a:t>
            </a:r>
            <a:r>
              <a:rPr lang="en-US" sz="1600" dirty="0">
                <a:latin typeface="Times New Roman" panose="02020603050405020304" pitchFamily="18" charset="0"/>
                <a:cs typeface="Times New Roman" panose="02020603050405020304" pitchFamily="18" charset="0"/>
              </a:rPr>
              <a:t>? (accessibility, mobility, activity participation, etc.)</a:t>
            </a:r>
          </a:p>
          <a:p>
            <a:r>
              <a:rPr lang="en-US" sz="1600" b="1" dirty="0">
                <a:latin typeface="Times New Roman" panose="02020603050405020304" pitchFamily="18" charset="0"/>
                <a:cs typeface="Times New Roman" panose="02020603050405020304" pitchFamily="18" charset="0"/>
              </a:rPr>
              <a:t>Who</a:t>
            </a:r>
            <a:r>
              <a:rPr lang="en-US" sz="1600" dirty="0">
                <a:latin typeface="Times New Roman" panose="02020603050405020304" pitchFamily="18" charset="0"/>
                <a:cs typeface="Times New Roman" panose="02020603050405020304" pitchFamily="18" charset="0"/>
              </a:rPr>
              <a:t>? (Population group, possibly mode)</a:t>
            </a:r>
          </a:p>
          <a:p>
            <a:r>
              <a:rPr lang="en-US" sz="1600" b="1" dirty="0">
                <a:latin typeface="Times New Roman" panose="02020603050405020304" pitchFamily="18" charset="0"/>
                <a:cs typeface="Times New Roman" panose="02020603050405020304" pitchFamily="18" charset="0"/>
              </a:rPr>
              <a:t>Where</a:t>
            </a:r>
            <a:r>
              <a:rPr lang="en-US" sz="1600" dirty="0">
                <a:latin typeface="Times New Roman" panose="02020603050405020304" pitchFamily="18" charset="0"/>
                <a:cs typeface="Times New Roman" panose="02020603050405020304" pitchFamily="18" charset="0"/>
              </a:rPr>
              <a:t>? (City, Country, relevant sphere, i.e., transportation)</a:t>
            </a:r>
          </a:p>
          <a:p>
            <a:r>
              <a:rPr lang="en-US" sz="1600" b="1" dirty="0">
                <a:latin typeface="Times New Roman" panose="02020603050405020304" pitchFamily="18" charset="0"/>
                <a:cs typeface="Times New Roman" panose="02020603050405020304" pitchFamily="18" charset="0"/>
              </a:rPr>
              <a:t>How</a:t>
            </a:r>
            <a:r>
              <a:rPr lang="en-US" sz="1600" dirty="0">
                <a:latin typeface="Times New Roman" panose="02020603050405020304" pitchFamily="18" charset="0"/>
                <a:cs typeface="Times New Roman" panose="02020603050405020304" pitchFamily="18" charset="0"/>
              </a:rPr>
              <a:t>? (Standard/equity measure/relevant theory and concepts)</a:t>
            </a:r>
            <a:endParaRPr lang="en-CA" sz="1600" dirty="0">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7E870E61-281D-4A47-BBF0-EE386C01E92D}"/>
              </a:ext>
            </a:extLst>
          </p:cNvPr>
          <p:cNvCxnSpPr>
            <a:cxnSpLocks/>
          </p:cNvCxnSpPr>
          <p:nvPr/>
        </p:nvCxnSpPr>
        <p:spPr>
          <a:xfrm>
            <a:off x="4781848" y="4039569"/>
            <a:ext cx="0" cy="496752"/>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D49474E-0CC2-4016-8666-1D6961783F02}"/>
              </a:ext>
            </a:extLst>
          </p:cNvPr>
          <p:cNvSpPr/>
          <p:nvPr/>
        </p:nvSpPr>
        <p:spPr>
          <a:xfrm>
            <a:off x="1715910" y="4861492"/>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No </a:t>
            </a:r>
            <a:endParaRPr lang="en-CA" sz="1600" b="1" dirty="0">
              <a:latin typeface="Times New Roman" panose="02020603050405020304" pitchFamily="18" charset="0"/>
              <a:cs typeface="Times New Roman" panose="02020603050405020304" pitchFamily="18" charset="0"/>
            </a:endParaRPr>
          </a:p>
        </p:txBody>
      </p:sp>
      <p:cxnSp>
        <p:nvCxnSpPr>
          <p:cNvPr id="19" name="Straight Arrow Connector 18">
            <a:extLst>
              <a:ext uri="{FF2B5EF4-FFF2-40B4-BE49-F238E27FC236}">
                <a16:creationId xmlns:a16="http://schemas.microsoft.com/office/drawing/2014/main" id="{B63414D8-9AFC-4D2E-B5A8-FC7241E49FD8}"/>
              </a:ext>
            </a:extLst>
          </p:cNvPr>
          <p:cNvCxnSpPr>
            <a:cxnSpLocks/>
          </p:cNvCxnSpPr>
          <p:nvPr/>
        </p:nvCxnSpPr>
        <p:spPr>
          <a:xfrm>
            <a:off x="1719942" y="4501152"/>
            <a:ext cx="0" cy="1335306"/>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2C7D411-A178-4AF2-934E-4BEA5734D380}"/>
              </a:ext>
            </a:extLst>
          </p:cNvPr>
          <p:cNvSpPr/>
          <p:nvPr/>
        </p:nvSpPr>
        <p:spPr>
          <a:xfrm>
            <a:off x="3781170" y="4682369"/>
            <a:ext cx="1901188" cy="998176"/>
          </a:xfrm>
          <a:prstGeom prst="rect">
            <a:avLst/>
          </a:prstGeom>
          <a:ln>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Times New Roman" panose="02020603050405020304" pitchFamily="18" charset="0"/>
                <a:cs typeface="Times New Roman" panose="02020603050405020304" pitchFamily="18" charset="0"/>
              </a:rPr>
              <a:t>How</a:t>
            </a:r>
            <a:r>
              <a:rPr lang="en-US" sz="1600" dirty="0">
                <a:latin typeface="Times New Roman" panose="02020603050405020304" pitchFamily="18" charset="0"/>
                <a:cs typeface="Times New Roman" panose="02020603050405020304" pitchFamily="18" charset="0"/>
              </a:rPr>
              <a:t>? (i.e., max. travel distance, max. time distance, etc.)</a:t>
            </a:r>
            <a:endParaRPr lang="en-CA" sz="1600" dirty="0">
              <a:latin typeface="Times New Roman" panose="02020603050405020304" pitchFamily="18" charset="0"/>
              <a:cs typeface="Times New Roman" panose="02020603050405020304" pitchFamily="18" charset="0"/>
            </a:endParaRPr>
          </a:p>
        </p:txBody>
      </p:sp>
      <p:cxnSp>
        <p:nvCxnSpPr>
          <p:cNvPr id="21" name="Straight Arrow Connector 20">
            <a:extLst>
              <a:ext uri="{FF2B5EF4-FFF2-40B4-BE49-F238E27FC236}">
                <a16:creationId xmlns:a16="http://schemas.microsoft.com/office/drawing/2014/main" id="{6AD3B5B8-7660-4930-A7D3-F202E189A715}"/>
              </a:ext>
            </a:extLst>
          </p:cNvPr>
          <p:cNvCxnSpPr>
            <a:cxnSpLocks/>
          </p:cNvCxnSpPr>
          <p:nvPr/>
        </p:nvCxnSpPr>
        <p:spPr>
          <a:xfrm>
            <a:off x="3557443" y="3968086"/>
            <a:ext cx="2338532"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C7E4458F-2268-44EC-BA82-1340584121A0}"/>
              </a:ext>
            </a:extLst>
          </p:cNvPr>
          <p:cNvSpPr/>
          <p:nvPr/>
        </p:nvSpPr>
        <p:spPr>
          <a:xfrm>
            <a:off x="4372977" y="3574022"/>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Yes</a:t>
            </a:r>
            <a:endParaRPr lang="en-CA" sz="1600" b="1"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68A465F4-C53D-4F4D-99BC-B020015BA874}"/>
              </a:ext>
            </a:extLst>
          </p:cNvPr>
          <p:cNvSpPr/>
          <p:nvPr/>
        </p:nvSpPr>
        <p:spPr>
          <a:xfrm>
            <a:off x="854815" y="5841998"/>
            <a:ext cx="1770819"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EXCLUDED</a:t>
            </a:r>
            <a:endParaRPr lang="en-CA" sz="1600" b="1"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B335466F-CD6E-46DC-8322-766A4623D950}"/>
              </a:ext>
            </a:extLst>
          </p:cNvPr>
          <p:cNvSpPr/>
          <p:nvPr/>
        </p:nvSpPr>
        <p:spPr>
          <a:xfrm>
            <a:off x="7340615" y="4879978"/>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No</a:t>
            </a:r>
            <a:endParaRPr lang="en-CA" sz="1600" b="1" dirty="0">
              <a:latin typeface="Times New Roman" panose="02020603050405020304" pitchFamily="18" charset="0"/>
              <a:cs typeface="Times New Roman" panose="02020603050405020304" pitchFamily="18" charset="0"/>
            </a:endParaRPr>
          </a:p>
        </p:txBody>
      </p:sp>
      <p:cxnSp>
        <p:nvCxnSpPr>
          <p:cNvPr id="25" name="Straight Arrow Connector 24">
            <a:extLst>
              <a:ext uri="{FF2B5EF4-FFF2-40B4-BE49-F238E27FC236}">
                <a16:creationId xmlns:a16="http://schemas.microsoft.com/office/drawing/2014/main" id="{942F3E09-0340-4E3B-BD5B-D46801569EB3}"/>
              </a:ext>
            </a:extLst>
          </p:cNvPr>
          <p:cNvCxnSpPr>
            <a:cxnSpLocks/>
            <a:endCxn id="26" idx="0"/>
          </p:cNvCxnSpPr>
          <p:nvPr/>
        </p:nvCxnSpPr>
        <p:spPr>
          <a:xfrm>
            <a:off x="7308806" y="4520746"/>
            <a:ext cx="18227" cy="1348203"/>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AB85E907-E22D-48DB-8E32-674B90F211BB}"/>
              </a:ext>
            </a:extLst>
          </p:cNvPr>
          <p:cNvSpPr/>
          <p:nvPr/>
        </p:nvSpPr>
        <p:spPr>
          <a:xfrm>
            <a:off x="6441623" y="5868949"/>
            <a:ext cx="1770819"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EXCLUDED</a:t>
            </a:r>
            <a:endParaRPr lang="en-CA" sz="1600" b="1"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9D7CAD41-8A3B-4AFA-BE81-F97B0525857A}"/>
              </a:ext>
            </a:extLst>
          </p:cNvPr>
          <p:cNvSpPr/>
          <p:nvPr/>
        </p:nvSpPr>
        <p:spPr>
          <a:xfrm>
            <a:off x="9200725" y="3577595"/>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Yes</a:t>
            </a:r>
            <a:endParaRPr lang="en-CA" sz="1600" b="1" dirty="0">
              <a:latin typeface="Times New Roman" panose="02020603050405020304" pitchFamily="18" charset="0"/>
              <a:cs typeface="Times New Roman" panose="02020603050405020304" pitchFamily="18" charset="0"/>
            </a:endParaRPr>
          </a:p>
        </p:txBody>
      </p:sp>
      <p:cxnSp>
        <p:nvCxnSpPr>
          <p:cNvPr id="28" name="Straight Arrow Connector 27">
            <a:extLst>
              <a:ext uri="{FF2B5EF4-FFF2-40B4-BE49-F238E27FC236}">
                <a16:creationId xmlns:a16="http://schemas.microsoft.com/office/drawing/2014/main" id="{DA0B2016-C31A-4CED-AFEE-47E3E56C561C}"/>
              </a:ext>
            </a:extLst>
          </p:cNvPr>
          <p:cNvCxnSpPr>
            <a:cxnSpLocks/>
            <a:endCxn id="32" idx="1"/>
          </p:cNvCxnSpPr>
          <p:nvPr/>
        </p:nvCxnSpPr>
        <p:spPr>
          <a:xfrm flipV="1">
            <a:off x="3557443" y="1771207"/>
            <a:ext cx="6680442" cy="1744"/>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5263A678-B00E-462F-AFDF-91890F3BF1CC}"/>
              </a:ext>
            </a:extLst>
          </p:cNvPr>
          <p:cNvSpPr/>
          <p:nvPr/>
        </p:nvSpPr>
        <p:spPr>
          <a:xfrm>
            <a:off x="6647679" y="1397294"/>
            <a:ext cx="805542" cy="3407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No</a:t>
            </a:r>
            <a:endParaRPr lang="en-CA" sz="1600" b="1" dirty="0">
              <a:latin typeface="Times New Roman" panose="02020603050405020304" pitchFamily="18" charset="0"/>
              <a:cs typeface="Times New Roman" panose="02020603050405020304" pitchFamily="18" charset="0"/>
            </a:endParaRPr>
          </a:p>
        </p:txBody>
      </p:sp>
      <p:cxnSp>
        <p:nvCxnSpPr>
          <p:cNvPr id="30" name="Straight Arrow Connector 29">
            <a:extLst>
              <a:ext uri="{FF2B5EF4-FFF2-40B4-BE49-F238E27FC236}">
                <a16:creationId xmlns:a16="http://schemas.microsoft.com/office/drawing/2014/main" id="{3999FA1C-C152-4BF6-A085-B4E9957922CC}"/>
              </a:ext>
            </a:extLst>
          </p:cNvPr>
          <p:cNvCxnSpPr>
            <a:cxnSpLocks/>
          </p:cNvCxnSpPr>
          <p:nvPr/>
        </p:nvCxnSpPr>
        <p:spPr>
          <a:xfrm>
            <a:off x="8840154" y="3979997"/>
            <a:ext cx="1479792"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6875B13-287D-4540-A8B8-E3C4A8D186F3}"/>
              </a:ext>
            </a:extLst>
          </p:cNvPr>
          <p:cNvSpPr/>
          <p:nvPr/>
        </p:nvSpPr>
        <p:spPr>
          <a:xfrm>
            <a:off x="10293828" y="3772604"/>
            <a:ext cx="1516308"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INCLUDED</a:t>
            </a:r>
            <a:endParaRPr lang="en-CA" sz="1600" b="1"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9B25184D-4B30-486D-9DC2-12CFE79D667F}"/>
              </a:ext>
            </a:extLst>
          </p:cNvPr>
          <p:cNvSpPr/>
          <p:nvPr/>
        </p:nvSpPr>
        <p:spPr>
          <a:xfrm>
            <a:off x="10237885" y="1583972"/>
            <a:ext cx="1617133"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Times New Roman" panose="02020603050405020304" pitchFamily="18" charset="0"/>
                <a:cs typeface="Times New Roman" panose="02020603050405020304" pitchFamily="18" charset="0"/>
              </a:rPr>
              <a:t>EXCLUDED</a:t>
            </a:r>
            <a:endParaRPr lang="en-CA" sz="1600" b="1" dirty="0">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285DDD6B-5CB7-4CBC-90CF-1229777641EE}"/>
              </a:ext>
            </a:extLst>
          </p:cNvPr>
          <p:cNvCxnSpPr>
            <a:cxnSpLocks/>
          </p:cNvCxnSpPr>
          <p:nvPr/>
        </p:nvCxnSpPr>
        <p:spPr>
          <a:xfrm>
            <a:off x="9586499" y="4066019"/>
            <a:ext cx="0" cy="454727"/>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FE08CBC-C07D-48A6-BBEE-B4FD40DCF3FB}"/>
              </a:ext>
            </a:extLst>
          </p:cNvPr>
          <p:cNvSpPr/>
          <p:nvPr/>
        </p:nvSpPr>
        <p:spPr>
          <a:xfrm>
            <a:off x="8501449" y="4682368"/>
            <a:ext cx="2769772" cy="1018216"/>
          </a:xfrm>
          <a:prstGeom prst="rect">
            <a:avLst/>
          </a:prstGeom>
          <a:ln w="28575">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a:latin typeface="Times New Roman" panose="02020603050405020304" pitchFamily="18" charset="0"/>
                <a:cs typeface="Times New Roman" panose="02020603050405020304" pitchFamily="18" charset="0"/>
              </a:rPr>
              <a:t>How</a:t>
            </a:r>
            <a:r>
              <a:rPr lang="en-US" sz="160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(i.e., TRSE, transport poverty, spatial equity, justice theories (numerous), etc.)</a:t>
            </a:r>
            <a:endParaRPr lang="en-CA" sz="1600"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53C5B676-B94E-495C-B2A8-98DC99216E08}"/>
              </a:ext>
            </a:extLst>
          </p:cNvPr>
          <p:cNvSpPr/>
          <p:nvPr/>
        </p:nvSpPr>
        <p:spPr>
          <a:xfrm>
            <a:off x="457200" y="1251881"/>
            <a:ext cx="11590867" cy="2161418"/>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7F715FAC-8DFF-454F-B5CD-C4E86D19F1E0}"/>
              </a:ext>
            </a:extLst>
          </p:cNvPr>
          <p:cNvSpPr/>
          <p:nvPr/>
        </p:nvSpPr>
        <p:spPr>
          <a:xfrm>
            <a:off x="457201" y="3444702"/>
            <a:ext cx="11590866" cy="275839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Times New Roman" panose="02020603050405020304" pitchFamily="18" charset="0"/>
              <a:cs typeface="Times New Roman" panose="02020603050405020304" pitchFamily="18" charset="0"/>
            </a:endParaRPr>
          </a:p>
        </p:txBody>
      </p:sp>
      <p:sp>
        <p:nvSpPr>
          <p:cNvPr id="40" name="Rectangle 39">
            <a:extLst>
              <a:ext uri="{FF2B5EF4-FFF2-40B4-BE49-F238E27FC236}">
                <a16:creationId xmlns:a16="http://schemas.microsoft.com/office/drawing/2014/main" id="{CA151705-A43C-4CA6-AA95-046A5D3AF62B}"/>
              </a:ext>
            </a:extLst>
          </p:cNvPr>
          <p:cNvSpPr/>
          <p:nvPr/>
        </p:nvSpPr>
        <p:spPr>
          <a:xfrm>
            <a:off x="442494" y="774229"/>
            <a:ext cx="482256" cy="155289"/>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482113FF-B0B0-4C3C-932F-E37B8F2BBC9C}"/>
              </a:ext>
            </a:extLst>
          </p:cNvPr>
          <p:cNvSpPr/>
          <p:nvPr/>
        </p:nvSpPr>
        <p:spPr>
          <a:xfrm>
            <a:off x="442494" y="561297"/>
            <a:ext cx="482256" cy="155289"/>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52EE68B1-10B8-490C-AD19-50FF8F97F6E7}"/>
              </a:ext>
            </a:extLst>
          </p:cNvPr>
          <p:cNvSpPr/>
          <p:nvPr/>
        </p:nvSpPr>
        <p:spPr>
          <a:xfrm>
            <a:off x="442494" y="329541"/>
            <a:ext cx="482256" cy="155289"/>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A88F01BD-8C31-41A5-A842-83DDF990CC20}"/>
              </a:ext>
            </a:extLst>
          </p:cNvPr>
          <p:cNvSpPr txBox="1"/>
          <p:nvPr/>
        </p:nvSpPr>
        <p:spPr>
          <a:xfrm>
            <a:off x="1012738" y="222451"/>
            <a:ext cx="4669620"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Step 1 – Title and abstract screening</a:t>
            </a:r>
            <a:endParaRPr lang="en-US" sz="1600" dirty="0">
              <a:highlight>
                <a:srgbClr val="00FFFF"/>
              </a:highligh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Step 2 – Full-paper screening</a:t>
            </a:r>
          </a:p>
          <a:p>
            <a:r>
              <a:rPr lang="en-US" sz="1600" dirty="0">
                <a:latin typeface="Times New Roman" panose="02020603050405020304" pitchFamily="18" charset="0"/>
                <a:cs typeface="Times New Roman" panose="02020603050405020304" pitchFamily="18" charset="0"/>
              </a:rPr>
              <a:t>Step 3 – Data-extraction</a:t>
            </a:r>
            <a:endParaRPr lang="en-CA" sz="1600" dirty="0">
              <a:latin typeface="Times New Roman" panose="02020603050405020304" pitchFamily="18" charset="0"/>
              <a:cs typeface="Times New Roman" panose="02020603050405020304" pitchFamily="18" charset="0"/>
            </a:endParaRPr>
          </a:p>
        </p:txBody>
      </p:sp>
      <p:sp>
        <p:nvSpPr>
          <p:cNvPr id="44" name="Slide Number Placeholder 6">
            <a:extLst>
              <a:ext uri="{FF2B5EF4-FFF2-40B4-BE49-F238E27FC236}">
                <a16:creationId xmlns:a16="http://schemas.microsoft.com/office/drawing/2014/main" id="{81DFC76B-CE6D-44A4-8406-6D2E823EFC3B}"/>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14</a:t>
            </a:fld>
            <a:r>
              <a:rPr lang="en-US"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97216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5" grpId="0" animBg="1"/>
      <p:bldP spid="16" grpId="0" animBg="1"/>
      <p:bldP spid="18" grpId="0" animBg="1"/>
      <p:bldP spid="20" grpId="0" animBg="1"/>
      <p:bldP spid="22" grpId="0" animBg="1"/>
      <p:bldP spid="23" grpId="0" animBg="1"/>
      <p:bldP spid="24" grpId="0" animBg="1"/>
      <p:bldP spid="26" grpId="0" animBg="1"/>
      <p:bldP spid="27" grpId="0" animBg="1"/>
      <p:bldP spid="29" grpId="0" animBg="1"/>
      <p:bldP spid="31" grpId="0" animBg="1"/>
      <p:bldP spid="32"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288925"/>
            <a:ext cx="10515600" cy="529820"/>
          </a:xfrm>
        </p:spPr>
        <p:txBody>
          <a:bodyPr>
            <a:normAutofit fontScale="90000"/>
          </a:bodyPr>
          <a:lstStyle/>
          <a:p>
            <a:r>
              <a:rPr lang="en-US" u="sng" dirty="0"/>
              <a:t>Findings</a:t>
            </a:r>
            <a:r>
              <a:rPr lang="en-US" dirty="0"/>
              <a:t>: Opportunities of interest</a:t>
            </a:r>
            <a:endParaRPr lang="en-CA" dirty="0"/>
          </a:p>
        </p:txBody>
      </p:sp>
      <p:pic>
        <p:nvPicPr>
          <p:cNvPr id="13" name="Picture 12" descr="Chart, histogram&#10;&#10;Description automatically generated">
            <a:extLst>
              <a:ext uri="{FF2B5EF4-FFF2-40B4-BE49-F238E27FC236}">
                <a16:creationId xmlns:a16="http://schemas.microsoft.com/office/drawing/2014/main" id="{A8744D86-C9F8-45CD-BC15-E7EDD6A18225}"/>
              </a:ext>
            </a:extLst>
          </p:cNvPr>
          <p:cNvPicPr>
            <a:picLocks noChangeAspect="1"/>
          </p:cNvPicPr>
          <p:nvPr/>
        </p:nvPicPr>
        <p:blipFill rotWithShape="1">
          <a:blip r:embed="rId3"/>
          <a:srcRect l="4867"/>
          <a:stretch/>
        </p:blipFill>
        <p:spPr>
          <a:xfrm>
            <a:off x="3617842" y="891030"/>
            <a:ext cx="5361317" cy="5635602"/>
          </a:xfrm>
          <a:prstGeom prst="rect">
            <a:avLst/>
          </a:prstGeom>
        </p:spPr>
      </p:pic>
      <p:sp>
        <p:nvSpPr>
          <p:cNvPr id="55" name="Slide Number Placeholder 6">
            <a:extLst>
              <a:ext uri="{FF2B5EF4-FFF2-40B4-BE49-F238E27FC236}">
                <a16:creationId xmlns:a16="http://schemas.microsoft.com/office/drawing/2014/main" id="{E81368F6-178A-4C78-9725-8611419FDAD0}"/>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15</a:t>
            </a:fld>
            <a:r>
              <a:rPr lang="en-US" dirty="0"/>
              <a:t>/10</a:t>
            </a:r>
          </a:p>
        </p:txBody>
      </p:sp>
    </p:spTree>
    <p:extLst>
      <p:ext uri="{BB962C8B-B14F-4D97-AF65-F5344CB8AC3E}">
        <p14:creationId xmlns:p14="http://schemas.microsoft.com/office/powerpoint/2010/main" val="3923000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116378"/>
            <a:ext cx="10515600" cy="698269"/>
          </a:xfrm>
        </p:spPr>
        <p:txBody>
          <a:bodyPr>
            <a:normAutofit/>
          </a:bodyPr>
          <a:lstStyle/>
          <a:p>
            <a:r>
              <a:rPr lang="en-US" sz="4000" u="sng" dirty="0"/>
              <a:t>Findings</a:t>
            </a:r>
            <a:r>
              <a:rPr lang="en-US" sz="4000" dirty="0"/>
              <a:t>: Equity standards categorization</a:t>
            </a:r>
            <a:endParaRPr lang="en-CA" sz="40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924448" y="1017728"/>
            <a:ext cx="10307432" cy="4873220"/>
          </a:xfrm>
        </p:spPr>
        <p:txBody>
          <a:bodyPr>
            <a:noAutofit/>
          </a:bodyPr>
          <a:lstStyle/>
          <a:p>
            <a:r>
              <a:rPr lang="en-CA" sz="2400" b="1" dirty="0">
                <a:solidFill>
                  <a:srgbClr val="FF5050"/>
                </a:solidFill>
              </a:rPr>
              <a:t>Environment +</a:t>
            </a:r>
            <a:r>
              <a:rPr lang="en-CA" sz="2400" dirty="0"/>
              <a:t> – e.g., noise, air, pollution criteria</a:t>
            </a:r>
          </a:p>
          <a:p>
            <a:r>
              <a:rPr lang="en-CA" sz="2400" b="1" dirty="0">
                <a:solidFill>
                  <a:schemeClr val="accent6">
                    <a:lumMod val="75000"/>
                  </a:schemeClr>
                </a:solidFill>
              </a:rPr>
              <a:t>Infrastructure</a:t>
            </a:r>
            <a:r>
              <a:rPr lang="en-CA" sz="2400" dirty="0"/>
              <a:t> – e.g., level of service, universal design standards</a:t>
            </a:r>
          </a:p>
          <a:p>
            <a:r>
              <a:rPr lang="en-CA" sz="2400" b="1" dirty="0">
                <a:solidFill>
                  <a:srgbClr val="48D5C4"/>
                </a:solidFill>
              </a:rPr>
              <a:t>Population</a:t>
            </a:r>
            <a:r>
              <a:rPr lang="en-CA" sz="2400" dirty="0"/>
              <a:t> – e.g., transport-related affordability level, perceived equitable trip </a:t>
            </a:r>
          </a:p>
          <a:p>
            <a:r>
              <a:rPr lang="en-CA" sz="2400" b="1" dirty="0">
                <a:solidFill>
                  <a:srgbClr val="CC66FF"/>
                </a:solidFill>
              </a:rPr>
              <a:t>Opportunity</a:t>
            </a:r>
            <a:r>
              <a:rPr lang="en-CA" sz="2400" dirty="0"/>
              <a:t> </a:t>
            </a:r>
          </a:p>
          <a:p>
            <a:pPr lvl="1"/>
            <a:r>
              <a:rPr lang="en-CA" dirty="0"/>
              <a:t>Opportunity demand vs. supply – e.g., ratio value</a:t>
            </a:r>
          </a:p>
          <a:p>
            <a:pPr lvl="1"/>
            <a:r>
              <a:rPr lang="en-CA" dirty="0"/>
              <a:t>Opportunity accessibility threshold – e.g., an access indicator value</a:t>
            </a:r>
          </a:p>
          <a:p>
            <a:pPr lvl="1"/>
            <a:r>
              <a:rPr lang="en-CA" dirty="0"/>
              <a:t>Travel impedance – e.g. 300m to bus stop</a:t>
            </a:r>
          </a:p>
        </p:txBody>
      </p:sp>
      <p:sp>
        <p:nvSpPr>
          <p:cNvPr id="12" name="Slide Number Placeholder 6">
            <a:extLst>
              <a:ext uri="{FF2B5EF4-FFF2-40B4-BE49-F238E27FC236}">
                <a16:creationId xmlns:a16="http://schemas.microsoft.com/office/drawing/2014/main" id="{2982D4E2-351E-46D9-BB84-F195F2A9C47C}"/>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16</a:t>
            </a:fld>
            <a:r>
              <a:rPr lang="en-US" dirty="0"/>
              <a:t>/10</a:t>
            </a:r>
          </a:p>
        </p:txBody>
      </p:sp>
    </p:spTree>
    <p:extLst>
      <p:ext uri="{BB962C8B-B14F-4D97-AF65-F5344CB8AC3E}">
        <p14:creationId xmlns:p14="http://schemas.microsoft.com/office/powerpoint/2010/main" val="4039943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1" name="Picture 20" descr="Chart&#10;&#10;Description automatically generated">
            <a:extLst>
              <a:ext uri="{FF2B5EF4-FFF2-40B4-BE49-F238E27FC236}">
                <a16:creationId xmlns:a16="http://schemas.microsoft.com/office/drawing/2014/main" id="{80D17E43-1280-4E81-B2F6-7EA20B2DFD44}"/>
              </a:ext>
            </a:extLst>
          </p:cNvPr>
          <p:cNvPicPr>
            <a:picLocks noChangeAspect="1"/>
          </p:cNvPicPr>
          <p:nvPr/>
        </p:nvPicPr>
        <p:blipFill rotWithShape="1">
          <a:blip r:embed="rId4"/>
          <a:srcRect t="26377" b="24927"/>
          <a:stretch/>
        </p:blipFill>
        <p:spPr>
          <a:xfrm>
            <a:off x="129701" y="1192930"/>
            <a:ext cx="11582004" cy="5639932"/>
          </a:xfrm>
          <a:prstGeom prst="rect">
            <a:avLst/>
          </a:prstGeom>
        </p:spPr>
      </p:pic>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171112"/>
            <a:ext cx="10515600" cy="873471"/>
          </a:xfrm>
        </p:spPr>
        <p:txBody>
          <a:bodyPr>
            <a:noAutofit/>
          </a:bodyPr>
          <a:lstStyle/>
          <a:p>
            <a:r>
              <a:rPr lang="en-US" sz="3600" u="sng" dirty="0"/>
              <a:t>Findings</a:t>
            </a:r>
            <a:r>
              <a:rPr lang="en-US" sz="3600" dirty="0"/>
              <a:t>: Equity conceptualizations and associated standards</a:t>
            </a:r>
            <a:endParaRPr lang="en-CA" sz="3600" dirty="0"/>
          </a:p>
        </p:txBody>
      </p:sp>
      <p:sp>
        <p:nvSpPr>
          <p:cNvPr id="6" name="TextBox 5">
            <a:extLst>
              <a:ext uri="{FF2B5EF4-FFF2-40B4-BE49-F238E27FC236}">
                <a16:creationId xmlns:a16="http://schemas.microsoft.com/office/drawing/2014/main" id="{D8DDBED2-3717-4408-A2DB-F56A87C10A8E}"/>
              </a:ext>
            </a:extLst>
          </p:cNvPr>
          <p:cNvSpPr txBox="1"/>
          <p:nvPr/>
        </p:nvSpPr>
        <p:spPr>
          <a:xfrm>
            <a:off x="910139" y="3353391"/>
            <a:ext cx="4472246" cy="307777"/>
          </a:xfrm>
          <a:prstGeom prst="rect">
            <a:avLst/>
          </a:prstGeom>
          <a:noFill/>
        </p:spPr>
        <p:txBody>
          <a:bodyPr wrap="square">
            <a:spAutoFit/>
          </a:bodyPr>
          <a:lstStyle/>
          <a:p>
            <a:endParaRPr lang="en-CA" sz="1400" dirty="0"/>
          </a:p>
        </p:txBody>
      </p:sp>
      <p:pic>
        <p:nvPicPr>
          <p:cNvPr id="25" name="Picture 24">
            <a:extLst>
              <a:ext uri="{FF2B5EF4-FFF2-40B4-BE49-F238E27FC236}">
                <a16:creationId xmlns:a16="http://schemas.microsoft.com/office/drawing/2014/main" id="{FDD69C74-20AD-44E9-A058-E7A8C17A04E9}"/>
              </a:ext>
            </a:extLst>
          </p:cNvPr>
          <p:cNvPicPr>
            <a:picLocks noChangeAspect="1"/>
          </p:cNvPicPr>
          <p:nvPr/>
        </p:nvPicPr>
        <p:blipFill>
          <a:blip r:embed="rId5"/>
          <a:stretch>
            <a:fillRect/>
          </a:stretch>
        </p:blipFill>
        <p:spPr>
          <a:xfrm>
            <a:off x="-15240" y="6214142"/>
            <a:ext cx="12206234" cy="613378"/>
          </a:xfrm>
          <a:prstGeom prst="rect">
            <a:avLst/>
          </a:prstGeom>
        </p:spPr>
      </p:pic>
      <p:sp>
        <p:nvSpPr>
          <p:cNvPr id="10" name="Slide Number Placeholder 6">
            <a:extLst>
              <a:ext uri="{FF2B5EF4-FFF2-40B4-BE49-F238E27FC236}">
                <a16:creationId xmlns:a16="http://schemas.microsoft.com/office/drawing/2014/main" id="{303F31F8-5B46-4476-93CD-334D84698DF9}"/>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17</a:t>
            </a:fld>
            <a:r>
              <a:rPr lang="en-US" dirty="0"/>
              <a:t>/10</a:t>
            </a:r>
          </a:p>
        </p:txBody>
      </p:sp>
    </p:spTree>
    <p:extLst>
      <p:ext uri="{BB962C8B-B14F-4D97-AF65-F5344CB8AC3E}">
        <p14:creationId xmlns:p14="http://schemas.microsoft.com/office/powerpoint/2010/main" val="2915792277"/>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69172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dirty="0"/>
              <a:t>The search results</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70351" y="-86264"/>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grpSp>
        <p:nvGrpSpPr>
          <p:cNvPr id="11" name="Group 10">
            <a:extLst>
              <a:ext uri="{FF2B5EF4-FFF2-40B4-BE49-F238E27FC236}">
                <a16:creationId xmlns:a16="http://schemas.microsoft.com/office/drawing/2014/main" id="{59E7AEBB-ACD2-4EF7-84F8-063100335B17}"/>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01F23D38-BE29-499D-A903-FD30E7AE9255}"/>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8EE7A77D-ACE1-4EC2-B490-FE2A67223E74}"/>
                </a:ext>
              </a:extLst>
            </p:cNvPr>
            <p:cNvPicPr>
              <a:picLocks noChangeAspect="1"/>
            </p:cNvPicPr>
            <p:nvPr/>
          </p:nvPicPr>
          <p:blipFill>
            <a:blip r:embed="rId4"/>
            <a:stretch>
              <a:fillRect/>
            </a:stretch>
          </p:blipFill>
          <p:spPr>
            <a:xfrm>
              <a:off x="10732934" y="3681413"/>
              <a:ext cx="909638" cy="909638"/>
            </a:xfrm>
            <a:prstGeom prst="rect">
              <a:avLst/>
            </a:prstGeom>
          </p:spPr>
        </p:pic>
      </p:grpSp>
      <p:pic>
        <p:nvPicPr>
          <p:cNvPr id="5" name="Picture 4">
            <a:extLst>
              <a:ext uri="{FF2B5EF4-FFF2-40B4-BE49-F238E27FC236}">
                <a16:creationId xmlns:a16="http://schemas.microsoft.com/office/drawing/2014/main" id="{57D161DF-7949-4B50-9341-38F486E10DB0}"/>
              </a:ext>
            </a:extLst>
          </p:cNvPr>
          <p:cNvPicPr>
            <a:picLocks noChangeAspect="1"/>
          </p:cNvPicPr>
          <p:nvPr/>
        </p:nvPicPr>
        <p:blipFill>
          <a:blip r:embed="rId5"/>
          <a:stretch>
            <a:fillRect/>
          </a:stretch>
        </p:blipFill>
        <p:spPr>
          <a:xfrm>
            <a:off x="3215960" y="951124"/>
            <a:ext cx="5576632" cy="5393307"/>
          </a:xfrm>
          <a:prstGeom prst="rect">
            <a:avLst/>
          </a:prstGeom>
        </p:spPr>
      </p:pic>
      <p:sp>
        <p:nvSpPr>
          <p:cNvPr id="10" name="Slide Number Placeholder 9">
            <a:extLst>
              <a:ext uri="{FF2B5EF4-FFF2-40B4-BE49-F238E27FC236}">
                <a16:creationId xmlns:a16="http://schemas.microsoft.com/office/drawing/2014/main" id="{39EDBF4C-FDB5-479C-BF03-72454F219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2042025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 paper 1</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6935638" y="2102338"/>
            <a:ext cx="4646762" cy="3114699"/>
          </a:xfrm>
          <a:prstGeom prst="rect">
            <a:avLst/>
          </a:prstGeom>
          <a:noFill/>
        </p:spPr>
        <p:txBody>
          <a:bodyPr wrap="square">
            <a:spAutoFit/>
          </a:bodyPr>
          <a:lstStyle/>
          <a:p>
            <a:pPr>
              <a:lnSpc>
                <a:spcPct val="90000"/>
              </a:lnSpc>
              <a:spcAft>
                <a:spcPts val="1200"/>
              </a:spcAft>
            </a:pPr>
            <a:r>
              <a:rPr lang="en-US" sz="2800" dirty="0">
                <a:latin typeface="Calibri" panose="020F0502020204030204" pitchFamily="34" charset="0"/>
                <a:cs typeface="Calibri" panose="020F0502020204030204" pitchFamily="34" charset="0"/>
              </a:rPr>
              <a:t>Step 1 – </a:t>
            </a:r>
            <a:r>
              <a:rPr lang="en-US" sz="2800" dirty="0">
                <a:highlight>
                  <a:srgbClr val="00FFFF"/>
                </a:highlight>
                <a:latin typeface="Calibri" panose="020F0502020204030204" pitchFamily="34" charset="0"/>
                <a:cs typeface="Calibri" panose="020F0502020204030204" pitchFamily="34" charset="0"/>
              </a:rPr>
              <a:t>Exclude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No conceptualization is apparent </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standard but unlikely - flagged for review because of the term ‘criteria’ and ‘equal’</a:t>
            </a:r>
          </a:p>
        </p:txBody>
      </p:sp>
      <p:pic>
        <p:nvPicPr>
          <p:cNvPr id="11" name="Picture 10" descr="Text&#10;&#10;Description automatically generated">
            <a:extLst>
              <a:ext uri="{FF2B5EF4-FFF2-40B4-BE49-F238E27FC236}">
                <a16:creationId xmlns:a16="http://schemas.microsoft.com/office/drawing/2014/main" id="{315FA2CF-3A6F-4D53-9119-BF1F3CE0E108}"/>
              </a:ext>
            </a:extLst>
          </p:cNvPr>
          <p:cNvPicPr/>
          <p:nvPr/>
        </p:nvPicPr>
        <p:blipFill rotWithShape="1">
          <a:blip r:embed="rId4"/>
          <a:srcRect b="9046"/>
          <a:stretch/>
        </p:blipFill>
        <p:spPr>
          <a:xfrm>
            <a:off x="503334" y="1346048"/>
            <a:ext cx="5810250" cy="5293292"/>
          </a:xfrm>
          <a:prstGeom prst="rect">
            <a:avLst/>
          </a:prstGeom>
        </p:spPr>
      </p:pic>
      <p:grpSp>
        <p:nvGrpSpPr>
          <p:cNvPr id="12" name="Group 11">
            <a:extLst>
              <a:ext uri="{FF2B5EF4-FFF2-40B4-BE49-F238E27FC236}">
                <a16:creationId xmlns:a16="http://schemas.microsoft.com/office/drawing/2014/main" id="{B4EF0207-F34D-409B-B1F5-9239AEB355C2}"/>
              </a:ext>
            </a:extLst>
          </p:cNvPr>
          <p:cNvGrpSpPr/>
          <p:nvPr/>
        </p:nvGrpSpPr>
        <p:grpSpPr>
          <a:xfrm>
            <a:off x="11170351" y="4894783"/>
            <a:ext cx="1086338" cy="1449648"/>
            <a:chOff x="10663634" y="3285058"/>
            <a:chExt cx="1086338" cy="1449648"/>
          </a:xfrm>
        </p:grpSpPr>
        <p:sp>
          <p:nvSpPr>
            <p:cNvPr id="13" name="Google Shape;101;p2">
              <a:extLst>
                <a:ext uri="{FF2B5EF4-FFF2-40B4-BE49-F238E27FC236}">
                  <a16:creationId xmlns:a16="http://schemas.microsoft.com/office/drawing/2014/main" id="{CD6BBC01-284B-4169-8A59-E23BE339FB3F}"/>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4" name="Picture 13">
              <a:extLst>
                <a:ext uri="{FF2B5EF4-FFF2-40B4-BE49-F238E27FC236}">
                  <a16:creationId xmlns:a16="http://schemas.microsoft.com/office/drawing/2014/main" id="{01E34991-E748-4F95-88C6-AE6B8F681ED1}"/>
                </a:ext>
              </a:extLst>
            </p:cNvPr>
            <p:cNvPicPr>
              <a:picLocks noChangeAspect="1"/>
            </p:cNvPicPr>
            <p:nvPr/>
          </p:nvPicPr>
          <p:blipFill>
            <a:blip r:embed="rId5"/>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1677DC49-18D4-471F-A963-1B8161C5B6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38081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9621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Calibri" panose="020F0502020204030204" pitchFamily="34" charset="0"/>
                <a:cs typeface="Calibri" panose="020F0502020204030204" pitchFamily="34" charset="0"/>
              </a:rPr>
              <a:t>Our questions to the literature:</a:t>
            </a:r>
            <a:endParaRPr dirty="0">
              <a:latin typeface="Calibri" panose="020F0502020204030204" pitchFamily="34" charset="0"/>
              <a:cs typeface="Calibri" panose="020F0502020204030204" pitchFamily="34" charset="0"/>
            </a:endParaRPr>
          </a:p>
        </p:txBody>
      </p:sp>
      <p:sp>
        <p:nvSpPr>
          <p:cNvPr id="13" name="Rectángulo: esquinas redondeadas 4">
            <a:extLst>
              <a:ext uri="{FF2B5EF4-FFF2-40B4-BE49-F238E27FC236}">
                <a16:creationId xmlns:a16="http://schemas.microsoft.com/office/drawing/2014/main" id="{CE315063-CED2-481E-BECB-0EBD4BBAAFB6}"/>
              </a:ext>
            </a:extLst>
          </p:cNvPr>
          <p:cNvSpPr/>
          <p:nvPr/>
        </p:nvSpPr>
        <p:spPr>
          <a:xfrm>
            <a:off x="3884627" y="1612444"/>
            <a:ext cx="2796281" cy="1349367"/>
          </a:xfrm>
          <a:prstGeom prst="roundRect">
            <a:avLst/>
          </a:prstGeom>
          <a:solidFill>
            <a:srgbClr val="48D5C4"/>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latin typeface="Calibri" panose="020F0502020204030204" pitchFamily="34" charset="0"/>
                <a:cs typeface="Calibri" panose="020F0502020204030204" pitchFamily="34" charset="0"/>
              </a:rPr>
              <a:t>Dimensions</a:t>
            </a:r>
            <a:r>
              <a:rPr lang="en-CA" sz="2400" dirty="0">
                <a:latin typeface="Calibri" panose="020F0502020204030204" pitchFamily="34" charset="0"/>
                <a:cs typeface="Calibri" panose="020F0502020204030204" pitchFamily="34" charset="0"/>
              </a:rPr>
              <a:t> and </a:t>
            </a:r>
            <a:r>
              <a:rPr lang="en-CA" sz="2400" b="1" dirty="0">
                <a:latin typeface="Calibri" panose="020F0502020204030204" pitchFamily="34" charset="0"/>
                <a:cs typeface="Calibri" panose="020F0502020204030204" pitchFamily="34" charset="0"/>
              </a:rPr>
              <a:t>conceptualizations</a:t>
            </a:r>
          </a:p>
        </p:txBody>
      </p:sp>
      <p:sp>
        <p:nvSpPr>
          <p:cNvPr id="14" name="Rectángulo: esquinas redondeadas 5">
            <a:extLst>
              <a:ext uri="{FF2B5EF4-FFF2-40B4-BE49-F238E27FC236}">
                <a16:creationId xmlns:a16="http://schemas.microsoft.com/office/drawing/2014/main" id="{891A63F7-486D-4E5C-BE2A-AB2140111C60}"/>
              </a:ext>
            </a:extLst>
          </p:cNvPr>
          <p:cNvSpPr/>
          <p:nvPr/>
        </p:nvSpPr>
        <p:spPr>
          <a:xfrm>
            <a:off x="8337862" y="2704189"/>
            <a:ext cx="2796282" cy="1449621"/>
          </a:xfrm>
          <a:prstGeom prst="roundRect">
            <a:avLst/>
          </a:prstGeom>
          <a:solidFill>
            <a:srgbClr val="FFB900"/>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dirty="0">
                <a:latin typeface="Calibri" panose="020F0502020204030204" pitchFamily="34" charset="0"/>
                <a:cs typeface="Calibri" panose="020F0502020204030204" pitchFamily="34" charset="0"/>
              </a:rPr>
              <a:t>Applications: </a:t>
            </a:r>
            <a:r>
              <a:rPr lang="en-CA" sz="2400" b="1" dirty="0">
                <a:latin typeface="Calibri" panose="020F0502020204030204" pitchFamily="34" charset="0"/>
                <a:cs typeface="Calibri" panose="020F0502020204030204" pitchFamily="34" charset="0"/>
              </a:rPr>
              <a:t>Policy</a:t>
            </a:r>
            <a:r>
              <a:rPr lang="en-CA" sz="2400" dirty="0">
                <a:latin typeface="Calibri" panose="020F0502020204030204" pitchFamily="34" charset="0"/>
                <a:cs typeface="Calibri" panose="020F0502020204030204" pitchFamily="34" charset="0"/>
              </a:rPr>
              <a:t> and </a:t>
            </a:r>
            <a:r>
              <a:rPr lang="en-CA" sz="2400" b="1" dirty="0">
                <a:latin typeface="Calibri" panose="020F0502020204030204" pitchFamily="34" charset="0"/>
                <a:cs typeface="Calibri" panose="020F0502020204030204" pitchFamily="34" charset="0"/>
              </a:rPr>
              <a:t>practice</a:t>
            </a:r>
          </a:p>
        </p:txBody>
      </p:sp>
      <p:sp>
        <p:nvSpPr>
          <p:cNvPr id="15" name="Rectángulo: esquinas redondeadas 6">
            <a:extLst>
              <a:ext uri="{FF2B5EF4-FFF2-40B4-BE49-F238E27FC236}">
                <a16:creationId xmlns:a16="http://schemas.microsoft.com/office/drawing/2014/main" id="{D679AC98-AC7C-43CF-9B1E-E9C0C048F792}"/>
              </a:ext>
            </a:extLst>
          </p:cNvPr>
          <p:cNvSpPr/>
          <p:nvPr/>
        </p:nvSpPr>
        <p:spPr>
          <a:xfrm>
            <a:off x="3884626" y="4325908"/>
            <a:ext cx="2796282" cy="1349351"/>
          </a:xfrm>
          <a:prstGeom prst="roundRect">
            <a:avLst/>
          </a:prstGeom>
          <a:solidFill>
            <a:srgbClr val="6D0D4A"/>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400" b="1" dirty="0">
                <a:latin typeface="Calibri" panose="020F0502020204030204" pitchFamily="34" charset="0"/>
                <a:cs typeface="Calibri" panose="020F0502020204030204" pitchFamily="34" charset="0"/>
              </a:rPr>
              <a:t>Standards</a:t>
            </a:r>
            <a:r>
              <a:rPr lang="en-CA" sz="2400" dirty="0">
                <a:latin typeface="Calibri" panose="020F0502020204030204" pitchFamily="34" charset="0"/>
                <a:cs typeface="Calibri" panose="020F0502020204030204" pitchFamily="34" charset="0"/>
              </a:rPr>
              <a:t>: measures and indicators</a:t>
            </a:r>
          </a:p>
        </p:txBody>
      </p:sp>
      <p:cxnSp>
        <p:nvCxnSpPr>
          <p:cNvPr id="16" name="Conector: angular 11">
            <a:extLst>
              <a:ext uri="{FF2B5EF4-FFF2-40B4-BE49-F238E27FC236}">
                <a16:creationId xmlns:a16="http://schemas.microsoft.com/office/drawing/2014/main" id="{7D451521-CC67-4691-A14B-FAEE1E98F2F4}"/>
              </a:ext>
            </a:extLst>
          </p:cNvPr>
          <p:cNvCxnSpPr>
            <a:cxnSpLocks/>
          </p:cNvCxnSpPr>
          <p:nvPr/>
        </p:nvCxnSpPr>
        <p:spPr>
          <a:xfrm rot="10800000" flipH="1">
            <a:off x="6712018" y="2232222"/>
            <a:ext cx="106358" cy="2588544"/>
          </a:xfrm>
          <a:prstGeom prst="bentConnector3">
            <a:avLst>
              <a:gd name="adj1" fmla="val 501514"/>
            </a:avLst>
          </a:prstGeom>
          <a:ln w="38100">
            <a:solidFill>
              <a:srgbClr val="0D0D45"/>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CuadroTexto 15">
            <a:extLst>
              <a:ext uri="{FF2B5EF4-FFF2-40B4-BE49-F238E27FC236}">
                <a16:creationId xmlns:a16="http://schemas.microsoft.com/office/drawing/2014/main" id="{BF55D7F4-4662-4120-8322-283F999002E6}"/>
              </a:ext>
            </a:extLst>
          </p:cNvPr>
          <p:cNvSpPr txBox="1"/>
          <p:nvPr/>
        </p:nvSpPr>
        <p:spPr>
          <a:xfrm>
            <a:off x="838200" y="4422518"/>
            <a:ext cx="3128629" cy="1323439"/>
          </a:xfrm>
          <a:prstGeom prst="rect">
            <a:avLst/>
          </a:prstGeom>
          <a:noFill/>
        </p:spPr>
        <p:txBody>
          <a:bodyPr wrap="square" rtlCol="0">
            <a:spAutoFit/>
          </a:bodyPr>
          <a:lstStyle/>
          <a:p>
            <a:pPr marL="285750" indent="-285750">
              <a:buFont typeface="Arial" panose="020B0604020202020204" pitchFamily="34" charset="0"/>
              <a:buChar char="•"/>
            </a:pPr>
            <a:r>
              <a:rPr lang="en-CA" sz="2000" dirty="0">
                <a:latin typeface="Calibri" panose="020F0502020204030204" pitchFamily="34" charset="0"/>
                <a:cs typeface="Calibri" panose="020F0502020204030204" pitchFamily="34" charset="0"/>
              </a:rPr>
              <a:t>What exists, what is absent?</a:t>
            </a:r>
          </a:p>
          <a:p>
            <a:pPr marL="285750" indent="-285750">
              <a:buFont typeface="Arial" panose="020B0604020202020204" pitchFamily="34" charset="0"/>
              <a:buChar char="•"/>
            </a:pPr>
            <a:r>
              <a:rPr lang="en-CA" sz="2000" dirty="0">
                <a:latin typeface="Calibri" panose="020F0502020204030204" pitchFamily="34" charset="0"/>
                <a:cs typeface="Calibri" panose="020F0502020204030204" pitchFamily="34" charset="0"/>
              </a:rPr>
              <a:t>How? </a:t>
            </a:r>
          </a:p>
          <a:p>
            <a:pPr marL="285750" indent="-285750">
              <a:buFont typeface="Arial" panose="020B0604020202020204" pitchFamily="34" charset="0"/>
              <a:buChar char="•"/>
            </a:pPr>
            <a:r>
              <a:rPr lang="en-CA" sz="2000" dirty="0">
                <a:latin typeface="Calibri" panose="020F0502020204030204" pitchFamily="34" charset="0"/>
                <a:cs typeface="Calibri" panose="020F0502020204030204" pitchFamily="34" charset="0"/>
              </a:rPr>
              <a:t>What are thresholds?</a:t>
            </a:r>
            <a:endParaRPr lang="en-US" sz="2000" i="0" dirty="0">
              <a:solidFill>
                <a:srgbClr val="000000"/>
              </a:solidFill>
              <a:effectLst/>
              <a:latin typeface="Calibri" panose="020F0502020204030204" pitchFamily="34" charset="0"/>
              <a:cs typeface="Calibri" panose="020F0502020204030204" pitchFamily="34" charset="0"/>
            </a:endParaRPr>
          </a:p>
        </p:txBody>
      </p:sp>
      <p:sp>
        <p:nvSpPr>
          <p:cNvPr id="18" name="CuadroTexto 16">
            <a:extLst>
              <a:ext uri="{FF2B5EF4-FFF2-40B4-BE49-F238E27FC236}">
                <a16:creationId xmlns:a16="http://schemas.microsoft.com/office/drawing/2014/main" id="{503C1D5E-889B-49E2-9E10-A25E8C305F3E}"/>
              </a:ext>
            </a:extLst>
          </p:cNvPr>
          <p:cNvSpPr txBox="1"/>
          <p:nvPr/>
        </p:nvSpPr>
        <p:spPr>
          <a:xfrm>
            <a:off x="838200" y="1825462"/>
            <a:ext cx="2770442" cy="1015663"/>
          </a:xfrm>
          <a:prstGeom prst="rect">
            <a:avLst/>
          </a:prstGeom>
          <a:noFill/>
        </p:spPr>
        <p:txBody>
          <a:bodyPr wrap="square" rtlCol="0">
            <a:spAutoFit/>
          </a:bodyPr>
          <a:lstStyle/>
          <a:p>
            <a:pPr marL="285750" indent="-285750">
              <a:buFont typeface="Arial" panose="020B0604020202020204" pitchFamily="34" charset="0"/>
              <a:buChar char="•"/>
            </a:pPr>
            <a:r>
              <a:rPr lang="en-CA" sz="2000" dirty="0">
                <a:solidFill>
                  <a:srgbClr val="000000"/>
                </a:solidFill>
                <a:latin typeface="Calibri" panose="020F0502020204030204" pitchFamily="34" charset="0"/>
                <a:cs typeface="Calibri" panose="020F0502020204030204" pitchFamily="34" charset="0"/>
              </a:rPr>
              <a:t>Who and what</a:t>
            </a:r>
            <a:r>
              <a:rPr lang="en-CA" sz="2000" dirty="0">
                <a:latin typeface="Calibri" panose="020F0502020204030204" pitchFamily="34" charset="0"/>
                <a:cs typeface="Calibri" panose="020F0502020204030204" pitchFamily="34" charset="0"/>
              </a:rPr>
              <a:t>?</a:t>
            </a:r>
            <a:endParaRPr lang="en-US" sz="2000" b="0" i="0" dirty="0">
              <a:solidFill>
                <a:srgbClr val="000000"/>
              </a:solidFill>
              <a:effectLst/>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CA" sz="2000" dirty="0">
                <a:solidFill>
                  <a:srgbClr val="000000"/>
                </a:solidFill>
                <a:latin typeface="Calibri" panose="020F0502020204030204" pitchFamily="34" charset="0"/>
                <a:cs typeface="Calibri" panose="020F0502020204030204" pitchFamily="34" charset="0"/>
              </a:rPr>
              <a:t>Which theories or normative principles?</a:t>
            </a:r>
          </a:p>
        </p:txBody>
      </p:sp>
      <p:cxnSp>
        <p:nvCxnSpPr>
          <p:cNvPr id="24" name="Straight Arrow Connector 23">
            <a:extLst>
              <a:ext uri="{FF2B5EF4-FFF2-40B4-BE49-F238E27FC236}">
                <a16:creationId xmlns:a16="http://schemas.microsoft.com/office/drawing/2014/main" id="{C17D5F46-2C19-4830-B18D-765D9B83E6C9}"/>
              </a:ext>
            </a:extLst>
          </p:cNvPr>
          <p:cNvCxnSpPr>
            <a:cxnSpLocks/>
          </p:cNvCxnSpPr>
          <p:nvPr/>
        </p:nvCxnSpPr>
        <p:spPr>
          <a:xfrm>
            <a:off x="7432431" y="3428999"/>
            <a:ext cx="715108" cy="0"/>
          </a:xfrm>
          <a:prstGeom prst="straightConnector1">
            <a:avLst/>
          </a:prstGeom>
          <a:ln w="38100" cap="flat" cmpd="sng" algn="ctr">
            <a:solidFill>
              <a:srgbClr val="0D0D4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20" name="Group 19">
            <a:extLst>
              <a:ext uri="{FF2B5EF4-FFF2-40B4-BE49-F238E27FC236}">
                <a16:creationId xmlns:a16="http://schemas.microsoft.com/office/drawing/2014/main" id="{CBE9CB58-395E-474F-B2E3-D3A6C96C6F21}"/>
              </a:ext>
            </a:extLst>
          </p:cNvPr>
          <p:cNvGrpSpPr/>
          <p:nvPr/>
        </p:nvGrpSpPr>
        <p:grpSpPr>
          <a:xfrm>
            <a:off x="11170351" y="4894783"/>
            <a:ext cx="1086338" cy="1449648"/>
            <a:chOff x="10663634" y="3285058"/>
            <a:chExt cx="1086338" cy="1449648"/>
          </a:xfrm>
        </p:grpSpPr>
        <p:sp>
          <p:nvSpPr>
            <p:cNvPr id="21" name="Google Shape;101;p2">
              <a:extLst>
                <a:ext uri="{FF2B5EF4-FFF2-40B4-BE49-F238E27FC236}">
                  <a16:creationId xmlns:a16="http://schemas.microsoft.com/office/drawing/2014/main" id="{E82E552D-A2D1-4436-8FC1-19ACF6E6E145}"/>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Protocol!</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22" name="Picture 21">
              <a:extLst>
                <a:ext uri="{FF2B5EF4-FFF2-40B4-BE49-F238E27FC236}">
                  <a16:creationId xmlns:a16="http://schemas.microsoft.com/office/drawing/2014/main" id="{527274B1-0C34-4A5F-84C7-A7F9C763F805}"/>
                </a:ext>
              </a:extLst>
            </p:cNvPr>
            <p:cNvPicPr>
              <a:picLocks noChangeAspect="1"/>
            </p:cNvPicPr>
            <p:nvPr/>
          </p:nvPicPr>
          <p:blipFill>
            <a:blip r:embed="rId3"/>
            <a:stretch>
              <a:fillRect/>
            </a:stretch>
          </p:blipFill>
          <p:spPr>
            <a:xfrm>
              <a:off x="10732934" y="3681413"/>
              <a:ext cx="909638" cy="909638"/>
            </a:xfrm>
            <a:prstGeom prst="rect">
              <a:avLst/>
            </a:prstGeom>
          </p:spPr>
        </p:pic>
      </p:grpSp>
      <p:sp>
        <p:nvSpPr>
          <p:cNvPr id="7" name="Slide Number Placeholder 6">
            <a:extLst>
              <a:ext uri="{FF2B5EF4-FFF2-40B4-BE49-F238E27FC236}">
                <a16:creationId xmlns:a16="http://schemas.microsoft.com/office/drawing/2014/main" id="{F1D9106B-CC86-4685-8FE8-AE12BAA7122B}"/>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2</a:t>
            </a:fld>
            <a:r>
              <a:rPr lang="en-US" dirty="0"/>
              <a:t>/10</a:t>
            </a:r>
          </a:p>
        </p:txBody>
      </p:sp>
    </p:spTree>
    <p:extLst>
      <p:ext uri="{BB962C8B-B14F-4D97-AF65-F5344CB8AC3E}">
        <p14:creationId xmlns:p14="http://schemas.microsoft.com/office/powerpoint/2010/main" val="3771019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 paper 2</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7013571" y="1357267"/>
            <a:ext cx="4646762" cy="4739759"/>
          </a:xfrm>
          <a:prstGeom prst="rect">
            <a:avLst/>
          </a:prstGeom>
          <a:noFill/>
        </p:spPr>
        <p:txBody>
          <a:bodyPr wrap="square">
            <a:spAutoFit/>
          </a:bodyPr>
          <a:lstStyle/>
          <a:p>
            <a:pPr>
              <a:lnSpc>
                <a:spcPct val="90000"/>
              </a:lnSpc>
              <a:spcAft>
                <a:spcPts val="1200"/>
              </a:spcAft>
            </a:pPr>
            <a:r>
              <a:rPr lang="en-US" sz="2800" dirty="0">
                <a:latin typeface="Calibri" panose="020F0502020204030204" pitchFamily="34" charset="0"/>
                <a:cs typeface="Calibri" panose="020F0502020204030204" pitchFamily="34" charset="0"/>
              </a:rPr>
              <a:t>Step 1 – </a:t>
            </a:r>
            <a:r>
              <a:rPr lang="en-US" sz="2800" dirty="0">
                <a:highlight>
                  <a:srgbClr val="00FFFF"/>
                </a:highlight>
                <a:latin typeface="Calibri" panose="020F0502020204030204" pitchFamily="34" charset="0"/>
                <a:cs typeface="Calibri" panose="020F0502020204030204" pitchFamily="34" charset="0"/>
              </a:rPr>
              <a:t>Include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conceptualization - related to health equity</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standard (i.e., accessibility level which bus-riding cohort should reach )</a:t>
            </a:r>
          </a:p>
          <a:p>
            <a:pPr>
              <a:lnSpc>
                <a:spcPct val="90000"/>
              </a:lnSpc>
              <a:spcAft>
                <a:spcPts val="1200"/>
              </a:spcAft>
            </a:pPr>
            <a:r>
              <a:rPr lang="en-US" sz="2800" dirty="0">
                <a:latin typeface="Calibri" panose="020F0502020204030204" pitchFamily="34" charset="0"/>
                <a:cs typeface="Calibri" panose="020F0502020204030204" pitchFamily="34" charset="0"/>
              </a:rPr>
              <a:t>Step 2 – </a:t>
            </a:r>
            <a:r>
              <a:rPr lang="en-US" sz="2800" dirty="0">
                <a:highlight>
                  <a:srgbClr val="00FFFF"/>
                </a:highlight>
                <a:latin typeface="Calibri" panose="020F0502020204030204" pitchFamily="34" charset="0"/>
                <a:cs typeface="Calibri" panose="020F0502020204030204" pitchFamily="34" charset="0"/>
              </a:rPr>
              <a:t>Exclude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No equity standard</a:t>
            </a:r>
          </a:p>
          <a:p>
            <a:pPr>
              <a:lnSpc>
                <a:spcPct val="90000"/>
              </a:lnSpc>
              <a:spcAft>
                <a:spcPts val="1200"/>
              </a:spcAft>
            </a:pPr>
            <a:endParaRPr lang="en-US" sz="2800" dirty="0">
              <a:latin typeface="Calibri" panose="020F0502020204030204" pitchFamily="34" charset="0"/>
              <a:cs typeface="Calibri" panose="020F0502020204030204" pitchFamily="34" charset="0"/>
            </a:endParaRPr>
          </a:p>
        </p:txBody>
      </p:sp>
      <p:pic>
        <p:nvPicPr>
          <p:cNvPr id="12" name="Picture 11" descr="Graphical user interface, text, application, email&#10;&#10;Description automatically generated">
            <a:extLst>
              <a:ext uri="{FF2B5EF4-FFF2-40B4-BE49-F238E27FC236}">
                <a16:creationId xmlns:a16="http://schemas.microsoft.com/office/drawing/2014/main" id="{D0CE5CFD-4298-45D9-9477-E2C3BBE77251}"/>
              </a:ext>
            </a:extLst>
          </p:cNvPr>
          <p:cNvPicPr/>
          <p:nvPr/>
        </p:nvPicPr>
        <p:blipFill>
          <a:blip r:embed="rId4"/>
          <a:stretch>
            <a:fillRect/>
          </a:stretch>
        </p:blipFill>
        <p:spPr>
          <a:xfrm>
            <a:off x="744794" y="1439997"/>
            <a:ext cx="5943600" cy="4712335"/>
          </a:xfrm>
          <a:prstGeom prst="rect">
            <a:avLst/>
          </a:prstGeom>
        </p:spPr>
      </p:pic>
      <p:grpSp>
        <p:nvGrpSpPr>
          <p:cNvPr id="11" name="Group 10">
            <a:extLst>
              <a:ext uri="{FF2B5EF4-FFF2-40B4-BE49-F238E27FC236}">
                <a16:creationId xmlns:a16="http://schemas.microsoft.com/office/drawing/2014/main" id="{1A44C9E5-8E42-44CA-960C-007230EF90E8}"/>
              </a:ext>
            </a:extLst>
          </p:cNvPr>
          <p:cNvGrpSpPr/>
          <p:nvPr/>
        </p:nvGrpSpPr>
        <p:grpSpPr>
          <a:xfrm>
            <a:off x="11170351" y="4894783"/>
            <a:ext cx="1086338" cy="1449648"/>
            <a:chOff x="10663634" y="3285058"/>
            <a:chExt cx="1086338" cy="1449648"/>
          </a:xfrm>
        </p:grpSpPr>
        <p:sp>
          <p:nvSpPr>
            <p:cNvPr id="13" name="Google Shape;101;p2">
              <a:extLst>
                <a:ext uri="{FF2B5EF4-FFF2-40B4-BE49-F238E27FC236}">
                  <a16:creationId xmlns:a16="http://schemas.microsoft.com/office/drawing/2014/main" id="{CF236840-84B6-4B3A-A810-C70E459924AE}"/>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4" name="Picture 13">
              <a:extLst>
                <a:ext uri="{FF2B5EF4-FFF2-40B4-BE49-F238E27FC236}">
                  <a16:creationId xmlns:a16="http://schemas.microsoft.com/office/drawing/2014/main" id="{910F6CC3-8A85-460D-9489-6E63335D7B60}"/>
                </a:ext>
              </a:extLst>
            </p:cNvPr>
            <p:cNvPicPr>
              <a:picLocks noChangeAspect="1"/>
            </p:cNvPicPr>
            <p:nvPr/>
          </p:nvPicPr>
          <p:blipFill>
            <a:blip r:embed="rId5"/>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66BD3425-61EB-4514-B287-1878E7544D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6210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 paper 3</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7013275" y="1276709"/>
            <a:ext cx="4647058" cy="5047536"/>
          </a:xfrm>
          <a:prstGeom prst="rect">
            <a:avLst/>
          </a:prstGeom>
          <a:noFill/>
        </p:spPr>
        <p:txBody>
          <a:bodyPr wrap="square">
            <a:spAutoFit/>
          </a:bodyPr>
          <a:lstStyle/>
          <a:p>
            <a:pPr>
              <a:lnSpc>
                <a:spcPct val="90000"/>
              </a:lnSpc>
              <a:spcAft>
                <a:spcPts val="1200"/>
              </a:spcAft>
            </a:pPr>
            <a:r>
              <a:rPr lang="en-US" sz="2800" dirty="0">
                <a:latin typeface="Calibri" panose="020F0502020204030204" pitchFamily="34" charset="0"/>
                <a:cs typeface="Calibri" panose="020F0502020204030204" pitchFamily="34" charset="0"/>
              </a:rPr>
              <a:t>Step 1 – </a:t>
            </a:r>
            <a:r>
              <a:rPr lang="en-US" sz="2800" dirty="0">
                <a:highlight>
                  <a:srgbClr val="00FFFF"/>
                </a:highlight>
                <a:latin typeface="Calibri" panose="020F0502020204030204" pitchFamily="34" charset="0"/>
                <a:cs typeface="Calibri" panose="020F0502020204030204" pitchFamily="34" charset="0"/>
              </a:rPr>
              <a:t>Include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conceptualization </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standard</a:t>
            </a:r>
          </a:p>
          <a:p>
            <a:pPr>
              <a:lnSpc>
                <a:spcPct val="90000"/>
              </a:lnSpc>
              <a:spcAft>
                <a:spcPts val="1200"/>
              </a:spcAft>
            </a:pPr>
            <a:r>
              <a:rPr lang="en-US" sz="2800" dirty="0">
                <a:latin typeface="Calibri" panose="020F0502020204030204" pitchFamily="34" charset="0"/>
                <a:cs typeface="Calibri" panose="020F0502020204030204" pitchFamily="34" charset="0"/>
              </a:rPr>
              <a:t>Step 2 – </a:t>
            </a:r>
            <a:r>
              <a:rPr lang="en-US" sz="2800" dirty="0">
                <a:highlight>
                  <a:srgbClr val="00FFFF"/>
                </a:highlight>
                <a:latin typeface="Calibri" panose="020F0502020204030204" pitchFamily="34" charset="0"/>
                <a:cs typeface="Calibri" panose="020F0502020204030204" pitchFamily="34" charset="0"/>
              </a:rPr>
              <a:t>Include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Concept: modal and gender equity</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Standard: perceived equity (in safety) - qualitative</a:t>
            </a:r>
          </a:p>
          <a:p>
            <a:pPr marL="457200" indent="-457200">
              <a:lnSpc>
                <a:spcPct val="90000"/>
              </a:lnSpc>
              <a:spcAft>
                <a:spcPts val="1200"/>
              </a:spcAft>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a:lnSpc>
                <a:spcPct val="90000"/>
              </a:lnSpc>
              <a:spcAft>
                <a:spcPts val="1200"/>
              </a:spcAft>
            </a:pPr>
            <a:endParaRPr lang="en-US" sz="28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3713E080-FFF1-4A9D-BBD6-A84710F1A67B}"/>
              </a:ext>
            </a:extLst>
          </p:cNvPr>
          <p:cNvPicPr/>
          <p:nvPr/>
        </p:nvPicPr>
        <p:blipFill>
          <a:blip r:embed="rId4"/>
          <a:stretch>
            <a:fillRect/>
          </a:stretch>
        </p:blipFill>
        <p:spPr>
          <a:xfrm>
            <a:off x="469231" y="1809918"/>
            <a:ext cx="5943600" cy="2031365"/>
          </a:xfrm>
          <a:prstGeom prst="rect">
            <a:avLst/>
          </a:prstGeom>
        </p:spPr>
      </p:pic>
      <p:pic>
        <p:nvPicPr>
          <p:cNvPr id="13" name="Picture 12">
            <a:extLst>
              <a:ext uri="{FF2B5EF4-FFF2-40B4-BE49-F238E27FC236}">
                <a16:creationId xmlns:a16="http://schemas.microsoft.com/office/drawing/2014/main" id="{D5DA1F84-A39F-4FA0-989C-FF73D8DEBF42}"/>
              </a:ext>
            </a:extLst>
          </p:cNvPr>
          <p:cNvPicPr/>
          <p:nvPr/>
        </p:nvPicPr>
        <p:blipFill>
          <a:blip r:embed="rId5"/>
          <a:stretch>
            <a:fillRect/>
          </a:stretch>
        </p:blipFill>
        <p:spPr>
          <a:xfrm>
            <a:off x="152400" y="4434431"/>
            <a:ext cx="5943600" cy="1254760"/>
          </a:xfrm>
          <a:prstGeom prst="rect">
            <a:avLst/>
          </a:prstGeom>
        </p:spPr>
      </p:pic>
      <p:grpSp>
        <p:nvGrpSpPr>
          <p:cNvPr id="12" name="Group 11">
            <a:extLst>
              <a:ext uri="{FF2B5EF4-FFF2-40B4-BE49-F238E27FC236}">
                <a16:creationId xmlns:a16="http://schemas.microsoft.com/office/drawing/2014/main" id="{37C5C869-6C13-4CF8-BAF8-5DE3415FF55C}"/>
              </a:ext>
            </a:extLst>
          </p:cNvPr>
          <p:cNvGrpSpPr/>
          <p:nvPr/>
        </p:nvGrpSpPr>
        <p:grpSpPr>
          <a:xfrm>
            <a:off x="11170351" y="4894783"/>
            <a:ext cx="1086338" cy="1449648"/>
            <a:chOff x="10663634" y="3285058"/>
            <a:chExt cx="1086338" cy="1449648"/>
          </a:xfrm>
        </p:grpSpPr>
        <p:sp>
          <p:nvSpPr>
            <p:cNvPr id="14" name="Google Shape;101;p2">
              <a:extLst>
                <a:ext uri="{FF2B5EF4-FFF2-40B4-BE49-F238E27FC236}">
                  <a16:creationId xmlns:a16="http://schemas.microsoft.com/office/drawing/2014/main" id="{83541345-20B3-4D98-BCDA-520A06E9C29F}"/>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5" name="Picture 14">
              <a:extLst>
                <a:ext uri="{FF2B5EF4-FFF2-40B4-BE49-F238E27FC236}">
                  <a16:creationId xmlns:a16="http://schemas.microsoft.com/office/drawing/2014/main" id="{B7A3A1CC-F75C-4356-9704-53FBC1BF94D8}"/>
                </a:ext>
              </a:extLst>
            </p:cNvPr>
            <p:cNvPicPr>
              <a:picLocks noChangeAspect="1"/>
            </p:cNvPicPr>
            <p:nvPr/>
          </p:nvPicPr>
          <p:blipFill>
            <a:blip r:embed="rId6"/>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9379F7D8-6C30-4EBA-89A5-DDFE110BD5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4282572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 paper 4</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7013275" y="1276709"/>
            <a:ext cx="4647058" cy="4893647"/>
          </a:xfrm>
          <a:prstGeom prst="rect">
            <a:avLst/>
          </a:prstGeom>
          <a:noFill/>
        </p:spPr>
        <p:txBody>
          <a:bodyPr wrap="square">
            <a:spAutoFit/>
          </a:bodyPr>
          <a:lstStyle/>
          <a:p>
            <a:pPr>
              <a:lnSpc>
                <a:spcPct val="90000"/>
              </a:lnSpc>
              <a:spcAft>
                <a:spcPts val="1200"/>
              </a:spcAft>
            </a:pPr>
            <a:r>
              <a:rPr lang="en-US" sz="2800" dirty="0">
                <a:latin typeface="Calibri" panose="020F0502020204030204" pitchFamily="34" charset="0"/>
                <a:cs typeface="Calibri" panose="020F0502020204030204" pitchFamily="34" charset="0"/>
              </a:rPr>
              <a:t>Step 1 – </a:t>
            </a:r>
            <a:r>
              <a:rPr lang="en-US" sz="2800" dirty="0">
                <a:highlight>
                  <a:srgbClr val="00FFFF"/>
                </a:highlight>
                <a:latin typeface="Calibri" panose="020F0502020204030204" pitchFamily="34" charset="0"/>
                <a:cs typeface="Calibri" panose="020F0502020204030204" pitchFamily="34" charset="0"/>
              </a:rPr>
              <a:t>Include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conceptualization </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Maybe a standard</a:t>
            </a:r>
          </a:p>
          <a:p>
            <a:pPr>
              <a:lnSpc>
                <a:spcPct val="90000"/>
              </a:lnSpc>
              <a:spcAft>
                <a:spcPts val="1200"/>
              </a:spcAft>
            </a:pPr>
            <a:r>
              <a:rPr lang="en-US" sz="2800" dirty="0">
                <a:latin typeface="Calibri" panose="020F0502020204030204" pitchFamily="34" charset="0"/>
                <a:cs typeface="Calibri" panose="020F0502020204030204" pitchFamily="34" charset="0"/>
              </a:rPr>
              <a:t>Step 2 – </a:t>
            </a:r>
            <a:r>
              <a:rPr lang="en-US" sz="2800" dirty="0">
                <a:highlight>
                  <a:srgbClr val="00FFFF"/>
                </a:highlight>
                <a:latin typeface="Calibri" panose="020F0502020204030204" pitchFamily="34" charset="0"/>
                <a:cs typeface="Calibri" panose="020F0502020204030204" pitchFamily="34" charset="0"/>
              </a:rPr>
              <a:t>Include</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Concept: modal equity. </a:t>
            </a:r>
          </a:p>
          <a:p>
            <a:pPr marL="457200" indent="-457200">
              <a:lnSpc>
                <a:spcPct val="90000"/>
              </a:lnSpc>
              <a:spcAft>
                <a:spcPts val="1200"/>
              </a:spcAft>
              <a:buFont typeface="Arial" panose="020B0604020202020204" pitchFamily="34" charset="0"/>
              <a:buChar char="•"/>
            </a:pPr>
            <a:r>
              <a:rPr lang="en-US" sz="2800" dirty="0">
                <a:latin typeface="Calibri" panose="020F0502020204030204" pitchFamily="34" charset="0"/>
                <a:cs typeface="Calibri" panose="020F0502020204030204" pitchFamily="34" charset="0"/>
              </a:rPr>
              <a:t>Standard: max. relative modal accessibility disparity threshold. Inferred.</a:t>
            </a:r>
          </a:p>
          <a:p>
            <a:pPr>
              <a:lnSpc>
                <a:spcPct val="90000"/>
              </a:lnSpc>
              <a:spcAft>
                <a:spcPts val="1200"/>
              </a:spcAft>
            </a:pPr>
            <a:endParaRPr lang="en-US" sz="28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322F89C4-58E7-49F2-84F7-AAD4F9614105}"/>
              </a:ext>
            </a:extLst>
          </p:cNvPr>
          <p:cNvPicPr/>
          <p:nvPr/>
        </p:nvPicPr>
        <p:blipFill>
          <a:blip r:embed="rId4"/>
          <a:stretch>
            <a:fillRect/>
          </a:stretch>
        </p:blipFill>
        <p:spPr>
          <a:xfrm>
            <a:off x="526506" y="1506311"/>
            <a:ext cx="5943600" cy="1834515"/>
          </a:xfrm>
          <a:prstGeom prst="rect">
            <a:avLst/>
          </a:prstGeom>
        </p:spPr>
      </p:pic>
      <p:pic>
        <p:nvPicPr>
          <p:cNvPr id="14" name="Picture 13">
            <a:extLst>
              <a:ext uri="{FF2B5EF4-FFF2-40B4-BE49-F238E27FC236}">
                <a16:creationId xmlns:a16="http://schemas.microsoft.com/office/drawing/2014/main" id="{389650F7-5186-4FDB-B2CA-92FAF75F8CE1}"/>
              </a:ext>
            </a:extLst>
          </p:cNvPr>
          <p:cNvPicPr/>
          <p:nvPr/>
        </p:nvPicPr>
        <p:blipFill>
          <a:blip r:embed="rId5"/>
          <a:stretch>
            <a:fillRect/>
          </a:stretch>
        </p:blipFill>
        <p:spPr>
          <a:xfrm>
            <a:off x="573505" y="3626000"/>
            <a:ext cx="5836920" cy="488315"/>
          </a:xfrm>
          <a:prstGeom prst="rect">
            <a:avLst/>
          </a:prstGeom>
        </p:spPr>
      </p:pic>
      <p:pic>
        <p:nvPicPr>
          <p:cNvPr id="15" name="Picture 14">
            <a:extLst>
              <a:ext uri="{FF2B5EF4-FFF2-40B4-BE49-F238E27FC236}">
                <a16:creationId xmlns:a16="http://schemas.microsoft.com/office/drawing/2014/main" id="{C13EE834-3437-4F31-884F-10526A61E492}"/>
              </a:ext>
            </a:extLst>
          </p:cNvPr>
          <p:cNvPicPr/>
          <p:nvPr/>
        </p:nvPicPr>
        <p:blipFill>
          <a:blip r:embed="rId6"/>
          <a:stretch>
            <a:fillRect/>
          </a:stretch>
        </p:blipFill>
        <p:spPr>
          <a:xfrm>
            <a:off x="573505" y="4555172"/>
            <a:ext cx="5943600" cy="490855"/>
          </a:xfrm>
          <a:prstGeom prst="rect">
            <a:avLst/>
          </a:prstGeom>
        </p:spPr>
      </p:pic>
      <p:grpSp>
        <p:nvGrpSpPr>
          <p:cNvPr id="13" name="Group 12">
            <a:extLst>
              <a:ext uri="{FF2B5EF4-FFF2-40B4-BE49-F238E27FC236}">
                <a16:creationId xmlns:a16="http://schemas.microsoft.com/office/drawing/2014/main" id="{BAB684AF-C12E-44A2-827E-2069F80EA923}"/>
              </a:ext>
            </a:extLst>
          </p:cNvPr>
          <p:cNvGrpSpPr/>
          <p:nvPr/>
        </p:nvGrpSpPr>
        <p:grpSpPr>
          <a:xfrm>
            <a:off x="11170351" y="4894783"/>
            <a:ext cx="1086338" cy="1449648"/>
            <a:chOff x="10663634" y="3285058"/>
            <a:chExt cx="1086338" cy="1449648"/>
          </a:xfrm>
        </p:grpSpPr>
        <p:sp>
          <p:nvSpPr>
            <p:cNvPr id="16" name="Google Shape;101;p2">
              <a:extLst>
                <a:ext uri="{FF2B5EF4-FFF2-40B4-BE49-F238E27FC236}">
                  <a16:creationId xmlns:a16="http://schemas.microsoft.com/office/drawing/2014/main" id="{F1A65460-D5C6-4BD7-A9A0-42D0EB34C694}"/>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7" name="Picture 16">
              <a:extLst>
                <a:ext uri="{FF2B5EF4-FFF2-40B4-BE49-F238E27FC236}">
                  <a16:creationId xmlns:a16="http://schemas.microsoft.com/office/drawing/2014/main" id="{F7D95D82-DA15-47E9-BAF1-3B3138647513}"/>
                </a:ext>
              </a:extLst>
            </p:cNvPr>
            <p:cNvPicPr>
              <a:picLocks noChangeAspect="1"/>
            </p:cNvPicPr>
            <p:nvPr/>
          </p:nvPicPr>
          <p:blipFill>
            <a:blip r:embed="rId7"/>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279DB1BB-0170-406E-BA4E-49F59CED98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3811318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Summary of work</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graphicFrame>
        <p:nvGraphicFramePr>
          <p:cNvPr id="16" name="Table 5">
            <a:extLst>
              <a:ext uri="{FF2B5EF4-FFF2-40B4-BE49-F238E27FC236}">
                <a16:creationId xmlns:a16="http://schemas.microsoft.com/office/drawing/2014/main" id="{A8758139-F3F3-49CF-8840-323D701FD833}"/>
              </a:ext>
            </a:extLst>
          </p:cNvPr>
          <p:cNvGraphicFramePr>
            <a:graphicFrameLocks noGrp="1"/>
          </p:cNvGraphicFramePr>
          <p:nvPr/>
        </p:nvGraphicFramePr>
        <p:xfrm>
          <a:off x="1402165" y="1357267"/>
          <a:ext cx="10631948" cy="1737360"/>
        </p:xfrm>
        <a:graphic>
          <a:graphicData uri="http://schemas.openxmlformats.org/drawingml/2006/table">
            <a:tbl>
              <a:tblPr bandRow="1">
                <a:tableStyleId>{5C22544A-7EE6-4342-B048-85BDC9FD1C3A}</a:tableStyleId>
              </a:tblPr>
              <a:tblGrid>
                <a:gridCol w="6562259">
                  <a:extLst>
                    <a:ext uri="{9D8B030D-6E8A-4147-A177-3AD203B41FA5}">
                      <a16:colId xmlns:a16="http://schemas.microsoft.com/office/drawing/2014/main" val="4117394742"/>
                    </a:ext>
                  </a:extLst>
                </a:gridCol>
                <a:gridCol w="4069689">
                  <a:extLst>
                    <a:ext uri="{9D8B030D-6E8A-4147-A177-3AD203B41FA5}">
                      <a16:colId xmlns:a16="http://schemas.microsoft.com/office/drawing/2014/main" val="2061183937"/>
                    </a:ext>
                  </a:extLst>
                </a:gridCol>
              </a:tblGrid>
              <a:tr h="906649">
                <a:tc>
                  <a:txBody>
                    <a:bodyPr/>
                    <a:lstStyle/>
                    <a:p>
                      <a:r>
                        <a:rPr lang="en-US" sz="1800" dirty="0">
                          <a:highlight>
                            <a:srgbClr val="00FFFF"/>
                          </a:highlight>
                          <a:latin typeface="Calibri" panose="020F0502020204030204" pitchFamily="34" charset="0"/>
                          <a:cs typeface="Calibri" panose="020F0502020204030204" pitchFamily="34" charset="0"/>
                        </a:rPr>
                        <a:t>March – April 2022</a:t>
                      </a:r>
                      <a:r>
                        <a:rPr lang="en-US" sz="1800" dirty="0">
                          <a:latin typeface="Calibri" panose="020F0502020204030204" pitchFamily="34" charset="0"/>
                          <a:cs typeface="Calibri" panose="020F0502020204030204" pitchFamily="34" charset="0"/>
                        </a:rPr>
                        <a:t> Step 1 – Title/abstract screen all papers in Covidence</a:t>
                      </a:r>
                    </a:p>
                    <a:p>
                      <a:pPr lvl="1"/>
                      <a:r>
                        <a:rPr lang="en-US" sz="1800" dirty="0">
                          <a:latin typeface="Calibri" panose="020F0502020204030204" pitchFamily="34" charset="0"/>
                          <a:cs typeface="Calibri" panose="020F0502020204030204" pitchFamily="34" charset="0"/>
                        </a:rPr>
                        <a:t>RAs screened </a:t>
                      </a:r>
                      <a:r>
                        <a:rPr lang="en-US" sz="1800" dirty="0">
                          <a:highlight>
                            <a:srgbClr val="FFFF00"/>
                          </a:highlight>
                          <a:latin typeface="Calibri" panose="020F0502020204030204" pitchFamily="34" charset="0"/>
                          <a:cs typeface="Calibri" panose="020F0502020204030204" pitchFamily="34" charset="0"/>
                        </a:rPr>
                        <a:t>6832 papers </a:t>
                      </a:r>
                      <a:r>
                        <a:rPr lang="en-US" sz="1800" dirty="0">
                          <a:latin typeface="Calibri" panose="020F0502020204030204" pitchFamily="34" charset="0"/>
                          <a:cs typeface="Calibri" panose="020F0502020204030204" pitchFamily="34" charset="0"/>
                        </a:rPr>
                        <a:t>from </a:t>
                      </a:r>
                      <a:r>
                        <a:rPr lang="en-US" sz="1800" b="1" dirty="0" err="1">
                          <a:latin typeface="Calibri" panose="020F0502020204030204" pitchFamily="34" charset="0"/>
                          <a:cs typeface="Calibri" panose="020F0502020204030204" pitchFamily="34" charset="0"/>
                        </a:rPr>
                        <a:t>WoS</a:t>
                      </a:r>
                      <a:r>
                        <a:rPr lang="en-US" sz="1800" b="1" dirty="0">
                          <a:latin typeface="Calibri" panose="020F0502020204030204" pitchFamily="34" charset="0"/>
                          <a:cs typeface="Calibri" panose="020F0502020204030204" pitchFamily="34" charset="0"/>
                        </a:rPr>
                        <a:t> – Core </a:t>
                      </a:r>
                      <a:r>
                        <a:rPr lang="en-US" sz="1800" dirty="0">
                          <a:latin typeface="Calibri" panose="020F0502020204030204" pitchFamily="34" charset="0"/>
                          <a:cs typeface="Calibri" panose="020F0502020204030204" pitchFamily="34" charset="0"/>
                        </a:rPr>
                        <a:t>and </a:t>
                      </a:r>
                      <a:r>
                        <a:rPr lang="en-US" sz="1800" b="1" dirty="0">
                          <a:latin typeface="Calibri" panose="020F0502020204030204" pitchFamily="34" charset="0"/>
                          <a:cs typeface="Calibri" panose="020F0502020204030204" pitchFamily="34" charset="0"/>
                        </a:rPr>
                        <a:t>TRID</a:t>
                      </a:r>
                      <a:r>
                        <a:rPr lang="en-US" sz="1800" dirty="0">
                          <a:latin typeface="Calibri" panose="020F0502020204030204" pitchFamily="34" charset="0"/>
                          <a:cs typeface="Calibri" panose="020F0502020204030204" pitchFamily="34" charset="0"/>
                        </a:rPr>
                        <a:t> </a:t>
                      </a:r>
                    </a:p>
                    <a:p>
                      <a:pPr lvl="2"/>
                      <a:r>
                        <a:rPr lang="en-US" sz="1800" dirty="0">
                          <a:latin typeface="Calibri" panose="020F0502020204030204" pitchFamily="34" charset="0"/>
                          <a:cs typeface="Calibri" panose="020F0502020204030204" pitchFamily="34" charset="0"/>
                        </a:rPr>
                        <a:t>Criteria: if an </a:t>
                      </a:r>
                      <a:r>
                        <a:rPr lang="en-US" sz="1800" dirty="0">
                          <a:highlight>
                            <a:srgbClr val="FFFF00"/>
                          </a:highlight>
                          <a:latin typeface="Calibri" panose="020F0502020204030204" pitchFamily="34" charset="0"/>
                          <a:cs typeface="Calibri" panose="020F0502020204030204" pitchFamily="34" charset="0"/>
                        </a:rPr>
                        <a:t>equity dimension</a:t>
                      </a:r>
                      <a:r>
                        <a:rPr lang="en-US" sz="1800" dirty="0">
                          <a:latin typeface="Calibri" panose="020F0502020204030204" pitchFamily="34" charset="0"/>
                          <a:cs typeface="Calibri" panose="020F0502020204030204" pitchFamily="34" charset="0"/>
                        </a:rPr>
                        <a:t> is discussed – include.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15 seconds per record, each record needs 2 votes</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Resolved conflicting records</a:t>
                      </a:r>
                      <a:endParaRPr lang="en-CA" sz="1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CA" sz="1800" dirty="0">
                          <a:latin typeface="Calibri" panose="020F0502020204030204" pitchFamily="34" charset="0"/>
                          <a:cs typeface="Calibri" panose="020F0502020204030204" pitchFamily="34" charset="0"/>
                        </a:rPr>
                        <a:t>608 duplicates removed</a:t>
                      </a:r>
                    </a:p>
                    <a:p>
                      <a:pPr marL="0" indent="0">
                        <a:buFont typeface="Arial" panose="020B0604020202020204" pitchFamily="34" charset="0"/>
                        <a:buNone/>
                      </a:pPr>
                      <a:endParaRPr lang="en-CA" sz="18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CA" sz="1800" dirty="0">
                          <a:latin typeface="Calibri" panose="020F0502020204030204" pitchFamily="34" charset="0"/>
                          <a:cs typeface="Calibri" panose="020F0502020204030204" pitchFamily="34" charset="0"/>
                        </a:rPr>
                        <a:t>6224 screened (2 votes each)  </a:t>
                      </a:r>
                    </a:p>
                    <a:p>
                      <a:pPr marL="285750" indent="-285750">
                        <a:buFont typeface="Arial" panose="020B0604020202020204" pitchFamily="34" charset="0"/>
                        <a:buChar char="•"/>
                      </a:pPr>
                      <a:r>
                        <a:rPr lang="en-CA" sz="1800" dirty="0">
                          <a:latin typeface="Calibri" panose="020F0502020204030204" pitchFamily="34" charset="0"/>
                          <a:cs typeface="Calibri" panose="020F0502020204030204" pitchFamily="34" charset="0"/>
                        </a:rPr>
                        <a:t>72% excluded (4511 studies)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50019626"/>
                  </a:ext>
                </a:extLst>
              </a:tr>
            </a:tbl>
          </a:graphicData>
        </a:graphic>
      </p:graphicFrame>
      <p:graphicFrame>
        <p:nvGraphicFramePr>
          <p:cNvPr id="17" name="Table 5">
            <a:extLst>
              <a:ext uri="{FF2B5EF4-FFF2-40B4-BE49-F238E27FC236}">
                <a16:creationId xmlns:a16="http://schemas.microsoft.com/office/drawing/2014/main" id="{0AEC4C63-0E19-45BB-BFDF-8DCAB80C0C9F}"/>
              </a:ext>
            </a:extLst>
          </p:cNvPr>
          <p:cNvGraphicFramePr>
            <a:graphicFrameLocks noGrp="1"/>
          </p:cNvGraphicFramePr>
          <p:nvPr/>
        </p:nvGraphicFramePr>
        <p:xfrm>
          <a:off x="1028385" y="3288412"/>
          <a:ext cx="10631948" cy="1463040"/>
        </p:xfrm>
        <a:graphic>
          <a:graphicData uri="http://schemas.openxmlformats.org/drawingml/2006/table">
            <a:tbl>
              <a:tblPr bandRow="1">
                <a:tableStyleId>{5C22544A-7EE6-4342-B048-85BDC9FD1C3A}</a:tableStyleId>
              </a:tblPr>
              <a:tblGrid>
                <a:gridCol w="6562259">
                  <a:extLst>
                    <a:ext uri="{9D8B030D-6E8A-4147-A177-3AD203B41FA5}">
                      <a16:colId xmlns:a16="http://schemas.microsoft.com/office/drawing/2014/main" val="4117394742"/>
                    </a:ext>
                  </a:extLst>
                </a:gridCol>
                <a:gridCol w="4069689">
                  <a:extLst>
                    <a:ext uri="{9D8B030D-6E8A-4147-A177-3AD203B41FA5}">
                      <a16:colId xmlns:a16="http://schemas.microsoft.com/office/drawing/2014/main" val="2061183937"/>
                    </a:ext>
                  </a:extLst>
                </a:gridCol>
              </a:tblGrid>
              <a:tr h="1030283">
                <a:tc>
                  <a:txBody>
                    <a:bodyPr/>
                    <a:lstStyle/>
                    <a:p>
                      <a:r>
                        <a:rPr lang="en-US" sz="1800" dirty="0">
                          <a:highlight>
                            <a:srgbClr val="00FFFF"/>
                          </a:highlight>
                          <a:latin typeface="Calibri" panose="020F0502020204030204" pitchFamily="34" charset="0"/>
                          <a:cs typeface="Calibri" panose="020F0502020204030204" pitchFamily="34" charset="0"/>
                        </a:rPr>
                        <a:t>April – August 2022</a:t>
                      </a:r>
                      <a:r>
                        <a:rPr lang="en-US" sz="1800" dirty="0">
                          <a:latin typeface="Calibri" panose="020F0502020204030204" pitchFamily="34" charset="0"/>
                          <a:cs typeface="Calibri" panose="020F0502020204030204" pitchFamily="34" charset="0"/>
                        </a:rPr>
                        <a:t> Step 2 –  Full-text review of all “Yes” papers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CA" sz="1800" dirty="0">
                          <a:latin typeface="Calibri" panose="020F0502020204030204" pitchFamily="34" charset="0"/>
                          <a:cs typeface="Calibri" panose="020F0502020204030204" pitchFamily="34" charset="0"/>
                        </a:rPr>
                        <a:t>Criteria: if an </a:t>
                      </a:r>
                      <a:r>
                        <a:rPr lang="en-CA" sz="1800" dirty="0">
                          <a:highlight>
                            <a:srgbClr val="FFFF00"/>
                          </a:highlight>
                          <a:latin typeface="Calibri" panose="020F0502020204030204" pitchFamily="34" charset="0"/>
                          <a:cs typeface="Calibri" panose="020F0502020204030204" pitchFamily="34" charset="0"/>
                        </a:rPr>
                        <a:t>equity standard </a:t>
                      </a:r>
                      <a:r>
                        <a:rPr lang="en-CA" sz="1800" dirty="0">
                          <a:latin typeface="Calibri" panose="020F0502020204030204" pitchFamily="34" charset="0"/>
                          <a:cs typeface="Calibri" panose="020F0502020204030204" pitchFamily="34" charset="0"/>
                        </a:rPr>
                        <a:t>AND </a:t>
                      </a:r>
                      <a:r>
                        <a:rPr lang="en-CA" sz="1800" dirty="0">
                          <a:highlight>
                            <a:srgbClr val="FFFF00"/>
                          </a:highlight>
                          <a:latin typeface="Calibri" panose="020F0502020204030204" pitchFamily="34" charset="0"/>
                          <a:cs typeface="Calibri" panose="020F0502020204030204" pitchFamily="34" charset="0"/>
                        </a:rPr>
                        <a:t>equity conceptualization</a:t>
                      </a:r>
                      <a:r>
                        <a:rPr lang="en-CA"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discussed – include</a:t>
                      </a:r>
                      <a:endParaRPr lang="en-CA" sz="1800" dirty="0">
                        <a:latin typeface="Calibri" panose="020F0502020204030204" pitchFamily="34" charset="0"/>
                        <a:cs typeface="Calibri" panose="020F0502020204030204" pitchFamily="34" charset="0"/>
                      </a:endParaRP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RAs </a:t>
                      </a:r>
                      <a:r>
                        <a:rPr lang="en-CA" sz="1800" dirty="0">
                          <a:latin typeface="Calibri" panose="020F0502020204030204" pitchFamily="34" charset="0"/>
                          <a:cs typeface="Calibri" panose="020F0502020204030204" pitchFamily="34" charset="0"/>
                        </a:rPr>
                        <a:t>3-10 mins per article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Resolved conflicting records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CA" sz="1800" dirty="0">
                          <a:latin typeface="Calibri" panose="020F0502020204030204" pitchFamily="34" charset="0"/>
                          <a:cs typeface="Calibri" panose="020F0502020204030204" pitchFamily="34" charset="0"/>
                        </a:rPr>
                        <a:t>288 records removed (no full-texts) </a:t>
                      </a:r>
                    </a:p>
                    <a:p>
                      <a:endParaRPr lang="en-CA" sz="1800" dirty="0">
                        <a:latin typeface="Calibri" panose="020F0502020204030204" pitchFamily="34" charset="0"/>
                        <a:cs typeface="Calibri" panose="020F0502020204030204" pitchFamily="34" charset="0"/>
                      </a:endParaRPr>
                    </a:p>
                    <a:p>
                      <a:r>
                        <a:rPr lang="en-CA" sz="1800" dirty="0">
                          <a:latin typeface="Calibri" panose="020F0502020204030204" pitchFamily="34" charset="0"/>
                          <a:cs typeface="Calibri" panose="020F0502020204030204" pitchFamily="34" charset="0"/>
                        </a:rPr>
                        <a:t>1425 full-text papers (2 votes each) </a:t>
                      </a:r>
                    </a:p>
                    <a:p>
                      <a:pPr marL="285750" indent="-285750">
                        <a:buFont typeface="Arial" panose="020B0604020202020204" pitchFamily="34" charset="0"/>
                        <a:buChar char="•"/>
                      </a:pPr>
                      <a:r>
                        <a:rPr lang="en-CA" sz="1800" dirty="0">
                          <a:latin typeface="Calibri" panose="020F0502020204030204" pitchFamily="34" charset="0"/>
                          <a:cs typeface="Calibri" panose="020F0502020204030204" pitchFamily="34" charset="0"/>
                        </a:rPr>
                        <a:t>66% excluded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85544239"/>
                  </a:ext>
                </a:extLst>
              </a:tr>
            </a:tbl>
          </a:graphicData>
        </a:graphic>
      </p:graphicFrame>
      <p:graphicFrame>
        <p:nvGraphicFramePr>
          <p:cNvPr id="18" name="Table 5">
            <a:extLst>
              <a:ext uri="{FF2B5EF4-FFF2-40B4-BE49-F238E27FC236}">
                <a16:creationId xmlns:a16="http://schemas.microsoft.com/office/drawing/2014/main" id="{9CCB9CB0-5226-40C7-9F22-E101B2016C59}"/>
              </a:ext>
            </a:extLst>
          </p:cNvPr>
          <p:cNvGraphicFramePr>
            <a:graphicFrameLocks noGrp="1"/>
          </p:cNvGraphicFramePr>
          <p:nvPr/>
        </p:nvGraphicFramePr>
        <p:xfrm>
          <a:off x="305574" y="4945237"/>
          <a:ext cx="10631948" cy="1188720"/>
        </p:xfrm>
        <a:graphic>
          <a:graphicData uri="http://schemas.openxmlformats.org/drawingml/2006/table">
            <a:tbl>
              <a:tblPr bandRow="1">
                <a:tableStyleId>{5C22544A-7EE6-4342-B048-85BDC9FD1C3A}</a:tableStyleId>
              </a:tblPr>
              <a:tblGrid>
                <a:gridCol w="6562259">
                  <a:extLst>
                    <a:ext uri="{9D8B030D-6E8A-4147-A177-3AD203B41FA5}">
                      <a16:colId xmlns:a16="http://schemas.microsoft.com/office/drawing/2014/main" val="4117394742"/>
                    </a:ext>
                  </a:extLst>
                </a:gridCol>
                <a:gridCol w="4069689">
                  <a:extLst>
                    <a:ext uri="{9D8B030D-6E8A-4147-A177-3AD203B41FA5}">
                      <a16:colId xmlns:a16="http://schemas.microsoft.com/office/drawing/2014/main" val="2061183937"/>
                    </a:ext>
                  </a:extLst>
                </a:gridCol>
              </a:tblGrid>
              <a:tr h="418948">
                <a:tc>
                  <a:txBody>
                    <a:bodyPr/>
                    <a:lstStyle/>
                    <a:p>
                      <a:r>
                        <a:rPr lang="en-CA" sz="1800" dirty="0">
                          <a:highlight>
                            <a:srgbClr val="00FFFF"/>
                          </a:highlight>
                          <a:latin typeface="Calibri" panose="020F0502020204030204" pitchFamily="34" charset="0"/>
                          <a:cs typeface="Calibri" panose="020F0502020204030204" pitchFamily="34" charset="0"/>
                        </a:rPr>
                        <a:t>10% COMPLETE </a:t>
                      </a:r>
                      <a:r>
                        <a:rPr lang="en-CA" sz="1800" dirty="0">
                          <a:latin typeface="Calibri" panose="020F0502020204030204" pitchFamily="34" charset="0"/>
                          <a:cs typeface="Calibri" panose="020F0502020204030204" pitchFamily="34" charset="0"/>
                        </a:rPr>
                        <a:t> Stage 3 – </a:t>
                      </a:r>
                      <a:r>
                        <a:rPr lang="en-US" sz="1800" dirty="0">
                          <a:latin typeface="Calibri" panose="020F0502020204030204" pitchFamily="34" charset="0"/>
                          <a:cs typeface="Calibri" panose="020F0502020204030204" pitchFamily="34" charset="0"/>
                        </a:rPr>
                        <a:t>Data extraction using customized template in Covidence</a:t>
                      </a:r>
                    </a:p>
                    <a:p>
                      <a:pPr marL="742950" lvl="1" indent="-285750">
                        <a:buFont typeface="Arial" panose="020B0604020202020204" pitchFamily="34" charset="0"/>
                        <a:buChar char="•"/>
                      </a:pPr>
                      <a:r>
                        <a:rPr lang="en-CA" sz="1800" dirty="0">
                          <a:latin typeface="Calibri" panose="020F0502020204030204" pitchFamily="34" charset="0"/>
                          <a:cs typeface="Calibri" panose="020F0502020204030204" pitchFamily="34" charset="0"/>
                        </a:rPr>
                        <a:t>Anastasia, Ignacio, Matt, Mahdis filling in missing concepts in data extraction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CA" sz="1800" dirty="0">
                          <a:latin typeface="Calibri" panose="020F0502020204030204" pitchFamily="34" charset="0"/>
                          <a:cs typeface="Calibri" panose="020F0502020204030204" pitchFamily="34" charset="0"/>
                        </a:rPr>
                        <a:t>485 full-text papers for data extraction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93248658"/>
                  </a:ext>
                </a:extLst>
              </a:tr>
            </a:tbl>
          </a:graphicData>
        </a:graphic>
      </p:graphicFrame>
      <p:grpSp>
        <p:nvGrpSpPr>
          <p:cNvPr id="12" name="Group 11">
            <a:extLst>
              <a:ext uri="{FF2B5EF4-FFF2-40B4-BE49-F238E27FC236}">
                <a16:creationId xmlns:a16="http://schemas.microsoft.com/office/drawing/2014/main" id="{E96B1519-E90A-4810-BD61-706B80D8996D}"/>
              </a:ext>
            </a:extLst>
          </p:cNvPr>
          <p:cNvGrpSpPr/>
          <p:nvPr/>
        </p:nvGrpSpPr>
        <p:grpSpPr>
          <a:xfrm>
            <a:off x="11170351" y="4894783"/>
            <a:ext cx="1086338" cy="1449648"/>
            <a:chOff x="10663634" y="3285058"/>
            <a:chExt cx="1086338" cy="1449648"/>
          </a:xfrm>
        </p:grpSpPr>
        <p:sp>
          <p:nvSpPr>
            <p:cNvPr id="13" name="Google Shape;101;p2">
              <a:extLst>
                <a:ext uri="{FF2B5EF4-FFF2-40B4-BE49-F238E27FC236}">
                  <a16:creationId xmlns:a16="http://schemas.microsoft.com/office/drawing/2014/main" id="{669552F7-FB7C-4C72-84CB-CAFD0165CC1C}"/>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4" name="Picture 13">
              <a:extLst>
                <a:ext uri="{FF2B5EF4-FFF2-40B4-BE49-F238E27FC236}">
                  <a16:creationId xmlns:a16="http://schemas.microsoft.com/office/drawing/2014/main" id="{8C6E272A-8B26-4A65-AC3C-39181754C113}"/>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8" name="Slide Number Placeholder 7">
            <a:extLst>
              <a:ext uri="{FF2B5EF4-FFF2-40B4-BE49-F238E27FC236}">
                <a16:creationId xmlns:a16="http://schemas.microsoft.com/office/drawing/2014/main" id="{65E52974-310A-4075-8AD7-6BABC9E163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46929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The work of training RAs</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609600" y="1745884"/>
            <a:ext cx="10972800" cy="4031873"/>
          </a:xfrm>
          <a:prstGeom prst="rect">
            <a:avLst/>
          </a:prstGeom>
          <a:noFill/>
        </p:spPr>
        <p:txBody>
          <a:bodyPr wrap="square">
            <a:spAutoFit/>
          </a:bodyPr>
          <a:lstStyle/>
          <a:p>
            <a:pPr marL="457200" indent="-457200">
              <a:lnSpc>
                <a:spcPct val="90000"/>
              </a:lnSpc>
              <a:spcAft>
                <a:spcPts val="600"/>
              </a:spcAft>
              <a:buFont typeface="Arial" panose="020B0604020202020204" pitchFamily="34" charset="0"/>
              <a:buChar char="•"/>
            </a:pPr>
            <a:r>
              <a:rPr lang="en-US" sz="2400" i="1" dirty="0">
                <a:latin typeface="Calibri" panose="020F0502020204030204" pitchFamily="34" charset="0"/>
                <a:cs typeface="Calibri" panose="020F0502020204030204" pitchFamily="34" charset="0"/>
              </a:rPr>
              <a:t>“what is a standard!” </a:t>
            </a:r>
            <a:r>
              <a:rPr lang="en-US" sz="2400" dirty="0">
                <a:latin typeface="Calibri" panose="020F0502020204030204" pitchFamily="34" charset="0"/>
                <a:cs typeface="Calibri" panose="020F0502020204030204" pitchFamily="34" charset="0"/>
              </a:rPr>
              <a:t>and </a:t>
            </a:r>
            <a:r>
              <a:rPr lang="en-US" sz="2400" i="1" dirty="0">
                <a:latin typeface="Calibri" panose="020F0502020204030204" pitchFamily="34" charset="0"/>
                <a:cs typeface="Calibri" panose="020F0502020204030204" pitchFamily="34" charset="0"/>
              </a:rPr>
              <a:t>“what is a concept!”</a:t>
            </a:r>
          </a:p>
          <a:p>
            <a:pPr marL="457200" indent="-457200">
              <a:lnSpc>
                <a:spcPct val="90000"/>
              </a:lnSpc>
              <a:spcAft>
                <a:spcPts val="600"/>
              </a:spcAf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457200">
              <a:lnSpc>
                <a:spcPct val="9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 1 training</a:t>
            </a:r>
            <a:r>
              <a:rPr lang="en-US" sz="2400" dirty="0">
                <a:latin typeface="Calibri" panose="020F0502020204030204" pitchFamily="34" charset="0"/>
                <a:cs typeface="Calibri" panose="020F0502020204030204" pitchFamily="34" charset="0"/>
              </a:rPr>
              <a:t> – more-or-less straight-forward </a:t>
            </a:r>
          </a:p>
          <a:p>
            <a:pPr marL="457200" lvl="1" indent="-457200">
              <a:lnSpc>
                <a:spcPct val="9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~25% of time was training (66.5 </a:t>
            </a:r>
            <a:r>
              <a:rPr lang="en-US" sz="2400" dirty="0" err="1">
                <a:latin typeface="Calibri" panose="020F0502020204030204" pitchFamily="34" charset="0"/>
                <a:cs typeface="Calibri" panose="020F0502020204030204" pitchFamily="34" charset="0"/>
              </a:rPr>
              <a:t>hrs</a:t>
            </a:r>
            <a:r>
              <a:rPr lang="en-US" sz="2400" dirty="0">
                <a:latin typeface="Calibri" panose="020F0502020204030204" pitchFamily="34" charset="0"/>
                <a:cs typeface="Calibri" panose="020F0502020204030204" pitchFamily="34" charset="0"/>
              </a:rPr>
              <a:t> total for the step)</a:t>
            </a:r>
          </a:p>
          <a:p>
            <a:pPr marL="457200" lvl="1" indent="-457200">
              <a:lnSpc>
                <a:spcPct val="90000"/>
              </a:lnSpc>
              <a:spcAft>
                <a:spcPts val="600"/>
              </a:spcAf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457200">
              <a:lnSpc>
                <a:spcPct val="90000"/>
              </a:lnSpc>
              <a:spcAft>
                <a:spcPts val="600"/>
              </a:spcAft>
              <a:buFont typeface="Arial" panose="020B0604020202020204" pitchFamily="34" charset="0"/>
              <a:buChar char="•"/>
            </a:pPr>
            <a:r>
              <a:rPr lang="en-US" sz="2400" b="1" dirty="0">
                <a:latin typeface="Calibri" panose="020F0502020204030204" pitchFamily="34" charset="0"/>
                <a:cs typeface="Calibri" panose="020F0502020204030204" pitchFamily="34" charset="0"/>
              </a:rPr>
              <a:t>Step 2 training</a:t>
            </a:r>
            <a:r>
              <a:rPr lang="en-US" sz="2400" dirty="0">
                <a:latin typeface="Calibri" panose="020F0502020204030204" pitchFamily="34" charset="0"/>
                <a:cs typeface="Calibri" panose="020F0502020204030204" pitchFamily="34" charset="0"/>
              </a:rPr>
              <a:t> – more challenging; tricky as standards and concepts sometimes are inferred. </a:t>
            </a:r>
          </a:p>
          <a:p>
            <a:pPr marL="457200" indent="-457200">
              <a:lnSpc>
                <a:spcPct val="9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~31% of time was training (208 </a:t>
            </a:r>
            <a:r>
              <a:rPr lang="en-US" sz="2400" dirty="0" err="1">
                <a:latin typeface="Calibri" panose="020F0502020204030204" pitchFamily="34" charset="0"/>
                <a:cs typeface="Calibri" panose="020F0502020204030204" pitchFamily="34" charset="0"/>
              </a:rPr>
              <a:t>hrs</a:t>
            </a:r>
            <a:r>
              <a:rPr lang="en-US" sz="2400" dirty="0">
                <a:latin typeface="Calibri" panose="020F0502020204030204" pitchFamily="34" charset="0"/>
                <a:cs typeface="Calibri" panose="020F0502020204030204" pitchFamily="34" charset="0"/>
              </a:rPr>
              <a:t> total for the step)</a:t>
            </a:r>
          </a:p>
          <a:p>
            <a:pPr marL="457200" indent="-457200">
              <a:lnSpc>
                <a:spcPct val="90000"/>
              </a:lnSpc>
              <a:spcAft>
                <a:spcPts val="600"/>
              </a:spcAf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457200" indent="-457200">
              <a:lnSpc>
                <a:spcPct val="90000"/>
              </a:lnSpc>
              <a:spcAft>
                <a:spcPts val="600"/>
              </a:spcAft>
              <a:buFont typeface="Arial" panose="020B0604020202020204" pitchFamily="34" charset="0"/>
              <a:buChar char="•"/>
            </a:pPr>
            <a:r>
              <a:rPr lang="en-US" sz="2400" dirty="0">
                <a:latin typeface="Calibri" panose="020F0502020204030204" pitchFamily="34" charset="0"/>
                <a:cs typeface="Calibri" panose="020F0502020204030204" pitchFamily="34" charset="0"/>
              </a:rPr>
              <a:t>Resolving conflicts in RAs</a:t>
            </a:r>
          </a:p>
        </p:txBody>
      </p:sp>
      <p:grpSp>
        <p:nvGrpSpPr>
          <p:cNvPr id="11" name="Group 10">
            <a:extLst>
              <a:ext uri="{FF2B5EF4-FFF2-40B4-BE49-F238E27FC236}">
                <a16:creationId xmlns:a16="http://schemas.microsoft.com/office/drawing/2014/main" id="{DA4ECD62-6128-46F3-B326-277124B9F3CB}"/>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EDBF6A1E-F019-454B-BBDF-4D138D19E411}"/>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9DC19937-ECBA-4705-9D9C-631B8A5411F0}"/>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3C545CDB-8259-4FF3-83FC-98042E6082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1984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Timeline of the review’s progress</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graphicFrame>
        <p:nvGraphicFramePr>
          <p:cNvPr id="11" name="Table 10">
            <a:extLst>
              <a:ext uri="{FF2B5EF4-FFF2-40B4-BE49-F238E27FC236}">
                <a16:creationId xmlns:a16="http://schemas.microsoft.com/office/drawing/2014/main" id="{E95B8D88-0D3F-4CEA-9862-55FAC424D433}"/>
              </a:ext>
            </a:extLst>
          </p:cNvPr>
          <p:cNvGraphicFramePr>
            <a:graphicFrameLocks noGrp="1"/>
          </p:cNvGraphicFramePr>
          <p:nvPr/>
        </p:nvGraphicFramePr>
        <p:xfrm>
          <a:off x="423168" y="1748409"/>
          <a:ext cx="10930632" cy="3274768"/>
        </p:xfrm>
        <a:graphic>
          <a:graphicData uri="http://schemas.openxmlformats.org/drawingml/2006/table">
            <a:tbl>
              <a:tblPr firstRow="1" bandRow="1">
                <a:tableStyleId>{5C22544A-7EE6-4342-B048-85BDC9FD1C3A}</a:tableStyleId>
              </a:tblPr>
              <a:tblGrid>
                <a:gridCol w="1847444">
                  <a:extLst>
                    <a:ext uri="{9D8B030D-6E8A-4147-A177-3AD203B41FA5}">
                      <a16:colId xmlns:a16="http://schemas.microsoft.com/office/drawing/2014/main" val="1072986338"/>
                    </a:ext>
                  </a:extLst>
                </a:gridCol>
                <a:gridCol w="1769100">
                  <a:extLst>
                    <a:ext uri="{9D8B030D-6E8A-4147-A177-3AD203B41FA5}">
                      <a16:colId xmlns:a16="http://schemas.microsoft.com/office/drawing/2014/main" val="1528832813"/>
                    </a:ext>
                  </a:extLst>
                </a:gridCol>
                <a:gridCol w="1828522">
                  <a:extLst>
                    <a:ext uri="{9D8B030D-6E8A-4147-A177-3AD203B41FA5}">
                      <a16:colId xmlns:a16="http://schemas.microsoft.com/office/drawing/2014/main" val="3407400313"/>
                    </a:ext>
                  </a:extLst>
                </a:gridCol>
                <a:gridCol w="1828522">
                  <a:extLst>
                    <a:ext uri="{9D8B030D-6E8A-4147-A177-3AD203B41FA5}">
                      <a16:colId xmlns:a16="http://schemas.microsoft.com/office/drawing/2014/main" val="506771374"/>
                    </a:ext>
                  </a:extLst>
                </a:gridCol>
                <a:gridCol w="1828522">
                  <a:extLst>
                    <a:ext uri="{9D8B030D-6E8A-4147-A177-3AD203B41FA5}">
                      <a16:colId xmlns:a16="http://schemas.microsoft.com/office/drawing/2014/main" val="3803715719"/>
                    </a:ext>
                  </a:extLst>
                </a:gridCol>
                <a:gridCol w="1828522">
                  <a:extLst>
                    <a:ext uri="{9D8B030D-6E8A-4147-A177-3AD203B41FA5}">
                      <a16:colId xmlns:a16="http://schemas.microsoft.com/office/drawing/2014/main" val="2188872302"/>
                    </a:ext>
                  </a:extLst>
                </a:gridCol>
              </a:tblGrid>
              <a:tr h="302904">
                <a:tc>
                  <a:txBody>
                    <a:bodyPr/>
                    <a:lstStyle/>
                    <a:p>
                      <a:endParaRPr lang="en-CA"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t>Many weeks</a:t>
                      </a:r>
                    </a:p>
                  </a:txBody>
                  <a:tcPr anchor="ctr"/>
                </a:tc>
                <a:tc>
                  <a:txBody>
                    <a:bodyPr/>
                    <a:lstStyle/>
                    <a:p>
                      <a:pPr algn="ctr"/>
                      <a:r>
                        <a:rPr lang="en-CA" sz="1400" b="1" dirty="0"/>
                        <a:t>3 weeks</a:t>
                      </a:r>
                    </a:p>
                  </a:txBody>
                  <a:tcPr anchor="ctr"/>
                </a:tc>
                <a:tc>
                  <a:txBody>
                    <a:bodyPr/>
                    <a:lstStyle/>
                    <a:p>
                      <a:pPr algn="ctr"/>
                      <a:r>
                        <a:rPr lang="en-CA" sz="1400" b="1" dirty="0"/>
                        <a:t>3 weeks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t>3 weeks</a:t>
                      </a:r>
                    </a:p>
                  </a:txBody>
                  <a:tcPr anchor="ctr"/>
                </a:tc>
                <a:tc>
                  <a:txBody>
                    <a:bodyPr/>
                    <a:lstStyle/>
                    <a:p>
                      <a:pPr algn="ctr"/>
                      <a:r>
                        <a:rPr lang="en-CA" sz="1400" b="1" dirty="0"/>
                        <a:t>3 weeks</a:t>
                      </a:r>
                    </a:p>
                  </a:txBody>
                  <a:tcPr anchor="ctr"/>
                </a:tc>
                <a:extLst>
                  <a:ext uri="{0D108BD9-81ED-4DB2-BD59-A6C34878D82A}">
                    <a16:rowId xmlns:a16="http://schemas.microsoft.com/office/drawing/2014/main" val="1746145686"/>
                  </a:ext>
                </a:extLst>
              </a:tr>
              <a:tr h="514937">
                <a:tc>
                  <a:txBody>
                    <a:bodyPr/>
                    <a:lstStyle/>
                    <a:p>
                      <a:endParaRPr lang="en-CA" sz="1200" dirty="0"/>
                    </a:p>
                  </a:txBody>
                  <a:tcPr/>
                </a:tc>
                <a:tc>
                  <a:txBody>
                    <a:bodyPr/>
                    <a:lstStyle/>
                    <a:p>
                      <a:pPr algn="ctr"/>
                      <a:r>
                        <a:rPr lang="en-CA" sz="1400" b="1" dirty="0"/>
                        <a:t>Sept (2021) – Sept 19</a:t>
                      </a:r>
                    </a:p>
                  </a:txBody>
                  <a:tcPr anchor="ctr"/>
                </a:tc>
                <a:tc>
                  <a:txBody>
                    <a:bodyPr/>
                    <a:lstStyle/>
                    <a:p>
                      <a:pPr algn="ctr"/>
                      <a:r>
                        <a:rPr lang="en-CA" sz="1400" b="1" dirty="0"/>
                        <a:t>Sept 19 – Oct 9</a:t>
                      </a:r>
                    </a:p>
                  </a:txBody>
                  <a:tcPr anchor="ctr"/>
                </a:tc>
                <a:tc>
                  <a:txBody>
                    <a:bodyPr/>
                    <a:lstStyle/>
                    <a:p>
                      <a:pPr algn="ctr"/>
                      <a:r>
                        <a:rPr lang="en-CA" sz="1400" b="1" dirty="0"/>
                        <a:t>Oct 10 – Oct 30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A" sz="1400" b="1" dirty="0"/>
                        <a:t>Oct 31 – Nov 20</a:t>
                      </a:r>
                    </a:p>
                  </a:txBody>
                  <a:tcPr anchor="ctr"/>
                </a:tc>
                <a:tc>
                  <a:txBody>
                    <a:bodyPr/>
                    <a:lstStyle/>
                    <a:p>
                      <a:pPr algn="ctr"/>
                      <a:r>
                        <a:rPr lang="en-CA" sz="1400" b="1" dirty="0"/>
                        <a:t>Nov 21 - Dec 11</a:t>
                      </a:r>
                    </a:p>
                  </a:txBody>
                  <a:tcPr anchor="ctr"/>
                </a:tc>
                <a:extLst>
                  <a:ext uri="{0D108BD9-81ED-4DB2-BD59-A6C34878D82A}">
                    <a16:rowId xmlns:a16="http://schemas.microsoft.com/office/drawing/2014/main" val="3228761802"/>
                  </a:ext>
                </a:extLst>
              </a:tr>
              <a:tr h="727307">
                <a:tc>
                  <a:txBody>
                    <a:bodyPr/>
                    <a:lstStyle/>
                    <a:p>
                      <a:pPr algn="ctr"/>
                      <a:r>
                        <a:rPr lang="en-CA" sz="1400" i="1" dirty="0"/>
                        <a:t>Conceptualization, literature querying, and Steps 1 and 2</a:t>
                      </a:r>
                    </a:p>
                  </a:txBody>
                  <a:tcPr anchor="ctr"/>
                </a:tc>
                <a:tc>
                  <a:txBody>
                    <a:bodyPr/>
                    <a:lstStyle/>
                    <a:p>
                      <a:endParaRPr lang="en-CA" sz="1200" dirty="0"/>
                    </a:p>
                  </a:txBody>
                  <a:tcPr>
                    <a:solidFill>
                      <a:schemeClr val="accent6"/>
                    </a:solidFill>
                  </a:tcPr>
                </a:tc>
                <a:tc gridSpan="4">
                  <a:txBody>
                    <a:bodyPr/>
                    <a:lstStyle/>
                    <a:p>
                      <a:pPr marL="0" indent="0">
                        <a:buFont typeface="Arial" panose="020B0604020202020204" pitchFamily="34" charset="0"/>
                        <a:buNone/>
                      </a:pPr>
                      <a:endParaRPr lang="en-CA" sz="1400" dirty="0"/>
                    </a:p>
                  </a:txBody>
                  <a:tcPr/>
                </a:tc>
                <a:tc hMerge="1">
                  <a:txBody>
                    <a:bodyPr/>
                    <a:lstStyle/>
                    <a:p>
                      <a:endParaRPr lang="en-CA" sz="1200" dirty="0"/>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tc>
                <a:tc hMerge="1">
                  <a:txBody>
                    <a:bodyPr/>
                    <a:lstStyle/>
                    <a:p>
                      <a:endParaRPr lang="en-CA" sz="1200" dirty="0"/>
                    </a:p>
                  </a:txBody>
                  <a:tcPr/>
                </a:tc>
                <a:extLst>
                  <a:ext uri="{0D108BD9-81ED-4DB2-BD59-A6C34878D82A}">
                    <a16:rowId xmlns:a16="http://schemas.microsoft.com/office/drawing/2014/main" val="1643297616"/>
                  </a:ext>
                </a:extLst>
              </a:tr>
              <a:tr h="726970">
                <a:tc>
                  <a:txBody>
                    <a:bodyPr/>
                    <a:lstStyle/>
                    <a:p>
                      <a:pPr algn="ctr"/>
                      <a:r>
                        <a:rPr lang="en-CA" sz="1400" i="1" dirty="0"/>
                        <a:t>Step 3 – data extraction</a:t>
                      </a:r>
                    </a:p>
                  </a:txBody>
                  <a:tcPr anchor="ctr"/>
                </a:tc>
                <a:tc>
                  <a:txBody>
                    <a:bodyPr/>
                    <a:lstStyle/>
                    <a:p>
                      <a:endParaRPr lang="en-CA" sz="1200" dirty="0"/>
                    </a:p>
                  </a:txBody>
                  <a:tcPr>
                    <a:solidFill>
                      <a:schemeClr val="accent6"/>
                    </a:solidFill>
                  </a:tcPr>
                </a:tc>
                <a:tc>
                  <a:txBody>
                    <a:bodyPr/>
                    <a:lstStyle/>
                    <a:p>
                      <a:endParaRPr lang="en-CA" sz="1200" dirty="0"/>
                    </a:p>
                  </a:txBody>
                  <a:tcPr>
                    <a:solidFill>
                      <a:schemeClr val="accent6"/>
                    </a:solidFill>
                  </a:tcPr>
                </a:tc>
                <a:tc>
                  <a:txBody>
                    <a:bodyPr/>
                    <a:lstStyle/>
                    <a:p>
                      <a:endParaRPr lang="en-CA" sz="1200" dirty="0"/>
                    </a:p>
                  </a:txBody>
                  <a:tcPr>
                    <a:solidFill>
                      <a:schemeClr val="accent6"/>
                    </a:solidFill>
                  </a:tcPr>
                </a:tc>
                <a:tc gridSpan="2">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400" dirty="0"/>
                        <a:t>Estimate: assuming 15 mins per record and 485 records = 121 ‘expert-hours’ total</a:t>
                      </a:r>
                    </a:p>
                  </a:txBody>
                  <a:tcPr/>
                </a:tc>
                <a:tc hMerge="1">
                  <a:txBody>
                    <a:bodyPr/>
                    <a:lstStyle/>
                    <a:p>
                      <a:endParaRPr lang="en-CA" sz="1200" dirty="0"/>
                    </a:p>
                  </a:txBody>
                  <a:tcPr/>
                </a:tc>
                <a:extLst>
                  <a:ext uri="{0D108BD9-81ED-4DB2-BD59-A6C34878D82A}">
                    <a16:rowId xmlns:a16="http://schemas.microsoft.com/office/drawing/2014/main" val="619295314"/>
                  </a:ext>
                </a:extLst>
              </a:tr>
              <a:tr h="496659">
                <a:tc>
                  <a:txBody>
                    <a:bodyPr/>
                    <a:lstStyle/>
                    <a:p>
                      <a:pPr algn="ctr"/>
                      <a:r>
                        <a:rPr lang="en-CA" sz="1400" i="1" dirty="0"/>
                        <a:t>Data analysis</a:t>
                      </a:r>
                    </a:p>
                  </a:txBody>
                  <a:tcPr anchor="ctr"/>
                </a:tc>
                <a:tc>
                  <a:txBody>
                    <a:bodyPr/>
                    <a:lstStyle/>
                    <a:p>
                      <a:endParaRPr lang="en-CA" sz="1200" dirty="0"/>
                    </a:p>
                  </a:txBody>
                  <a:tcPr>
                    <a:solidFill>
                      <a:srgbClr val="CFD5EA"/>
                    </a:solidFill>
                  </a:tcPr>
                </a:tc>
                <a:tc>
                  <a:txBody>
                    <a:bodyPr/>
                    <a:lstStyle/>
                    <a:p>
                      <a:endParaRPr lang="en-CA" sz="1200" dirty="0"/>
                    </a:p>
                  </a:txBody>
                  <a:tcPr>
                    <a:solidFill>
                      <a:srgbClr val="CFD5EA"/>
                    </a:solidFill>
                  </a:tcPr>
                </a:tc>
                <a:tc>
                  <a:txBody>
                    <a:bodyPr/>
                    <a:lstStyle/>
                    <a:p>
                      <a:endParaRPr lang="en-CA" sz="1200" dirty="0"/>
                    </a:p>
                  </a:txBody>
                  <a:tcPr>
                    <a:solidFill>
                      <a:schemeClr val="accent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solidFill>
                      <a:schemeClr val="accent6"/>
                    </a:solid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CA" sz="1400" dirty="0"/>
                        <a:t>Estimate</a:t>
                      </a:r>
                    </a:p>
                  </a:txBody>
                  <a:tcPr/>
                </a:tc>
                <a:extLst>
                  <a:ext uri="{0D108BD9-81ED-4DB2-BD59-A6C34878D82A}">
                    <a16:rowId xmlns:a16="http://schemas.microsoft.com/office/drawing/2014/main" val="1158242937"/>
                  </a:ext>
                </a:extLst>
              </a:tr>
              <a:tr h="496659">
                <a:tc>
                  <a:txBody>
                    <a:bodyPr/>
                    <a:lstStyle/>
                    <a:p>
                      <a:pPr algn="ctr"/>
                      <a:r>
                        <a:rPr lang="en-CA" sz="1400" i="1" dirty="0"/>
                        <a:t>First draft</a:t>
                      </a:r>
                    </a:p>
                  </a:txBody>
                  <a:tcPr anchor="ctr"/>
                </a:tc>
                <a:tc>
                  <a:txBody>
                    <a:bodyPr/>
                    <a:lstStyle/>
                    <a:p>
                      <a:endParaRPr lang="en-CA" sz="1200" dirty="0"/>
                    </a:p>
                  </a:txBody>
                  <a:tcPr>
                    <a:solidFill>
                      <a:srgbClr val="E9EBF5"/>
                    </a:solidFill>
                  </a:tcPr>
                </a:tc>
                <a:tc>
                  <a:txBody>
                    <a:bodyPr/>
                    <a:lstStyle/>
                    <a:p>
                      <a:endParaRPr lang="en-CA" sz="1200" dirty="0"/>
                    </a:p>
                  </a:txBody>
                  <a:tcPr>
                    <a:solidFill>
                      <a:srgbClr val="E9EBF5"/>
                    </a:solidFill>
                  </a:tcPr>
                </a:tc>
                <a:tc>
                  <a:txBody>
                    <a:bodyPr/>
                    <a:lstStyle/>
                    <a:p>
                      <a:endParaRPr lang="en-CA" sz="1200" dirty="0"/>
                    </a:p>
                  </a:txBody>
                  <a:tcP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dirty="0"/>
                    </a:p>
                  </a:txBody>
                  <a:tcPr>
                    <a:solidFill>
                      <a:schemeClr val="accent6"/>
                    </a:solidFill>
                  </a:tcPr>
                </a:tc>
                <a:tc>
                  <a:txBody>
                    <a:bodyPr/>
                    <a:lstStyle/>
                    <a:p>
                      <a:endParaRPr lang="en-CA" sz="1200" dirty="0"/>
                    </a:p>
                  </a:txBody>
                  <a:tcPr>
                    <a:solidFill>
                      <a:schemeClr val="accent6"/>
                    </a:solidFill>
                  </a:tcPr>
                </a:tc>
                <a:extLst>
                  <a:ext uri="{0D108BD9-81ED-4DB2-BD59-A6C34878D82A}">
                    <a16:rowId xmlns:a16="http://schemas.microsoft.com/office/drawing/2014/main" val="1283897725"/>
                  </a:ext>
                </a:extLst>
              </a:tr>
            </a:tbl>
          </a:graphicData>
        </a:graphic>
      </p:graphicFrame>
      <p:grpSp>
        <p:nvGrpSpPr>
          <p:cNvPr id="12" name="Group 11">
            <a:extLst>
              <a:ext uri="{FF2B5EF4-FFF2-40B4-BE49-F238E27FC236}">
                <a16:creationId xmlns:a16="http://schemas.microsoft.com/office/drawing/2014/main" id="{7E6EFB25-912F-4635-88C8-AB7046640586}"/>
              </a:ext>
            </a:extLst>
          </p:cNvPr>
          <p:cNvGrpSpPr/>
          <p:nvPr/>
        </p:nvGrpSpPr>
        <p:grpSpPr>
          <a:xfrm>
            <a:off x="11170351" y="4894783"/>
            <a:ext cx="1086338" cy="1449648"/>
            <a:chOff x="10663634" y="3285058"/>
            <a:chExt cx="1086338" cy="1449648"/>
          </a:xfrm>
        </p:grpSpPr>
        <p:sp>
          <p:nvSpPr>
            <p:cNvPr id="13" name="Google Shape;101;p2">
              <a:extLst>
                <a:ext uri="{FF2B5EF4-FFF2-40B4-BE49-F238E27FC236}">
                  <a16:creationId xmlns:a16="http://schemas.microsoft.com/office/drawing/2014/main" id="{1F721ECC-5B85-4DC1-99D9-0A9C7F24374A}"/>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4" name="Picture 13">
              <a:extLst>
                <a:ext uri="{FF2B5EF4-FFF2-40B4-BE49-F238E27FC236}">
                  <a16:creationId xmlns:a16="http://schemas.microsoft.com/office/drawing/2014/main" id="{73719D66-B1ED-40C9-8E3B-02E28BAFB32B}"/>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8" name="Slide Number Placeholder 7">
            <a:extLst>
              <a:ext uri="{FF2B5EF4-FFF2-40B4-BE49-F238E27FC236}">
                <a16:creationId xmlns:a16="http://schemas.microsoft.com/office/drawing/2014/main" id="{4ABD7896-3151-4418-AD3B-A25EFF4EA66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2069540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The data extraction template</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838200" y="1690688"/>
            <a:ext cx="10104408" cy="4493538"/>
          </a:xfrm>
          <a:prstGeom prst="rect">
            <a:avLst/>
          </a:prstGeom>
          <a:noFill/>
        </p:spPr>
        <p:txBody>
          <a:bodyPr wrap="square">
            <a:spAutoFit/>
          </a:bodyPr>
          <a:lstStyle/>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Record details and study setting →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common cities/regions which are studied, data sources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Record study rationale →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research goal, question and/or topic</a:t>
            </a:r>
            <a:endParaRPr lang="en-US" sz="26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Equity research methodology → data and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data and methods for equity analysis, how do they measure equity?</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Equity dimensions →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which are the equity-seeking groups? Which characteristics are used for the analysis?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Equity standard →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What and how?</a:t>
            </a:r>
            <a:endParaRPr lang="en-US" sz="2600" dirty="0">
              <a:highlight>
                <a:srgbClr val="E9EBF5"/>
              </a:highlight>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Equity conceptualization →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How?</a:t>
            </a:r>
            <a:endParaRPr lang="en-US" sz="2600" dirty="0">
              <a:highlight>
                <a:srgbClr val="E9EBF5"/>
              </a:highlight>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Main outcomes/findings of study → </a:t>
            </a:r>
            <a:r>
              <a:rPr lang="en-US" sz="2600" dirty="0">
                <a:solidFill>
                  <a:schemeClr val="bg1">
                    <a:lumMod val="50000"/>
                  </a:schemeClr>
                </a:solidFill>
                <a:highlight>
                  <a:srgbClr val="E9EBF5"/>
                </a:highlight>
                <a:latin typeface="Calibri" panose="020F0502020204030204" pitchFamily="34" charset="0"/>
                <a:cs typeface="Calibri" panose="020F0502020204030204" pitchFamily="34" charset="0"/>
              </a:rPr>
              <a:t>Equity and policy recommendations?</a:t>
            </a:r>
            <a:endParaRPr lang="en-US" sz="2600" dirty="0">
              <a:highlight>
                <a:srgbClr val="E9EBF5"/>
              </a:highlight>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BCA81404-59EE-4878-B0CB-3827D241BEDD}"/>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8F608308-80B8-4DEF-BCE5-91B8FEA938B0}"/>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Protocol!</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04EADC8F-1E85-4D6A-B5B6-F6654D0D4E01}"/>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7ED8F069-C1AA-4025-8AB6-0F488962A7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1838643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365125"/>
            <a:ext cx="10515600" cy="529820"/>
          </a:xfrm>
        </p:spPr>
        <p:txBody>
          <a:bodyPr>
            <a:normAutofit fontScale="90000"/>
          </a:bodyPr>
          <a:lstStyle/>
          <a:p>
            <a:r>
              <a:rPr lang="en-US" dirty="0"/>
              <a:t>Findings: Years and case study geography</a:t>
            </a:r>
            <a:endParaRPr lang="en-CA"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8686800" y="1381328"/>
            <a:ext cx="3025302" cy="4795496"/>
          </a:xfrm>
        </p:spPr>
        <p:txBody>
          <a:bodyPr>
            <a:normAutofit/>
          </a:bodyPr>
          <a:lstStyle/>
          <a:p>
            <a:r>
              <a:rPr lang="en-CA" sz="2400" dirty="0"/>
              <a:t>Ends Mar 2022. </a:t>
            </a:r>
          </a:p>
          <a:p>
            <a:r>
              <a:rPr lang="en-CA" sz="2400" dirty="0"/>
              <a:t>Recent interest in Europe and Asia</a:t>
            </a:r>
          </a:p>
          <a:p>
            <a:r>
              <a:rPr lang="en-CA" sz="2400" dirty="0"/>
              <a:t>Disproportionally studied in developed countries (these topics have high data needs)</a:t>
            </a:r>
          </a:p>
        </p:txBody>
      </p:sp>
      <p:pic>
        <p:nvPicPr>
          <p:cNvPr id="7" name="Picture 6">
            <a:extLst>
              <a:ext uri="{FF2B5EF4-FFF2-40B4-BE49-F238E27FC236}">
                <a16:creationId xmlns:a16="http://schemas.microsoft.com/office/drawing/2014/main" id="{16816EE5-B200-4FF9-AE1B-C6CC94B34273}"/>
              </a:ext>
            </a:extLst>
          </p:cNvPr>
          <p:cNvPicPr>
            <a:picLocks noChangeAspect="1"/>
          </p:cNvPicPr>
          <p:nvPr/>
        </p:nvPicPr>
        <p:blipFill>
          <a:blip r:embed="rId3"/>
          <a:stretch>
            <a:fillRect/>
          </a:stretch>
        </p:blipFill>
        <p:spPr>
          <a:xfrm>
            <a:off x="381501" y="1186775"/>
            <a:ext cx="8091290" cy="4990049"/>
          </a:xfrm>
          <a:prstGeom prst="rect">
            <a:avLst/>
          </a:prstGeom>
        </p:spPr>
      </p:pic>
      <p:sp>
        <p:nvSpPr>
          <p:cNvPr id="11" name="Slide Number Placeholder 10">
            <a:extLst>
              <a:ext uri="{FF2B5EF4-FFF2-40B4-BE49-F238E27FC236}">
                <a16:creationId xmlns:a16="http://schemas.microsoft.com/office/drawing/2014/main" id="{CF81A27E-0606-467A-BA68-D2067E48D7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41831357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365125"/>
            <a:ext cx="10515600" cy="529820"/>
          </a:xfrm>
        </p:spPr>
        <p:txBody>
          <a:bodyPr>
            <a:noAutofit/>
          </a:bodyPr>
          <a:lstStyle/>
          <a:p>
            <a:r>
              <a:rPr lang="en-US" sz="3200" dirty="0"/>
              <a:t>Findings: Some interesting destinations vs. population groups </a:t>
            </a:r>
            <a:endParaRPr lang="en-CA" sz="32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flipH="1">
            <a:off x="773083" y="1163783"/>
            <a:ext cx="11089175" cy="4954636"/>
          </a:xfrm>
        </p:spPr>
        <p:txBody>
          <a:bodyPr>
            <a:noAutofit/>
          </a:bodyPr>
          <a:lstStyle/>
          <a:p>
            <a:r>
              <a:rPr lang="en-US" sz="1800" b="1" dirty="0"/>
              <a:t>Employment, Healthcare, </a:t>
            </a:r>
            <a:r>
              <a:rPr lang="en-US" sz="1800" dirty="0"/>
              <a:t>and</a:t>
            </a:r>
            <a:r>
              <a:rPr lang="en-US" sz="1800" b="1" dirty="0"/>
              <a:t> Education </a:t>
            </a:r>
            <a:r>
              <a:rPr lang="en-US" sz="1800" dirty="0"/>
              <a:t>destinations that are conceptualized across </a:t>
            </a:r>
            <a:r>
              <a:rPr lang="en-US" sz="1800" b="1" dirty="0"/>
              <a:t>Income </a:t>
            </a:r>
            <a:r>
              <a:rPr lang="en-US" sz="1800" dirty="0"/>
              <a:t>groups and </a:t>
            </a:r>
            <a:r>
              <a:rPr lang="en-US" sz="1800" b="1" dirty="0"/>
              <a:t>Age </a:t>
            </a:r>
            <a:r>
              <a:rPr lang="en-US" sz="1800" dirty="0"/>
              <a:t>groups most commonly</a:t>
            </a:r>
          </a:p>
          <a:p>
            <a:pPr lvl="1"/>
            <a:r>
              <a:rPr lang="en-US" sz="1800" dirty="0"/>
              <a:t>What makes a safe (equitable) trip to school for children on bike?</a:t>
            </a:r>
          </a:p>
          <a:p>
            <a:pPr lvl="1"/>
            <a:r>
              <a:rPr lang="en-US" sz="1800" dirty="0"/>
              <a:t>What is equitable travel distance and availability to health care facilities for older aged people?</a:t>
            </a:r>
          </a:p>
          <a:p>
            <a:pPr lvl="1"/>
            <a:r>
              <a:rPr lang="en-US" sz="1800" dirty="0"/>
              <a:t>What is a fair commute-to-work trip length for low-income populations? </a:t>
            </a:r>
          </a:p>
          <a:p>
            <a:pPr lvl="1"/>
            <a:r>
              <a:rPr lang="en-US" sz="1800" u="sng" dirty="0"/>
              <a:t>Most are observed journeys</a:t>
            </a:r>
          </a:p>
          <a:p>
            <a:pPr lvl="1"/>
            <a:r>
              <a:rPr lang="en-US" sz="1800" u="sng" dirty="0"/>
              <a:t>Conventional travel survey data sources – can be operationalized in existing applied planning practice</a:t>
            </a:r>
          </a:p>
          <a:p>
            <a:r>
              <a:rPr lang="en-US" sz="1800" b="1" dirty="0"/>
              <a:t>All</a:t>
            </a:r>
            <a:r>
              <a:rPr lang="en-US" sz="1800" dirty="0"/>
              <a:t> </a:t>
            </a:r>
            <a:r>
              <a:rPr lang="en-US" sz="1800" b="1" dirty="0"/>
              <a:t>activities</a:t>
            </a:r>
            <a:r>
              <a:rPr lang="en-US" sz="1800" dirty="0"/>
              <a:t> (composite destinations) are most frequently of interest for </a:t>
            </a:r>
            <a:r>
              <a:rPr lang="en-US" sz="1800" b="1" dirty="0"/>
              <a:t>(Dis)Abilities </a:t>
            </a:r>
            <a:r>
              <a:rPr lang="en-US" sz="1800" dirty="0"/>
              <a:t>and </a:t>
            </a:r>
            <a:r>
              <a:rPr lang="en-US" sz="1800" b="1" dirty="0"/>
              <a:t>Gender</a:t>
            </a:r>
          </a:p>
          <a:p>
            <a:pPr lvl="1"/>
            <a:r>
              <a:rPr lang="en-US" sz="1800" b="1" dirty="0"/>
              <a:t>Capabilities, </a:t>
            </a:r>
            <a:r>
              <a:rPr lang="en-US" sz="1800" dirty="0"/>
              <a:t>what </a:t>
            </a:r>
            <a:r>
              <a:rPr lang="en-US" sz="1800" i="1" dirty="0"/>
              <a:t>can </a:t>
            </a:r>
            <a:r>
              <a:rPr lang="en-US" sz="1800" dirty="0"/>
              <a:t>and do you </a:t>
            </a:r>
            <a:r>
              <a:rPr lang="en-US" sz="1800" i="1" dirty="0"/>
              <a:t>want</a:t>
            </a:r>
            <a:r>
              <a:rPr lang="en-US" sz="1800" dirty="0"/>
              <a:t> to access </a:t>
            </a:r>
          </a:p>
          <a:p>
            <a:pPr lvl="1"/>
            <a:r>
              <a:rPr lang="en-US" sz="1800" u="sng" dirty="0"/>
              <a:t>Some are observed journeys, some are where they </a:t>
            </a:r>
            <a:r>
              <a:rPr lang="en-US" sz="1800" i="1" u="sng" dirty="0"/>
              <a:t>may </a:t>
            </a:r>
            <a:r>
              <a:rPr lang="en-US" sz="1800" u="sng" dirty="0"/>
              <a:t>want to go</a:t>
            </a:r>
          </a:p>
          <a:p>
            <a:pPr lvl="1"/>
            <a:r>
              <a:rPr lang="en-US" sz="1800" u="sng" dirty="0"/>
              <a:t>Smaller data sources – synthesizing the gaps in the planned system</a:t>
            </a:r>
            <a:endParaRPr lang="en-US" sz="1800" dirty="0"/>
          </a:p>
          <a:p>
            <a:r>
              <a:rPr lang="en-US" sz="1800" b="1" dirty="0"/>
              <a:t>Leisure destinations </a:t>
            </a:r>
            <a:r>
              <a:rPr lang="en-US" sz="1800" dirty="0"/>
              <a:t>(e.g., green space, parks, recreation) are less studied in this context.</a:t>
            </a:r>
          </a:p>
          <a:p>
            <a:pPr lvl="1"/>
            <a:r>
              <a:rPr lang="en-US" sz="1800" dirty="0"/>
              <a:t>Data availability?</a:t>
            </a:r>
          </a:p>
          <a:p>
            <a:pPr lvl="1"/>
            <a:r>
              <a:rPr lang="en-US" sz="1800" dirty="0"/>
              <a:t>Subjective.</a:t>
            </a:r>
          </a:p>
          <a:p>
            <a:r>
              <a:rPr lang="en-US" sz="2200" dirty="0"/>
              <a:t>Some categories are missing all together – mobilities of care</a:t>
            </a:r>
          </a:p>
        </p:txBody>
      </p:sp>
      <p:sp>
        <p:nvSpPr>
          <p:cNvPr id="8" name="Slide Number Placeholder 7">
            <a:extLst>
              <a:ext uri="{FF2B5EF4-FFF2-40B4-BE49-F238E27FC236}">
                <a16:creationId xmlns:a16="http://schemas.microsoft.com/office/drawing/2014/main" id="{A2EDC6EB-8D5D-44BA-BBFA-2449570BC85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334340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Interesting initial findings – rejected papers</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838200" y="1761416"/>
            <a:ext cx="10104408" cy="4093428"/>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A lot of disparity analysis – not as many standards. Yes, it is unequal, but where do we set a standard? What is too much inequity?</a:t>
            </a:r>
          </a:p>
          <a:p>
            <a:pPr marL="457200" lvl="8"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Evaluation of scenarios using indexes and comparing … but no goals!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Using inequities to prioritize … but no goals!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Using fancy methods… but no goals!</a:t>
            </a: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Papers that interview planners/policy makers – they are engaging with goals that academia are not really picking up</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Public engagement, coordination and collaboration among decision-making entities</a:t>
            </a:r>
          </a:p>
        </p:txBody>
      </p:sp>
      <p:grpSp>
        <p:nvGrpSpPr>
          <p:cNvPr id="11" name="Group 10">
            <a:extLst>
              <a:ext uri="{FF2B5EF4-FFF2-40B4-BE49-F238E27FC236}">
                <a16:creationId xmlns:a16="http://schemas.microsoft.com/office/drawing/2014/main" id="{60878236-1C49-43B5-8F56-623C0442C3A7}"/>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2C4A89B6-142B-438C-94AF-95D8F81187AC}"/>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1B9F7560-68B7-4DDA-B2B5-A8351DE5B988}"/>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C9F1A2C4-5A4D-41D8-AB22-FDB0742B90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72188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69172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dirty="0"/>
              <a:t>The search query</a:t>
            </a:r>
            <a:endParaRPr dirty="0"/>
          </a:p>
        </p:txBody>
      </p:sp>
      <p:sp>
        <p:nvSpPr>
          <p:cNvPr id="7" name="TextBox 6">
            <a:extLst>
              <a:ext uri="{FF2B5EF4-FFF2-40B4-BE49-F238E27FC236}">
                <a16:creationId xmlns:a16="http://schemas.microsoft.com/office/drawing/2014/main" id="{9E39237A-B98F-4D7D-9153-021AEFA3082F}"/>
              </a:ext>
            </a:extLst>
          </p:cNvPr>
          <p:cNvSpPr txBox="1"/>
          <p:nvPr/>
        </p:nvSpPr>
        <p:spPr>
          <a:xfrm>
            <a:off x="421848" y="976754"/>
            <a:ext cx="8429076" cy="5447069"/>
          </a:xfrm>
          <a:prstGeom prst="rect">
            <a:avLst/>
          </a:prstGeom>
          <a:noFill/>
        </p:spPr>
        <p:txBody>
          <a:bodyPr wrap="square">
            <a:spAutoFit/>
          </a:bodyPr>
          <a:lstStyle/>
          <a:p>
            <a:pPr>
              <a:lnSpc>
                <a:spcPct val="107000"/>
              </a:lnSpc>
              <a:spcAft>
                <a:spcPts val="800"/>
              </a:spcAft>
            </a:pPr>
            <a:r>
              <a:rPr lang="en-CA" sz="16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(TS= (( "transport*" OR "travel"  or "paratransit" or "</a:t>
            </a:r>
            <a:r>
              <a:rPr lang="en-CA" sz="1600" dirty="0" err="1">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microtransit</a:t>
            </a:r>
            <a:r>
              <a:rPr lang="en-CA" sz="16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or "micro-transit" or "transit" OR "bus" OR "buses" OR “e-bus” or "e-buses" OR "busing" OR "streetcar*" OR "subway*" OR "tram" or "trams" or "tramway" or "public transport*" OR "rail*" OR "train" or "trains" or "</a:t>
            </a:r>
            <a:r>
              <a:rPr lang="en-CA" sz="1600" dirty="0" err="1">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bik</a:t>
            </a:r>
            <a:r>
              <a:rPr lang="en-CA" sz="16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 Or "biking" OR “bike-shar*" OR “bike shar*” OR “cycling" OR "bicyclist*" OR "bicycling" OR “*scooter*” or "pedestrian*" OR "walk*" OR "active transport*" OR "active travel" or "ride-shar*" OR "ride shar*" OR "ride-hail*" OR "car" OR "cars" OR "car-shar*" Or "car shar*" OR "taxi*" or “*</a:t>
            </a:r>
            <a:r>
              <a:rPr lang="en-CA" sz="1600" dirty="0" err="1">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motori</a:t>
            </a:r>
            <a:r>
              <a:rPr lang="en-CA" sz="16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*ed” )))</a:t>
            </a:r>
            <a:r>
              <a:rPr lang="en-CA" sz="1600" dirty="0">
                <a:effectLst/>
                <a:latin typeface="Calibri" panose="020F0502020204030204" pitchFamily="34" charset="0"/>
                <a:ea typeface="Calibri" panose="020F0502020204030204" pitchFamily="34" charset="0"/>
                <a:cs typeface="Calibri" panose="020F0502020204030204" pitchFamily="34" charset="0"/>
              </a:rPr>
              <a:t> AND </a:t>
            </a:r>
            <a:r>
              <a:rPr lang="en-CA" sz="16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(TS=(( "MCA" or "CBA" or "wider impact*" or "mobility" or "accessibility" or "access" or "</a:t>
            </a:r>
            <a:r>
              <a:rPr lang="en-CA" sz="1600" dirty="0" err="1">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affordab</a:t>
            </a:r>
            <a:r>
              <a:rPr lang="en-CA" sz="16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or  "user fees" or "user-fees" or "poverty" or "activity participation" or "quality of service" or  "level of service" or "service frequency" or  "congestion" or  "crowding" or "safety" or "collisions" or  "accidents" or  "crashes" or "vulnerable road user*" or  "*policing" or "*policed" or "</a:t>
            </a:r>
            <a:r>
              <a:rPr lang="en-CA" sz="1600" dirty="0" err="1">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externalit</a:t>
            </a:r>
            <a:r>
              <a:rPr lang="en-CA" sz="16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 or "pollution" or "air quality" or "emissions" or "energy consumption" or "fuel consumption" )))</a:t>
            </a:r>
            <a:r>
              <a:rPr lang="en-CA" sz="1600" dirty="0">
                <a:effectLst/>
                <a:latin typeface="Calibri" panose="020F0502020204030204" pitchFamily="34" charset="0"/>
                <a:ea typeface="Calibri" panose="020F0502020204030204" pitchFamily="34" charset="0"/>
                <a:cs typeface="Calibri" panose="020F0502020204030204" pitchFamily="34" charset="0"/>
              </a:rPr>
              <a:t> AND </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(TS=(( "justice*" or “fairness” or “fair” or “ethic*”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equit</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inequit</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equalit</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inequalit</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"equal" OR "unequal"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disparit</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relian</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“*dependent” OR "social inclusion" OR “social exclusion”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capabilit</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a:t>
            </a:r>
            <a:r>
              <a:rPr lang="en-CA" sz="1600"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marginali</a:t>
            </a:r>
            <a:r>
              <a:rPr lang="en-CA" sz="16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or "barrier*" OR "disadvantage*" or “needs-based” or "dissonance" OR "wellbeing" or "well*being" or "transport poverty" or "social assessment" or "equity assessment" or "universal design" or “captive” or "deprived" ))) </a:t>
            </a:r>
            <a:r>
              <a:rPr lang="en-CA" sz="1600" dirty="0">
                <a:effectLst/>
                <a:latin typeface="Calibri" panose="020F0502020204030204" pitchFamily="34" charset="0"/>
                <a:ea typeface="Calibri" panose="020F0502020204030204" pitchFamily="34" charset="0"/>
                <a:cs typeface="Calibri" panose="020F0502020204030204" pitchFamily="34" charset="0"/>
              </a:rPr>
              <a:t>AND </a:t>
            </a:r>
            <a:r>
              <a:rPr lang="en-CA" sz="16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TS = (( "standard*" OR "threshold*" or "indicator*" or "criteria" or "criterion" or "guideline*" or "guidance*" or "score*" or "</a:t>
            </a:r>
            <a:r>
              <a:rPr lang="en-CA" sz="1600"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equ</a:t>
            </a:r>
            <a:r>
              <a:rPr lang="en-CA" sz="16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a:t>
            </a:r>
            <a:r>
              <a:rPr lang="en-CA" sz="1600"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ind</a:t>
            </a:r>
            <a:r>
              <a:rPr lang="en-CA" sz="16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or "pricing </a:t>
            </a:r>
            <a:r>
              <a:rPr lang="en-CA" sz="1600"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strateg</a:t>
            </a:r>
            <a:r>
              <a:rPr lang="en-CA" sz="16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or "</a:t>
            </a:r>
            <a:r>
              <a:rPr lang="en-CA" sz="1600" dirty="0" err="1">
                <a:solidFill>
                  <a:srgbClr val="00B0F0"/>
                </a:solidFill>
                <a:effectLst/>
                <a:latin typeface="Calibri" panose="020F0502020204030204" pitchFamily="34" charset="0"/>
                <a:ea typeface="Calibri" panose="020F0502020204030204" pitchFamily="34" charset="0"/>
                <a:cs typeface="Calibri" panose="020F0502020204030204" pitchFamily="34" charset="0"/>
              </a:rPr>
              <a:t>priorit</a:t>
            </a:r>
            <a:r>
              <a:rPr lang="en-CA" sz="16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 </a:t>
            </a:r>
            <a:endParaRPr lang="en-CA" sz="1600" dirty="0">
              <a:effectLst/>
              <a:latin typeface="Calibri" panose="020F0502020204030204" pitchFamily="34" charset="0"/>
              <a:ea typeface="Calibri" panose="020F0502020204030204" pitchFamily="34" charset="0"/>
              <a:cs typeface="Calibri" panose="020F0502020204030204" pitchFamily="34" charset="0"/>
            </a:endParaRPr>
          </a:p>
          <a:p>
            <a:r>
              <a:rPr lang="en-CA" sz="1600" b="1" dirty="0">
                <a:effectLst/>
                <a:latin typeface="Calibri" panose="020F0502020204030204" pitchFamily="34" charset="0"/>
                <a:ea typeface="Calibri" panose="020F0502020204030204" pitchFamily="34" charset="0"/>
                <a:cs typeface="Calibri" panose="020F0502020204030204" pitchFamily="34" charset="0"/>
              </a:rPr>
              <a:t>1992 to (Mar) 2022</a:t>
            </a:r>
            <a:r>
              <a:rPr lang="en-CA" sz="1600" dirty="0">
                <a:effectLst/>
                <a:latin typeface="Calibri" panose="020F0502020204030204" pitchFamily="34" charset="0"/>
                <a:ea typeface="Calibri" panose="020F0502020204030204" pitchFamily="34" charset="0"/>
                <a:cs typeface="Calibri" panose="020F0502020204030204" pitchFamily="34" charset="0"/>
              </a:rPr>
              <a:t>; English; Doc type: Articles, Early Access, Book Chapters</a:t>
            </a:r>
            <a:endParaRPr lang="en-US" sz="24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59E7AEBB-ACD2-4EF7-84F8-063100335B17}"/>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01F23D38-BE29-499D-A903-FD30E7AE9255}"/>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Protocol!</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8EE7A77D-ACE1-4EC2-B490-FE2A67223E74}"/>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14" name="TextBox 13">
            <a:extLst>
              <a:ext uri="{FF2B5EF4-FFF2-40B4-BE49-F238E27FC236}">
                <a16:creationId xmlns:a16="http://schemas.microsoft.com/office/drawing/2014/main" id="{3588C8B3-2DE6-42CD-9FBE-30831C7A4498}"/>
              </a:ext>
            </a:extLst>
          </p:cNvPr>
          <p:cNvSpPr txBox="1"/>
          <p:nvPr/>
        </p:nvSpPr>
        <p:spPr>
          <a:xfrm>
            <a:off x="9445125" y="2478035"/>
            <a:ext cx="2031767" cy="2053639"/>
          </a:xfrm>
          <a:prstGeom prst="rect">
            <a:avLst/>
          </a:prstGeom>
          <a:noFill/>
          <a:ln>
            <a:solidFill>
              <a:srgbClr val="0D0D45"/>
            </a:solidFill>
          </a:ln>
        </p:spPr>
        <p:txBody>
          <a:bodyPr wrap="square">
            <a:spAutoFit/>
          </a:bodyPr>
          <a:lstStyle/>
          <a:p>
            <a:pPr>
              <a:lnSpc>
                <a:spcPct val="107000"/>
              </a:lnSpc>
              <a:spcAft>
                <a:spcPts val="800"/>
              </a:spcAft>
            </a:pPr>
            <a:r>
              <a:rPr lang="en-CA" sz="2000" dirty="0">
                <a:solidFill>
                  <a:schemeClr val="accent6">
                    <a:lumMod val="75000"/>
                  </a:schemeClr>
                </a:solidFill>
                <a:effectLst/>
                <a:latin typeface="Calibri" panose="020F0502020204030204" pitchFamily="34" charset="0"/>
                <a:ea typeface="Calibri" panose="020F0502020204030204" pitchFamily="34" charset="0"/>
                <a:cs typeface="Calibri" panose="020F0502020204030204" pitchFamily="34" charset="0"/>
              </a:rPr>
              <a:t>TRANSPORT MODE</a:t>
            </a:r>
            <a:r>
              <a:rPr lang="en-CA" sz="2000" dirty="0">
                <a:effectLst/>
                <a:latin typeface="Calibri" panose="020F0502020204030204" pitchFamily="34" charset="0"/>
                <a:ea typeface="Calibri" panose="020F0502020204030204" pitchFamily="34" charset="0"/>
                <a:cs typeface="Calibri" panose="020F0502020204030204" pitchFamily="34" charset="0"/>
              </a:rPr>
              <a:t> AND </a:t>
            </a:r>
            <a:r>
              <a:rPr lang="en-CA" sz="2000" dirty="0">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TRANSPORT MEASURE </a:t>
            </a:r>
            <a:r>
              <a:rPr lang="en-CA" sz="2000" dirty="0">
                <a:effectLst/>
                <a:latin typeface="Calibri" panose="020F0502020204030204" pitchFamily="34" charset="0"/>
                <a:ea typeface="Calibri" panose="020F0502020204030204" pitchFamily="34" charset="0"/>
                <a:cs typeface="Calibri" panose="020F0502020204030204" pitchFamily="34" charset="0"/>
              </a:rPr>
              <a:t>AND </a:t>
            </a:r>
            <a:r>
              <a:rPr lang="en-CA" sz="2000"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JUSTICE/EQUITY </a:t>
            </a:r>
            <a:r>
              <a:rPr lang="en-CA" sz="2000" dirty="0">
                <a:effectLst/>
                <a:latin typeface="Calibri" panose="020F0502020204030204" pitchFamily="34" charset="0"/>
                <a:ea typeface="Calibri" panose="020F0502020204030204" pitchFamily="34" charset="0"/>
                <a:cs typeface="Calibri" panose="020F0502020204030204" pitchFamily="34" charset="0"/>
              </a:rPr>
              <a:t>AND </a:t>
            </a:r>
            <a:r>
              <a:rPr lang="en-CA" sz="2000"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STANDARDS</a:t>
            </a:r>
            <a:endParaRPr lang="en-CA" sz="20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17" name="Slide Number Placeholder 6">
            <a:extLst>
              <a:ext uri="{FF2B5EF4-FFF2-40B4-BE49-F238E27FC236}">
                <a16:creationId xmlns:a16="http://schemas.microsoft.com/office/drawing/2014/main" id="{C2459C27-0605-4A83-8756-E77CB6879DE4}"/>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3</a:t>
            </a:fld>
            <a:r>
              <a:rPr lang="en-US" dirty="0"/>
              <a:t>/10</a:t>
            </a:r>
          </a:p>
        </p:txBody>
      </p:sp>
    </p:spTree>
    <p:extLst>
      <p:ext uri="{BB962C8B-B14F-4D97-AF65-F5344CB8AC3E}">
        <p14:creationId xmlns:p14="http://schemas.microsoft.com/office/powerpoint/2010/main" val="3449089224"/>
      </p:ext>
    </p:extLst>
  </p:cSld>
  <p:clrMapOvr>
    <a:masterClrMapping/>
  </p:clrMapOvr>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Interesting initial findings – extracted papers</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917468" y="1690688"/>
            <a:ext cx="10104408" cy="4093428"/>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Difficult to define standards.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Terms like ‘equity standard, threshold, ratio’ are not explicitly present.</a:t>
            </a:r>
          </a:p>
          <a:p>
            <a:pPr lvl="1"/>
            <a:endParaRPr lang="en-US" sz="2600" dirty="0">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Where explicit standards exist, mixed results are found.</a:t>
            </a:r>
          </a:p>
          <a:p>
            <a:pPr marL="4572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They are not always justified by robust or well-grounded conceptualizations.</a:t>
            </a:r>
          </a:p>
          <a:p>
            <a:pPr lvl="1"/>
            <a:endParaRPr lang="en-US" sz="2600" dirty="0">
              <a:latin typeface="Calibri" panose="020F0502020204030204" pitchFamily="34" charset="0"/>
              <a:cs typeface="Calibri" panose="020F0502020204030204" pitchFamily="34" charset="0"/>
            </a:endParaRPr>
          </a:p>
          <a:p>
            <a:pPr lvl="1"/>
            <a:r>
              <a:rPr lang="en-US" sz="2600" dirty="0">
                <a:latin typeface="Calibri" panose="020F0502020204030204" pitchFamily="34" charset="0"/>
                <a:cs typeface="Calibri" panose="020F0502020204030204" pitchFamily="34" charset="0"/>
              </a:rPr>
              <a:t>Accessibility is not the only standard methodology. </a:t>
            </a:r>
          </a:p>
          <a:p>
            <a:pPr marL="457200" lvl="1"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Qualitative surveys/interviews, big data, mixed-methods.</a:t>
            </a:r>
          </a:p>
          <a:p>
            <a:endParaRPr lang="en-US" sz="2600" dirty="0">
              <a:latin typeface="Calibri" panose="020F0502020204030204" pitchFamily="34" charset="0"/>
              <a:cs typeface="Calibri" panose="020F0502020204030204" pitchFamily="34" charset="0"/>
            </a:endParaRPr>
          </a:p>
        </p:txBody>
      </p:sp>
      <p:grpSp>
        <p:nvGrpSpPr>
          <p:cNvPr id="11" name="Group 10">
            <a:extLst>
              <a:ext uri="{FF2B5EF4-FFF2-40B4-BE49-F238E27FC236}">
                <a16:creationId xmlns:a16="http://schemas.microsoft.com/office/drawing/2014/main" id="{CFDC5E93-D4C6-4C12-8972-F5D0D7D2CEA5}"/>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7D0E10D1-F6D7-4879-AC9B-2494AA826F19}"/>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EFCEBA03-67E1-42C9-A2A9-FD0DD0976EB6}"/>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321B7323-7A01-4D6B-99A0-33AF0D431E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36866517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CA" dirty="0"/>
              <a:t>Interesting initial findings – extracted papers</a:t>
            </a:r>
            <a:endParaRPr dirty="0"/>
          </a:p>
        </p:txBody>
      </p:sp>
      <p:grpSp>
        <p:nvGrpSpPr>
          <p:cNvPr id="3" name="Group 2">
            <a:extLst>
              <a:ext uri="{FF2B5EF4-FFF2-40B4-BE49-F238E27FC236}">
                <a16:creationId xmlns:a16="http://schemas.microsoft.com/office/drawing/2014/main" id="{976B1F91-21CF-4FBB-B74E-12FA57BAA809}"/>
              </a:ext>
            </a:extLst>
          </p:cNvPr>
          <p:cNvGrpSpPr/>
          <p:nvPr/>
        </p:nvGrpSpPr>
        <p:grpSpPr>
          <a:xfrm>
            <a:off x="11117164" y="-76751"/>
            <a:ext cx="1086338" cy="1449648"/>
            <a:chOff x="8569264" y="145493"/>
            <a:chExt cx="1086338" cy="1449648"/>
          </a:xfrm>
        </p:grpSpPr>
        <p:sp>
          <p:nvSpPr>
            <p:cNvPr id="4" name="Google Shape;101;p2">
              <a:extLst>
                <a:ext uri="{FF2B5EF4-FFF2-40B4-BE49-F238E27FC236}">
                  <a16:creationId xmlns:a16="http://schemas.microsoft.com/office/drawing/2014/main" id="{02DFD305-7E9E-483D-AFE8-1ABB7EBFF0CD}"/>
                </a:ext>
              </a:extLst>
            </p:cNvPr>
            <p:cNvSpPr txBox="1">
              <a:spLocks/>
            </p:cNvSpPr>
            <p:nvPr/>
          </p:nvSpPr>
          <p:spPr>
            <a:xfrm>
              <a:off x="8569264" y="145493"/>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Feedback?</a:t>
              </a:r>
            </a:p>
            <a:p>
              <a:pPr>
                <a:buSzPts val="4400"/>
              </a:pPr>
              <a:endParaRPr lang="en-US" sz="1600" dirty="0"/>
            </a:p>
            <a:p>
              <a:pPr>
                <a:buSzPts val="4400"/>
              </a:pPr>
              <a:endParaRPr lang="en-US" sz="1600" dirty="0"/>
            </a:p>
            <a:p>
              <a:pPr>
                <a:buSzPts val="4400"/>
              </a:pPr>
              <a:endParaRPr lang="en-US" sz="1600" dirty="0"/>
            </a:p>
            <a:p>
              <a:pPr>
                <a:buSzPts val="4400"/>
              </a:pPr>
              <a:r>
                <a:rPr lang="en-US" sz="1600" dirty="0"/>
                <a:t> Email us!</a:t>
              </a:r>
            </a:p>
          </p:txBody>
        </p:sp>
        <p:pic>
          <p:nvPicPr>
            <p:cNvPr id="2" name="Picture 1">
              <a:extLst>
                <a:ext uri="{FF2B5EF4-FFF2-40B4-BE49-F238E27FC236}">
                  <a16:creationId xmlns:a16="http://schemas.microsoft.com/office/drawing/2014/main" id="{32DE1E67-D619-437A-BD54-55CD124148B7}"/>
                </a:ext>
              </a:extLst>
            </p:cNvPr>
            <p:cNvPicPr>
              <a:picLocks noChangeAspect="1"/>
            </p:cNvPicPr>
            <p:nvPr/>
          </p:nvPicPr>
          <p:blipFill>
            <a:blip r:embed="rId3"/>
            <a:stretch>
              <a:fillRect/>
            </a:stretch>
          </p:blipFill>
          <p:spPr>
            <a:xfrm>
              <a:off x="8736836" y="516641"/>
              <a:ext cx="678291" cy="691722"/>
            </a:xfrm>
            <a:prstGeom prst="rect">
              <a:avLst/>
            </a:prstGeom>
          </p:spPr>
        </p:pic>
      </p:grpSp>
      <p:sp>
        <p:nvSpPr>
          <p:cNvPr id="7" name="TextBox 6">
            <a:extLst>
              <a:ext uri="{FF2B5EF4-FFF2-40B4-BE49-F238E27FC236}">
                <a16:creationId xmlns:a16="http://schemas.microsoft.com/office/drawing/2014/main" id="{9E39237A-B98F-4D7D-9153-021AEFA3082F}"/>
              </a:ext>
            </a:extLst>
          </p:cNvPr>
          <p:cNvSpPr txBox="1"/>
          <p:nvPr/>
        </p:nvSpPr>
        <p:spPr>
          <a:xfrm>
            <a:off x="917468" y="1690688"/>
            <a:ext cx="10104408" cy="4493538"/>
          </a:xfrm>
          <a:prstGeom prst="rect">
            <a:avLst/>
          </a:prstGeom>
          <a:noFill/>
        </p:spPr>
        <p:txBody>
          <a:bodyPr wrap="square">
            <a:spAutoFit/>
          </a:bodyPr>
          <a:lstStyle/>
          <a:p>
            <a:r>
              <a:rPr lang="en-US" sz="2600" dirty="0">
                <a:latin typeface="Calibri" panose="020F0502020204030204" pitchFamily="34" charset="0"/>
                <a:cs typeface="Calibri" panose="020F0502020204030204" pitchFamily="34" charset="0"/>
              </a:rPr>
              <a:t>Health geography has standards – why?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Health care is conceptualized as a human right. None such declarations for other opportunities.</a:t>
            </a: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Disaster-oriented studies often discuss transport equity – why? </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We think it is because they experienced disaster and (recognized) the visible suffering of particular groups so they have policy guidelines!</a:t>
            </a:r>
          </a:p>
          <a:p>
            <a:endParaRPr lang="en-US" sz="2600" dirty="0">
              <a:latin typeface="Calibri" panose="020F0502020204030204" pitchFamily="34" charset="0"/>
              <a:cs typeface="Calibri" panose="020F0502020204030204" pitchFamily="34" charset="0"/>
            </a:endParaRPr>
          </a:p>
          <a:p>
            <a:r>
              <a:rPr lang="en-US" sz="2600" dirty="0">
                <a:latin typeface="Calibri" panose="020F0502020204030204" pitchFamily="34" charset="0"/>
                <a:cs typeface="Calibri" panose="020F0502020204030204" pitchFamily="34" charset="0"/>
              </a:rPr>
              <a:t>Papers mentioning climate change targets – again, policy guidelines</a:t>
            </a:r>
          </a:p>
          <a:p>
            <a:pPr marL="457200" indent="-457200">
              <a:buFont typeface="Arial" panose="020B0604020202020204" pitchFamily="34" charset="0"/>
              <a:buChar char="•"/>
            </a:pPr>
            <a:r>
              <a:rPr lang="en-US" sz="2600" dirty="0">
                <a:latin typeface="Calibri" panose="020F0502020204030204" pitchFamily="34" charset="0"/>
                <a:cs typeface="Calibri" panose="020F0502020204030204" pitchFamily="34" charset="0"/>
              </a:rPr>
              <a:t>Decision/policy-makers have normatively and collectively recognized this as a disaster/injustice. </a:t>
            </a:r>
          </a:p>
        </p:txBody>
      </p:sp>
      <p:grpSp>
        <p:nvGrpSpPr>
          <p:cNvPr id="11" name="Group 10">
            <a:extLst>
              <a:ext uri="{FF2B5EF4-FFF2-40B4-BE49-F238E27FC236}">
                <a16:creationId xmlns:a16="http://schemas.microsoft.com/office/drawing/2014/main" id="{0F77CB72-745F-473D-B4D0-44315FE05C83}"/>
              </a:ext>
            </a:extLst>
          </p:cNvPr>
          <p:cNvGrpSpPr/>
          <p:nvPr/>
        </p:nvGrpSpPr>
        <p:grpSpPr>
          <a:xfrm>
            <a:off x="11170351" y="4894783"/>
            <a:ext cx="1086338" cy="1449648"/>
            <a:chOff x="10663634" y="3285058"/>
            <a:chExt cx="1086338" cy="1449648"/>
          </a:xfrm>
        </p:grpSpPr>
        <p:sp>
          <p:nvSpPr>
            <p:cNvPr id="12" name="Google Shape;101;p2">
              <a:extLst>
                <a:ext uri="{FF2B5EF4-FFF2-40B4-BE49-F238E27FC236}">
                  <a16:creationId xmlns:a16="http://schemas.microsoft.com/office/drawing/2014/main" id="{A7081857-8622-4C99-B614-07577BFDAEA6}"/>
                </a:ext>
              </a:extLst>
            </p:cNvPr>
            <p:cNvSpPr txBox="1">
              <a:spLocks/>
            </p:cNvSpPr>
            <p:nvPr/>
          </p:nvSpPr>
          <p:spPr>
            <a:xfrm>
              <a:off x="10663634" y="3285058"/>
              <a:ext cx="1086338" cy="1449648"/>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1600" dirty="0"/>
                <a:t>Pre-print!</a:t>
              </a:r>
            </a:p>
            <a:p>
              <a:pPr>
                <a:buSzPts val="4400"/>
              </a:pPr>
              <a:endParaRPr lang="en-US" sz="1600" dirty="0"/>
            </a:p>
            <a:p>
              <a:pPr>
                <a:buSzPts val="4400"/>
              </a:pPr>
              <a:endParaRPr lang="en-US" sz="1600" dirty="0"/>
            </a:p>
            <a:p>
              <a:pPr>
                <a:buSzPts val="4400"/>
              </a:pPr>
              <a:endParaRPr lang="en-US" sz="1600" dirty="0"/>
            </a:p>
            <a:p>
              <a:pPr>
                <a:buSzPts val="4400"/>
              </a:pPr>
              <a:r>
                <a:rPr lang="en-US" sz="1600" dirty="0"/>
                <a:t> </a:t>
              </a:r>
            </a:p>
          </p:txBody>
        </p:sp>
        <p:pic>
          <p:nvPicPr>
            <p:cNvPr id="13" name="Picture 12">
              <a:extLst>
                <a:ext uri="{FF2B5EF4-FFF2-40B4-BE49-F238E27FC236}">
                  <a16:creationId xmlns:a16="http://schemas.microsoft.com/office/drawing/2014/main" id="{20000160-0432-4F54-916E-427BDDEDBAA4}"/>
                </a:ext>
              </a:extLst>
            </p:cNvPr>
            <p:cNvPicPr>
              <a:picLocks noChangeAspect="1"/>
            </p:cNvPicPr>
            <p:nvPr/>
          </p:nvPicPr>
          <p:blipFill>
            <a:blip r:embed="rId4"/>
            <a:stretch>
              <a:fillRect/>
            </a:stretch>
          </p:blipFill>
          <p:spPr>
            <a:xfrm>
              <a:off x="10732934" y="3681413"/>
              <a:ext cx="909638" cy="909638"/>
            </a:xfrm>
            <a:prstGeom prst="rect">
              <a:avLst/>
            </a:prstGeom>
          </p:spPr>
        </p:pic>
      </p:grpSp>
      <p:sp>
        <p:nvSpPr>
          <p:cNvPr id="9" name="Slide Number Placeholder 8">
            <a:extLst>
              <a:ext uri="{FF2B5EF4-FFF2-40B4-BE49-F238E27FC236}">
                <a16:creationId xmlns:a16="http://schemas.microsoft.com/office/drawing/2014/main" id="{6C62BFB4-74CD-4E19-8702-05D7CABD6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2360594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365125"/>
            <a:ext cx="10515600" cy="873471"/>
          </a:xfrm>
        </p:spPr>
        <p:txBody>
          <a:bodyPr>
            <a:noAutofit/>
          </a:bodyPr>
          <a:lstStyle/>
          <a:p>
            <a:r>
              <a:rPr lang="en-US" sz="3600" dirty="0"/>
              <a:t>Equity standards and POPULATION GROUP</a:t>
            </a:r>
            <a:endParaRPr lang="en-CA" sz="36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838200" y="1825625"/>
            <a:ext cx="4877930" cy="4351200"/>
          </a:xfrm>
        </p:spPr>
        <p:txBody>
          <a:bodyPr/>
          <a:lstStyle/>
          <a:p>
            <a:r>
              <a:rPr lang="en-CA" dirty="0"/>
              <a:t>(not super interesting, can be explained through the equity standards x concept cross tab)</a:t>
            </a:r>
          </a:p>
        </p:txBody>
      </p:sp>
      <p:pic>
        <p:nvPicPr>
          <p:cNvPr id="4" name="Picture 3">
            <a:extLst>
              <a:ext uri="{FF2B5EF4-FFF2-40B4-BE49-F238E27FC236}">
                <a16:creationId xmlns:a16="http://schemas.microsoft.com/office/drawing/2014/main" id="{F464A251-B249-41BD-989F-390780D5ED12}"/>
              </a:ext>
            </a:extLst>
          </p:cNvPr>
          <p:cNvPicPr>
            <a:picLocks noChangeAspect="1"/>
          </p:cNvPicPr>
          <p:nvPr/>
        </p:nvPicPr>
        <p:blipFill>
          <a:blip r:embed="rId2"/>
          <a:stretch>
            <a:fillRect/>
          </a:stretch>
        </p:blipFill>
        <p:spPr>
          <a:xfrm>
            <a:off x="5716130" y="2080826"/>
            <a:ext cx="5913632" cy="3657917"/>
          </a:xfrm>
          <a:prstGeom prst="rect">
            <a:avLst/>
          </a:prstGeom>
        </p:spPr>
      </p:pic>
      <p:sp>
        <p:nvSpPr>
          <p:cNvPr id="8" name="Slide Number Placeholder 7">
            <a:extLst>
              <a:ext uri="{FF2B5EF4-FFF2-40B4-BE49-F238E27FC236}">
                <a16:creationId xmlns:a16="http://schemas.microsoft.com/office/drawing/2014/main" id="{14414FAC-D843-434D-99D1-1F69001B94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900072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A29BED-5DC6-4E69-8033-C286012E7F10}"/>
              </a:ext>
            </a:extLst>
          </p:cNvPr>
          <p:cNvPicPr>
            <a:picLocks noChangeAspect="1"/>
          </p:cNvPicPr>
          <p:nvPr/>
        </p:nvPicPr>
        <p:blipFill>
          <a:blip r:embed="rId2"/>
          <a:stretch>
            <a:fillRect/>
          </a:stretch>
        </p:blipFill>
        <p:spPr>
          <a:xfrm>
            <a:off x="436854" y="1179903"/>
            <a:ext cx="7975626" cy="4935820"/>
          </a:xfrm>
          <a:prstGeom prst="rect">
            <a:avLst/>
          </a:prstGeom>
        </p:spPr>
      </p:pic>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365125"/>
            <a:ext cx="10515600" cy="873471"/>
          </a:xfrm>
        </p:spPr>
        <p:txBody>
          <a:bodyPr>
            <a:noAutofit/>
          </a:bodyPr>
          <a:lstStyle/>
          <a:p>
            <a:r>
              <a:rPr lang="en-US" sz="3600" dirty="0"/>
              <a:t>Equity conceptualizations and POPULATION GROUP</a:t>
            </a:r>
            <a:endParaRPr lang="en-CA" sz="36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7680960" y="1825625"/>
            <a:ext cx="3672840" cy="4351200"/>
          </a:xfrm>
        </p:spPr>
        <p:txBody>
          <a:bodyPr>
            <a:normAutofit fontScale="55000" lnSpcReduction="20000"/>
          </a:bodyPr>
          <a:lstStyle/>
          <a:p>
            <a:r>
              <a:rPr lang="en-CA" b="1" dirty="0"/>
              <a:t>(Dis)Ability </a:t>
            </a:r>
            <a:r>
              <a:rPr lang="en-CA" dirty="0"/>
              <a:t>– mostly Rights! No </a:t>
            </a:r>
            <a:r>
              <a:rPr lang="en-CA" b="1" dirty="0"/>
              <a:t>Spatial equity</a:t>
            </a:r>
          </a:p>
          <a:p>
            <a:pPr lvl="1"/>
            <a:r>
              <a:rPr lang="en-CA" dirty="0"/>
              <a:t>(Dis)Ability access is no where near average access, so can’t even begin to conceptual it around spatial equity perhaps</a:t>
            </a:r>
          </a:p>
          <a:p>
            <a:r>
              <a:rPr lang="en-CA" dirty="0"/>
              <a:t>Age – disproportionally wellbeing. Aging = healthcare = long life</a:t>
            </a:r>
          </a:p>
          <a:p>
            <a:r>
              <a:rPr lang="en-CA" b="1" dirty="0"/>
              <a:t>All populations</a:t>
            </a:r>
            <a:r>
              <a:rPr lang="en-CA" dirty="0"/>
              <a:t> – those papers throw in all SES and most conceptualize </a:t>
            </a:r>
            <a:r>
              <a:rPr lang="en-CA" b="1" dirty="0"/>
              <a:t>Spatial equity/Wellbeing</a:t>
            </a:r>
            <a:r>
              <a:rPr lang="en-CA" dirty="0"/>
              <a:t>. Interestingly, not general “</a:t>
            </a:r>
            <a:r>
              <a:rPr lang="en-CA" b="1" dirty="0"/>
              <a:t>Rights</a:t>
            </a:r>
            <a:r>
              <a:rPr lang="en-CA" dirty="0"/>
              <a:t>”. Literature sees rights as group-specific.</a:t>
            </a:r>
          </a:p>
          <a:p>
            <a:r>
              <a:rPr lang="en-CA" b="1" dirty="0"/>
              <a:t>Composite</a:t>
            </a:r>
            <a:r>
              <a:rPr lang="en-CA" dirty="0"/>
              <a:t> </a:t>
            </a:r>
            <a:r>
              <a:rPr lang="en-CA" b="1" dirty="0"/>
              <a:t>vulnerable</a:t>
            </a:r>
            <a:r>
              <a:rPr lang="en-CA" dirty="0"/>
              <a:t> </a:t>
            </a:r>
            <a:r>
              <a:rPr lang="en-CA" b="1" dirty="0"/>
              <a:t>populations</a:t>
            </a:r>
            <a:r>
              <a:rPr lang="en-CA" dirty="0"/>
              <a:t>, similar to all population but with more </a:t>
            </a:r>
            <a:r>
              <a:rPr lang="en-CA" b="1" dirty="0"/>
              <a:t>Transport-related exclusion</a:t>
            </a:r>
          </a:p>
          <a:p>
            <a:r>
              <a:rPr lang="en-CA" b="1" dirty="0"/>
              <a:t>Race/Ethnicity</a:t>
            </a:r>
            <a:r>
              <a:rPr lang="en-CA" dirty="0"/>
              <a:t> – disproportionally </a:t>
            </a:r>
            <a:r>
              <a:rPr lang="en-CA" b="1" dirty="0"/>
              <a:t>externalities</a:t>
            </a:r>
            <a:r>
              <a:rPr lang="en-CA" dirty="0"/>
              <a:t> (EJ)</a:t>
            </a:r>
          </a:p>
        </p:txBody>
      </p:sp>
      <p:sp>
        <p:nvSpPr>
          <p:cNvPr id="8" name="Slide Number Placeholder 7">
            <a:extLst>
              <a:ext uri="{FF2B5EF4-FFF2-40B4-BE49-F238E27FC236}">
                <a16:creationId xmlns:a16="http://schemas.microsoft.com/office/drawing/2014/main" id="{EDE098DE-2B4D-4E3A-9A9A-46A7AE102D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3588820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365125"/>
            <a:ext cx="10515600" cy="640715"/>
          </a:xfrm>
        </p:spPr>
        <p:txBody>
          <a:bodyPr>
            <a:normAutofit/>
          </a:bodyPr>
          <a:lstStyle/>
          <a:p>
            <a:r>
              <a:rPr lang="en-US" sz="3600" dirty="0"/>
              <a:t>Preliminary synthesis of equity standards’ (tables?)</a:t>
            </a:r>
            <a:endParaRPr lang="en-CA" sz="36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838200" y="1163782"/>
            <a:ext cx="10515600" cy="5013043"/>
          </a:xfrm>
        </p:spPr>
        <p:txBody>
          <a:bodyPr>
            <a:normAutofit/>
          </a:bodyPr>
          <a:lstStyle/>
          <a:p>
            <a:r>
              <a:rPr lang="en-CA" b="1" dirty="0"/>
              <a:t>Opportunity-based standards</a:t>
            </a:r>
          </a:p>
          <a:p>
            <a:pPr lvl="1"/>
            <a:r>
              <a:rPr lang="en-CA" dirty="0"/>
              <a:t>Travel impedance</a:t>
            </a:r>
          </a:p>
          <a:p>
            <a:pPr lvl="2"/>
            <a:r>
              <a:rPr lang="en-CA" dirty="0"/>
              <a:t>Travel distance, time, (and sometimes cost) to destination, beyond which it is unequitable.</a:t>
            </a:r>
          </a:p>
          <a:p>
            <a:pPr lvl="2"/>
            <a:r>
              <a:rPr lang="en-CA" dirty="0"/>
              <a:t>Source: national and local policy guidelines, transport literature.</a:t>
            </a:r>
          </a:p>
          <a:p>
            <a:pPr lvl="1"/>
            <a:r>
              <a:rPr lang="en-CA" dirty="0"/>
              <a:t>Opportunity accessibility thresholds</a:t>
            </a:r>
          </a:p>
          <a:p>
            <a:pPr lvl="2"/>
            <a:r>
              <a:rPr lang="en-CA" dirty="0"/>
              <a:t>Often relative, equity group vs. total population. Or the top quantile of some composite measure (in this case, the equity standard will implicitly always renew, always a new goal)</a:t>
            </a:r>
          </a:p>
          <a:p>
            <a:pPr lvl="2"/>
            <a:r>
              <a:rPr lang="en-CA" dirty="0"/>
              <a:t>Sometimes a minimum</a:t>
            </a:r>
          </a:p>
          <a:p>
            <a:pPr lvl="1"/>
            <a:r>
              <a:rPr lang="en-CA" dirty="0"/>
              <a:t>Opportunity demand vs. supply</a:t>
            </a:r>
          </a:p>
          <a:p>
            <a:pPr lvl="2"/>
            <a:r>
              <a:rPr lang="en-CA" dirty="0"/>
              <a:t>Accounting for population demand for an opportunity and the supply of the opportunity – concepts relating to spatial mismatch framed as equity. </a:t>
            </a:r>
          </a:p>
          <a:p>
            <a:pPr lvl="1"/>
            <a:endParaRPr lang="en-CA" dirty="0"/>
          </a:p>
          <a:p>
            <a:pPr lvl="1"/>
            <a:endParaRPr lang="en-CA" dirty="0"/>
          </a:p>
        </p:txBody>
      </p:sp>
      <p:sp>
        <p:nvSpPr>
          <p:cNvPr id="7" name="Slide Number Placeholder 6">
            <a:extLst>
              <a:ext uri="{FF2B5EF4-FFF2-40B4-BE49-F238E27FC236}">
                <a16:creationId xmlns:a16="http://schemas.microsoft.com/office/drawing/2014/main" id="{6E750F60-8F53-4F1E-806A-EF9C5DBAFD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2532261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838200" y="1138844"/>
            <a:ext cx="10515600" cy="5037981"/>
          </a:xfrm>
        </p:spPr>
        <p:txBody>
          <a:bodyPr>
            <a:normAutofit/>
          </a:bodyPr>
          <a:lstStyle/>
          <a:p>
            <a:r>
              <a:rPr lang="en-CA" b="1" dirty="0"/>
              <a:t>Environmental thresholds</a:t>
            </a:r>
            <a:r>
              <a:rPr lang="en-CA" dirty="0"/>
              <a:t>: noise, air, pollution criteria's</a:t>
            </a:r>
          </a:p>
          <a:p>
            <a:pPr lvl="1"/>
            <a:r>
              <a:rPr lang="en-CA" dirty="0"/>
              <a:t>WHO guidelines</a:t>
            </a:r>
          </a:p>
          <a:p>
            <a:endParaRPr lang="en-CA" dirty="0"/>
          </a:p>
          <a:p>
            <a:r>
              <a:rPr lang="en-CA" b="1" dirty="0"/>
              <a:t>Population characteristic</a:t>
            </a:r>
            <a:r>
              <a:rPr lang="en-CA" dirty="0"/>
              <a:t> threshold</a:t>
            </a:r>
          </a:p>
          <a:p>
            <a:pPr lvl="1"/>
            <a:r>
              <a:rPr lang="en-CA" dirty="0"/>
              <a:t>WHO guidelines on physical activity</a:t>
            </a:r>
          </a:p>
          <a:p>
            <a:pPr lvl="1"/>
            <a:r>
              <a:rPr lang="en-CA" dirty="0"/>
              <a:t>Equity legislation, transport benefit of equity group vs. non-equity group</a:t>
            </a:r>
          </a:p>
          <a:p>
            <a:pPr lvl="1"/>
            <a:r>
              <a:rPr lang="en-CA" dirty="0"/>
              <a:t>Medical recommendation on access to hospital for specific conditions</a:t>
            </a:r>
          </a:p>
          <a:p>
            <a:pPr marL="571500" lvl="1" indent="0">
              <a:buNone/>
            </a:pPr>
            <a:endParaRPr lang="en-CA" dirty="0"/>
          </a:p>
          <a:p>
            <a:r>
              <a:rPr lang="en-CA" b="1" dirty="0"/>
              <a:t>Infrastructure/related-service criteria</a:t>
            </a:r>
          </a:p>
          <a:p>
            <a:pPr lvl="1"/>
            <a:r>
              <a:rPr lang="en-CA" dirty="0"/>
              <a:t>Min quality of infrastructure, level of service…</a:t>
            </a:r>
          </a:p>
          <a:p>
            <a:pPr lvl="1"/>
            <a:endParaRPr lang="en-CA" dirty="0"/>
          </a:p>
          <a:p>
            <a:pPr lvl="1"/>
            <a:endParaRPr lang="en-CA" dirty="0"/>
          </a:p>
        </p:txBody>
      </p:sp>
      <p:sp>
        <p:nvSpPr>
          <p:cNvPr id="5" name="Title 1">
            <a:extLst>
              <a:ext uri="{FF2B5EF4-FFF2-40B4-BE49-F238E27FC236}">
                <a16:creationId xmlns:a16="http://schemas.microsoft.com/office/drawing/2014/main" id="{E3C0F651-F5C5-4642-B89E-297D807F5CA8}"/>
              </a:ext>
            </a:extLst>
          </p:cNvPr>
          <p:cNvSpPr txBox="1">
            <a:spLocks/>
          </p:cNvSpPr>
          <p:nvPr/>
        </p:nvSpPr>
        <p:spPr>
          <a:xfrm>
            <a:off x="838200" y="365125"/>
            <a:ext cx="10515600" cy="640715"/>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3600"/>
              <a:t>Preliminary synthesis of equity standards’ (tables?)</a:t>
            </a:r>
            <a:endParaRPr lang="en-CA" sz="3600" dirty="0"/>
          </a:p>
        </p:txBody>
      </p:sp>
      <p:sp>
        <p:nvSpPr>
          <p:cNvPr id="11" name="Slide Number Placeholder 10">
            <a:extLst>
              <a:ext uri="{FF2B5EF4-FFF2-40B4-BE49-F238E27FC236}">
                <a16:creationId xmlns:a16="http://schemas.microsoft.com/office/drawing/2014/main" id="{F7751713-A233-4434-A856-1881F2C144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extLst>
      <p:ext uri="{BB962C8B-B14F-4D97-AF65-F5344CB8AC3E}">
        <p14:creationId xmlns:p14="http://schemas.microsoft.com/office/powerpoint/2010/main" val="3089806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5" name="Rectangle 14">
            <a:extLst>
              <a:ext uri="{FF2B5EF4-FFF2-40B4-BE49-F238E27FC236}">
                <a16:creationId xmlns:a16="http://schemas.microsoft.com/office/drawing/2014/main" id="{EC8B408D-1B62-4C3A-8FA5-9EB5454D172F}"/>
              </a:ext>
            </a:extLst>
          </p:cNvPr>
          <p:cNvSpPr/>
          <p:nvPr/>
        </p:nvSpPr>
        <p:spPr>
          <a:xfrm>
            <a:off x="1811261" y="2375559"/>
            <a:ext cx="805542" cy="525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Yes</a:t>
            </a:r>
            <a:endParaRPr lang="en-CA" sz="1600" b="1" dirty="0">
              <a:latin typeface="Calibri" panose="020F0502020204030204" pitchFamily="34" charset="0"/>
              <a:cs typeface="Calibri" panose="020F0502020204030204" pitchFamily="34" charset="0"/>
            </a:endParaRPr>
          </a:p>
        </p:txBody>
      </p:sp>
      <p:sp>
        <p:nvSpPr>
          <p:cNvPr id="22" name="Rectangle 21">
            <a:extLst>
              <a:ext uri="{FF2B5EF4-FFF2-40B4-BE49-F238E27FC236}">
                <a16:creationId xmlns:a16="http://schemas.microsoft.com/office/drawing/2014/main" id="{C7E4458F-2268-44EC-BA82-1340584121A0}"/>
              </a:ext>
            </a:extLst>
          </p:cNvPr>
          <p:cNvSpPr/>
          <p:nvPr/>
        </p:nvSpPr>
        <p:spPr>
          <a:xfrm>
            <a:off x="3994777" y="3632324"/>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Yes</a:t>
            </a:r>
            <a:endParaRPr lang="en-CA" sz="1600" b="1" dirty="0">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5263A678-B00E-462F-AFDF-91890F3BF1CC}"/>
              </a:ext>
            </a:extLst>
          </p:cNvPr>
          <p:cNvSpPr/>
          <p:nvPr/>
        </p:nvSpPr>
        <p:spPr>
          <a:xfrm>
            <a:off x="6441623" y="1382282"/>
            <a:ext cx="805542" cy="3407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No</a:t>
            </a:r>
            <a:endParaRPr lang="en-CA" sz="1600" b="1"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50C532E-4119-4B2D-85B5-FACD5A699A3D}"/>
              </a:ext>
            </a:extLst>
          </p:cNvPr>
          <p:cNvSpPr/>
          <p:nvPr/>
        </p:nvSpPr>
        <p:spPr>
          <a:xfrm>
            <a:off x="683622" y="1258661"/>
            <a:ext cx="2660469" cy="870857"/>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Measure of transport equity dimensions?</a:t>
            </a:r>
            <a:endParaRPr lang="en-CA" sz="1800"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5B28655-0CAF-499A-9023-0B5F02077389}"/>
              </a:ext>
            </a:extLst>
          </p:cNvPr>
          <p:cNvSpPr/>
          <p:nvPr/>
        </p:nvSpPr>
        <p:spPr>
          <a:xfrm>
            <a:off x="683622" y="3567827"/>
            <a:ext cx="2660469" cy="788990"/>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Provides a standard?</a:t>
            </a:r>
            <a:endParaRPr lang="en-CA" sz="1800" dirty="0">
              <a:solidFill>
                <a:schemeClr val="tx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10EE528D-7FA7-4766-93B7-88C122BD1497}"/>
              </a:ext>
            </a:extLst>
          </p:cNvPr>
          <p:cNvSpPr/>
          <p:nvPr/>
        </p:nvSpPr>
        <p:spPr>
          <a:xfrm>
            <a:off x="5793607" y="3562300"/>
            <a:ext cx="2660469" cy="794516"/>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Engages with equity conceptualization?</a:t>
            </a:r>
            <a:endParaRPr lang="en-CA" sz="1800" dirty="0">
              <a:solidFill>
                <a:schemeClr val="tx1"/>
              </a:solidFill>
              <a:latin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id="{7407DC4D-BCDB-4A8E-AAF4-7E9B68F9CF38}"/>
              </a:ext>
            </a:extLst>
          </p:cNvPr>
          <p:cNvCxnSpPr>
            <a:cxnSpLocks/>
            <a:stCxn id="15" idx="3"/>
          </p:cNvCxnSpPr>
          <p:nvPr/>
        </p:nvCxnSpPr>
        <p:spPr>
          <a:xfrm>
            <a:off x="2616803" y="2638359"/>
            <a:ext cx="839231"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6F9B97-BA77-4BFC-9068-B9610552C403}"/>
              </a:ext>
            </a:extLst>
          </p:cNvPr>
          <p:cNvSpPr/>
          <p:nvPr/>
        </p:nvSpPr>
        <p:spPr>
          <a:xfrm>
            <a:off x="3577978" y="2160823"/>
            <a:ext cx="7937608" cy="997380"/>
          </a:xfrm>
          <a:prstGeom prst="rect">
            <a:avLst/>
          </a:prstGeom>
          <a:ln w="28575">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Calibri" panose="020F0502020204030204" pitchFamily="34" charset="0"/>
                <a:cs typeface="Calibri" panose="020F0502020204030204" pitchFamily="34" charset="0"/>
              </a:rPr>
              <a:t>What</a:t>
            </a:r>
            <a:r>
              <a:rPr lang="en-US" sz="1600" dirty="0">
                <a:latin typeface="Calibri" panose="020F0502020204030204" pitchFamily="34" charset="0"/>
                <a:cs typeface="Calibri" panose="020F0502020204030204" pitchFamily="34" charset="0"/>
              </a:rPr>
              <a:t>? (Dimension i.e., mobility/accessibility, traffic-related pollution, traffic safety, or health)</a:t>
            </a:r>
          </a:p>
          <a:p>
            <a:r>
              <a:rPr lang="en-US" sz="1600" b="1" dirty="0">
                <a:latin typeface="Calibri" panose="020F0502020204030204" pitchFamily="34" charset="0"/>
                <a:cs typeface="Calibri" panose="020F0502020204030204" pitchFamily="34" charset="0"/>
              </a:rPr>
              <a:t>When</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Where</a:t>
            </a:r>
            <a:r>
              <a:rPr lang="en-US" sz="1600" dirty="0">
                <a:latin typeface="Calibri" panose="020F0502020204030204" pitchFamily="34" charset="0"/>
                <a:cs typeface="Calibri" panose="020F0502020204030204" pitchFamily="34" charset="0"/>
              </a:rPr>
              <a:t>? (urban/rural, city, continent, temporal scope)</a:t>
            </a:r>
          </a:p>
          <a:p>
            <a:r>
              <a:rPr lang="en-US" sz="1600" b="1" dirty="0">
                <a:latin typeface="Calibri" panose="020F0502020204030204" pitchFamily="34" charset="0"/>
                <a:cs typeface="Calibri" panose="020F0502020204030204" pitchFamily="34" charset="0"/>
              </a:rPr>
              <a:t>Who</a:t>
            </a:r>
            <a:r>
              <a:rPr lang="en-US" sz="1600" dirty="0">
                <a:latin typeface="Calibri" panose="020F0502020204030204" pitchFamily="34" charset="0"/>
                <a:cs typeface="Calibri" panose="020F0502020204030204" pitchFamily="34" charset="0"/>
              </a:rPr>
              <a:t>?(population group, mode type, activity/opportunity type, transport network status)</a:t>
            </a:r>
          </a:p>
        </p:txBody>
      </p:sp>
      <p:cxnSp>
        <p:nvCxnSpPr>
          <p:cNvPr id="17" name="Straight Arrow Connector 16">
            <a:extLst>
              <a:ext uri="{FF2B5EF4-FFF2-40B4-BE49-F238E27FC236}">
                <a16:creationId xmlns:a16="http://schemas.microsoft.com/office/drawing/2014/main" id="{7E870E61-281D-4A47-BBF0-EE386C01E92D}"/>
              </a:ext>
            </a:extLst>
          </p:cNvPr>
          <p:cNvCxnSpPr>
            <a:cxnSpLocks/>
          </p:cNvCxnSpPr>
          <p:nvPr/>
        </p:nvCxnSpPr>
        <p:spPr>
          <a:xfrm>
            <a:off x="4411016" y="3997727"/>
            <a:ext cx="0" cy="492539"/>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D49474E-0CC2-4016-8666-1D6961783F02}"/>
              </a:ext>
            </a:extLst>
          </p:cNvPr>
          <p:cNvSpPr/>
          <p:nvPr/>
        </p:nvSpPr>
        <p:spPr>
          <a:xfrm>
            <a:off x="1803519" y="4893220"/>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No </a:t>
            </a:r>
            <a:endParaRPr lang="en-CA" sz="1600" b="1" dirty="0">
              <a:latin typeface="Calibri" panose="020F0502020204030204" pitchFamily="34" charset="0"/>
              <a:cs typeface="Calibri" panose="020F0502020204030204" pitchFamily="34" charset="0"/>
            </a:endParaRPr>
          </a:p>
        </p:txBody>
      </p:sp>
      <p:cxnSp>
        <p:nvCxnSpPr>
          <p:cNvPr id="19" name="Straight Arrow Connector 18">
            <a:extLst>
              <a:ext uri="{FF2B5EF4-FFF2-40B4-BE49-F238E27FC236}">
                <a16:creationId xmlns:a16="http://schemas.microsoft.com/office/drawing/2014/main" id="{B63414D8-9AFC-4D2E-B5A8-FC7241E49FD8}"/>
              </a:ext>
            </a:extLst>
          </p:cNvPr>
          <p:cNvCxnSpPr>
            <a:cxnSpLocks/>
          </p:cNvCxnSpPr>
          <p:nvPr/>
        </p:nvCxnSpPr>
        <p:spPr>
          <a:xfrm>
            <a:off x="1981300" y="4467741"/>
            <a:ext cx="0" cy="1212623"/>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2C7D411-A178-4AF2-934E-4BEA5734D380}"/>
              </a:ext>
            </a:extLst>
          </p:cNvPr>
          <p:cNvSpPr/>
          <p:nvPr/>
        </p:nvSpPr>
        <p:spPr>
          <a:xfrm>
            <a:off x="3526743" y="4595269"/>
            <a:ext cx="1901188" cy="933334"/>
          </a:xfrm>
          <a:prstGeom prst="rect">
            <a:avLst/>
          </a:prstGeom>
          <a:ln>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Calibri" panose="020F0502020204030204" pitchFamily="34" charset="0"/>
                <a:cs typeface="Calibri" panose="020F0502020204030204" pitchFamily="34" charset="0"/>
              </a:rPr>
              <a:t>How</a:t>
            </a:r>
            <a:r>
              <a:rPr lang="en-US" sz="1600" dirty="0">
                <a:latin typeface="Calibri" panose="020F0502020204030204" pitchFamily="34" charset="0"/>
                <a:cs typeface="Calibri" panose="020F0502020204030204" pitchFamily="34" charset="0"/>
              </a:rPr>
              <a:t>? (i.e., max. travel distance, max. time distance, etc.)</a:t>
            </a:r>
            <a:endParaRPr lang="en-CA" sz="1600" dirty="0">
              <a:latin typeface="Calibri" panose="020F0502020204030204" pitchFamily="34" charset="0"/>
              <a:cs typeface="Calibri" panose="020F0502020204030204" pitchFamily="34" charset="0"/>
            </a:endParaRPr>
          </a:p>
        </p:txBody>
      </p:sp>
      <p:cxnSp>
        <p:nvCxnSpPr>
          <p:cNvPr id="21" name="Straight Arrow Connector 20">
            <a:extLst>
              <a:ext uri="{FF2B5EF4-FFF2-40B4-BE49-F238E27FC236}">
                <a16:creationId xmlns:a16="http://schemas.microsoft.com/office/drawing/2014/main" id="{6AD3B5B8-7660-4930-A7D3-F202E189A715}"/>
              </a:ext>
            </a:extLst>
          </p:cNvPr>
          <p:cNvCxnSpPr>
            <a:cxnSpLocks/>
          </p:cNvCxnSpPr>
          <p:nvPr/>
        </p:nvCxnSpPr>
        <p:spPr>
          <a:xfrm>
            <a:off x="3511263" y="3986558"/>
            <a:ext cx="2338532"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68A465F4-C53D-4F4D-99BC-B020015BA874}"/>
              </a:ext>
            </a:extLst>
          </p:cNvPr>
          <p:cNvSpPr/>
          <p:nvPr/>
        </p:nvSpPr>
        <p:spPr>
          <a:xfrm>
            <a:off x="1095890" y="5680364"/>
            <a:ext cx="1770819"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EXCLUDED</a:t>
            </a:r>
            <a:endParaRPr lang="en-CA" sz="1600" b="1"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B335466F-CD6E-46DC-8322-766A4623D950}"/>
              </a:ext>
            </a:extLst>
          </p:cNvPr>
          <p:cNvSpPr/>
          <p:nvPr/>
        </p:nvSpPr>
        <p:spPr>
          <a:xfrm>
            <a:off x="6959218" y="4925718"/>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No</a:t>
            </a:r>
            <a:endParaRPr lang="en-CA" sz="1600" b="1" dirty="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AB85E907-E22D-48DB-8E32-674B90F211BB}"/>
              </a:ext>
            </a:extLst>
          </p:cNvPr>
          <p:cNvSpPr/>
          <p:nvPr/>
        </p:nvSpPr>
        <p:spPr>
          <a:xfrm>
            <a:off x="6238431" y="5680363"/>
            <a:ext cx="1770819"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EXCLUDED</a:t>
            </a:r>
            <a:endParaRPr lang="en-CA" sz="1600" b="1"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9D7CAD41-8A3B-4AFA-BE81-F97B0525857A}"/>
              </a:ext>
            </a:extLst>
          </p:cNvPr>
          <p:cNvSpPr/>
          <p:nvPr/>
        </p:nvSpPr>
        <p:spPr>
          <a:xfrm>
            <a:off x="9145186" y="3664950"/>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Yes</a:t>
            </a:r>
            <a:endParaRPr lang="en-CA" sz="1600" b="1" dirty="0">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DA0B2016-C31A-4CED-AFEE-47E3E56C561C}"/>
              </a:ext>
            </a:extLst>
          </p:cNvPr>
          <p:cNvCxnSpPr>
            <a:cxnSpLocks/>
          </p:cNvCxnSpPr>
          <p:nvPr/>
        </p:nvCxnSpPr>
        <p:spPr>
          <a:xfrm>
            <a:off x="3428326" y="1687576"/>
            <a:ext cx="7117754" cy="1"/>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99FA1C-C152-4BF6-A085-B4E9957922CC}"/>
              </a:ext>
            </a:extLst>
          </p:cNvPr>
          <p:cNvCxnSpPr>
            <a:cxnSpLocks/>
          </p:cNvCxnSpPr>
          <p:nvPr/>
        </p:nvCxnSpPr>
        <p:spPr>
          <a:xfrm>
            <a:off x="8583622" y="3987617"/>
            <a:ext cx="1889221" cy="1011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6875B13-287D-4540-A8B8-E3C4A8D186F3}"/>
              </a:ext>
            </a:extLst>
          </p:cNvPr>
          <p:cNvSpPr/>
          <p:nvPr/>
        </p:nvSpPr>
        <p:spPr>
          <a:xfrm>
            <a:off x="10518148" y="3772604"/>
            <a:ext cx="1081175"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INCLUDED</a:t>
            </a:r>
            <a:endParaRPr lang="en-CA" sz="1600" b="1" dirty="0">
              <a:latin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9B25184D-4B30-486D-9DC2-12CFE79D667F}"/>
              </a:ext>
            </a:extLst>
          </p:cNvPr>
          <p:cNvSpPr/>
          <p:nvPr/>
        </p:nvSpPr>
        <p:spPr>
          <a:xfrm>
            <a:off x="10630315" y="1513445"/>
            <a:ext cx="1332221"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EXCLUDED</a:t>
            </a:r>
            <a:endParaRPr lang="en-CA" sz="1600" b="1" dirty="0">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285DDD6B-5CB7-4CBC-90CF-1229777641EE}"/>
              </a:ext>
            </a:extLst>
          </p:cNvPr>
          <p:cNvCxnSpPr>
            <a:cxnSpLocks/>
          </p:cNvCxnSpPr>
          <p:nvPr/>
        </p:nvCxnSpPr>
        <p:spPr>
          <a:xfrm>
            <a:off x="9547957" y="4035539"/>
            <a:ext cx="0" cy="454727"/>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FE08CBC-C07D-48A6-BBEE-B4FD40DCF3FB}"/>
              </a:ext>
            </a:extLst>
          </p:cNvPr>
          <p:cNvSpPr/>
          <p:nvPr/>
        </p:nvSpPr>
        <p:spPr>
          <a:xfrm>
            <a:off x="8298256" y="4682368"/>
            <a:ext cx="2447943" cy="846235"/>
          </a:xfrm>
          <a:prstGeom prst="rect">
            <a:avLst/>
          </a:prstGeom>
          <a:ln w="28575">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Calibri" panose="020F0502020204030204" pitchFamily="34" charset="0"/>
                <a:cs typeface="Calibri" panose="020F0502020204030204" pitchFamily="34" charset="0"/>
              </a:rPr>
              <a:t>How</a:t>
            </a:r>
            <a:r>
              <a:rPr lang="en-US" sz="1600" dirty="0">
                <a:latin typeface="Calibri" panose="020F0502020204030204" pitchFamily="34" charset="0"/>
                <a:cs typeface="Calibri" panose="020F0502020204030204" pitchFamily="34" charset="0"/>
              </a:rPr>
              <a:t>? (i.e., social exclusion, transport poverty, spatial equity, etc.)</a:t>
            </a:r>
            <a:endParaRPr lang="en-CA" sz="1600" dirty="0">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53C5B676-B94E-495C-B2A8-98DC99216E08}"/>
              </a:ext>
            </a:extLst>
          </p:cNvPr>
          <p:cNvSpPr/>
          <p:nvPr/>
        </p:nvSpPr>
        <p:spPr>
          <a:xfrm>
            <a:off x="457200" y="1073043"/>
            <a:ext cx="11590867" cy="2340256"/>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7F715FAC-8DFF-454F-B5CD-C4E86D19F1E0}"/>
              </a:ext>
            </a:extLst>
          </p:cNvPr>
          <p:cNvSpPr/>
          <p:nvPr/>
        </p:nvSpPr>
        <p:spPr>
          <a:xfrm>
            <a:off x="457201" y="3444702"/>
            <a:ext cx="11590866" cy="2758390"/>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CA151705-A43C-4CA6-AA95-046A5D3AF62B}"/>
              </a:ext>
            </a:extLst>
          </p:cNvPr>
          <p:cNvSpPr/>
          <p:nvPr/>
        </p:nvSpPr>
        <p:spPr>
          <a:xfrm>
            <a:off x="442494" y="703109"/>
            <a:ext cx="482256" cy="155289"/>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482113FF-B0B0-4C3C-932F-E37B8F2BBC9C}"/>
              </a:ext>
            </a:extLst>
          </p:cNvPr>
          <p:cNvSpPr/>
          <p:nvPr/>
        </p:nvSpPr>
        <p:spPr>
          <a:xfrm>
            <a:off x="442494" y="490177"/>
            <a:ext cx="482256" cy="155289"/>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52EE68B1-10B8-490C-AD19-50FF8F97F6E7}"/>
              </a:ext>
            </a:extLst>
          </p:cNvPr>
          <p:cNvSpPr/>
          <p:nvPr/>
        </p:nvSpPr>
        <p:spPr>
          <a:xfrm>
            <a:off x="442494" y="258421"/>
            <a:ext cx="482256" cy="155289"/>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A88F01BD-8C31-41A5-A842-83DDF990CC20}"/>
              </a:ext>
            </a:extLst>
          </p:cNvPr>
          <p:cNvSpPr txBox="1"/>
          <p:nvPr/>
        </p:nvSpPr>
        <p:spPr>
          <a:xfrm>
            <a:off x="1012738" y="151331"/>
            <a:ext cx="4669620"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Step 1 – Title and abstract screening</a:t>
            </a:r>
            <a:endParaRPr lang="en-US" sz="1600" dirty="0">
              <a:highlight>
                <a:srgbClr val="00FFFF"/>
              </a:highlight>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Step 2 – Full-paper screening</a:t>
            </a:r>
          </a:p>
          <a:p>
            <a:r>
              <a:rPr lang="en-US" sz="1600" dirty="0">
                <a:latin typeface="Calibri" panose="020F0502020204030204" pitchFamily="34" charset="0"/>
                <a:cs typeface="Calibri" panose="020F0502020204030204" pitchFamily="34" charset="0"/>
              </a:rPr>
              <a:t>Step 3 – Data-extraction</a:t>
            </a:r>
            <a:endParaRPr lang="en-CA" sz="1600" dirty="0">
              <a:latin typeface="Calibri" panose="020F0502020204030204" pitchFamily="34" charset="0"/>
              <a:cs typeface="Calibri" panose="020F0502020204030204" pitchFamily="34" charset="0"/>
            </a:endParaRPr>
          </a:p>
        </p:txBody>
      </p:sp>
      <p:sp>
        <p:nvSpPr>
          <p:cNvPr id="44" name="Slide Number Placeholder 6">
            <a:extLst>
              <a:ext uri="{FF2B5EF4-FFF2-40B4-BE49-F238E27FC236}">
                <a16:creationId xmlns:a16="http://schemas.microsoft.com/office/drawing/2014/main" id="{81DFC76B-CE6D-44A4-8406-6D2E823EFC3B}"/>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4</a:t>
            </a:fld>
            <a:r>
              <a:rPr lang="en-US" dirty="0"/>
              <a:t>/10</a:t>
            </a:r>
          </a:p>
        </p:txBody>
      </p:sp>
      <p:cxnSp>
        <p:nvCxnSpPr>
          <p:cNvPr id="12" name="Straight Arrow Connector 11">
            <a:extLst>
              <a:ext uri="{FF2B5EF4-FFF2-40B4-BE49-F238E27FC236}">
                <a16:creationId xmlns:a16="http://schemas.microsoft.com/office/drawing/2014/main" id="{E3F7DC9E-A651-4E74-8DEE-0FEFF2E70FDD}"/>
              </a:ext>
            </a:extLst>
          </p:cNvPr>
          <p:cNvCxnSpPr>
            <a:cxnSpLocks/>
          </p:cNvCxnSpPr>
          <p:nvPr/>
        </p:nvCxnSpPr>
        <p:spPr>
          <a:xfrm>
            <a:off x="1973680" y="2206220"/>
            <a:ext cx="0" cy="1083954"/>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AE2B689-7470-CAD9-6C4F-A9A2E07BE50C}"/>
              </a:ext>
            </a:extLst>
          </p:cNvPr>
          <p:cNvCxnSpPr>
            <a:cxnSpLocks/>
          </p:cNvCxnSpPr>
          <p:nvPr/>
        </p:nvCxnSpPr>
        <p:spPr>
          <a:xfrm>
            <a:off x="7081018" y="4474142"/>
            <a:ext cx="0" cy="1212623"/>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51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P spid="29" grpId="0" animBg="1"/>
      <p:bldP spid="9" grpId="0" animBg="1"/>
      <p:bldP spid="10" grpId="0" animBg="1"/>
      <p:bldP spid="11" grpId="0" animBg="1"/>
      <p:bldP spid="16" grpId="0" animBg="1"/>
      <p:bldP spid="18" grpId="0" animBg="1"/>
      <p:bldP spid="20" grpId="0" animBg="1"/>
      <p:bldP spid="23" grpId="0" animBg="1"/>
      <p:bldP spid="24" grpId="0" animBg="1"/>
      <p:bldP spid="26" grpId="0" animBg="1"/>
      <p:bldP spid="27" grpId="0" animBg="1"/>
      <p:bldP spid="31" grpId="0" animBg="1"/>
      <p:bldP spid="32" grpId="0" animBg="1"/>
      <p:bldP spid="3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32" name="Rectangle 31">
            <a:extLst>
              <a:ext uri="{FF2B5EF4-FFF2-40B4-BE49-F238E27FC236}">
                <a16:creationId xmlns:a16="http://schemas.microsoft.com/office/drawing/2014/main" id="{9B25184D-4B30-486D-9DC2-12CFE79D667F}"/>
              </a:ext>
            </a:extLst>
          </p:cNvPr>
          <p:cNvSpPr/>
          <p:nvPr/>
        </p:nvSpPr>
        <p:spPr>
          <a:xfrm>
            <a:off x="10124774" y="1476410"/>
            <a:ext cx="1332221"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EXCLUDED</a:t>
            </a:r>
            <a:endParaRPr lang="en-CA" sz="1600" b="1" dirty="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EC8B408D-1B62-4C3A-8FA5-9EB5454D172F}"/>
              </a:ext>
            </a:extLst>
          </p:cNvPr>
          <p:cNvSpPr/>
          <p:nvPr/>
        </p:nvSpPr>
        <p:spPr>
          <a:xfrm>
            <a:off x="1811261" y="2375559"/>
            <a:ext cx="805542" cy="5256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Yes</a:t>
            </a:r>
            <a:endParaRPr lang="en-CA" sz="1600" b="1" dirty="0">
              <a:latin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5263A678-B00E-462F-AFDF-91890F3BF1CC}"/>
              </a:ext>
            </a:extLst>
          </p:cNvPr>
          <p:cNvSpPr/>
          <p:nvPr/>
        </p:nvSpPr>
        <p:spPr>
          <a:xfrm>
            <a:off x="6441623" y="1382282"/>
            <a:ext cx="805542" cy="3407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No</a:t>
            </a:r>
            <a:endParaRPr lang="en-CA" sz="1600" b="1"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50C532E-4119-4B2D-85B5-FACD5A699A3D}"/>
              </a:ext>
            </a:extLst>
          </p:cNvPr>
          <p:cNvSpPr/>
          <p:nvPr/>
        </p:nvSpPr>
        <p:spPr>
          <a:xfrm>
            <a:off x="683622" y="1258661"/>
            <a:ext cx="2660469" cy="870857"/>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Includes transport equity dimension(s)?</a:t>
            </a:r>
            <a:endParaRPr lang="en-CA" sz="1800" dirty="0">
              <a:solidFill>
                <a:schemeClr val="tx1"/>
              </a:solidFill>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D5B28655-0CAF-499A-9023-0B5F02077389}"/>
              </a:ext>
            </a:extLst>
          </p:cNvPr>
          <p:cNvSpPr/>
          <p:nvPr/>
        </p:nvSpPr>
        <p:spPr>
          <a:xfrm>
            <a:off x="683622" y="3567827"/>
            <a:ext cx="2660469" cy="788990"/>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Provides a standard?</a:t>
            </a:r>
            <a:endParaRPr lang="en-CA" sz="1800" dirty="0">
              <a:solidFill>
                <a:schemeClr val="tx1"/>
              </a:solidFill>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10EE528D-7FA7-4766-93B7-88C122BD1497}"/>
              </a:ext>
            </a:extLst>
          </p:cNvPr>
          <p:cNvSpPr/>
          <p:nvPr/>
        </p:nvSpPr>
        <p:spPr>
          <a:xfrm>
            <a:off x="5513650" y="3562301"/>
            <a:ext cx="2660469" cy="794516"/>
          </a:xfrm>
          <a:prstGeom prst="rect">
            <a:avLst/>
          </a:prstGeom>
          <a:solidFill>
            <a:schemeClr val="bg1"/>
          </a:solidFill>
          <a:ln>
            <a:solidFill>
              <a:srgbClr val="0D0D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Calibri" panose="020F0502020204030204" pitchFamily="34" charset="0"/>
                <a:cs typeface="Calibri" panose="020F0502020204030204" pitchFamily="34" charset="0"/>
              </a:rPr>
              <a:t>Engages with equity conceptualization?</a:t>
            </a:r>
            <a:endParaRPr lang="en-CA" sz="1800" dirty="0">
              <a:solidFill>
                <a:schemeClr val="tx1"/>
              </a:solidFill>
              <a:latin typeface="Calibri" panose="020F0502020204030204" pitchFamily="34" charset="0"/>
              <a:cs typeface="Calibri" panose="020F0502020204030204" pitchFamily="34" charset="0"/>
            </a:endParaRPr>
          </a:p>
        </p:txBody>
      </p:sp>
      <p:cxnSp>
        <p:nvCxnSpPr>
          <p:cNvPr id="14" name="Straight Arrow Connector 13">
            <a:extLst>
              <a:ext uri="{FF2B5EF4-FFF2-40B4-BE49-F238E27FC236}">
                <a16:creationId xmlns:a16="http://schemas.microsoft.com/office/drawing/2014/main" id="{7407DC4D-BCDB-4A8E-AAF4-7E9B68F9CF38}"/>
              </a:ext>
            </a:extLst>
          </p:cNvPr>
          <p:cNvCxnSpPr>
            <a:cxnSpLocks/>
            <a:stCxn id="15" idx="3"/>
          </p:cNvCxnSpPr>
          <p:nvPr/>
        </p:nvCxnSpPr>
        <p:spPr>
          <a:xfrm>
            <a:off x="2616803" y="2638359"/>
            <a:ext cx="839231"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06F9B97-BA77-4BFC-9068-B9610552C403}"/>
              </a:ext>
            </a:extLst>
          </p:cNvPr>
          <p:cNvSpPr/>
          <p:nvPr/>
        </p:nvSpPr>
        <p:spPr>
          <a:xfrm>
            <a:off x="3577979" y="1937694"/>
            <a:ext cx="6690792" cy="1269934"/>
          </a:xfrm>
          <a:prstGeom prst="rect">
            <a:avLst/>
          </a:prstGeom>
          <a:ln w="28575">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Calibri" panose="020F0502020204030204" pitchFamily="34" charset="0"/>
                <a:cs typeface="Calibri" panose="020F0502020204030204" pitchFamily="34" charset="0"/>
              </a:rPr>
              <a:t>What</a:t>
            </a:r>
            <a:r>
              <a:rPr lang="en-US" sz="1600" dirty="0">
                <a:latin typeface="Calibri" panose="020F0502020204030204" pitchFamily="34" charset="0"/>
                <a:cs typeface="Calibri" panose="020F0502020204030204" pitchFamily="34" charset="0"/>
              </a:rPr>
              <a:t>? (Dimension i.e., mobility/accessibility, traffic-related pollution, traffic safety, or health)</a:t>
            </a:r>
          </a:p>
          <a:p>
            <a:r>
              <a:rPr lang="en-US" sz="1600" b="1" dirty="0">
                <a:latin typeface="Calibri" panose="020F0502020204030204" pitchFamily="34" charset="0"/>
                <a:cs typeface="Calibri" panose="020F0502020204030204" pitchFamily="34" charset="0"/>
              </a:rPr>
              <a:t>When</a:t>
            </a:r>
            <a:r>
              <a:rPr lang="en-US" sz="1600" dirty="0">
                <a:latin typeface="Calibri" panose="020F0502020204030204" pitchFamily="34" charset="0"/>
                <a:cs typeface="Calibri" panose="020F0502020204030204" pitchFamily="34" charset="0"/>
              </a:rPr>
              <a:t>? and </a:t>
            </a:r>
            <a:r>
              <a:rPr lang="en-US" sz="1600" b="1" dirty="0">
                <a:latin typeface="Calibri" panose="020F0502020204030204" pitchFamily="34" charset="0"/>
                <a:cs typeface="Calibri" panose="020F0502020204030204" pitchFamily="34" charset="0"/>
              </a:rPr>
              <a:t>Where</a:t>
            </a:r>
            <a:r>
              <a:rPr lang="en-US" sz="1600" dirty="0">
                <a:latin typeface="Calibri" panose="020F0502020204030204" pitchFamily="34" charset="0"/>
                <a:cs typeface="Calibri" panose="020F0502020204030204" pitchFamily="34" charset="0"/>
              </a:rPr>
              <a:t>? (urban/rural, city, continent, temporal scope)</a:t>
            </a:r>
          </a:p>
          <a:p>
            <a:r>
              <a:rPr lang="en-US" sz="1600" b="1" dirty="0">
                <a:latin typeface="Calibri" panose="020F0502020204030204" pitchFamily="34" charset="0"/>
                <a:cs typeface="Calibri" panose="020F0502020204030204" pitchFamily="34" charset="0"/>
              </a:rPr>
              <a:t>Who</a:t>
            </a:r>
            <a:r>
              <a:rPr lang="en-US" sz="1600" dirty="0">
                <a:latin typeface="Calibri" panose="020F0502020204030204" pitchFamily="34" charset="0"/>
                <a:cs typeface="Calibri" panose="020F0502020204030204" pitchFamily="34" charset="0"/>
              </a:rPr>
              <a:t>?(population group, mode type, activity/opportunity type, transport network status)</a:t>
            </a:r>
          </a:p>
        </p:txBody>
      </p:sp>
      <p:sp>
        <p:nvSpPr>
          <p:cNvPr id="18" name="Rectangle 17">
            <a:extLst>
              <a:ext uri="{FF2B5EF4-FFF2-40B4-BE49-F238E27FC236}">
                <a16:creationId xmlns:a16="http://schemas.microsoft.com/office/drawing/2014/main" id="{9D49474E-0CC2-4016-8666-1D6961783F02}"/>
              </a:ext>
            </a:extLst>
          </p:cNvPr>
          <p:cNvSpPr/>
          <p:nvPr/>
        </p:nvSpPr>
        <p:spPr>
          <a:xfrm>
            <a:off x="1831227" y="4920928"/>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No </a:t>
            </a:r>
            <a:endParaRPr lang="en-CA" sz="1600" b="1" dirty="0">
              <a:latin typeface="Calibri" panose="020F0502020204030204" pitchFamily="34" charset="0"/>
              <a:cs typeface="Calibri" panose="020F0502020204030204" pitchFamily="34" charset="0"/>
            </a:endParaRPr>
          </a:p>
        </p:txBody>
      </p:sp>
      <p:cxnSp>
        <p:nvCxnSpPr>
          <p:cNvPr id="19" name="Straight Arrow Connector 18">
            <a:extLst>
              <a:ext uri="{FF2B5EF4-FFF2-40B4-BE49-F238E27FC236}">
                <a16:creationId xmlns:a16="http://schemas.microsoft.com/office/drawing/2014/main" id="{B63414D8-9AFC-4D2E-B5A8-FC7241E49FD8}"/>
              </a:ext>
            </a:extLst>
          </p:cNvPr>
          <p:cNvCxnSpPr>
            <a:cxnSpLocks/>
          </p:cNvCxnSpPr>
          <p:nvPr/>
        </p:nvCxnSpPr>
        <p:spPr>
          <a:xfrm>
            <a:off x="1981300" y="4467741"/>
            <a:ext cx="0" cy="1212623"/>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2C7D411-A178-4AF2-934E-4BEA5734D380}"/>
              </a:ext>
            </a:extLst>
          </p:cNvPr>
          <p:cNvSpPr/>
          <p:nvPr/>
        </p:nvSpPr>
        <p:spPr>
          <a:xfrm>
            <a:off x="3526743" y="4560644"/>
            <a:ext cx="1901188" cy="967959"/>
          </a:xfrm>
          <a:prstGeom prst="rect">
            <a:avLst/>
          </a:prstGeom>
          <a:ln>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Calibri" panose="020F0502020204030204" pitchFamily="34" charset="0"/>
                <a:cs typeface="Calibri" panose="020F0502020204030204" pitchFamily="34" charset="0"/>
              </a:rPr>
              <a:t>How</a:t>
            </a:r>
            <a:r>
              <a:rPr lang="en-US" sz="1600" dirty="0">
                <a:latin typeface="Calibri" panose="020F0502020204030204" pitchFamily="34" charset="0"/>
                <a:cs typeface="Calibri" panose="020F0502020204030204" pitchFamily="34" charset="0"/>
              </a:rPr>
              <a:t>? (i.e., max. travel distance, max. time distance, etc.)</a:t>
            </a:r>
            <a:endParaRPr lang="en-CA" sz="1600" dirty="0">
              <a:latin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68A465F4-C53D-4F4D-99BC-B020015BA874}"/>
              </a:ext>
            </a:extLst>
          </p:cNvPr>
          <p:cNvSpPr/>
          <p:nvPr/>
        </p:nvSpPr>
        <p:spPr>
          <a:xfrm>
            <a:off x="1095890" y="5680364"/>
            <a:ext cx="1770819"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EXCLUDED</a:t>
            </a:r>
            <a:endParaRPr lang="en-CA" sz="1600" b="1" dirty="0">
              <a:latin typeface="Calibri" panose="020F0502020204030204" pitchFamily="34" charset="0"/>
              <a:cs typeface="Calibri" panose="020F0502020204030204" pitchFamily="34" charset="0"/>
            </a:endParaRPr>
          </a:p>
        </p:txBody>
      </p:sp>
      <p:sp>
        <p:nvSpPr>
          <p:cNvPr id="24" name="Rectangle 23">
            <a:extLst>
              <a:ext uri="{FF2B5EF4-FFF2-40B4-BE49-F238E27FC236}">
                <a16:creationId xmlns:a16="http://schemas.microsoft.com/office/drawing/2014/main" id="{B335466F-CD6E-46DC-8322-766A4623D950}"/>
              </a:ext>
            </a:extLst>
          </p:cNvPr>
          <p:cNvSpPr/>
          <p:nvPr/>
        </p:nvSpPr>
        <p:spPr>
          <a:xfrm>
            <a:off x="6959218" y="4925718"/>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No</a:t>
            </a:r>
            <a:endParaRPr lang="en-CA" sz="1600" b="1" dirty="0">
              <a:latin typeface="Calibri" panose="020F0502020204030204" pitchFamily="34" charset="0"/>
              <a:cs typeface="Calibri" panose="020F0502020204030204" pitchFamily="34" charset="0"/>
            </a:endParaRPr>
          </a:p>
        </p:txBody>
      </p:sp>
      <p:sp>
        <p:nvSpPr>
          <p:cNvPr id="26" name="Rectangle 25">
            <a:extLst>
              <a:ext uri="{FF2B5EF4-FFF2-40B4-BE49-F238E27FC236}">
                <a16:creationId xmlns:a16="http://schemas.microsoft.com/office/drawing/2014/main" id="{AB85E907-E22D-48DB-8E32-674B90F211BB}"/>
              </a:ext>
            </a:extLst>
          </p:cNvPr>
          <p:cNvSpPr/>
          <p:nvPr/>
        </p:nvSpPr>
        <p:spPr>
          <a:xfrm>
            <a:off x="6238431" y="5680363"/>
            <a:ext cx="1770819"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EXCLUDED</a:t>
            </a:r>
            <a:endParaRPr lang="en-CA" sz="1600" b="1" dirty="0">
              <a:latin typeface="Calibri" panose="020F0502020204030204" pitchFamily="34" charset="0"/>
              <a:cs typeface="Calibri" panose="020F0502020204030204" pitchFamily="34" charset="0"/>
            </a:endParaRPr>
          </a:p>
        </p:txBody>
      </p:sp>
      <p:sp>
        <p:nvSpPr>
          <p:cNvPr id="27" name="Rectangle 26">
            <a:extLst>
              <a:ext uri="{FF2B5EF4-FFF2-40B4-BE49-F238E27FC236}">
                <a16:creationId xmlns:a16="http://schemas.microsoft.com/office/drawing/2014/main" id="{9D7CAD41-8A3B-4AFA-BE81-F97B0525857A}"/>
              </a:ext>
            </a:extLst>
          </p:cNvPr>
          <p:cNvSpPr/>
          <p:nvPr/>
        </p:nvSpPr>
        <p:spPr>
          <a:xfrm>
            <a:off x="8895808" y="3664950"/>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Yes</a:t>
            </a:r>
            <a:endParaRPr lang="en-CA" sz="1600" b="1" dirty="0">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DA0B2016-C31A-4CED-AFEE-47E3E56C561C}"/>
              </a:ext>
            </a:extLst>
          </p:cNvPr>
          <p:cNvCxnSpPr>
            <a:cxnSpLocks/>
          </p:cNvCxnSpPr>
          <p:nvPr/>
        </p:nvCxnSpPr>
        <p:spPr>
          <a:xfrm>
            <a:off x="3428326" y="1687576"/>
            <a:ext cx="6795139" cy="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999FA1C-C152-4BF6-A085-B4E9957922CC}"/>
              </a:ext>
            </a:extLst>
          </p:cNvPr>
          <p:cNvCxnSpPr>
            <a:cxnSpLocks/>
          </p:cNvCxnSpPr>
          <p:nvPr/>
        </p:nvCxnSpPr>
        <p:spPr>
          <a:xfrm>
            <a:off x="8334244" y="3987617"/>
            <a:ext cx="1889221" cy="1011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76875B13-287D-4540-A8B8-E3C4A8D186F3}"/>
              </a:ext>
            </a:extLst>
          </p:cNvPr>
          <p:cNvSpPr/>
          <p:nvPr/>
        </p:nvSpPr>
        <p:spPr>
          <a:xfrm>
            <a:off x="10268770" y="3772604"/>
            <a:ext cx="1081175"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INCLUDED</a:t>
            </a:r>
            <a:endParaRPr lang="en-CA" sz="1600" b="1" dirty="0">
              <a:latin typeface="Calibri" panose="020F0502020204030204" pitchFamily="34" charset="0"/>
              <a:cs typeface="Calibri" panose="020F0502020204030204" pitchFamily="34" charset="0"/>
            </a:endParaRPr>
          </a:p>
        </p:txBody>
      </p:sp>
      <p:cxnSp>
        <p:nvCxnSpPr>
          <p:cNvPr id="33" name="Straight Arrow Connector 32">
            <a:extLst>
              <a:ext uri="{FF2B5EF4-FFF2-40B4-BE49-F238E27FC236}">
                <a16:creationId xmlns:a16="http://schemas.microsoft.com/office/drawing/2014/main" id="{285DDD6B-5CB7-4CBC-90CF-1229777641EE}"/>
              </a:ext>
            </a:extLst>
          </p:cNvPr>
          <p:cNvCxnSpPr>
            <a:cxnSpLocks/>
          </p:cNvCxnSpPr>
          <p:nvPr/>
        </p:nvCxnSpPr>
        <p:spPr>
          <a:xfrm>
            <a:off x="9298579" y="4035539"/>
            <a:ext cx="0" cy="454727"/>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0FE08CBC-C07D-48A6-BBEE-B4FD40DCF3FB}"/>
              </a:ext>
            </a:extLst>
          </p:cNvPr>
          <p:cNvSpPr/>
          <p:nvPr/>
        </p:nvSpPr>
        <p:spPr>
          <a:xfrm>
            <a:off x="8048878" y="4682368"/>
            <a:ext cx="2447943" cy="846235"/>
          </a:xfrm>
          <a:prstGeom prst="rect">
            <a:avLst/>
          </a:prstGeom>
          <a:ln w="28575">
            <a:solidFill>
              <a:srgbClr val="7030A0"/>
            </a:solidFill>
            <a:prstDash val="dash"/>
          </a:ln>
        </p:spPr>
        <p:style>
          <a:lnRef idx="2">
            <a:schemeClr val="dk1"/>
          </a:lnRef>
          <a:fillRef idx="1">
            <a:schemeClr val="lt1"/>
          </a:fillRef>
          <a:effectRef idx="0">
            <a:schemeClr val="dk1"/>
          </a:effectRef>
          <a:fontRef idx="minor">
            <a:schemeClr val="dk1"/>
          </a:fontRef>
        </p:style>
        <p:txBody>
          <a:bodyPr rtlCol="0" anchor="ctr"/>
          <a:lstStyle/>
          <a:p>
            <a:r>
              <a:rPr lang="en-US" sz="1600" b="1" dirty="0">
                <a:latin typeface="Calibri" panose="020F0502020204030204" pitchFamily="34" charset="0"/>
                <a:cs typeface="Calibri" panose="020F0502020204030204" pitchFamily="34" charset="0"/>
              </a:rPr>
              <a:t>How</a:t>
            </a:r>
            <a:r>
              <a:rPr lang="en-US" sz="1600" dirty="0">
                <a:latin typeface="Calibri" panose="020F0502020204030204" pitchFamily="34" charset="0"/>
                <a:cs typeface="Calibri" panose="020F0502020204030204" pitchFamily="34" charset="0"/>
              </a:rPr>
              <a:t>? (i.e., social exclusion, transport poverty, spatial equity, etc.)</a:t>
            </a:r>
            <a:endParaRPr lang="en-CA" sz="1600" dirty="0">
              <a:latin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53C5B676-B94E-495C-B2A8-98DC99216E08}"/>
              </a:ext>
            </a:extLst>
          </p:cNvPr>
          <p:cNvSpPr/>
          <p:nvPr/>
        </p:nvSpPr>
        <p:spPr>
          <a:xfrm>
            <a:off x="457200" y="1073043"/>
            <a:ext cx="10892745" cy="2340256"/>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7F715FAC-8DFF-454F-B5CD-C4E86D19F1E0}"/>
              </a:ext>
            </a:extLst>
          </p:cNvPr>
          <p:cNvSpPr/>
          <p:nvPr/>
        </p:nvSpPr>
        <p:spPr>
          <a:xfrm>
            <a:off x="457201" y="3444702"/>
            <a:ext cx="10892744" cy="2710189"/>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CA151705-A43C-4CA6-AA95-046A5D3AF62B}"/>
              </a:ext>
            </a:extLst>
          </p:cNvPr>
          <p:cNvSpPr/>
          <p:nvPr/>
        </p:nvSpPr>
        <p:spPr>
          <a:xfrm>
            <a:off x="442494" y="740053"/>
            <a:ext cx="482256" cy="155289"/>
          </a:xfrm>
          <a:prstGeom prst="rect">
            <a:avLst/>
          </a:prstGeom>
          <a:noFill/>
          <a:ln w="28575">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482113FF-B0B0-4C3C-932F-E37B8F2BBC9C}"/>
              </a:ext>
            </a:extLst>
          </p:cNvPr>
          <p:cNvSpPr/>
          <p:nvPr/>
        </p:nvSpPr>
        <p:spPr>
          <a:xfrm>
            <a:off x="442494" y="527121"/>
            <a:ext cx="482256" cy="155289"/>
          </a:xfrm>
          <a:prstGeom prst="rect">
            <a:avLst/>
          </a:prstGeom>
          <a:noFill/>
          <a:ln w="28575">
            <a:solidFill>
              <a:schemeClr val="accent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dirty="0">
              <a:latin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52EE68B1-10B8-490C-AD19-50FF8F97F6E7}"/>
              </a:ext>
            </a:extLst>
          </p:cNvPr>
          <p:cNvSpPr/>
          <p:nvPr/>
        </p:nvSpPr>
        <p:spPr>
          <a:xfrm>
            <a:off x="442494" y="295365"/>
            <a:ext cx="482256" cy="155289"/>
          </a:xfrm>
          <a:prstGeom prst="rect">
            <a:avLst/>
          </a:prstGeom>
          <a:no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600">
              <a:latin typeface="Calibri" panose="020F0502020204030204" pitchFamily="34" charset="0"/>
              <a:cs typeface="Calibri" panose="020F0502020204030204" pitchFamily="34" charset="0"/>
            </a:endParaRPr>
          </a:p>
        </p:txBody>
      </p:sp>
      <p:sp>
        <p:nvSpPr>
          <p:cNvPr id="43" name="TextBox 42">
            <a:extLst>
              <a:ext uri="{FF2B5EF4-FFF2-40B4-BE49-F238E27FC236}">
                <a16:creationId xmlns:a16="http://schemas.microsoft.com/office/drawing/2014/main" id="{A88F01BD-8C31-41A5-A842-83DDF990CC20}"/>
              </a:ext>
            </a:extLst>
          </p:cNvPr>
          <p:cNvSpPr txBox="1"/>
          <p:nvPr/>
        </p:nvSpPr>
        <p:spPr>
          <a:xfrm>
            <a:off x="1012738" y="188275"/>
            <a:ext cx="4669620"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Step 1 – Title and abstract screening</a:t>
            </a:r>
            <a:endParaRPr lang="en-US" sz="1600" dirty="0">
              <a:highlight>
                <a:srgbClr val="00FFFF"/>
              </a:highlight>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Step 2 – Full-paper screening</a:t>
            </a:r>
          </a:p>
          <a:p>
            <a:r>
              <a:rPr lang="en-US" sz="1600" dirty="0">
                <a:latin typeface="Calibri" panose="020F0502020204030204" pitchFamily="34" charset="0"/>
                <a:cs typeface="Calibri" panose="020F0502020204030204" pitchFamily="34" charset="0"/>
              </a:rPr>
              <a:t>Step 3 – Data-extraction</a:t>
            </a:r>
            <a:endParaRPr lang="en-CA" sz="1600" dirty="0">
              <a:latin typeface="Calibri" panose="020F0502020204030204" pitchFamily="34" charset="0"/>
              <a:cs typeface="Calibri" panose="020F0502020204030204" pitchFamily="34" charset="0"/>
            </a:endParaRPr>
          </a:p>
        </p:txBody>
      </p:sp>
      <p:sp>
        <p:nvSpPr>
          <p:cNvPr id="44" name="Slide Number Placeholder 6">
            <a:extLst>
              <a:ext uri="{FF2B5EF4-FFF2-40B4-BE49-F238E27FC236}">
                <a16:creationId xmlns:a16="http://schemas.microsoft.com/office/drawing/2014/main" id="{81DFC76B-CE6D-44A4-8406-6D2E823EFC3B}"/>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5</a:t>
            </a:fld>
            <a:r>
              <a:rPr lang="en-US" dirty="0"/>
              <a:t>/10</a:t>
            </a:r>
          </a:p>
        </p:txBody>
      </p:sp>
      <p:cxnSp>
        <p:nvCxnSpPr>
          <p:cNvPr id="12" name="Straight Arrow Connector 11">
            <a:extLst>
              <a:ext uri="{FF2B5EF4-FFF2-40B4-BE49-F238E27FC236}">
                <a16:creationId xmlns:a16="http://schemas.microsoft.com/office/drawing/2014/main" id="{E3F7DC9E-A651-4E74-8DEE-0FEFF2E70FDD}"/>
              </a:ext>
            </a:extLst>
          </p:cNvPr>
          <p:cNvCxnSpPr>
            <a:cxnSpLocks/>
          </p:cNvCxnSpPr>
          <p:nvPr/>
        </p:nvCxnSpPr>
        <p:spPr>
          <a:xfrm>
            <a:off x="1973680" y="2206220"/>
            <a:ext cx="0" cy="1083954"/>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AE2B689-7470-CAD9-6C4F-A9A2E07BE50C}"/>
              </a:ext>
            </a:extLst>
          </p:cNvPr>
          <p:cNvCxnSpPr>
            <a:cxnSpLocks/>
          </p:cNvCxnSpPr>
          <p:nvPr/>
        </p:nvCxnSpPr>
        <p:spPr>
          <a:xfrm>
            <a:off x="7081018" y="4474142"/>
            <a:ext cx="0" cy="1212623"/>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02B6B9E-6D0C-BAEF-1BDE-06574A08660D}"/>
              </a:ext>
            </a:extLst>
          </p:cNvPr>
          <p:cNvSpPr/>
          <p:nvPr/>
        </p:nvSpPr>
        <p:spPr>
          <a:xfrm>
            <a:off x="4014477" y="3697516"/>
            <a:ext cx="805542" cy="37446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dirty="0">
                <a:latin typeface="Calibri" panose="020F0502020204030204" pitchFamily="34" charset="0"/>
                <a:cs typeface="Calibri" panose="020F0502020204030204" pitchFamily="34" charset="0"/>
              </a:rPr>
              <a:t>Yes</a:t>
            </a:r>
            <a:endParaRPr lang="en-CA" sz="1600" b="1" dirty="0">
              <a:latin typeface="Calibri" panose="020F0502020204030204" pitchFamily="34" charset="0"/>
              <a:cs typeface="Calibri" panose="020F0502020204030204" pitchFamily="34" charset="0"/>
            </a:endParaRPr>
          </a:p>
        </p:txBody>
      </p:sp>
      <p:cxnSp>
        <p:nvCxnSpPr>
          <p:cNvPr id="4" name="Straight Arrow Connector 3">
            <a:extLst>
              <a:ext uri="{FF2B5EF4-FFF2-40B4-BE49-F238E27FC236}">
                <a16:creationId xmlns:a16="http://schemas.microsoft.com/office/drawing/2014/main" id="{A93517F4-2AB8-7107-739D-7AE9ED26C61F}"/>
              </a:ext>
            </a:extLst>
          </p:cNvPr>
          <p:cNvCxnSpPr>
            <a:cxnSpLocks/>
          </p:cNvCxnSpPr>
          <p:nvPr/>
        </p:nvCxnSpPr>
        <p:spPr>
          <a:xfrm>
            <a:off x="3452913" y="4020183"/>
            <a:ext cx="1889221" cy="10110"/>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4D3BE8F9-D054-32C3-7D76-FCA08E801A55}"/>
              </a:ext>
            </a:extLst>
          </p:cNvPr>
          <p:cNvCxnSpPr>
            <a:cxnSpLocks/>
          </p:cNvCxnSpPr>
          <p:nvPr/>
        </p:nvCxnSpPr>
        <p:spPr>
          <a:xfrm>
            <a:off x="4417248" y="4068105"/>
            <a:ext cx="0" cy="454727"/>
          </a:xfrm>
          <a:prstGeom prst="straightConnector1">
            <a:avLst/>
          </a:prstGeom>
          <a:ln w="12700">
            <a:solidFill>
              <a:srgbClr val="0D0D4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24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5" grpId="0" animBg="1"/>
      <p:bldP spid="29" grpId="0" animBg="1"/>
      <p:bldP spid="9" grpId="0" animBg="1"/>
      <p:bldP spid="10" grpId="0" animBg="1"/>
      <p:bldP spid="11" grpId="0" animBg="1"/>
      <p:bldP spid="16" grpId="0" animBg="1"/>
      <p:bldP spid="18" grpId="0" animBg="1"/>
      <p:bldP spid="20" grpId="0" animBg="1"/>
      <p:bldP spid="23" grpId="0" animBg="1"/>
      <p:bldP spid="24" grpId="0" animBg="1"/>
      <p:bldP spid="26" grpId="0" animBg="1"/>
      <p:bldP spid="27" grpId="0" animBg="1"/>
      <p:bldP spid="31" grpId="0" animBg="1"/>
      <p:bldP spid="34" grpId="0" animBg="1"/>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608181" y="4542240"/>
            <a:ext cx="5487817" cy="1842185"/>
          </a:xfrm>
        </p:spPr>
        <p:txBody>
          <a:bodyPr>
            <a:normAutofit/>
          </a:bodyPr>
          <a:lstStyle/>
          <a:p>
            <a:endParaRPr lang="en-US" sz="1600" dirty="0"/>
          </a:p>
          <a:p>
            <a:endParaRPr lang="en-US" sz="1600" dirty="0"/>
          </a:p>
        </p:txBody>
      </p:sp>
      <p:sp>
        <p:nvSpPr>
          <p:cNvPr id="12" name="Slide Number Placeholder 6">
            <a:extLst>
              <a:ext uri="{FF2B5EF4-FFF2-40B4-BE49-F238E27FC236}">
                <a16:creationId xmlns:a16="http://schemas.microsoft.com/office/drawing/2014/main" id="{9ACFA40B-6592-4E0E-B27F-5757929934BC}"/>
              </a:ext>
            </a:extLst>
          </p:cNvPr>
          <p:cNvSpPr>
            <a:spLocks noGrp="1"/>
          </p:cNvSpPr>
          <p:nvPr>
            <p:ph type="sldNum" idx="12"/>
          </p:nvPr>
        </p:nvSpPr>
        <p:spPr>
          <a:xfrm>
            <a:off x="9193648" y="6467762"/>
            <a:ext cx="2868651" cy="365100"/>
          </a:xfrm>
        </p:spPr>
        <p:txBody>
          <a:bodyPr/>
          <a:lstStyle/>
          <a:p>
            <a:pPr marL="0" lvl="0" indent="0" algn="r" rtl="0">
              <a:spcBef>
                <a:spcPts val="0"/>
              </a:spcBef>
              <a:spcAft>
                <a:spcPts val="0"/>
              </a:spcAft>
              <a:buNone/>
            </a:pPr>
            <a:fld id="{00000000-1234-1234-1234-123412341234}" type="slidenum">
              <a:rPr lang="en-US" smtClean="0"/>
              <a:t>6</a:t>
            </a:fld>
            <a:r>
              <a:rPr lang="en-US" dirty="0"/>
              <a:t>/10</a:t>
            </a:r>
          </a:p>
        </p:txBody>
      </p:sp>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779585" y="247895"/>
            <a:ext cx="9325708" cy="529820"/>
          </a:xfrm>
        </p:spPr>
        <p:txBody>
          <a:bodyPr>
            <a:normAutofit fontScale="90000"/>
          </a:bodyPr>
          <a:lstStyle/>
          <a:p>
            <a:r>
              <a:rPr lang="en-US" u="sng" dirty="0"/>
              <a:t>Findings</a:t>
            </a:r>
            <a:r>
              <a:rPr lang="en-US" dirty="0"/>
              <a:t>: </a:t>
            </a:r>
            <a:r>
              <a:rPr lang="en-US" dirty="0">
                <a:solidFill>
                  <a:srgbClr val="0070C0"/>
                </a:solidFill>
              </a:rPr>
              <a:t>population groups </a:t>
            </a:r>
            <a:r>
              <a:rPr lang="en-US" dirty="0"/>
              <a:t>and </a:t>
            </a:r>
            <a:r>
              <a:rPr lang="en-US" dirty="0">
                <a:solidFill>
                  <a:schemeClr val="accent2">
                    <a:lumMod val="75000"/>
                  </a:schemeClr>
                </a:solidFill>
              </a:rPr>
              <a:t>modes</a:t>
            </a:r>
            <a:endParaRPr lang="en-CA" dirty="0">
              <a:solidFill>
                <a:schemeClr val="accent2">
                  <a:lumMod val="75000"/>
                </a:schemeClr>
              </a:solidFill>
            </a:endParaRPr>
          </a:p>
        </p:txBody>
      </p:sp>
      <p:pic>
        <p:nvPicPr>
          <p:cNvPr id="5" name="Picture 4" descr="Chart, bar chart&#10;&#10;Description automatically generated">
            <a:extLst>
              <a:ext uri="{FF2B5EF4-FFF2-40B4-BE49-F238E27FC236}">
                <a16:creationId xmlns:a16="http://schemas.microsoft.com/office/drawing/2014/main" id="{A0A25592-9829-4567-88FF-FB0F6997DA7D}"/>
              </a:ext>
            </a:extLst>
          </p:cNvPr>
          <p:cNvPicPr>
            <a:picLocks noChangeAspect="1"/>
          </p:cNvPicPr>
          <p:nvPr/>
        </p:nvPicPr>
        <p:blipFill rotWithShape="1">
          <a:blip r:embed="rId4"/>
          <a:srcRect l="-537" t="7852" r="537" b="-7852"/>
          <a:stretch/>
        </p:blipFill>
        <p:spPr>
          <a:xfrm>
            <a:off x="779585" y="956810"/>
            <a:ext cx="9563295" cy="5901190"/>
          </a:xfrm>
          <a:prstGeom prst="rect">
            <a:avLst/>
          </a:prstGeom>
        </p:spPr>
      </p:pic>
    </p:spTree>
    <p:extLst>
      <p:ext uri="{BB962C8B-B14F-4D97-AF65-F5344CB8AC3E}">
        <p14:creationId xmlns:p14="http://schemas.microsoft.com/office/powerpoint/2010/main" val="1157426335"/>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738448" y="65867"/>
            <a:ext cx="10515600" cy="873471"/>
          </a:xfrm>
        </p:spPr>
        <p:txBody>
          <a:bodyPr>
            <a:noAutofit/>
          </a:bodyPr>
          <a:lstStyle/>
          <a:p>
            <a:r>
              <a:rPr lang="en-US" sz="3600" u="sng" dirty="0"/>
              <a:t>Findings</a:t>
            </a:r>
            <a:r>
              <a:rPr lang="en-US" sz="3600" dirty="0"/>
              <a:t>: Equity conceptualizations</a:t>
            </a:r>
            <a:endParaRPr lang="en-CA" sz="3600" dirty="0"/>
          </a:p>
        </p:txBody>
      </p:sp>
      <p:sp>
        <p:nvSpPr>
          <p:cNvPr id="6" name="TextBox 5">
            <a:extLst>
              <a:ext uri="{FF2B5EF4-FFF2-40B4-BE49-F238E27FC236}">
                <a16:creationId xmlns:a16="http://schemas.microsoft.com/office/drawing/2014/main" id="{D8DDBED2-3717-4408-A2DB-F56A87C10A8E}"/>
              </a:ext>
            </a:extLst>
          </p:cNvPr>
          <p:cNvSpPr txBox="1"/>
          <p:nvPr/>
        </p:nvSpPr>
        <p:spPr>
          <a:xfrm>
            <a:off x="910139" y="3353391"/>
            <a:ext cx="4472246" cy="307777"/>
          </a:xfrm>
          <a:prstGeom prst="rect">
            <a:avLst/>
          </a:prstGeom>
          <a:noFill/>
        </p:spPr>
        <p:txBody>
          <a:bodyPr wrap="square">
            <a:spAutoFit/>
          </a:bodyPr>
          <a:lstStyle/>
          <a:p>
            <a:endParaRPr lang="en-CA" sz="1400" dirty="0"/>
          </a:p>
        </p:txBody>
      </p:sp>
      <p:sp>
        <p:nvSpPr>
          <p:cNvPr id="10" name="Slide Number Placeholder 6">
            <a:extLst>
              <a:ext uri="{FF2B5EF4-FFF2-40B4-BE49-F238E27FC236}">
                <a16:creationId xmlns:a16="http://schemas.microsoft.com/office/drawing/2014/main" id="{303F31F8-5B46-4476-93CD-334D84698DF9}"/>
              </a:ext>
            </a:extLst>
          </p:cNvPr>
          <p:cNvSpPr>
            <a:spLocks noGrp="1"/>
          </p:cNvSpPr>
          <p:nvPr>
            <p:ph type="sldNum" idx="12"/>
          </p:nvPr>
        </p:nvSpPr>
        <p:spPr>
          <a:xfrm>
            <a:off x="9253776" y="6463083"/>
            <a:ext cx="2868651" cy="365100"/>
          </a:xfrm>
        </p:spPr>
        <p:txBody>
          <a:bodyPr/>
          <a:lstStyle/>
          <a:p>
            <a:pPr marL="0" lvl="0" indent="0" algn="r" rtl="0">
              <a:spcBef>
                <a:spcPts val="0"/>
              </a:spcBef>
              <a:spcAft>
                <a:spcPts val="0"/>
              </a:spcAft>
              <a:buNone/>
            </a:pPr>
            <a:fld id="{00000000-1234-1234-1234-123412341234}" type="slidenum">
              <a:rPr lang="en-US" smtClean="0"/>
              <a:t>7</a:t>
            </a:fld>
            <a:r>
              <a:rPr lang="en-US" dirty="0"/>
              <a:t>/10</a:t>
            </a:r>
          </a:p>
        </p:txBody>
      </p:sp>
      <p:pic>
        <p:nvPicPr>
          <p:cNvPr id="14" name="Picture 13" descr="Chart, histogram&#10;&#10;Description automatically generated">
            <a:extLst>
              <a:ext uri="{FF2B5EF4-FFF2-40B4-BE49-F238E27FC236}">
                <a16:creationId xmlns:a16="http://schemas.microsoft.com/office/drawing/2014/main" id="{7D04994C-5087-4B0E-88F4-AB3B1D6D81AA}"/>
              </a:ext>
            </a:extLst>
          </p:cNvPr>
          <p:cNvPicPr>
            <a:picLocks noChangeAspect="1"/>
          </p:cNvPicPr>
          <p:nvPr/>
        </p:nvPicPr>
        <p:blipFill rotWithShape="1">
          <a:blip r:embed="rId4"/>
          <a:srcRect l="5505"/>
          <a:stretch/>
        </p:blipFill>
        <p:spPr>
          <a:xfrm>
            <a:off x="526774" y="1584960"/>
            <a:ext cx="7144879" cy="4673021"/>
          </a:xfrm>
          <a:prstGeom prst="rect">
            <a:avLst/>
          </a:prstGeom>
        </p:spPr>
      </p:pic>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7494686" y="792480"/>
            <a:ext cx="4472246" cy="5408919"/>
          </a:xfrm>
        </p:spPr>
        <p:txBody>
          <a:bodyPr>
            <a:noAutofit/>
          </a:bodyPr>
          <a:lstStyle/>
          <a:p>
            <a:r>
              <a:rPr lang="en-CA" sz="1700" b="1" dirty="0"/>
              <a:t>Restorative</a:t>
            </a:r>
            <a:r>
              <a:rPr lang="en-CA" sz="1700" dirty="0"/>
              <a:t> </a:t>
            </a:r>
            <a:r>
              <a:rPr lang="en-CA" sz="1700" b="1" dirty="0"/>
              <a:t>justice</a:t>
            </a:r>
            <a:r>
              <a:rPr lang="en-CA" sz="1700" dirty="0"/>
              <a:t> – e.g., repairing harm</a:t>
            </a:r>
          </a:p>
          <a:p>
            <a:r>
              <a:rPr lang="en-CA" sz="1700" b="1" dirty="0"/>
              <a:t>Utilitarian</a:t>
            </a:r>
            <a:r>
              <a:rPr lang="en-CA" sz="1700" dirty="0"/>
              <a:t> – e.g., maximizing benefits overall</a:t>
            </a:r>
          </a:p>
          <a:p>
            <a:r>
              <a:rPr lang="en-CA" sz="1700" b="1" dirty="0" err="1"/>
              <a:t>Sufficientarism</a:t>
            </a:r>
            <a:r>
              <a:rPr lang="en-CA" sz="1700" dirty="0"/>
              <a:t>/</a:t>
            </a:r>
            <a:r>
              <a:rPr lang="en-CA" sz="1700" b="1" dirty="0"/>
              <a:t>Capabilities</a:t>
            </a:r>
            <a:r>
              <a:rPr lang="en-CA" sz="1700" dirty="0"/>
              <a:t> – e.g., what is ‘sufficient’ based on individual capabilities</a:t>
            </a:r>
          </a:p>
          <a:p>
            <a:r>
              <a:rPr lang="en-CA" sz="1700" b="1" dirty="0"/>
              <a:t>Rights</a:t>
            </a:r>
            <a:r>
              <a:rPr lang="en-CA" sz="1700" dirty="0"/>
              <a:t> – e.g., fundamental rights to access</a:t>
            </a:r>
          </a:p>
          <a:p>
            <a:r>
              <a:rPr lang="en-CA" sz="1700" b="1" dirty="0"/>
              <a:t>Inequitable</a:t>
            </a:r>
            <a:r>
              <a:rPr lang="en-CA" sz="1700" dirty="0"/>
              <a:t> </a:t>
            </a:r>
            <a:r>
              <a:rPr lang="en-CA" sz="1700" b="1" dirty="0"/>
              <a:t>externalities</a:t>
            </a:r>
            <a:r>
              <a:rPr lang="en-CA" sz="1700" dirty="0"/>
              <a:t> – e.g., resulting externalities should be equitable</a:t>
            </a:r>
          </a:p>
          <a:p>
            <a:r>
              <a:rPr lang="en-CA" sz="1700" b="1" dirty="0"/>
              <a:t>Horizontal/vertical /spatial equity </a:t>
            </a:r>
            <a:r>
              <a:rPr lang="en-CA" sz="1700" dirty="0"/>
              <a:t>– </a:t>
            </a:r>
            <a:r>
              <a:rPr lang="en-US" sz="1700" dirty="0"/>
              <a:t>e.g., equal across the population, prioritization of disadvantaged groups, and equal/prioritized across space, respectively.</a:t>
            </a:r>
          </a:p>
          <a:p>
            <a:r>
              <a:rPr lang="en-CA" sz="1700" b="1" dirty="0"/>
              <a:t>Wellbeing</a:t>
            </a:r>
            <a:r>
              <a:rPr lang="en-CA" sz="1700" dirty="0"/>
              <a:t> – e.g., livability, quality of life, subjective wellbeing.</a:t>
            </a:r>
          </a:p>
          <a:p>
            <a:r>
              <a:rPr lang="en-CA" sz="1700" b="1" dirty="0"/>
              <a:t>Transport-related exclusions </a:t>
            </a:r>
            <a:r>
              <a:rPr lang="en-CA" sz="1700" dirty="0"/>
              <a:t>–  e.g., focus on how lacking transport access results in social exclusions.</a:t>
            </a:r>
          </a:p>
        </p:txBody>
      </p:sp>
    </p:spTree>
    <p:extLst>
      <p:ext uri="{BB962C8B-B14F-4D97-AF65-F5344CB8AC3E}">
        <p14:creationId xmlns:p14="http://schemas.microsoft.com/office/powerpoint/2010/main" val="283415837"/>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BA31-D63C-40A1-ACA8-FE08ACA5D59D}"/>
              </a:ext>
            </a:extLst>
          </p:cNvPr>
          <p:cNvSpPr>
            <a:spLocks noGrp="1"/>
          </p:cNvSpPr>
          <p:nvPr>
            <p:ph type="title"/>
          </p:nvPr>
        </p:nvSpPr>
        <p:spPr>
          <a:xfrm>
            <a:off x="838200" y="116378"/>
            <a:ext cx="10515600" cy="698269"/>
          </a:xfrm>
        </p:spPr>
        <p:txBody>
          <a:bodyPr>
            <a:normAutofit/>
          </a:bodyPr>
          <a:lstStyle/>
          <a:p>
            <a:r>
              <a:rPr lang="en-US" sz="4000" u="sng" dirty="0"/>
              <a:t>Findings</a:t>
            </a:r>
            <a:r>
              <a:rPr lang="en-US" sz="4000" dirty="0"/>
              <a:t>: Equity standards</a:t>
            </a:r>
            <a:endParaRPr lang="en-CA" sz="4000" dirty="0"/>
          </a:p>
        </p:txBody>
      </p:sp>
      <p:sp>
        <p:nvSpPr>
          <p:cNvPr id="3" name="Text Placeholder 2">
            <a:extLst>
              <a:ext uri="{FF2B5EF4-FFF2-40B4-BE49-F238E27FC236}">
                <a16:creationId xmlns:a16="http://schemas.microsoft.com/office/drawing/2014/main" id="{A18EF4A4-C4FA-4717-B475-3FE22281A687}"/>
              </a:ext>
            </a:extLst>
          </p:cNvPr>
          <p:cNvSpPr>
            <a:spLocks noGrp="1"/>
          </p:cNvSpPr>
          <p:nvPr>
            <p:ph type="body" idx="1"/>
          </p:nvPr>
        </p:nvSpPr>
        <p:spPr>
          <a:xfrm>
            <a:off x="7482840" y="1017728"/>
            <a:ext cx="3749040" cy="4873220"/>
          </a:xfrm>
        </p:spPr>
        <p:txBody>
          <a:bodyPr>
            <a:noAutofit/>
          </a:bodyPr>
          <a:lstStyle/>
          <a:p>
            <a:r>
              <a:rPr lang="en-CA" sz="1800" b="1" dirty="0"/>
              <a:t>Environment</a:t>
            </a:r>
            <a:r>
              <a:rPr lang="en-CA" sz="1800" dirty="0"/>
              <a:t> </a:t>
            </a:r>
            <a:r>
              <a:rPr lang="en-CA" sz="1800" b="1" dirty="0"/>
              <a:t>+</a:t>
            </a:r>
            <a:r>
              <a:rPr lang="en-CA" sz="1800" dirty="0"/>
              <a:t> – e.g., noise, air, pollution criteria</a:t>
            </a:r>
          </a:p>
          <a:p>
            <a:r>
              <a:rPr lang="en-CA" sz="1800" b="1" dirty="0"/>
              <a:t>Infrastructure</a:t>
            </a:r>
            <a:r>
              <a:rPr lang="en-CA" sz="1800" dirty="0"/>
              <a:t> – e.g., level of service, universal design standards</a:t>
            </a:r>
          </a:p>
          <a:p>
            <a:r>
              <a:rPr lang="en-CA" sz="1800" b="1" dirty="0"/>
              <a:t>Population</a:t>
            </a:r>
            <a:r>
              <a:rPr lang="en-CA" sz="1800" dirty="0"/>
              <a:t> – e.g., transport-related affordability level, perceived equitable trip </a:t>
            </a:r>
          </a:p>
          <a:p>
            <a:r>
              <a:rPr lang="en-CA" sz="1800" b="1" dirty="0"/>
              <a:t>Opportunity</a:t>
            </a:r>
            <a:r>
              <a:rPr lang="en-CA" sz="1800" dirty="0"/>
              <a:t> </a:t>
            </a:r>
          </a:p>
          <a:p>
            <a:pPr lvl="1"/>
            <a:r>
              <a:rPr lang="en-CA" sz="1800" dirty="0"/>
              <a:t>Opportunity demand vs. supply – e.g., ratio value</a:t>
            </a:r>
          </a:p>
          <a:p>
            <a:pPr lvl="1"/>
            <a:r>
              <a:rPr lang="en-CA" sz="1800" dirty="0"/>
              <a:t>Opportunity accessibility threshold – e.g., an access indicator value</a:t>
            </a:r>
          </a:p>
          <a:p>
            <a:pPr lvl="1"/>
            <a:r>
              <a:rPr lang="en-CA" sz="1800" dirty="0"/>
              <a:t>Travel impedance – e.g. 300m to bus stop</a:t>
            </a:r>
          </a:p>
        </p:txBody>
      </p:sp>
      <p:sp>
        <p:nvSpPr>
          <p:cNvPr id="12" name="Slide Number Placeholder 6">
            <a:extLst>
              <a:ext uri="{FF2B5EF4-FFF2-40B4-BE49-F238E27FC236}">
                <a16:creationId xmlns:a16="http://schemas.microsoft.com/office/drawing/2014/main" id="{2982D4E2-351E-46D9-BB84-F195F2A9C47C}"/>
              </a:ext>
            </a:extLst>
          </p:cNvPr>
          <p:cNvSpPr>
            <a:spLocks noGrp="1"/>
          </p:cNvSpPr>
          <p:nvPr>
            <p:ph type="sldNum" idx="12"/>
          </p:nvPr>
        </p:nvSpPr>
        <p:spPr>
          <a:xfrm>
            <a:off x="9193648" y="6467762"/>
            <a:ext cx="2922152" cy="365100"/>
          </a:xfrm>
        </p:spPr>
        <p:txBody>
          <a:bodyPr/>
          <a:lstStyle/>
          <a:p>
            <a:pPr marL="0" lvl="0" indent="0" algn="r" rtl="0">
              <a:spcBef>
                <a:spcPts val="0"/>
              </a:spcBef>
              <a:spcAft>
                <a:spcPts val="0"/>
              </a:spcAft>
              <a:buNone/>
            </a:pPr>
            <a:fld id="{00000000-1234-1234-1234-123412341234}" type="slidenum">
              <a:rPr lang="en-US" smtClean="0"/>
              <a:t>8</a:t>
            </a:fld>
            <a:r>
              <a:rPr lang="en-US" dirty="0"/>
              <a:t>/10</a:t>
            </a:r>
          </a:p>
        </p:txBody>
      </p:sp>
      <p:pic>
        <p:nvPicPr>
          <p:cNvPr id="16" name="Picture 15" descr="Chart, histogram&#10;&#10;Description automatically generated">
            <a:extLst>
              <a:ext uri="{FF2B5EF4-FFF2-40B4-BE49-F238E27FC236}">
                <a16:creationId xmlns:a16="http://schemas.microsoft.com/office/drawing/2014/main" id="{8E2A8D25-49EF-4D33-91FC-9C7296C2C442}"/>
              </a:ext>
            </a:extLst>
          </p:cNvPr>
          <p:cNvPicPr>
            <a:picLocks noChangeAspect="1"/>
          </p:cNvPicPr>
          <p:nvPr/>
        </p:nvPicPr>
        <p:blipFill rotWithShape="1">
          <a:blip r:embed="rId3"/>
          <a:srcRect l="4717"/>
          <a:stretch/>
        </p:blipFill>
        <p:spPr>
          <a:xfrm>
            <a:off x="1580322" y="1011784"/>
            <a:ext cx="5140518" cy="5394967"/>
          </a:xfrm>
          <a:prstGeom prst="rect">
            <a:avLst/>
          </a:prstGeom>
        </p:spPr>
      </p:pic>
    </p:spTree>
    <p:extLst>
      <p:ext uri="{BB962C8B-B14F-4D97-AF65-F5344CB8AC3E}">
        <p14:creationId xmlns:p14="http://schemas.microsoft.com/office/powerpoint/2010/main" val="44899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77D0F-5DD1-46B7-84D1-645509C7297E}"/>
              </a:ext>
            </a:extLst>
          </p:cNvPr>
          <p:cNvSpPr>
            <a:spLocks noGrp="1"/>
          </p:cNvSpPr>
          <p:nvPr>
            <p:ph type="title"/>
          </p:nvPr>
        </p:nvSpPr>
        <p:spPr>
          <a:xfrm>
            <a:off x="838200" y="210438"/>
            <a:ext cx="10515600" cy="1072490"/>
          </a:xfrm>
        </p:spPr>
        <p:txBody>
          <a:bodyPr>
            <a:noAutofit/>
          </a:bodyPr>
          <a:lstStyle/>
          <a:p>
            <a:r>
              <a:rPr lang="en-CA" sz="2400" dirty="0"/>
              <a:t>(Alderton et al., 2019)</a:t>
            </a:r>
            <a:br>
              <a:rPr lang="en-CA" sz="2400" dirty="0"/>
            </a:br>
            <a:r>
              <a:rPr lang="en-US" sz="2400" i="1" dirty="0"/>
              <a:t>What is the meaning of urban </a:t>
            </a:r>
            <a:r>
              <a:rPr lang="en-US" sz="2400" i="1" dirty="0" err="1"/>
              <a:t>liveability</a:t>
            </a:r>
            <a:r>
              <a:rPr lang="en-US" sz="2400" i="1" dirty="0"/>
              <a:t> for a city in a low-to-middle-income country? </a:t>
            </a:r>
            <a:r>
              <a:rPr lang="en-US" sz="2400" i="1" dirty="0" err="1"/>
              <a:t>Contextualising</a:t>
            </a:r>
            <a:r>
              <a:rPr lang="en-US" sz="2400" i="1" dirty="0"/>
              <a:t> </a:t>
            </a:r>
            <a:r>
              <a:rPr lang="en-US" sz="2400" i="1" dirty="0" err="1"/>
              <a:t>liveability</a:t>
            </a:r>
            <a:r>
              <a:rPr lang="en-US" sz="2400" i="1" dirty="0"/>
              <a:t> for </a:t>
            </a:r>
            <a:r>
              <a:rPr lang="en-US" sz="2400" b="1" i="1" dirty="0"/>
              <a:t>Bangkok, Thailand</a:t>
            </a:r>
            <a:endParaRPr lang="en-CA" sz="2400" b="1" i="1" dirty="0"/>
          </a:p>
        </p:txBody>
      </p:sp>
      <p:sp>
        <p:nvSpPr>
          <p:cNvPr id="3" name="Text Placeholder 2">
            <a:extLst>
              <a:ext uri="{FF2B5EF4-FFF2-40B4-BE49-F238E27FC236}">
                <a16:creationId xmlns:a16="http://schemas.microsoft.com/office/drawing/2014/main" id="{6A45294E-3048-4411-BEB6-9F9152A23754}"/>
              </a:ext>
            </a:extLst>
          </p:cNvPr>
          <p:cNvSpPr>
            <a:spLocks noGrp="1"/>
          </p:cNvSpPr>
          <p:nvPr>
            <p:ph type="body" idx="1"/>
          </p:nvPr>
        </p:nvSpPr>
        <p:spPr>
          <a:xfrm>
            <a:off x="645160" y="1264456"/>
            <a:ext cx="10515600" cy="1876969"/>
          </a:xfrm>
        </p:spPr>
        <p:txBody>
          <a:bodyPr>
            <a:normAutofit/>
          </a:bodyPr>
          <a:lstStyle/>
          <a:p>
            <a:r>
              <a:rPr lang="en-CA" sz="2000" dirty="0">
                <a:latin typeface="Calibri" panose="020F0502020204030204" pitchFamily="34" charset="0"/>
                <a:ea typeface="Calibri" panose="020F0502020204030204" pitchFamily="34" charset="0"/>
                <a:cs typeface="Calibri" panose="020F0502020204030204" pitchFamily="34" charset="0"/>
              </a:rPr>
              <a:t>Establishes </a:t>
            </a:r>
            <a:r>
              <a:rPr lang="en-US" sz="2000" dirty="0">
                <a:latin typeface="Calibri" panose="020F0502020204030204" pitchFamily="34" charset="0"/>
                <a:ea typeface="Calibri" panose="020F0502020204030204" pitchFamily="34" charset="0"/>
                <a:cs typeface="Calibri" panose="020F0502020204030204" pitchFamily="34" charset="0"/>
              </a:rPr>
              <a:t>short-, medium-, and long-term goals for the city in collaboration with technical leaders within the municipal government. Standards inspired by the Sustainable Development Goals (SDGs) and other international planning documents</a:t>
            </a:r>
            <a:endParaRPr lang="en-CA" sz="2000" dirty="0">
              <a:latin typeface="Calibri" panose="020F0502020204030204" pitchFamily="34" charset="0"/>
              <a:ea typeface="Calibri" panose="020F0502020204030204" pitchFamily="34" charset="0"/>
              <a:cs typeface="Calibri" panose="020F0502020204030204" pitchFamily="34" charset="0"/>
            </a:endParaRPr>
          </a:p>
          <a:p>
            <a:r>
              <a:rPr lang="en-CA" sz="2000" dirty="0">
                <a:latin typeface="Calibri" panose="020F0502020204030204" pitchFamily="34" charset="0"/>
                <a:ea typeface="Calibri" panose="020F0502020204030204" pitchFamily="34" charset="0"/>
                <a:cs typeface="Calibri" panose="020F0502020204030204" pitchFamily="34" charset="0"/>
              </a:rPr>
              <a:t>Equity </a:t>
            </a:r>
            <a:r>
              <a:rPr lang="en-CA" sz="2000" b="1" dirty="0">
                <a:latin typeface="Calibri" panose="020F0502020204030204" pitchFamily="34" charset="0"/>
                <a:ea typeface="Calibri" panose="020F0502020204030204" pitchFamily="34" charset="0"/>
                <a:cs typeface="Calibri" panose="020F0502020204030204" pitchFamily="34" charset="0"/>
              </a:rPr>
              <a:t>conceptualization</a:t>
            </a:r>
            <a:r>
              <a:rPr lang="en-CA" sz="2000" dirty="0">
                <a:latin typeface="Calibri" panose="020F0502020204030204" pitchFamily="34" charset="0"/>
                <a:ea typeface="Calibri" panose="020F0502020204030204" pitchFamily="34" charset="0"/>
                <a:cs typeface="Calibri" panose="020F0502020204030204" pitchFamily="34" charset="0"/>
              </a:rPr>
              <a:t>: Wellbeing</a:t>
            </a:r>
          </a:p>
          <a:p>
            <a:r>
              <a:rPr lang="en-CA" sz="2000" dirty="0">
                <a:latin typeface="Calibri" panose="020F0502020204030204" pitchFamily="34" charset="0"/>
                <a:ea typeface="Calibri" panose="020F0502020204030204" pitchFamily="34" charset="0"/>
                <a:cs typeface="Calibri" panose="020F0502020204030204" pitchFamily="34" charset="0"/>
              </a:rPr>
              <a:t>Equity </a:t>
            </a:r>
            <a:r>
              <a:rPr lang="en-CA" sz="2000" b="1" dirty="0">
                <a:latin typeface="Calibri" panose="020F0502020204030204" pitchFamily="34" charset="0"/>
                <a:ea typeface="Calibri" panose="020F0502020204030204" pitchFamily="34" charset="0"/>
                <a:cs typeface="Calibri" panose="020F0502020204030204" pitchFamily="34" charset="0"/>
              </a:rPr>
              <a:t>standards:</a:t>
            </a:r>
            <a:endParaRPr lang="en-CA" sz="20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CA" sz="2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Table 5">
            <a:extLst>
              <a:ext uri="{FF2B5EF4-FFF2-40B4-BE49-F238E27FC236}">
                <a16:creationId xmlns:a16="http://schemas.microsoft.com/office/drawing/2014/main" id="{3DF5DF60-7EF6-44D2-A041-34F872C02CC7}"/>
              </a:ext>
            </a:extLst>
          </p:cNvPr>
          <p:cNvGraphicFramePr>
            <a:graphicFrameLocks noGrp="1"/>
          </p:cNvGraphicFramePr>
          <p:nvPr>
            <p:extLst>
              <p:ext uri="{D42A27DB-BD31-4B8C-83A1-F6EECF244321}">
                <p14:modId xmlns:p14="http://schemas.microsoft.com/office/powerpoint/2010/main" val="1868258040"/>
              </p:ext>
            </p:extLst>
          </p:nvPr>
        </p:nvGraphicFramePr>
        <p:xfrm>
          <a:off x="508000" y="3245870"/>
          <a:ext cx="11318241" cy="2950619"/>
        </p:xfrm>
        <a:graphic>
          <a:graphicData uri="http://schemas.openxmlformats.org/drawingml/2006/table">
            <a:tbl>
              <a:tblPr firstRow="1" bandRow="1">
                <a:tableStyleId>{5940675A-B579-460E-94D1-54222C63F5DA}</a:tableStyleId>
              </a:tblPr>
              <a:tblGrid>
                <a:gridCol w="1930400">
                  <a:extLst>
                    <a:ext uri="{9D8B030D-6E8A-4147-A177-3AD203B41FA5}">
                      <a16:colId xmlns:a16="http://schemas.microsoft.com/office/drawing/2014/main" val="1449989691"/>
                    </a:ext>
                  </a:extLst>
                </a:gridCol>
                <a:gridCol w="4165600">
                  <a:extLst>
                    <a:ext uri="{9D8B030D-6E8A-4147-A177-3AD203B41FA5}">
                      <a16:colId xmlns:a16="http://schemas.microsoft.com/office/drawing/2014/main" val="4111024646"/>
                    </a:ext>
                  </a:extLst>
                </a:gridCol>
                <a:gridCol w="1782618">
                  <a:extLst>
                    <a:ext uri="{9D8B030D-6E8A-4147-A177-3AD203B41FA5}">
                      <a16:colId xmlns:a16="http://schemas.microsoft.com/office/drawing/2014/main" val="4196162473"/>
                    </a:ext>
                  </a:extLst>
                </a:gridCol>
                <a:gridCol w="3439623">
                  <a:extLst>
                    <a:ext uri="{9D8B030D-6E8A-4147-A177-3AD203B41FA5}">
                      <a16:colId xmlns:a16="http://schemas.microsoft.com/office/drawing/2014/main" val="2609073259"/>
                    </a:ext>
                  </a:extLst>
                </a:gridCol>
              </a:tblGrid>
              <a:tr h="420779">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Infrastructure</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Opportunity</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Population </a:t>
                      </a:r>
                    </a:p>
                  </a:txBody>
                  <a:tcPr/>
                </a:tc>
                <a:tc>
                  <a:txBody>
                    <a:bodyPr/>
                    <a:lstStyle/>
                    <a:p>
                      <a:r>
                        <a:rPr lang="en-CA" sz="2000" b="1" dirty="0">
                          <a:latin typeface="Calibri" panose="020F0502020204030204" pitchFamily="34" charset="0"/>
                          <a:ea typeface="Calibri" panose="020F0502020204030204" pitchFamily="34" charset="0"/>
                          <a:cs typeface="Calibri" panose="020F0502020204030204" pitchFamily="34" charset="0"/>
                        </a:rPr>
                        <a:t>Environment+</a:t>
                      </a:r>
                    </a:p>
                  </a:txBody>
                  <a:tcPr/>
                </a:tc>
                <a:extLst>
                  <a:ext uri="{0D108BD9-81ED-4DB2-BD59-A6C34878D82A}">
                    <a16:rowId xmlns:a16="http://schemas.microsoft.com/office/drawing/2014/main" val="2343508303"/>
                  </a:ext>
                </a:extLst>
              </a:tr>
              <a:tr h="2193124">
                <a:tc>
                  <a:txBody>
                    <a:bodyPr/>
                    <a:lstStyle/>
                    <a:p>
                      <a:pPr marL="0" indent="0">
                        <a:buFont typeface="Arial" panose="020B0604020202020204" pitchFamily="34" charset="0"/>
                        <a:buNone/>
                      </a:pPr>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of residents living &lt; 400 m of public open space, a large park (&gt; 1.5 ha), local park</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of residents living &lt; 400 m of a local bus stop and living &lt; 800 m of train station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of residents living &lt; 400 m of community </a:t>
                      </a:r>
                      <a:r>
                        <a:rPr lang="en-US" sz="2000" dirty="0" err="1">
                          <a:latin typeface="Calibri" panose="020F0502020204030204" pitchFamily="34" charset="0"/>
                          <a:ea typeface="Calibri" panose="020F0502020204030204" pitchFamily="34" charset="0"/>
                          <a:cs typeface="Calibri" panose="020F0502020204030204" pitchFamily="34" charset="0"/>
                        </a:rPr>
                        <a:t>centre</a:t>
                      </a:r>
                      <a:endParaRPr lang="en-CA"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CA" sz="2000" dirty="0">
                          <a:latin typeface="Calibri" panose="020F0502020204030204" pitchFamily="34" charset="0"/>
                          <a:ea typeface="Calibri" panose="020F0502020204030204" pitchFamily="34" charset="0"/>
                          <a:cs typeface="Calibri" panose="020F0502020204030204" pitchFamily="34" charset="0"/>
                        </a:rPr>
                        <a:t>-</a:t>
                      </a:r>
                    </a:p>
                  </a:txBody>
                  <a:tcPr/>
                </a:tc>
                <a:tc>
                  <a:txBody>
                    <a:bodyPr/>
                    <a:lstStyle/>
                    <a:p>
                      <a:pPr marL="342900" marR="0" lvl="0" indent="-34290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CA" sz="2000" dirty="0">
                          <a:latin typeface="Calibri" panose="020F0502020204030204" pitchFamily="34" charset="0"/>
                          <a:ea typeface="Calibri" panose="020F0502020204030204" pitchFamily="34" charset="0"/>
                          <a:cs typeface="Calibri" panose="020F0502020204030204" pitchFamily="34" charset="0"/>
                        </a:rPr>
                        <a:t>Canal water quality - </a:t>
                      </a:r>
                      <a:r>
                        <a:rPr lang="en-US" sz="2000" dirty="0">
                          <a:latin typeface="Calibri" panose="020F0502020204030204" pitchFamily="34" charset="0"/>
                          <a:ea typeface="Calibri" panose="020F0502020204030204" pitchFamily="34" charset="0"/>
                          <a:cs typeface="Calibri" panose="020F0502020204030204" pitchFamily="34" charset="0"/>
                        </a:rPr>
                        <a:t>dissolved oxygen content of ≥2.0 mL/L</a:t>
                      </a:r>
                    </a:p>
                    <a:p>
                      <a:pPr marL="0" indent="0">
                        <a:buFont typeface="Arial" panose="020B0604020202020204" pitchFamily="34" charset="0"/>
                        <a:buNone/>
                      </a:pPr>
                      <a:endParaRPr lang="en-CA"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0954730"/>
                  </a:ext>
                </a:extLst>
              </a:tr>
            </a:tbl>
          </a:graphicData>
        </a:graphic>
      </p:graphicFrame>
      <p:sp>
        <p:nvSpPr>
          <p:cNvPr id="7" name="Slide Number Placeholder 6">
            <a:extLst>
              <a:ext uri="{FF2B5EF4-FFF2-40B4-BE49-F238E27FC236}">
                <a16:creationId xmlns:a16="http://schemas.microsoft.com/office/drawing/2014/main" id="{089F5B78-960C-497E-BE57-6F427112B40D}"/>
              </a:ext>
            </a:extLst>
          </p:cNvPr>
          <p:cNvSpPr>
            <a:spLocks noGrp="1"/>
          </p:cNvSpPr>
          <p:nvPr>
            <p:ph type="sldNum" idx="12"/>
          </p:nvPr>
        </p:nvSpPr>
        <p:spPr>
          <a:xfrm>
            <a:off x="9193648" y="6467762"/>
            <a:ext cx="2922152" cy="365100"/>
          </a:xfrm>
        </p:spPr>
        <p:txBody>
          <a:bodyPr/>
          <a:lstStyle/>
          <a:p>
            <a:pPr marL="0" lvl="0" indent="0" algn="r" rtl="0">
              <a:spcBef>
                <a:spcPts val="0"/>
              </a:spcBef>
              <a:spcAft>
                <a:spcPts val="0"/>
              </a:spcAft>
              <a:buNone/>
            </a:pPr>
            <a:fld id="{00000000-1234-1234-1234-123412341234}" type="slidenum">
              <a:rPr lang="en-US" smtClean="0"/>
              <a:t>9</a:t>
            </a:fld>
            <a:r>
              <a:rPr lang="en-US" dirty="0"/>
              <a:t>/10</a:t>
            </a:r>
          </a:p>
        </p:txBody>
      </p:sp>
    </p:spTree>
    <p:extLst>
      <p:ext uri="{BB962C8B-B14F-4D97-AF65-F5344CB8AC3E}">
        <p14:creationId xmlns:p14="http://schemas.microsoft.com/office/powerpoint/2010/main" val="209590428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14762</TotalTime>
  <Words>6798</Words>
  <Application>Microsoft Office PowerPoint</Application>
  <PresentationFormat>Widescreen</PresentationFormat>
  <Paragraphs>688</Paragraphs>
  <Slides>35</Slides>
  <Notes>30</Notes>
  <HiddenSlides>22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(Body)</vt:lpstr>
      <vt:lpstr>Times New Roman</vt:lpstr>
      <vt:lpstr>Office Theme</vt:lpstr>
      <vt:lpstr>PowerPoint Presentation</vt:lpstr>
      <vt:lpstr>Our questions to the literature:</vt:lpstr>
      <vt:lpstr>The search query</vt:lpstr>
      <vt:lpstr>PowerPoint Presentation</vt:lpstr>
      <vt:lpstr>PowerPoint Presentation</vt:lpstr>
      <vt:lpstr>Findings: population groups and modes</vt:lpstr>
      <vt:lpstr>Findings: Equity conceptualizations</vt:lpstr>
      <vt:lpstr>Findings: Equity standards</vt:lpstr>
      <vt:lpstr>(Alderton et al., 2019) What is the meaning of urban liveability for a city in a low-to-middle-income country? Contextualising liveability for Bangkok, Thailand</vt:lpstr>
      <vt:lpstr>(Carrier et al. 2014) The application of three methods to measure the statistical association between different social groups and the concentration of air pollutants in Montreal: A case of environmental equity</vt:lpstr>
      <vt:lpstr>(Rivas et al. 2018) How Affordable Is Transportation in Latin America and the Caribbean?</vt:lpstr>
      <vt:lpstr>Next steps</vt:lpstr>
      <vt:lpstr>Questions?</vt:lpstr>
      <vt:lpstr>PowerPoint Presentation</vt:lpstr>
      <vt:lpstr>Findings: Opportunities of interest</vt:lpstr>
      <vt:lpstr>Findings: Equity standards categorization</vt:lpstr>
      <vt:lpstr>Findings: Equity conceptualizations and associated standards</vt:lpstr>
      <vt:lpstr>The search results</vt:lpstr>
      <vt:lpstr>Example: paper 1</vt:lpstr>
      <vt:lpstr>Example: paper 2</vt:lpstr>
      <vt:lpstr>Example: paper 3</vt:lpstr>
      <vt:lpstr>Example: paper 4</vt:lpstr>
      <vt:lpstr>Summary of work</vt:lpstr>
      <vt:lpstr>The work of training RAs</vt:lpstr>
      <vt:lpstr>Timeline of the review’s progress</vt:lpstr>
      <vt:lpstr>The data extraction template</vt:lpstr>
      <vt:lpstr>Findings: Years and case study geography</vt:lpstr>
      <vt:lpstr>Findings: Some interesting destinations vs. population groups </vt:lpstr>
      <vt:lpstr>Interesting initial findings – rejected papers</vt:lpstr>
      <vt:lpstr>Interesting initial findings – extracted papers</vt:lpstr>
      <vt:lpstr>Interesting initial findings – extracted papers</vt:lpstr>
      <vt:lpstr>Equity standards and POPULATION GROUP</vt:lpstr>
      <vt:lpstr>Equity conceptualizations and POPULATION GROUP</vt:lpstr>
      <vt:lpstr>Preliminary synthesis of equity standards’ (tables?)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Innovative Pilots</dc:title>
  <dc:creator>Palm Matthew</dc:creator>
  <cp:lastModifiedBy>Paez, Antonio</cp:lastModifiedBy>
  <cp:revision>49</cp:revision>
  <dcterms:created xsi:type="dcterms:W3CDTF">2021-09-15T14:57:19Z</dcterms:created>
  <dcterms:modified xsi:type="dcterms:W3CDTF">2023-10-20T15:24:04Z</dcterms:modified>
</cp:coreProperties>
</file>