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Unleash the power in business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Affiance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480008"/>
            <a:ext cx="10233800" cy="4696955"/>
          </a:xfrm>
        </p:spPr>
        <p:txBody>
          <a:bodyPr>
            <a:normAutofit/>
          </a:bodyPr>
          <a:lstStyle/>
          <a:p>
            <a:r>
              <a:rPr lang="en-IN" dirty="0"/>
              <a:t>Online shopping has occupied everyone’s life across globe.</a:t>
            </a:r>
          </a:p>
          <a:p>
            <a:pPr lvl="1"/>
            <a:r>
              <a:rPr lang="en-IN" dirty="0" smtClean="0"/>
              <a:t>Convenient </a:t>
            </a:r>
            <a:r>
              <a:rPr lang="en-IN" dirty="0"/>
              <a:t>and </a:t>
            </a:r>
            <a:r>
              <a:rPr lang="en-IN" dirty="0" smtClean="0"/>
              <a:t>‘probably’ </a:t>
            </a:r>
            <a:r>
              <a:rPr lang="en-IN" dirty="0"/>
              <a:t>cost effective way of </a:t>
            </a:r>
            <a:r>
              <a:rPr lang="en-IN" dirty="0" smtClean="0"/>
              <a:t>fulfilling needs/desires</a:t>
            </a:r>
            <a:endParaRPr lang="en-IN" dirty="0"/>
          </a:p>
          <a:p>
            <a:pPr lvl="1"/>
            <a:r>
              <a:rPr lang="en-IN" dirty="0" smtClean="0"/>
              <a:t>Huge </a:t>
            </a:r>
            <a:r>
              <a:rPr lang="en-IN" dirty="0"/>
              <a:t>variety  at disposal for selection</a:t>
            </a:r>
          </a:p>
          <a:p>
            <a:pPr lvl="1"/>
            <a:r>
              <a:rPr lang="en-IN" dirty="0" smtClean="0"/>
              <a:t>Competitive prices</a:t>
            </a:r>
            <a:endParaRPr lang="en-IN" dirty="0"/>
          </a:p>
          <a:p>
            <a:pPr lvl="1"/>
            <a:r>
              <a:rPr lang="en-IN" dirty="0" smtClean="0"/>
              <a:t>Doorstep </a:t>
            </a:r>
            <a:r>
              <a:rPr lang="en-IN" dirty="0"/>
              <a:t>delivery </a:t>
            </a:r>
            <a:endParaRPr lang="en-IN" dirty="0" smtClean="0"/>
          </a:p>
          <a:p>
            <a:pPr lvl="1"/>
            <a:r>
              <a:rPr lang="en-IN" dirty="0" smtClean="0"/>
              <a:t>Ability </a:t>
            </a:r>
            <a:r>
              <a:rPr lang="en-IN" dirty="0"/>
              <a:t>to return if not liked.</a:t>
            </a:r>
          </a:p>
          <a:p>
            <a:pPr lvl="1"/>
            <a:r>
              <a:rPr lang="en-IN" dirty="0" smtClean="0"/>
              <a:t>Loyalty benefits</a:t>
            </a:r>
            <a:endParaRPr lang="en-IN" dirty="0"/>
          </a:p>
          <a:p>
            <a:pPr lvl="1"/>
            <a:r>
              <a:rPr lang="en-IN" dirty="0" smtClean="0"/>
              <a:t>Saving of lot </a:t>
            </a:r>
            <a:r>
              <a:rPr lang="en-IN" dirty="0"/>
              <a:t>of time and </a:t>
            </a:r>
            <a:r>
              <a:rPr lang="en-IN" dirty="0" smtClean="0"/>
              <a:t>effort.</a:t>
            </a:r>
            <a:endParaRPr lang="en-IN" dirty="0"/>
          </a:p>
          <a:p>
            <a:r>
              <a:rPr lang="en-IN" dirty="0" smtClean="0"/>
              <a:t>Supplementary </a:t>
            </a:r>
            <a:r>
              <a:rPr lang="en-IN" dirty="0"/>
              <a:t>initiatives such as ‘</a:t>
            </a:r>
            <a:r>
              <a:rPr lang="en-IN" dirty="0" err="1"/>
              <a:t>Curbside</a:t>
            </a:r>
            <a:r>
              <a:rPr lang="en-IN" dirty="0"/>
              <a:t>’ for daily needs saving time and effort</a:t>
            </a:r>
          </a:p>
          <a:p>
            <a:r>
              <a:rPr lang="en-IN" dirty="0"/>
              <a:t> What is wrong in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073" y="365125"/>
            <a:ext cx="1142528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Instantaneous buying - Current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Need/Desire based; Change </a:t>
            </a:r>
            <a:r>
              <a:rPr lang="en-IN" dirty="0"/>
              <a:t>of </a:t>
            </a:r>
            <a:r>
              <a:rPr lang="en-IN" dirty="0" smtClean="0"/>
              <a:t>trend/taste/age</a:t>
            </a:r>
            <a:endParaRPr lang="en-IN" dirty="0"/>
          </a:p>
          <a:p>
            <a:r>
              <a:rPr lang="en-IN" dirty="0" smtClean="0"/>
              <a:t>Needs fulfilment through multiple individual buying rounds </a:t>
            </a:r>
          </a:p>
          <a:p>
            <a:pPr lvl="1"/>
            <a:r>
              <a:rPr lang="en-IN" dirty="0" smtClean="0"/>
              <a:t>happening at different times at random</a:t>
            </a:r>
          </a:p>
          <a:p>
            <a:pPr lvl="1"/>
            <a:r>
              <a:rPr lang="en-IN" dirty="0" smtClean="0"/>
              <a:t>Purchase </a:t>
            </a:r>
            <a:r>
              <a:rPr lang="en-IN" dirty="0"/>
              <a:t>volume </a:t>
            </a:r>
            <a:r>
              <a:rPr lang="en-IN" dirty="0" smtClean="0"/>
              <a:t>per buying round is </a:t>
            </a:r>
            <a:r>
              <a:rPr lang="en-IN" dirty="0"/>
              <a:t>mostly very </a:t>
            </a:r>
            <a:r>
              <a:rPr lang="en-IN" dirty="0" smtClean="0"/>
              <a:t>limited</a:t>
            </a:r>
            <a:endParaRPr lang="en-IN" dirty="0"/>
          </a:p>
          <a:p>
            <a:r>
              <a:rPr lang="en-IN" dirty="0" smtClean="0"/>
              <a:t>Desired brand and competitive price are </a:t>
            </a:r>
            <a:r>
              <a:rPr lang="en-IN" dirty="0"/>
              <a:t>the </a:t>
            </a:r>
            <a:r>
              <a:rPr lang="en-IN" dirty="0" smtClean="0"/>
              <a:t>main ( only ??) </a:t>
            </a:r>
            <a:r>
              <a:rPr lang="en-IN" dirty="0"/>
              <a:t>driving </a:t>
            </a:r>
            <a:r>
              <a:rPr lang="en-IN" dirty="0" smtClean="0"/>
              <a:t>factors.</a:t>
            </a:r>
          </a:p>
          <a:p>
            <a:pPr lvl="1"/>
            <a:r>
              <a:rPr lang="en-IN" dirty="0" smtClean="0"/>
              <a:t>For cost sensitive customer brand too is optional</a:t>
            </a:r>
          </a:p>
          <a:p>
            <a:r>
              <a:rPr lang="en-US" dirty="0"/>
              <a:t>Selection attributes are varying, as they depend on current trends, change in lifecycle, change in income status etc.</a:t>
            </a:r>
          </a:p>
          <a:p>
            <a:r>
              <a:rPr lang="en-US" dirty="0"/>
              <a:t>Only customer satisfaction notion is ‘cost saving’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1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9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</a:t>
            </a:r>
            <a:r>
              <a:rPr lang="en-US" sz="4400" dirty="0" smtClean="0"/>
              <a:t>nstantaneous buying </a:t>
            </a:r>
            <a:r>
              <a:rPr lang="en-US" sz="4400" dirty="0" smtClean="0"/>
              <a:t>– Challenges @customer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1472184"/>
            <a:ext cx="10616184" cy="47687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Introspect .. If all shopping needs are </a:t>
            </a:r>
            <a:r>
              <a:rPr lang="en-US" dirty="0" smtClean="0"/>
              <a:t>‘instantaneous’ 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Think of any </a:t>
            </a:r>
            <a:r>
              <a:rPr lang="en-US" dirty="0" smtClean="0"/>
              <a:t>items except clothes, furniture and electrical/electronics appliances??</a:t>
            </a:r>
          </a:p>
          <a:p>
            <a:r>
              <a:rPr lang="en-US" dirty="0" smtClean="0"/>
              <a:t>If not ..think </a:t>
            </a:r>
            <a:r>
              <a:rPr lang="en-US" dirty="0"/>
              <a:t>of </a:t>
            </a:r>
            <a:r>
              <a:rPr lang="en-US" dirty="0" smtClean="0"/>
              <a:t>inconvenience </a:t>
            </a:r>
            <a:r>
              <a:rPr lang="en-US" dirty="0"/>
              <a:t>in buying same </a:t>
            </a:r>
            <a:r>
              <a:rPr lang="en-US" dirty="0" smtClean="0"/>
              <a:t>item(s) </a:t>
            </a:r>
            <a:r>
              <a:rPr lang="en-US" dirty="0"/>
              <a:t>each </a:t>
            </a:r>
            <a:r>
              <a:rPr lang="en-US" dirty="0" smtClean="0"/>
              <a:t>month</a:t>
            </a:r>
            <a:endParaRPr lang="en-US" dirty="0"/>
          </a:p>
          <a:p>
            <a:r>
              <a:rPr lang="en-US" dirty="0" smtClean="0"/>
              <a:t>For a  </a:t>
            </a:r>
            <a:r>
              <a:rPr lang="en-US" dirty="0" smtClean="0"/>
              <a:t>‘periodic’ </a:t>
            </a:r>
            <a:r>
              <a:rPr lang="en-US" dirty="0" smtClean="0"/>
              <a:t> need customer </a:t>
            </a:r>
            <a:r>
              <a:rPr lang="en-US" dirty="0" smtClean="0"/>
              <a:t>may be paying different </a:t>
            </a:r>
            <a:r>
              <a:rPr lang="en-US" dirty="0" smtClean="0"/>
              <a:t>price.</a:t>
            </a:r>
            <a:endParaRPr lang="en-US" dirty="0" smtClean="0"/>
          </a:p>
          <a:p>
            <a:r>
              <a:rPr lang="en-US" dirty="0" smtClean="0"/>
              <a:t>No incentive of buying periodic needs from same merchant. ‘low cost’ is the only prevailing reality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of the times shipping expenses are charged to customer(directly / indirectly).</a:t>
            </a:r>
          </a:p>
          <a:p>
            <a:r>
              <a:rPr lang="en-US" dirty="0" smtClean="0"/>
              <a:t>Looking at the wait time and additional </a:t>
            </a:r>
            <a:r>
              <a:rPr lang="en-US" dirty="0" err="1" smtClean="0"/>
              <a:t>costs,it</a:t>
            </a:r>
            <a:r>
              <a:rPr lang="en-US" dirty="0" smtClean="0"/>
              <a:t> may be suitable to buy trivial, low cost items from local stores.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65125"/>
            <a:ext cx="11079480" cy="1325563"/>
          </a:xfrm>
        </p:spPr>
        <p:txBody>
          <a:bodyPr>
            <a:normAutofit/>
          </a:bodyPr>
          <a:lstStyle/>
          <a:p>
            <a:r>
              <a:rPr lang="en-US" dirty="0"/>
              <a:t>Instantaneous buying </a:t>
            </a:r>
            <a:r>
              <a:rPr lang="en-US" dirty="0" smtClean="0"/>
              <a:t>– </a:t>
            </a:r>
            <a:r>
              <a:rPr lang="en-US" dirty="0" smtClean="0"/>
              <a:t>@ </a:t>
            </a:r>
            <a:r>
              <a:rPr lang="en-US" dirty="0" smtClean="0"/>
              <a:t>merchant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508760"/>
            <a:ext cx="10972800" cy="470477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Considerable operational overheads </a:t>
            </a:r>
          </a:p>
          <a:p>
            <a:pPr lvl="1"/>
            <a:r>
              <a:rPr lang="en-US" dirty="0" smtClean="0"/>
              <a:t>Think of shipping cost for each single item getting shipped </a:t>
            </a:r>
            <a:r>
              <a:rPr lang="en-US" dirty="0" smtClean="0"/>
              <a:t>individually.</a:t>
            </a:r>
            <a:endParaRPr lang="en-US" dirty="0" smtClean="0"/>
          </a:p>
          <a:p>
            <a:r>
              <a:rPr lang="en-US" dirty="0" smtClean="0"/>
              <a:t>Lack of precise predictability. </a:t>
            </a:r>
            <a:r>
              <a:rPr lang="en-US" dirty="0" smtClean="0"/>
              <a:t>Too much business at times, none at others.</a:t>
            </a:r>
          </a:p>
          <a:p>
            <a:r>
              <a:rPr lang="en-US" dirty="0" smtClean="0"/>
              <a:t>Not </a:t>
            </a:r>
            <a:r>
              <a:rPr lang="en-US" dirty="0"/>
              <a:t>in good position to negotiate better with </a:t>
            </a:r>
            <a:r>
              <a:rPr lang="en-US" dirty="0" smtClean="0"/>
              <a:t>manufacturers/suppliers due to short foresight.</a:t>
            </a:r>
            <a:endParaRPr lang="en-US" dirty="0"/>
          </a:p>
          <a:p>
            <a:r>
              <a:rPr lang="en-US" dirty="0" smtClean="0"/>
              <a:t>Customer affinity does not exist </a:t>
            </a:r>
            <a:r>
              <a:rPr lang="en-US" dirty="0" smtClean="0"/>
              <a:t>.Emphasis </a:t>
            </a:r>
            <a:r>
              <a:rPr lang="en-US" dirty="0" smtClean="0"/>
              <a:t>on gaining volume, not on retaining customers.</a:t>
            </a:r>
          </a:p>
          <a:p>
            <a:r>
              <a:rPr lang="en-US" dirty="0" smtClean="0"/>
              <a:t>Charging different </a:t>
            </a:r>
            <a:r>
              <a:rPr lang="en-US" dirty="0" smtClean="0"/>
              <a:t>prices </a:t>
            </a:r>
            <a:r>
              <a:rPr lang="en-US" dirty="0" smtClean="0"/>
              <a:t>for a </a:t>
            </a:r>
            <a:r>
              <a:rPr lang="en-US" dirty="0" smtClean="0"/>
              <a:t>same </a:t>
            </a:r>
            <a:r>
              <a:rPr lang="en-US" dirty="0" smtClean="0"/>
              <a:t>item at different times may ruin trust.</a:t>
            </a:r>
          </a:p>
          <a:p>
            <a:r>
              <a:rPr lang="en-US" dirty="0" smtClean="0"/>
              <a:t>Brutal competition  resulting into of price wars causing significant losses.</a:t>
            </a:r>
          </a:p>
          <a:p>
            <a:r>
              <a:rPr lang="en-US" dirty="0" smtClean="0"/>
              <a:t>Not leveraging reach. Online market only restricted to cyber savvy cities.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redefine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408176"/>
            <a:ext cx="10233800" cy="47687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Let’s understand that some buys are desire based where as others are need based.</a:t>
            </a:r>
          </a:p>
          <a:p>
            <a:r>
              <a:rPr lang="en-US" dirty="0" smtClean="0"/>
              <a:t>Among the need based buys 60-70% are periodic in nature.</a:t>
            </a:r>
          </a:p>
          <a:p>
            <a:r>
              <a:rPr lang="en-US" dirty="0" smtClean="0"/>
              <a:t>Inappropriate to adopt same business model for both business types</a:t>
            </a:r>
          </a:p>
          <a:p>
            <a:r>
              <a:rPr lang="en-US" dirty="0" smtClean="0"/>
              <a:t>The wider and deeper reach of online business also </a:t>
            </a:r>
            <a:r>
              <a:rPr lang="en-US" smtClean="0"/>
              <a:t>expects managing bigger </a:t>
            </a:r>
            <a:r>
              <a:rPr lang="en-US" dirty="0" smtClean="0"/>
              <a:t>operational overheads.</a:t>
            </a:r>
          </a:p>
          <a:p>
            <a:r>
              <a:rPr lang="en-US" dirty="0" smtClean="0"/>
              <a:t>‘A penny saved is a penny earned’  is a must.</a:t>
            </a:r>
          </a:p>
          <a:p>
            <a:r>
              <a:rPr lang="en-US" dirty="0" smtClean="0"/>
              <a:t>Periodic needs provide more predictability as</a:t>
            </a:r>
          </a:p>
          <a:p>
            <a:pPr lvl="1"/>
            <a:r>
              <a:rPr lang="en-US" dirty="0" smtClean="0"/>
              <a:t>Daily needs are almost certain in demand volume and periodicity</a:t>
            </a:r>
          </a:p>
          <a:p>
            <a:pPr lvl="1"/>
            <a:r>
              <a:rPr lang="en-US" dirty="0" smtClean="0"/>
              <a:t>Rare changes  in the preferences/selections</a:t>
            </a:r>
          </a:p>
          <a:p>
            <a:r>
              <a:rPr lang="en-US" dirty="0" smtClean="0"/>
              <a:t>More opportunities for sustainable business ??</a:t>
            </a:r>
          </a:p>
          <a:p>
            <a:r>
              <a:rPr lang="en-US" dirty="0" smtClean="0"/>
              <a:t>Can we redefine notion of ‘customer satisfaction’ in case of periodic business?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E3B30"/>
      </a:dk2>
      <a:lt2>
        <a:srgbClr val="FFDB82"/>
      </a:lt2>
      <a:accent1>
        <a:srgbClr val="F0A22E"/>
      </a:accent1>
      <a:accent2>
        <a:srgbClr val="E4D9B2"/>
      </a:accent2>
      <a:accent3>
        <a:srgbClr val="AA986C"/>
      </a:accent3>
      <a:accent4>
        <a:srgbClr val="8FB977"/>
      </a:accent4>
      <a:accent5>
        <a:srgbClr val="778F9F"/>
      </a:accent5>
      <a:accent6>
        <a:srgbClr val="8A6087"/>
      </a:accent6>
      <a:hlink>
        <a:srgbClr val="AD1F1F"/>
      </a:hlink>
      <a:folHlink>
        <a:srgbClr val="FFC42F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C473073F-34A4-486A-BBA1-2A70AE921E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154</TotalTime>
  <Words>438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Unleash the power in business</vt:lpstr>
      <vt:lpstr>Context</vt:lpstr>
      <vt:lpstr>Instantaneous buying - Current philosophy</vt:lpstr>
      <vt:lpstr>Instantaneous buying – Challenges @customer</vt:lpstr>
      <vt:lpstr>Instantaneous buying – @ merchant</vt:lpstr>
      <vt:lpstr>Let’s redefine philosophy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 the power in business</dc:title>
  <dc:creator>Mandar Kulkarni</dc:creator>
  <cp:lastModifiedBy>Mandar Kulkarni</cp:lastModifiedBy>
  <cp:revision>32</cp:revision>
  <dcterms:created xsi:type="dcterms:W3CDTF">2018-01-24T09:23:26Z</dcterms:created>
  <dcterms:modified xsi:type="dcterms:W3CDTF">2018-01-24T13:56:30Z</dcterms:modified>
</cp:coreProperties>
</file>