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Lst>
  <p:sldSz cx="6858000" cy="9906000" type="A4"/>
  <p:notesSz cx="9906000" cy="20104100"/>
  <p:defaultTextStyle>
    <a:defPPr>
      <a:defRPr lang="ja-JP"/>
    </a:defPPr>
    <a:lvl1pPr marL="0" algn="l" defTabSz="510784" rtl="0" eaLnBrk="1" latinLnBrk="0" hangingPunct="1">
      <a:defRPr kumimoji="1" sz="1005" kern="1200">
        <a:solidFill>
          <a:schemeClr val="tx1"/>
        </a:solidFill>
        <a:latin typeface="+mn-lt"/>
        <a:ea typeface="+mn-ea"/>
        <a:cs typeface="+mn-cs"/>
      </a:defRPr>
    </a:lvl1pPr>
    <a:lvl2pPr marL="255392" algn="l" defTabSz="510784" rtl="0" eaLnBrk="1" latinLnBrk="0" hangingPunct="1">
      <a:defRPr kumimoji="1" sz="1005" kern="1200">
        <a:solidFill>
          <a:schemeClr val="tx1"/>
        </a:solidFill>
        <a:latin typeface="+mn-lt"/>
        <a:ea typeface="+mn-ea"/>
        <a:cs typeface="+mn-cs"/>
      </a:defRPr>
    </a:lvl2pPr>
    <a:lvl3pPr marL="510784" algn="l" defTabSz="510784" rtl="0" eaLnBrk="1" latinLnBrk="0" hangingPunct="1">
      <a:defRPr kumimoji="1" sz="1005" kern="1200">
        <a:solidFill>
          <a:schemeClr val="tx1"/>
        </a:solidFill>
        <a:latin typeface="+mn-lt"/>
        <a:ea typeface="+mn-ea"/>
        <a:cs typeface="+mn-cs"/>
      </a:defRPr>
    </a:lvl3pPr>
    <a:lvl4pPr marL="766176" algn="l" defTabSz="510784" rtl="0" eaLnBrk="1" latinLnBrk="0" hangingPunct="1">
      <a:defRPr kumimoji="1" sz="1005" kern="1200">
        <a:solidFill>
          <a:schemeClr val="tx1"/>
        </a:solidFill>
        <a:latin typeface="+mn-lt"/>
        <a:ea typeface="+mn-ea"/>
        <a:cs typeface="+mn-cs"/>
      </a:defRPr>
    </a:lvl4pPr>
    <a:lvl5pPr marL="1021568" algn="l" defTabSz="510784" rtl="0" eaLnBrk="1" latinLnBrk="0" hangingPunct="1">
      <a:defRPr kumimoji="1" sz="1005" kern="1200">
        <a:solidFill>
          <a:schemeClr val="tx1"/>
        </a:solidFill>
        <a:latin typeface="+mn-lt"/>
        <a:ea typeface="+mn-ea"/>
        <a:cs typeface="+mn-cs"/>
      </a:defRPr>
    </a:lvl5pPr>
    <a:lvl6pPr marL="1276960" algn="l" defTabSz="510784" rtl="0" eaLnBrk="1" latinLnBrk="0" hangingPunct="1">
      <a:defRPr kumimoji="1" sz="1005" kern="1200">
        <a:solidFill>
          <a:schemeClr val="tx1"/>
        </a:solidFill>
        <a:latin typeface="+mn-lt"/>
        <a:ea typeface="+mn-ea"/>
        <a:cs typeface="+mn-cs"/>
      </a:defRPr>
    </a:lvl6pPr>
    <a:lvl7pPr marL="1532352" algn="l" defTabSz="510784" rtl="0" eaLnBrk="1" latinLnBrk="0" hangingPunct="1">
      <a:defRPr kumimoji="1" sz="1005" kern="1200">
        <a:solidFill>
          <a:schemeClr val="tx1"/>
        </a:solidFill>
        <a:latin typeface="+mn-lt"/>
        <a:ea typeface="+mn-ea"/>
        <a:cs typeface="+mn-cs"/>
      </a:defRPr>
    </a:lvl7pPr>
    <a:lvl8pPr marL="1787743" algn="l" defTabSz="510784" rtl="0" eaLnBrk="1" latinLnBrk="0" hangingPunct="1">
      <a:defRPr kumimoji="1" sz="1005" kern="1200">
        <a:solidFill>
          <a:schemeClr val="tx1"/>
        </a:solidFill>
        <a:latin typeface="+mn-lt"/>
        <a:ea typeface="+mn-ea"/>
        <a:cs typeface="+mn-cs"/>
      </a:defRPr>
    </a:lvl8pPr>
    <a:lvl9pPr marL="2043135" algn="l" defTabSz="510784" rtl="0" eaLnBrk="1" latinLnBrk="0" hangingPunct="1">
      <a:defRPr kumimoji="1" sz="10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9" userDrawn="1">
          <p15:clr>
            <a:srgbClr val="A4A3A4"/>
          </p15:clr>
        </p15:guide>
        <p15:guide id="2" pos="14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CC99"/>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2400" y="84"/>
      </p:cViewPr>
      <p:guideLst>
        <p:guide orient="horz" pos="1419"/>
        <p:guide pos="149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85005" y="3070861"/>
            <a:ext cx="549673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970012" y="5547361"/>
            <a:ext cx="45267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23338" y="2278381"/>
            <a:ext cx="281303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330372" y="2278381"/>
            <a:ext cx="2813032"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92278"/>
            <a:ext cx="6858879" cy="621706"/>
          </a:xfrm>
          <a:custGeom>
            <a:avLst/>
            <a:gdLst/>
            <a:ahLst/>
            <a:cxnLst/>
            <a:rect l="l" t="t" r="r" b="b"/>
            <a:pathLst>
              <a:path w="9907270" h="1261745">
                <a:moveTo>
                  <a:pt x="0" y="1261380"/>
                </a:moveTo>
                <a:lnTo>
                  <a:pt x="9906751" y="1261380"/>
                </a:lnTo>
                <a:lnTo>
                  <a:pt x="9906751" y="0"/>
                </a:lnTo>
                <a:lnTo>
                  <a:pt x="0" y="0"/>
                </a:lnTo>
                <a:lnTo>
                  <a:pt x="0" y="1261380"/>
                </a:lnTo>
                <a:close/>
              </a:path>
            </a:pathLst>
          </a:custGeom>
          <a:solidFill>
            <a:srgbClr val="F0F0F0"/>
          </a:solidFill>
        </p:spPr>
        <p:txBody>
          <a:bodyPr wrap="square" lIns="0" tIns="0" rIns="0" bIns="0" rtlCol="0"/>
          <a:lstStyle/>
          <a:p>
            <a:endParaRPr sz="1800"/>
          </a:p>
        </p:txBody>
      </p:sp>
      <p:sp>
        <p:nvSpPr>
          <p:cNvPr id="17" name="bk object 17"/>
          <p:cNvSpPr/>
          <p:nvPr/>
        </p:nvSpPr>
        <p:spPr>
          <a:xfrm>
            <a:off x="0" y="4038452"/>
            <a:ext cx="6858879" cy="617639"/>
          </a:xfrm>
          <a:custGeom>
            <a:avLst/>
            <a:gdLst/>
            <a:ahLst/>
            <a:cxnLst/>
            <a:rect l="l" t="t" r="r" b="b"/>
            <a:pathLst>
              <a:path w="9907270" h="1253490">
                <a:moveTo>
                  <a:pt x="0" y="1253071"/>
                </a:moveTo>
                <a:lnTo>
                  <a:pt x="9906751" y="1253071"/>
                </a:lnTo>
                <a:lnTo>
                  <a:pt x="9906751" y="0"/>
                </a:lnTo>
                <a:lnTo>
                  <a:pt x="0" y="0"/>
                </a:lnTo>
                <a:lnTo>
                  <a:pt x="0" y="1253071"/>
                </a:lnTo>
                <a:close/>
              </a:path>
            </a:pathLst>
          </a:custGeom>
          <a:solidFill>
            <a:srgbClr val="F0F0F0"/>
          </a:solidFill>
        </p:spPr>
        <p:txBody>
          <a:bodyPr wrap="square" lIns="0" tIns="0" rIns="0" bIns="0" rtlCol="0"/>
          <a:lstStyle/>
          <a:p>
            <a:endParaRPr sz="1800"/>
          </a:p>
        </p:txBody>
      </p:sp>
      <p:sp>
        <p:nvSpPr>
          <p:cNvPr id="18" name="bk object 18"/>
          <p:cNvSpPr/>
          <p:nvPr/>
        </p:nvSpPr>
        <p:spPr>
          <a:xfrm>
            <a:off x="0" y="5925442"/>
            <a:ext cx="6858879" cy="651743"/>
          </a:xfrm>
          <a:custGeom>
            <a:avLst/>
            <a:gdLst/>
            <a:ahLst/>
            <a:cxnLst/>
            <a:rect l="l" t="t" r="r" b="b"/>
            <a:pathLst>
              <a:path w="9907270" h="1322705">
                <a:moveTo>
                  <a:pt x="0" y="1322082"/>
                </a:moveTo>
                <a:lnTo>
                  <a:pt x="9906751" y="1322082"/>
                </a:lnTo>
                <a:lnTo>
                  <a:pt x="9906751" y="0"/>
                </a:lnTo>
                <a:lnTo>
                  <a:pt x="0" y="0"/>
                </a:lnTo>
                <a:lnTo>
                  <a:pt x="0" y="1322082"/>
                </a:lnTo>
                <a:close/>
              </a:path>
            </a:pathLst>
          </a:custGeom>
          <a:solidFill>
            <a:srgbClr val="F0F0F0"/>
          </a:solidFill>
        </p:spPr>
        <p:txBody>
          <a:bodyPr wrap="square" lIns="0" tIns="0" rIns="0" bIns="0" rtlCol="0"/>
          <a:lstStyle/>
          <a:p>
            <a:endParaRPr sz="1800"/>
          </a:p>
        </p:txBody>
      </p:sp>
      <p:sp>
        <p:nvSpPr>
          <p:cNvPr id="19" name="bk object 19"/>
          <p:cNvSpPr/>
          <p:nvPr/>
        </p:nvSpPr>
        <p:spPr>
          <a:xfrm>
            <a:off x="0" y="8532694"/>
            <a:ext cx="6858879" cy="9387"/>
          </a:xfrm>
          <a:custGeom>
            <a:avLst/>
            <a:gdLst/>
            <a:ahLst/>
            <a:cxnLst/>
            <a:rect l="l" t="t" r="r" b="b"/>
            <a:pathLst>
              <a:path w="9907270" h="19050">
                <a:moveTo>
                  <a:pt x="0" y="18624"/>
                </a:moveTo>
                <a:lnTo>
                  <a:pt x="9906751" y="18624"/>
                </a:lnTo>
                <a:lnTo>
                  <a:pt x="9906751" y="0"/>
                </a:lnTo>
                <a:lnTo>
                  <a:pt x="0" y="0"/>
                </a:lnTo>
                <a:lnTo>
                  <a:pt x="0" y="18624"/>
                </a:lnTo>
                <a:close/>
              </a:path>
            </a:pathLst>
          </a:custGeom>
          <a:solidFill>
            <a:srgbClr val="F0F0F0"/>
          </a:solidFill>
        </p:spPr>
        <p:txBody>
          <a:bodyPr wrap="square" lIns="0" tIns="0" rIns="0" bIns="0" rtlCol="0"/>
          <a:lstStyle/>
          <a:p>
            <a:endParaRPr sz="1800"/>
          </a:p>
        </p:txBody>
      </p:sp>
      <p:sp>
        <p:nvSpPr>
          <p:cNvPr id="20" name="bk object 20"/>
          <p:cNvSpPr/>
          <p:nvPr/>
        </p:nvSpPr>
        <p:spPr>
          <a:xfrm>
            <a:off x="2607381" y="2338595"/>
            <a:ext cx="1640205" cy="754370"/>
          </a:xfrm>
          <a:custGeom>
            <a:avLst/>
            <a:gdLst/>
            <a:ahLst/>
            <a:cxnLst/>
            <a:rect l="l" t="t" r="r" b="b"/>
            <a:pathLst>
              <a:path w="2369185" h="1530985">
                <a:moveTo>
                  <a:pt x="2368816" y="1530705"/>
                </a:moveTo>
                <a:lnTo>
                  <a:pt x="0" y="1530705"/>
                </a:lnTo>
                <a:lnTo>
                  <a:pt x="0" y="0"/>
                </a:lnTo>
                <a:lnTo>
                  <a:pt x="2368816" y="0"/>
                </a:lnTo>
                <a:lnTo>
                  <a:pt x="2368816" y="1530705"/>
                </a:lnTo>
                <a:close/>
              </a:path>
            </a:pathLst>
          </a:custGeom>
          <a:solidFill>
            <a:srgbClr val="A4D1E2"/>
          </a:solidFill>
        </p:spPr>
        <p:txBody>
          <a:bodyPr wrap="square" lIns="0" tIns="0" rIns="0" bIns="0" rtlCol="0"/>
          <a:lstStyle/>
          <a:p>
            <a:endParaRPr sz="1800"/>
          </a:p>
        </p:txBody>
      </p:sp>
      <p:sp>
        <p:nvSpPr>
          <p:cNvPr id="21" name="bk object 21"/>
          <p:cNvSpPr/>
          <p:nvPr/>
        </p:nvSpPr>
        <p:spPr>
          <a:xfrm>
            <a:off x="4300855" y="2338595"/>
            <a:ext cx="1640205" cy="754370"/>
          </a:xfrm>
          <a:custGeom>
            <a:avLst/>
            <a:gdLst/>
            <a:ahLst/>
            <a:cxnLst/>
            <a:rect l="l" t="t" r="r" b="b"/>
            <a:pathLst>
              <a:path w="2369184" h="1530985">
                <a:moveTo>
                  <a:pt x="2368816" y="1530705"/>
                </a:moveTo>
                <a:lnTo>
                  <a:pt x="0" y="1530705"/>
                </a:lnTo>
                <a:lnTo>
                  <a:pt x="0" y="0"/>
                </a:lnTo>
                <a:lnTo>
                  <a:pt x="2368816" y="0"/>
                </a:lnTo>
                <a:lnTo>
                  <a:pt x="2368816" y="1530705"/>
                </a:lnTo>
                <a:close/>
              </a:path>
            </a:pathLst>
          </a:custGeom>
          <a:solidFill>
            <a:srgbClr val="F3C492"/>
          </a:solidFill>
        </p:spPr>
        <p:txBody>
          <a:bodyPr wrap="square" lIns="0" tIns="0" rIns="0" bIns="0" rtlCol="0"/>
          <a:lstStyle/>
          <a:p>
            <a:endParaRPr sz="1800"/>
          </a:p>
        </p:txBody>
      </p:sp>
      <p:sp>
        <p:nvSpPr>
          <p:cNvPr id="22" name="bk object 22"/>
          <p:cNvSpPr/>
          <p:nvPr/>
        </p:nvSpPr>
        <p:spPr>
          <a:xfrm>
            <a:off x="913903" y="3188057"/>
            <a:ext cx="1640205" cy="754370"/>
          </a:xfrm>
          <a:custGeom>
            <a:avLst/>
            <a:gdLst/>
            <a:ahLst/>
            <a:cxnLst/>
            <a:rect l="l" t="t" r="r" b="b"/>
            <a:pathLst>
              <a:path w="2369185" h="1530984">
                <a:moveTo>
                  <a:pt x="2368816" y="1530705"/>
                </a:moveTo>
                <a:lnTo>
                  <a:pt x="0" y="1530705"/>
                </a:lnTo>
                <a:lnTo>
                  <a:pt x="0" y="0"/>
                </a:lnTo>
                <a:lnTo>
                  <a:pt x="2368816" y="0"/>
                </a:lnTo>
                <a:lnTo>
                  <a:pt x="2368816" y="1530705"/>
                </a:lnTo>
                <a:close/>
              </a:path>
            </a:pathLst>
          </a:custGeom>
          <a:solidFill>
            <a:srgbClr val="B4C2E2"/>
          </a:solidFill>
        </p:spPr>
        <p:txBody>
          <a:bodyPr wrap="square" lIns="0" tIns="0" rIns="0" bIns="0" rtlCol="0"/>
          <a:lstStyle/>
          <a:p>
            <a:endParaRPr sz="1800"/>
          </a:p>
        </p:txBody>
      </p:sp>
      <p:sp>
        <p:nvSpPr>
          <p:cNvPr id="23" name="bk object 23"/>
          <p:cNvSpPr/>
          <p:nvPr/>
        </p:nvSpPr>
        <p:spPr>
          <a:xfrm>
            <a:off x="2607381" y="3188057"/>
            <a:ext cx="1640205" cy="754370"/>
          </a:xfrm>
          <a:custGeom>
            <a:avLst/>
            <a:gdLst/>
            <a:ahLst/>
            <a:cxnLst/>
            <a:rect l="l" t="t" r="r" b="b"/>
            <a:pathLst>
              <a:path w="2369185" h="1530984">
                <a:moveTo>
                  <a:pt x="2368816" y="1530705"/>
                </a:moveTo>
                <a:lnTo>
                  <a:pt x="0" y="1530705"/>
                </a:lnTo>
                <a:lnTo>
                  <a:pt x="0" y="0"/>
                </a:lnTo>
                <a:lnTo>
                  <a:pt x="2368816" y="0"/>
                </a:lnTo>
                <a:lnTo>
                  <a:pt x="2368816" y="1530705"/>
                </a:lnTo>
                <a:close/>
              </a:path>
            </a:pathLst>
          </a:custGeom>
          <a:solidFill>
            <a:srgbClr val="C5E0B4"/>
          </a:solidFill>
        </p:spPr>
        <p:txBody>
          <a:bodyPr wrap="square" lIns="0" tIns="0" rIns="0" bIns="0" rtlCol="0"/>
          <a:lstStyle/>
          <a:p>
            <a:endParaRPr sz="1800"/>
          </a:p>
        </p:txBody>
      </p:sp>
      <p:sp>
        <p:nvSpPr>
          <p:cNvPr id="24" name="bk object 24"/>
          <p:cNvSpPr/>
          <p:nvPr/>
        </p:nvSpPr>
        <p:spPr>
          <a:xfrm>
            <a:off x="4300855" y="3188057"/>
            <a:ext cx="1640205" cy="754370"/>
          </a:xfrm>
          <a:custGeom>
            <a:avLst/>
            <a:gdLst/>
            <a:ahLst/>
            <a:cxnLst/>
            <a:rect l="l" t="t" r="r" b="b"/>
            <a:pathLst>
              <a:path w="2369184" h="1530984">
                <a:moveTo>
                  <a:pt x="2368816" y="1530705"/>
                </a:moveTo>
                <a:lnTo>
                  <a:pt x="0" y="1530705"/>
                </a:lnTo>
                <a:lnTo>
                  <a:pt x="0" y="0"/>
                </a:lnTo>
                <a:lnTo>
                  <a:pt x="2368816" y="0"/>
                </a:lnTo>
                <a:lnTo>
                  <a:pt x="2368816" y="1530705"/>
                </a:lnTo>
                <a:close/>
              </a:path>
            </a:pathLst>
          </a:custGeom>
          <a:solidFill>
            <a:srgbClr val="C7C097"/>
          </a:solidFill>
        </p:spPr>
        <p:txBody>
          <a:bodyPr wrap="square" lIns="0" tIns="0" rIns="0" bIns="0" rtlCol="0"/>
          <a:lstStyle/>
          <a:p>
            <a:endParaRPr sz="1800"/>
          </a:p>
        </p:txBody>
      </p:sp>
      <p:sp>
        <p:nvSpPr>
          <p:cNvPr id="25" name="bk object 25"/>
          <p:cNvSpPr/>
          <p:nvPr/>
        </p:nvSpPr>
        <p:spPr>
          <a:xfrm>
            <a:off x="1554716" y="796642"/>
            <a:ext cx="30773" cy="35043"/>
          </a:xfrm>
          <a:custGeom>
            <a:avLst/>
            <a:gdLst/>
            <a:ahLst/>
            <a:cxnLst/>
            <a:rect l="l" t="t" r="r" b="b"/>
            <a:pathLst>
              <a:path w="44450" h="71119">
                <a:moveTo>
                  <a:pt x="0" y="71120"/>
                </a:moveTo>
                <a:lnTo>
                  <a:pt x="44164" y="71120"/>
                </a:lnTo>
                <a:lnTo>
                  <a:pt x="44164" y="0"/>
                </a:lnTo>
                <a:lnTo>
                  <a:pt x="0" y="0"/>
                </a:lnTo>
                <a:lnTo>
                  <a:pt x="0" y="71120"/>
                </a:lnTo>
                <a:close/>
              </a:path>
            </a:pathLst>
          </a:custGeom>
          <a:solidFill>
            <a:srgbClr val="4D4D4D"/>
          </a:solidFill>
        </p:spPr>
        <p:txBody>
          <a:bodyPr wrap="square" lIns="0" tIns="0" rIns="0" bIns="0" rtlCol="0"/>
          <a:lstStyle/>
          <a:p>
            <a:endParaRPr sz="1800"/>
          </a:p>
        </p:txBody>
      </p:sp>
      <p:sp>
        <p:nvSpPr>
          <p:cNvPr id="26" name="bk object 26"/>
          <p:cNvSpPr/>
          <p:nvPr/>
        </p:nvSpPr>
        <p:spPr>
          <a:xfrm>
            <a:off x="1554716" y="789758"/>
            <a:ext cx="71218" cy="0"/>
          </a:xfrm>
          <a:custGeom>
            <a:avLst/>
            <a:gdLst/>
            <a:ahLst/>
            <a:cxnLst/>
            <a:rect l="l" t="t" r="r" b="b"/>
            <a:pathLst>
              <a:path w="102869">
                <a:moveTo>
                  <a:pt x="0" y="0"/>
                </a:moveTo>
                <a:lnTo>
                  <a:pt x="102693" y="0"/>
                </a:lnTo>
              </a:path>
            </a:pathLst>
          </a:custGeom>
          <a:ln w="27940">
            <a:solidFill>
              <a:srgbClr val="4D4D4D"/>
            </a:solidFill>
          </a:ln>
        </p:spPr>
        <p:txBody>
          <a:bodyPr wrap="square" lIns="0" tIns="0" rIns="0" bIns="0" rtlCol="0"/>
          <a:lstStyle/>
          <a:p>
            <a:endParaRPr sz="1800"/>
          </a:p>
        </p:txBody>
      </p:sp>
      <p:sp>
        <p:nvSpPr>
          <p:cNvPr id="27" name="bk object 27"/>
          <p:cNvSpPr/>
          <p:nvPr/>
        </p:nvSpPr>
        <p:spPr>
          <a:xfrm>
            <a:off x="1554716" y="761598"/>
            <a:ext cx="30773" cy="21276"/>
          </a:xfrm>
          <a:custGeom>
            <a:avLst/>
            <a:gdLst/>
            <a:ahLst/>
            <a:cxnLst/>
            <a:rect l="l" t="t" r="r" b="b"/>
            <a:pathLst>
              <a:path w="44450" h="43180">
                <a:moveTo>
                  <a:pt x="0" y="43179"/>
                </a:moveTo>
                <a:lnTo>
                  <a:pt x="44164" y="43179"/>
                </a:lnTo>
                <a:lnTo>
                  <a:pt x="44164" y="0"/>
                </a:lnTo>
                <a:lnTo>
                  <a:pt x="0" y="0"/>
                </a:lnTo>
                <a:lnTo>
                  <a:pt x="0" y="43179"/>
                </a:lnTo>
                <a:close/>
              </a:path>
            </a:pathLst>
          </a:custGeom>
          <a:solidFill>
            <a:srgbClr val="4D4D4D"/>
          </a:solidFill>
        </p:spPr>
        <p:txBody>
          <a:bodyPr wrap="square" lIns="0" tIns="0" rIns="0" bIns="0" rtlCol="0"/>
          <a:lstStyle/>
          <a:p>
            <a:endParaRPr sz="1800"/>
          </a:p>
        </p:txBody>
      </p:sp>
      <p:sp>
        <p:nvSpPr>
          <p:cNvPr id="28" name="bk object 28"/>
          <p:cNvSpPr/>
          <p:nvPr/>
        </p:nvSpPr>
        <p:spPr>
          <a:xfrm>
            <a:off x="1554716" y="754715"/>
            <a:ext cx="72976" cy="0"/>
          </a:xfrm>
          <a:custGeom>
            <a:avLst/>
            <a:gdLst/>
            <a:ahLst/>
            <a:cxnLst/>
            <a:rect l="l" t="t" r="r" b="b"/>
            <a:pathLst>
              <a:path w="105410">
                <a:moveTo>
                  <a:pt x="0" y="0"/>
                </a:moveTo>
                <a:lnTo>
                  <a:pt x="104859" y="0"/>
                </a:lnTo>
              </a:path>
            </a:pathLst>
          </a:custGeom>
          <a:ln w="27940">
            <a:solidFill>
              <a:srgbClr val="4D4D4D"/>
            </a:solidFill>
          </a:ln>
        </p:spPr>
        <p:txBody>
          <a:bodyPr wrap="square" lIns="0" tIns="0" rIns="0" bIns="0" rtlCol="0"/>
          <a:lstStyle/>
          <a:p>
            <a:endParaRPr sz="1800"/>
          </a:p>
        </p:txBody>
      </p:sp>
      <p:sp>
        <p:nvSpPr>
          <p:cNvPr id="29" name="bk object 29"/>
          <p:cNvSpPr/>
          <p:nvPr/>
        </p:nvSpPr>
        <p:spPr>
          <a:xfrm>
            <a:off x="1655944" y="747826"/>
            <a:ext cx="86604" cy="84167"/>
          </a:xfrm>
          <a:custGeom>
            <a:avLst/>
            <a:gdLst/>
            <a:ahLst/>
            <a:cxnLst/>
            <a:rect l="l" t="t" r="r" b="b"/>
            <a:pathLst>
              <a:path w="125094" h="170814">
                <a:moveTo>
                  <a:pt x="48093" y="0"/>
                </a:moveTo>
                <a:lnTo>
                  <a:pt x="0" y="0"/>
                </a:lnTo>
                <a:lnTo>
                  <a:pt x="0" y="170369"/>
                </a:lnTo>
                <a:lnTo>
                  <a:pt x="44164" y="170369"/>
                </a:lnTo>
                <a:lnTo>
                  <a:pt x="44164" y="108023"/>
                </a:lnTo>
                <a:lnTo>
                  <a:pt x="54731" y="108023"/>
                </a:lnTo>
                <a:lnTo>
                  <a:pt x="97408" y="100469"/>
                </a:lnTo>
                <a:lnTo>
                  <a:pt x="119669" y="79247"/>
                </a:lnTo>
                <a:lnTo>
                  <a:pt x="44164" y="79247"/>
                </a:lnTo>
                <a:lnTo>
                  <a:pt x="44164" y="28412"/>
                </a:lnTo>
                <a:lnTo>
                  <a:pt x="118984" y="28412"/>
                </a:lnTo>
                <a:lnTo>
                  <a:pt x="117929" y="26252"/>
                </a:lnTo>
                <a:lnTo>
                  <a:pt x="86234" y="2892"/>
                </a:lnTo>
                <a:lnTo>
                  <a:pt x="57326" y="108"/>
                </a:lnTo>
                <a:lnTo>
                  <a:pt x="48093" y="0"/>
                </a:lnTo>
                <a:close/>
              </a:path>
              <a:path w="125094" h="170814">
                <a:moveTo>
                  <a:pt x="118984" y="28412"/>
                </a:moveTo>
                <a:lnTo>
                  <a:pt x="63852" y="28412"/>
                </a:lnTo>
                <a:lnTo>
                  <a:pt x="71216" y="30334"/>
                </a:lnTo>
                <a:lnTo>
                  <a:pt x="79703" y="38008"/>
                </a:lnTo>
                <a:lnTo>
                  <a:pt x="81829" y="44441"/>
                </a:lnTo>
                <a:lnTo>
                  <a:pt x="81829" y="62742"/>
                </a:lnTo>
                <a:lnTo>
                  <a:pt x="79729" y="69360"/>
                </a:lnTo>
                <a:lnTo>
                  <a:pt x="71328" y="77266"/>
                </a:lnTo>
                <a:lnTo>
                  <a:pt x="64301" y="79247"/>
                </a:lnTo>
                <a:lnTo>
                  <a:pt x="119669" y="79247"/>
                </a:lnTo>
                <a:lnTo>
                  <a:pt x="120510" y="77840"/>
                </a:lnTo>
                <a:lnTo>
                  <a:pt x="123815" y="66965"/>
                </a:lnTo>
                <a:lnTo>
                  <a:pt x="124917" y="54427"/>
                </a:lnTo>
                <a:lnTo>
                  <a:pt x="124480" y="46599"/>
                </a:lnTo>
                <a:lnTo>
                  <a:pt x="123169" y="39292"/>
                </a:lnTo>
                <a:lnTo>
                  <a:pt x="120986" y="32509"/>
                </a:lnTo>
                <a:lnTo>
                  <a:pt x="118984" y="28412"/>
                </a:lnTo>
                <a:close/>
              </a:path>
            </a:pathLst>
          </a:custGeom>
          <a:solidFill>
            <a:srgbClr val="4D4D4D"/>
          </a:solidFill>
        </p:spPr>
        <p:txBody>
          <a:bodyPr wrap="square" lIns="0" tIns="0" rIns="0" bIns="0" rtlCol="0"/>
          <a:lstStyle/>
          <a:p>
            <a:endParaRPr sz="1800"/>
          </a:p>
        </p:txBody>
      </p:sp>
      <p:sp>
        <p:nvSpPr>
          <p:cNvPr id="30" name="bk object 30"/>
          <p:cNvSpPr/>
          <p:nvPr/>
        </p:nvSpPr>
        <p:spPr>
          <a:xfrm>
            <a:off x="1771867" y="767794"/>
            <a:ext cx="73416" cy="65393"/>
          </a:xfrm>
          <a:custGeom>
            <a:avLst/>
            <a:gdLst/>
            <a:ahLst/>
            <a:cxnLst/>
            <a:rect l="l" t="t" r="r" b="b"/>
            <a:pathLst>
              <a:path w="106044" h="132714">
                <a:moveTo>
                  <a:pt x="73930" y="0"/>
                </a:moveTo>
                <a:lnTo>
                  <a:pt x="67881" y="0"/>
                </a:lnTo>
                <a:lnTo>
                  <a:pt x="52989" y="1087"/>
                </a:lnTo>
                <a:lnTo>
                  <a:pt x="18221" y="17389"/>
                </a:lnTo>
                <a:lnTo>
                  <a:pt x="0" y="65226"/>
                </a:lnTo>
                <a:lnTo>
                  <a:pt x="1092" y="79996"/>
                </a:lnTo>
                <a:lnTo>
                  <a:pt x="17482" y="114502"/>
                </a:lnTo>
                <a:lnTo>
                  <a:pt x="64895" y="132605"/>
                </a:lnTo>
                <a:lnTo>
                  <a:pt x="71672" y="132605"/>
                </a:lnTo>
                <a:lnTo>
                  <a:pt x="78468" y="132043"/>
                </a:lnTo>
                <a:lnTo>
                  <a:pt x="92106" y="129811"/>
                </a:lnTo>
                <a:lnTo>
                  <a:pt x="98994" y="128133"/>
                </a:lnTo>
                <a:lnTo>
                  <a:pt x="105949" y="125894"/>
                </a:lnTo>
                <a:lnTo>
                  <a:pt x="104281" y="103829"/>
                </a:lnTo>
                <a:lnTo>
                  <a:pt x="65259" y="103829"/>
                </a:lnTo>
                <a:lnTo>
                  <a:pt x="57624" y="100395"/>
                </a:lnTo>
                <a:lnTo>
                  <a:pt x="44302" y="63786"/>
                </a:lnTo>
                <a:lnTo>
                  <a:pt x="44824" y="55729"/>
                </a:lnTo>
                <a:lnTo>
                  <a:pt x="77094" y="28894"/>
                </a:lnTo>
                <a:lnTo>
                  <a:pt x="101680" y="28894"/>
                </a:lnTo>
                <a:lnTo>
                  <a:pt x="103512" y="6115"/>
                </a:lnTo>
                <a:lnTo>
                  <a:pt x="97548" y="4041"/>
                </a:lnTo>
                <a:lnTo>
                  <a:pt x="91637" y="2503"/>
                </a:lnTo>
                <a:lnTo>
                  <a:pt x="79888" y="501"/>
                </a:lnTo>
                <a:lnTo>
                  <a:pt x="73930" y="0"/>
                </a:lnTo>
                <a:close/>
              </a:path>
              <a:path w="106044" h="132714">
                <a:moveTo>
                  <a:pt x="103783" y="97238"/>
                </a:moveTo>
                <a:lnTo>
                  <a:pt x="99358" y="99397"/>
                </a:lnTo>
                <a:lnTo>
                  <a:pt x="94728" y="101035"/>
                </a:lnTo>
                <a:lnTo>
                  <a:pt x="85065" y="103274"/>
                </a:lnTo>
                <a:lnTo>
                  <a:pt x="80165" y="103829"/>
                </a:lnTo>
                <a:lnTo>
                  <a:pt x="104281" y="103829"/>
                </a:lnTo>
                <a:lnTo>
                  <a:pt x="103783" y="97238"/>
                </a:lnTo>
                <a:close/>
              </a:path>
              <a:path w="106044" h="132714">
                <a:moveTo>
                  <a:pt x="101680" y="28894"/>
                </a:moveTo>
                <a:lnTo>
                  <a:pt x="80971" y="28894"/>
                </a:lnTo>
                <a:lnTo>
                  <a:pt x="84993" y="29416"/>
                </a:lnTo>
                <a:lnTo>
                  <a:pt x="93308" y="31496"/>
                </a:lnTo>
                <a:lnTo>
                  <a:pt x="97323" y="32936"/>
                </a:lnTo>
                <a:lnTo>
                  <a:pt x="101207" y="34772"/>
                </a:lnTo>
                <a:lnTo>
                  <a:pt x="101680" y="28894"/>
                </a:lnTo>
                <a:close/>
              </a:path>
            </a:pathLst>
          </a:custGeom>
          <a:solidFill>
            <a:srgbClr val="4D4D4D"/>
          </a:solidFill>
        </p:spPr>
        <p:txBody>
          <a:bodyPr wrap="square" lIns="0" tIns="0" rIns="0" bIns="0" rtlCol="0"/>
          <a:lstStyle/>
          <a:p>
            <a:endParaRPr sz="1800"/>
          </a:p>
        </p:txBody>
      </p:sp>
      <p:sp>
        <p:nvSpPr>
          <p:cNvPr id="31" name="bk object 31"/>
          <p:cNvSpPr/>
          <p:nvPr/>
        </p:nvSpPr>
        <p:spPr>
          <a:xfrm>
            <a:off x="1851156" y="767788"/>
            <a:ext cx="91880" cy="65393"/>
          </a:xfrm>
          <a:custGeom>
            <a:avLst/>
            <a:gdLst/>
            <a:ahLst/>
            <a:cxnLst/>
            <a:rect l="l" t="t" r="r" b="b"/>
            <a:pathLst>
              <a:path w="132714" h="132714">
                <a:moveTo>
                  <a:pt x="66249" y="0"/>
                </a:moveTo>
                <a:lnTo>
                  <a:pt x="26722" y="9676"/>
                </a:lnTo>
                <a:lnTo>
                  <a:pt x="1074" y="51271"/>
                </a:lnTo>
                <a:lnTo>
                  <a:pt x="0" y="66302"/>
                </a:lnTo>
                <a:lnTo>
                  <a:pt x="1091" y="81280"/>
                </a:lnTo>
                <a:lnTo>
                  <a:pt x="26810" y="122858"/>
                </a:lnTo>
                <a:lnTo>
                  <a:pt x="66249" y="132605"/>
                </a:lnTo>
                <a:lnTo>
                  <a:pt x="81271" y="131521"/>
                </a:lnTo>
                <a:lnTo>
                  <a:pt x="122922" y="105798"/>
                </a:lnTo>
                <a:lnTo>
                  <a:pt x="59295" y="105744"/>
                </a:lnTo>
                <a:lnTo>
                  <a:pt x="53899" y="102330"/>
                </a:lnTo>
                <a:lnTo>
                  <a:pt x="44302" y="66302"/>
                </a:lnTo>
                <a:lnTo>
                  <a:pt x="44675" y="57222"/>
                </a:lnTo>
                <a:lnTo>
                  <a:pt x="59295" y="26735"/>
                </a:lnTo>
                <a:lnTo>
                  <a:pt x="123040" y="26735"/>
                </a:lnTo>
                <a:lnTo>
                  <a:pt x="115499" y="17145"/>
                </a:lnTo>
                <a:lnTo>
                  <a:pt x="105994" y="9643"/>
                </a:lnTo>
                <a:lnTo>
                  <a:pt x="94616" y="4285"/>
                </a:lnTo>
                <a:lnTo>
                  <a:pt x="81368" y="1071"/>
                </a:lnTo>
                <a:lnTo>
                  <a:pt x="66249" y="0"/>
                </a:lnTo>
                <a:close/>
              </a:path>
              <a:path w="132714" h="132714">
                <a:moveTo>
                  <a:pt x="123040" y="26735"/>
                </a:moveTo>
                <a:lnTo>
                  <a:pt x="73382" y="26735"/>
                </a:lnTo>
                <a:lnTo>
                  <a:pt x="78824" y="30109"/>
                </a:lnTo>
                <a:lnTo>
                  <a:pt x="82627" y="36985"/>
                </a:lnTo>
                <a:lnTo>
                  <a:pt x="85036" y="42505"/>
                </a:lnTo>
                <a:lnTo>
                  <a:pt x="86793" y="49291"/>
                </a:lnTo>
                <a:lnTo>
                  <a:pt x="87849" y="57319"/>
                </a:lnTo>
                <a:lnTo>
                  <a:pt x="88196" y="66302"/>
                </a:lnTo>
                <a:lnTo>
                  <a:pt x="87841" y="75327"/>
                </a:lnTo>
                <a:lnTo>
                  <a:pt x="73290" y="105744"/>
                </a:lnTo>
                <a:lnTo>
                  <a:pt x="122947" y="105744"/>
                </a:lnTo>
                <a:lnTo>
                  <a:pt x="128319" y="94445"/>
                </a:lnTo>
                <a:lnTo>
                  <a:pt x="131561" y="81233"/>
                </a:lnTo>
                <a:lnTo>
                  <a:pt x="132638" y="66302"/>
                </a:lnTo>
                <a:lnTo>
                  <a:pt x="131567" y="51223"/>
                </a:lnTo>
                <a:lnTo>
                  <a:pt x="128353" y="38003"/>
                </a:lnTo>
                <a:lnTo>
                  <a:pt x="123040" y="26735"/>
                </a:lnTo>
                <a:close/>
              </a:path>
            </a:pathLst>
          </a:custGeom>
          <a:solidFill>
            <a:srgbClr val="4D4D4D"/>
          </a:solidFill>
        </p:spPr>
        <p:txBody>
          <a:bodyPr wrap="square" lIns="0" tIns="0" rIns="0" bIns="0" rtlCol="0"/>
          <a:lstStyle/>
          <a:p>
            <a:endParaRPr sz="1800"/>
          </a:p>
        </p:txBody>
      </p:sp>
      <p:sp>
        <p:nvSpPr>
          <p:cNvPr id="32" name="bk object 32"/>
          <p:cNvSpPr/>
          <p:nvPr/>
        </p:nvSpPr>
        <p:spPr>
          <a:xfrm>
            <a:off x="1950056" y="767783"/>
            <a:ext cx="135841" cy="64142"/>
          </a:xfrm>
          <a:custGeom>
            <a:avLst/>
            <a:gdLst/>
            <a:ahLst/>
            <a:cxnLst/>
            <a:rect l="l" t="t" r="r" b="b"/>
            <a:pathLst>
              <a:path w="196214" h="130175">
                <a:moveTo>
                  <a:pt x="38477" y="2641"/>
                </a:moveTo>
                <a:lnTo>
                  <a:pt x="0" y="2641"/>
                </a:lnTo>
                <a:lnTo>
                  <a:pt x="449" y="5996"/>
                </a:lnTo>
                <a:lnTo>
                  <a:pt x="792" y="9596"/>
                </a:lnTo>
                <a:lnTo>
                  <a:pt x="1235" y="17160"/>
                </a:lnTo>
                <a:lnTo>
                  <a:pt x="1353" y="129851"/>
                </a:lnTo>
                <a:lnTo>
                  <a:pt x="43490" y="129851"/>
                </a:lnTo>
                <a:lnTo>
                  <a:pt x="43490" y="48800"/>
                </a:lnTo>
                <a:lnTo>
                  <a:pt x="45095" y="42262"/>
                </a:lnTo>
                <a:lnTo>
                  <a:pt x="51501" y="33392"/>
                </a:lnTo>
                <a:lnTo>
                  <a:pt x="56177" y="31173"/>
                </a:lnTo>
                <a:lnTo>
                  <a:pt x="194851" y="31173"/>
                </a:lnTo>
                <a:lnTo>
                  <a:pt x="193384" y="24519"/>
                </a:lnTo>
                <a:lnTo>
                  <a:pt x="192333" y="22065"/>
                </a:lnTo>
                <a:lnTo>
                  <a:pt x="39970" y="22065"/>
                </a:lnTo>
                <a:lnTo>
                  <a:pt x="39851" y="16293"/>
                </a:lnTo>
                <a:lnTo>
                  <a:pt x="39360" y="9596"/>
                </a:lnTo>
                <a:lnTo>
                  <a:pt x="39019" y="6479"/>
                </a:lnTo>
                <a:lnTo>
                  <a:pt x="38477" y="2641"/>
                </a:lnTo>
                <a:close/>
              </a:path>
              <a:path w="196214" h="130175">
                <a:moveTo>
                  <a:pt x="132235" y="31173"/>
                </a:moveTo>
                <a:lnTo>
                  <a:pt x="67649" y="31173"/>
                </a:lnTo>
                <a:lnTo>
                  <a:pt x="71533" y="32791"/>
                </a:lnTo>
                <a:lnTo>
                  <a:pt x="76414" y="39270"/>
                </a:lnTo>
                <a:lnTo>
                  <a:pt x="77635" y="44362"/>
                </a:lnTo>
                <a:lnTo>
                  <a:pt x="77635" y="129851"/>
                </a:lnTo>
                <a:lnTo>
                  <a:pt x="119495" y="129851"/>
                </a:lnTo>
                <a:lnTo>
                  <a:pt x="119495" y="48800"/>
                </a:lnTo>
                <a:lnTo>
                  <a:pt x="121100" y="42262"/>
                </a:lnTo>
                <a:lnTo>
                  <a:pt x="127513" y="33392"/>
                </a:lnTo>
                <a:lnTo>
                  <a:pt x="132235" y="31173"/>
                </a:lnTo>
                <a:close/>
              </a:path>
              <a:path w="196214" h="130175">
                <a:moveTo>
                  <a:pt x="194851" y="31173"/>
                </a:moveTo>
                <a:lnTo>
                  <a:pt x="143608" y="31173"/>
                </a:lnTo>
                <a:lnTo>
                  <a:pt x="147425" y="32817"/>
                </a:lnTo>
                <a:lnTo>
                  <a:pt x="152392" y="39369"/>
                </a:lnTo>
                <a:lnTo>
                  <a:pt x="153620" y="44362"/>
                </a:lnTo>
                <a:lnTo>
                  <a:pt x="153640" y="129851"/>
                </a:lnTo>
                <a:lnTo>
                  <a:pt x="195909" y="129851"/>
                </a:lnTo>
                <a:lnTo>
                  <a:pt x="195866" y="42262"/>
                </a:lnTo>
                <a:lnTo>
                  <a:pt x="195296" y="33392"/>
                </a:lnTo>
                <a:lnTo>
                  <a:pt x="195208" y="32791"/>
                </a:lnTo>
                <a:lnTo>
                  <a:pt x="194851" y="31173"/>
                </a:lnTo>
                <a:close/>
              </a:path>
              <a:path w="196214" h="130175">
                <a:moveTo>
                  <a:pt x="87569" y="0"/>
                </a:moveTo>
                <a:lnTo>
                  <a:pt x="69954" y="0"/>
                </a:lnTo>
                <a:lnTo>
                  <a:pt x="62234" y="1981"/>
                </a:lnTo>
                <a:lnTo>
                  <a:pt x="48318" y="9893"/>
                </a:lnTo>
                <a:lnTo>
                  <a:pt x="43219" y="15269"/>
                </a:lnTo>
                <a:lnTo>
                  <a:pt x="39970" y="22065"/>
                </a:lnTo>
                <a:lnTo>
                  <a:pt x="192333" y="22065"/>
                </a:lnTo>
                <a:lnTo>
                  <a:pt x="191817" y="20863"/>
                </a:lnTo>
                <a:lnTo>
                  <a:pt x="116516" y="20863"/>
                </a:lnTo>
                <a:lnTo>
                  <a:pt x="113260" y="14074"/>
                </a:lnTo>
                <a:lnTo>
                  <a:pt x="108386" y="8896"/>
                </a:lnTo>
                <a:lnTo>
                  <a:pt x="95382" y="1783"/>
                </a:lnTo>
                <a:lnTo>
                  <a:pt x="87569" y="0"/>
                </a:lnTo>
                <a:close/>
              </a:path>
              <a:path w="196214" h="130175">
                <a:moveTo>
                  <a:pt x="156751" y="0"/>
                </a:moveTo>
                <a:lnTo>
                  <a:pt x="147273" y="0"/>
                </a:lnTo>
                <a:lnTo>
                  <a:pt x="139090" y="1783"/>
                </a:lnTo>
                <a:lnTo>
                  <a:pt x="125366" y="8896"/>
                </a:lnTo>
                <a:lnTo>
                  <a:pt x="120122" y="14074"/>
                </a:lnTo>
                <a:lnTo>
                  <a:pt x="116516" y="20863"/>
                </a:lnTo>
                <a:lnTo>
                  <a:pt x="191817" y="20863"/>
                </a:lnTo>
                <a:lnTo>
                  <a:pt x="156751" y="0"/>
                </a:lnTo>
                <a:close/>
              </a:path>
            </a:pathLst>
          </a:custGeom>
          <a:solidFill>
            <a:srgbClr val="4D4D4D"/>
          </a:solidFill>
        </p:spPr>
        <p:txBody>
          <a:bodyPr wrap="square" lIns="0" tIns="0" rIns="0" bIns="0" rtlCol="0"/>
          <a:lstStyle/>
          <a:p>
            <a:endParaRPr sz="1800"/>
          </a:p>
        </p:txBody>
      </p:sp>
      <p:sp>
        <p:nvSpPr>
          <p:cNvPr id="33" name="bk object 33"/>
          <p:cNvSpPr/>
          <p:nvPr/>
        </p:nvSpPr>
        <p:spPr>
          <a:xfrm>
            <a:off x="1729406" y="814292"/>
            <a:ext cx="31652" cy="22528"/>
          </a:xfrm>
          <a:custGeom>
            <a:avLst/>
            <a:gdLst/>
            <a:ahLst/>
            <a:cxnLst/>
            <a:rect l="l" t="t" r="r" b="b"/>
            <a:pathLst>
              <a:path w="45719" h="45719">
                <a:moveTo>
                  <a:pt x="21998" y="0"/>
                </a:moveTo>
                <a:lnTo>
                  <a:pt x="13263" y="2010"/>
                </a:lnTo>
                <a:lnTo>
                  <a:pt x="5989" y="7253"/>
                </a:lnTo>
                <a:lnTo>
                  <a:pt x="1447" y="14621"/>
                </a:lnTo>
                <a:lnTo>
                  <a:pt x="0" y="23154"/>
                </a:lnTo>
                <a:lnTo>
                  <a:pt x="2009" y="31889"/>
                </a:lnTo>
                <a:lnTo>
                  <a:pt x="7252" y="39162"/>
                </a:lnTo>
                <a:lnTo>
                  <a:pt x="14621" y="43702"/>
                </a:lnTo>
                <a:lnTo>
                  <a:pt x="23156" y="45147"/>
                </a:lnTo>
                <a:lnTo>
                  <a:pt x="31894" y="43136"/>
                </a:lnTo>
                <a:lnTo>
                  <a:pt x="39168" y="37895"/>
                </a:lnTo>
                <a:lnTo>
                  <a:pt x="43707" y="30527"/>
                </a:lnTo>
                <a:lnTo>
                  <a:pt x="45152" y="21995"/>
                </a:lnTo>
                <a:lnTo>
                  <a:pt x="43142" y="13258"/>
                </a:lnTo>
                <a:lnTo>
                  <a:pt x="37899" y="5984"/>
                </a:lnTo>
                <a:lnTo>
                  <a:pt x="30531" y="1445"/>
                </a:lnTo>
                <a:lnTo>
                  <a:pt x="21998" y="0"/>
                </a:lnTo>
                <a:close/>
              </a:path>
            </a:pathLst>
          </a:custGeom>
          <a:solidFill>
            <a:srgbClr val="4D4D4D"/>
          </a:solidFill>
        </p:spPr>
        <p:txBody>
          <a:bodyPr wrap="square" lIns="0" tIns="0" rIns="0" bIns="0" rtlCol="0"/>
          <a:lstStyle/>
          <a:p>
            <a:endParaRPr sz="1800"/>
          </a:p>
        </p:txBody>
      </p:sp>
      <p:sp>
        <p:nvSpPr>
          <p:cNvPr id="2" name="Holder 2"/>
          <p:cNvSpPr>
            <a:spLocks noGrp="1"/>
          </p:cNvSpPr>
          <p:nvPr>
            <p:ph type="title"/>
          </p:nvPr>
        </p:nvSpPr>
        <p:spPr>
          <a:xfrm>
            <a:off x="323338" y="396241"/>
            <a:ext cx="5820068"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23338" y="2278381"/>
            <a:ext cx="582006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198692" y="9212582"/>
            <a:ext cx="2069358" cy="154658"/>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23338" y="9212582"/>
            <a:ext cx="1487350" cy="154658"/>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a:xfrm>
            <a:off x="4656056" y="9212582"/>
            <a:ext cx="1487350" cy="154658"/>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46">
        <a:defRPr>
          <a:latin typeface="+mn-lt"/>
          <a:ea typeface="+mn-ea"/>
          <a:cs typeface="+mn-cs"/>
        </a:defRPr>
      </a:lvl2pPr>
      <a:lvl3pPr marL="914492">
        <a:defRPr>
          <a:latin typeface="+mn-lt"/>
          <a:ea typeface="+mn-ea"/>
          <a:cs typeface="+mn-cs"/>
        </a:defRPr>
      </a:lvl3pPr>
      <a:lvl4pPr marL="1371738">
        <a:defRPr>
          <a:latin typeface="+mn-lt"/>
          <a:ea typeface="+mn-ea"/>
          <a:cs typeface="+mn-cs"/>
        </a:defRPr>
      </a:lvl4pPr>
      <a:lvl5pPr marL="1828984">
        <a:defRPr>
          <a:latin typeface="+mn-lt"/>
          <a:ea typeface="+mn-ea"/>
          <a:cs typeface="+mn-cs"/>
        </a:defRPr>
      </a:lvl5pPr>
      <a:lvl6pPr marL="2286230">
        <a:defRPr>
          <a:latin typeface="+mn-lt"/>
          <a:ea typeface="+mn-ea"/>
          <a:cs typeface="+mn-cs"/>
        </a:defRPr>
      </a:lvl6pPr>
      <a:lvl7pPr marL="2743476">
        <a:defRPr>
          <a:latin typeface="+mn-lt"/>
          <a:ea typeface="+mn-ea"/>
          <a:cs typeface="+mn-cs"/>
        </a:defRPr>
      </a:lvl7pPr>
      <a:lvl8pPr marL="3200722">
        <a:defRPr>
          <a:latin typeface="+mn-lt"/>
          <a:ea typeface="+mn-ea"/>
          <a:cs typeface="+mn-cs"/>
        </a:defRPr>
      </a:lvl8pPr>
      <a:lvl9pPr marL="3657968">
        <a:defRPr>
          <a:latin typeface="+mn-lt"/>
          <a:ea typeface="+mn-ea"/>
          <a:cs typeface="+mn-cs"/>
        </a:defRPr>
      </a:lvl9pPr>
    </p:bodyStyle>
    <p:otherStyle>
      <a:lvl1pPr marL="0">
        <a:defRPr>
          <a:latin typeface="+mn-lt"/>
          <a:ea typeface="+mn-ea"/>
          <a:cs typeface="+mn-cs"/>
        </a:defRPr>
      </a:lvl1pPr>
      <a:lvl2pPr marL="457246">
        <a:defRPr>
          <a:latin typeface="+mn-lt"/>
          <a:ea typeface="+mn-ea"/>
          <a:cs typeface="+mn-cs"/>
        </a:defRPr>
      </a:lvl2pPr>
      <a:lvl3pPr marL="914492">
        <a:defRPr>
          <a:latin typeface="+mn-lt"/>
          <a:ea typeface="+mn-ea"/>
          <a:cs typeface="+mn-cs"/>
        </a:defRPr>
      </a:lvl3pPr>
      <a:lvl4pPr marL="1371738">
        <a:defRPr>
          <a:latin typeface="+mn-lt"/>
          <a:ea typeface="+mn-ea"/>
          <a:cs typeface="+mn-cs"/>
        </a:defRPr>
      </a:lvl4pPr>
      <a:lvl5pPr marL="1828984">
        <a:defRPr>
          <a:latin typeface="+mn-lt"/>
          <a:ea typeface="+mn-ea"/>
          <a:cs typeface="+mn-cs"/>
        </a:defRPr>
      </a:lvl5pPr>
      <a:lvl6pPr marL="2286230">
        <a:defRPr>
          <a:latin typeface="+mn-lt"/>
          <a:ea typeface="+mn-ea"/>
          <a:cs typeface="+mn-cs"/>
        </a:defRPr>
      </a:lvl6pPr>
      <a:lvl7pPr marL="2743476">
        <a:defRPr>
          <a:latin typeface="+mn-lt"/>
          <a:ea typeface="+mn-ea"/>
          <a:cs typeface="+mn-cs"/>
        </a:defRPr>
      </a:lvl7pPr>
      <a:lvl8pPr marL="3200722">
        <a:defRPr>
          <a:latin typeface="+mn-lt"/>
          <a:ea typeface="+mn-ea"/>
          <a:cs typeface="+mn-cs"/>
        </a:defRPr>
      </a:lvl8pPr>
      <a:lvl9pPr marL="365796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mailto:member@sme-bsa.jp"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グループ化 112">
            <a:extLst>
              <a:ext uri="{FF2B5EF4-FFF2-40B4-BE49-F238E27FC236}">
                <a16:creationId xmlns:a16="http://schemas.microsoft.com/office/drawing/2014/main" id="{7A523195-B8D1-3998-3911-C131961EE83F}"/>
              </a:ext>
            </a:extLst>
          </p:cNvPr>
          <p:cNvGrpSpPr/>
          <p:nvPr/>
        </p:nvGrpSpPr>
        <p:grpSpPr>
          <a:xfrm>
            <a:off x="0" y="0"/>
            <a:ext cx="6999892" cy="4495802"/>
            <a:chOff x="743665" y="270528"/>
            <a:chExt cx="8759127" cy="5843719"/>
          </a:xfrm>
        </p:grpSpPr>
        <p:sp>
          <p:nvSpPr>
            <p:cNvPr id="115" name="正方形/長方形 114">
              <a:extLst>
                <a:ext uri="{FF2B5EF4-FFF2-40B4-BE49-F238E27FC236}">
                  <a16:creationId xmlns:a16="http://schemas.microsoft.com/office/drawing/2014/main" id="{7A35934D-F367-8A6F-C5EF-62297672B9F4}"/>
                </a:ext>
              </a:extLst>
            </p:cNvPr>
            <p:cNvSpPr/>
            <p:nvPr/>
          </p:nvSpPr>
          <p:spPr>
            <a:xfrm>
              <a:off x="962514" y="2401549"/>
              <a:ext cx="1885795" cy="1097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Meiryo UI" panose="020B0604030504040204" pitchFamily="50" charset="-128"/>
                  <a:ea typeface="Meiryo UI" panose="020B0604030504040204" pitchFamily="50" charset="-128"/>
                </a:rPr>
                <a:t>バリュー倶楽部</a:t>
              </a:r>
              <a:endParaRPr kumimoji="1" lang="en-US" altLang="ja-JP" sz="1000" dirty="0">
                <a:solidFill>
                  <a:schemeClr val="tx1">
                    <a:lumMod val="65000"/>
                    <a:lumOff val="35000"/>
                  </a:schemeClr>
                </a:solidFill>
                <a:latin typeface="Meiryo UI" panose="020B0604030504040204" pitchFamily="50" charset="-128"/>
                <a:ea typeface="Meiryo UI" panose="020B0604030504040204" pitchFamily="50" charset="-128"/>
              </a:endParaRPr>
            </a:p>
            <a:p>
              <a:pPr algn="ctr"/>
              <a:endParaRPr lang="en-US" altLang="ja-JP" sz="10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ja-JP" altLang="en-US" sz="1000" dirty="0">
                  <a:solidFill>
                    <a:schemeClr val="tx1">
                      <a:lumMod val="65000"/>
                      <a:lumOff val="35000"/>
                    </a:schemeClr>
                  </a:solidFill>
                  <a:latin typeface="Meiryo UI" panose="020B0604030504040204" pitchFamily="50" charset="-128"/>
                  <a:ea typeface="Meiryo UI" panose="020B0604030504040204" pitchFamily="50" charset="-128"/>
                </a:rPr>
                <a:t>従業員向けサービス</a:t>
              </a:r>
            </a:p>
          </p:txBody>
        </p:sp>
        <p:grpSp>
          <p:nvGrpSpPr>
            <p:cNvPr id="117" name="グループ化 116">
              <a:extLst>
                <a:ext uri="{FF2B5EF4-FFF2-40B4-BE49-F238E27FC236}">
                  <a16:creationId xmlns:a16="http://schemas.microsoft.com/office/drawing/2014/main" id="{63B9D8EB-19DD-D2CA-CFAC-EB638C87DABF}"/>
                </a:ext>
              </a:extLst>
            </p:cNvPr>
            <p:cNvGrpSpPr/>
            <p:nvPr/>
          </p:nvGrpSpPr>
          <p:grpSpPr>
            <a:xfrm>
              <a:off x="765662" y="270528"/>
              <a:ext cx="8626292" cy="1054289"/>
              <a:chOff x="348048" y="162826"/>
              <a:chExt cx="8322426" cy="914534"/>
            </a:xfrm>
          </p:grpSpPr>
          <p:sp>
            <p:nvSpPr>
              <p:cNvPr id="186" name="正方形/長方形 185">
                <a:extLst>
                  <a:ext uri="{FF2B5EF4-FFF2-40B4-BE49-F238E27FC236}">
                    <a16:creationId xmlns:a16="http://schemas.microsoft.com/office/drawing/2014/main" id="{8B4ADDF6-A67B-1102-F98D-A16F5D6811AC}"/>
                  </a:ext>
                </a:extLst>
              </p:cNvPr>
              <p:cNvSpPr/>
              <p:nvPr/>
            </p:nvSpPr>
            <p:spPr>
              <a:xfrm>
                <a:off x="348048" y="162827"/>
                <a:ext cx="8322426" cy="9145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正方形/長方形 186">
                <a:extLst>
                  <a:ext uri="{FF2B5EF4-FFF2-40B4-BE49-F238E27FC236}">
                    <a16:creationId xmlns:a16="http://schemas.microsoft.com/office/drawing/2014/main" id="{4A489ECD-8E72-1E98-F772-0FE5450BCFA5}"/>
                  </a:ext>
                </a:extLst>
              </p:cNvPr>
              <p:cNvSpPr/>
              <p:nvPr/>
            </p:nvSpPr>
            <p:spPr>
              <a:xfrm>
                <a:off x="4435259" y="162826"/>
                <a:ext cx="4235214" cy="9145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9" name="テキスト ボックス 188">
                <a:extLst>
                  <a:ext uri="{FF2B5EF4-FFF2-40B4-BE49-F238E27FC236}">
                    <a16:creationId xmlns:a16="http://schemas.microsoft.com/office/drawing/2014/main" id="{0C1C38A5-EDC1-F521-F187-45E6DE850B0D}"/>
                  </a:ext>
                </a:extLst>
              </p:cNvPr>
              <p:cNvSpPr txBox="1"/>
              <p:nvPr/>
            </p:nvSpPr>
            <p:spPr>
              <a:xfrm>
                <a:off x="2036229" y="181024"/>
                <a:ext cx="4776840" cy="695662"/>
              </a:xfrm>
              <a:prstGeom prst="rect">
                <a:avLst/>
              </a:prstGeom>
              <a:noFill/>
            </p:spPr>
            <p:txBody>
              <a:bodyPr wrap="none" rtlCol="0">
                <a:spAutoFit/>
              </a:bodyPr>
              <a:lstStyle/>
              <a:p>
                <a:pPr algn="ctr"/>
                <a:r>
                  <a:rPr lang="ja-JP" altLang="en-US" sz="4000" dirty="0">
                    <a:solidFill>
                      <a:schemeClr val="bg1"/>
                    </a:solidFill>
                    <a:latin typeface="851ゴチカクット" panose="02000600000000000000" pitchFamily="2" charset="-128"/>
                    <a:ea typeface="851ゴチカクット" panose="02000600000000000000" pitchFamily="2" charset="-128"/>
                  </a:rPr>
                  <a:t>中小企業ドットコム</a:t>
                </a:r>
              </a:p>
            </p:txBody>
          </p:sp>
        </p:grpSp>
        <p:sp>
          <p:nvSpPr>
            <p:cNvPr id="119" name="テキスト ボックス 118">
              <a:extLst>
                <a:ext uri="{FF2B5EF4-FFF2-40B4-BE49-F238E27FC236}">
                  <a16:creationId xmlns:a16="http://schemas.microsoft.com/office/drawing/2014/main" id="{06192647-D67E-4857-A93D-79458BBB9F54}"/>
                </a:ext>
              </a:extLst>
            </p:cNvPr>
            <p:cNvSpPr txBox="1"/>
            <p:nvPr/>
          </p:nvSpPr>
          <p:spPr>
            <a:xfrm>
              <a:off x="962514" y="2042507"/>
              <a:ext cx="1885795" cy="360048"/>
            </a:xfrm>
            <a:prstGeom prst="rect">
              <a:avLst/>
            </a:prstGeom>
            <a:solidFill>
              <a:srgbClr val="FFFF99"/>
            </a:solidFill>
          </p:spPr>
          <p:txBody>
            <a:bodyPr wrap="square" rtlCol="0">
              <a:spAutoFit/>
            </a:bodyPr>
            <a:lstStyle/>
            <a:p>
              <a:pPr algn="ctr"/>
              <a:r>
                <a:rPr lang="ja-JP" altLang="en-US" sz="1200" b="1" dirty="0">
                  <a:solidFill>
                    <a:schemeClr val="tx1">
                      <a:lumMod val="65000"/>
                      <a:lumOff val="35000"/>
                    </a:schemeClr>
                  </a:solidFill>
                  <a:latin typeface="Meiryo UI" panose="020B0604030504040204" pitchFamily="50" charset="-128"/>
                  <a:ea typeface="Meiryo UI" panose="020B0604030504040204" pitchFamily="50" charset="-128"/>
                </a:rPr>
                <a:t>福利厚生</a:t>
              </a:r>
            </a:p>
          </p:txBody>
        </p:sp>
        <p:grpSp>
          <p:nvGrpSpPr>
            <p:cNvPr id="123" name="グループ化 122">
              <a:extLst>
                <a:ext uri="{FF2B5EF4-FFF2-40B4-BE49-F238E27FC236}">
                  <a16:creationId xmlns:a16="http://schemas.microsoft.com/office/drawing/2014/main" id="{F9B4FDDD-9A45-E06A-951D-B390E82A5FE9}"/>
                </a:ext>
              </a:extLst>
            </p:cNvPr>
            <p:cNvGrpSpPr/>
            <p:nvPr/>
          </p:nvGrpSpPr>
          <p:grpSpPr>
            <a:xfrm>
              <a:off x="6939443" y="1949956"/>
              <a:ext cx="2563349" cy="4164291"/>
              <a:chOff x="5999882" y="2769376"/>
              <a:chExt cx="2713233" cy="3124345"/>
            </a:xfrm>
          </p:grpSpPr>
          <p:pic>
            <p:nvPicPr>
              <p:cNvPr id="150" name="図 149">
                <a:extLst>
                  <a:ext uri="{FF2B5EF4-FFF2-40B4-BE49-F238E27FC236}">
                    <a16:creationId xmlns:a16="http://schemas.microsoft.com/office/drawing/2014/main" id="{32BD91B2-87DC-1183-C9D9-BE88F36C0BF8}"/>
                  </a:ext>
                </a:extLst>
              </p:cNvPr>
              <p:cNvPicPr>
                <a:picLocks noChangeAspect="1"/>
              </p:cNvPicPr>
              <p:nvPr/>
            </p:nvPicPr>
            <p:blipFill rotWithShape="1">
              <a:blip r:embed="rId2"/>
              <a:srcRect l="26349" t="38245" r="64868" b="26664"/>
              <a:stretch/>
            </p:blipFill>
            <p:spPr>
              <a:xfrm>
                <a:off x="5999882" y="2769376"/>
                <a:ext cx="2542626" cy="3124345"/>
              </a:xfrm>
              <a:prstGeom prst="rect">
                <a:avLst/>
              </a:prstGeom>
            </p:spPr>
          </p:pic>
          <p:cxnSp>
            <p:nvCxnSpPr>
              <p:cNvPr id="170" name="直線コネクタ 169">
                <a:extLst>
                  <a:ext uri="{FF2B5EF4-FFF2-40B4-BE49-F238E27FC236}">
                    <a16:creationId xmlns:a16="http://schemas.microsoft.com/office/drawing/2014/main" id="{8275C74E-72EB-6266-E972-DF946891022B}"/>
                  </a:ext>
                </a:extLst>
              </p:cNvPr>
              <p:cNvCxnSpPr/>
              <p:nvPr/>
            </p:nvCxnSpPr>
            <p:spPr>
              <a:xfrm>
                <a:off x="7486205" y="3425540"/>
                <a:ext cx="122691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2E51F535-F02B-4B14-8D50-A9AB12F9EB3A}"/>
                  </a:ext>
                </a:extLst>
              </p:cNvPr>
              <p:cNvCxnSpPr/>
              <p:nvPr/>
            </p:nvCxnSpPr>
            <p:spPr>
              <a:xfrm>
                <a:off x="7486205" y="3510563"/>
                <a:ext cx="122691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8DE8F5FB-97D1-C7B1-1899-5F828BB2EA27}"/>
                  </a:ext>
                </a:extLst>
              </p:cNvPr>
              <p:cNvSpPr txBox="1"/>
              <p:nvPr/>
            </p:nvSpPr>
            <p:spPr>
              <a:xfrm>
                <a:off x="6106200" y="2885258"/>
                <a:ext cx="2515287" cy="255126"/>
              </a:xfrm>
              <a:prstGeom prst="rect">
                <a:avLst/>
              </a:prstGeom>
              <a:solidFill>
                <a:schemeClr val="accent6">
                  <a:lumMod val="20000"/>
                  <a:lumOff val="80000"/>
                </a:schemeClr>
              </a:solidFill>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中小企業ドットコム</a:t>
                </a:r>
                <a:r>
                  <a:rPr kumimoji="1" lang="en-US" altLang="ja-JP" sz="1100" dirty="0">
                    <a:latin typeface="Meiryo UI" panose="020B0604030504040204" pitchFamily="50" charset="-128"/>
                    <a:ea typeface="Meiryo UI" panose="020B0604030504040204" pitchFamily="50" charset="-128"/>
                  </a:rPr>
                  <a:t> </a:t>
                </a:r>
                <a:r>
                  <a:rPr kumimoji="1" lang="ja-JP" altLang="en-US" sz="1100" dirty="0">
                    <a:latin typeface="Meiryo UI" panose="020B0604030504040204" pitchFamily="50" charset="-128"/>
                    <a:ea typeface="Meiryo UI" panose="020B0604030504040204" pitchFamily="50" charset="-128"/>
                  </a:rPr>
                  <a:t>新着記事</a:t>
                </a:r>
              </a:p>
            </p:txBody>
          </p:sp>
        </p:grpSp>
        <p:sp>
          <p:nvSpPr>
            <p:cNvPr id="124" name="正方形/長方形 123">
              <a:extLst>
                <a:ext uri="{FF2B5EF4-FFF2-40B4-BE49-F238E27FC236}">
                  <a16:creationId xmlns:a16="http://schemas.microsoft.com/office/drawing/2014/main" id="{D509EAC2-0A5A-8127-F54C-5B53037404E8}"/>
                </a:ext>
              </a:extLst>
            </p:cNvPr>
            <p:cNvSpPr/>
            <p:nvPr/>
          </p:nvSpPr>
          <p:spPr>
            <a:xfrm>
              <a:off x="743665" y="1262533"/>
              <a:ext cx="8658763" cy="6224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lumMod val="65000"/>
                      <a:lumOff val="35000"/>
                    </a:schemeClr>
                  </a:solidFill>
                  <a:latin typeface="Meiryo UI" panose="020B0604030504040204" pitchFamily="50" charset="-128"/>
                  <a:ea typeface="Meiryo UI" panose="020B0604030504040204" pitchFamily="50" charset="-128"/>
                </a:rPr>
                <a:t>中小企業ドットコムは中小企業の事業を財務・福利厚生をはじめ、様々な点から支援するサイトです。</a:t>
              </a:r>
            </a:p>
          </p:txBody>
        </p:sp>
        <p:sp>
          <p:nvSpPr>
            <p:cNvPr id="125" name="テキスト ボックス 124">
              <a:extLst>
                <a:ext uri="{FF2B5EF4-FFF2-40B4-BE49-F238E27FC236}">
                  <a16:creationId xmlns:a16="http://schemas.microsoft.com/office/drawing/2014/main" id="{0A9C521F-BFB8-6C0D-30B1-5B791B6CB3AC}"/>
                </a:ext>
              </a:extLst>
            </p:cNvPr>
            <p:cNvSpPr txBox="1"/>
            <p:nvPr/>
          </p:nvSpPr>
          <p:spPr>
            <a:xfrm>
              <a:off x="2969988" y="2050374"/>
              <a:ext cx="1873785" cy="360048"/>
            </a:xfrm>
            <a:prstGeom prst="rect">
              <a:avLst/>
            </a:prstGeom>
            <a:solidFill>
              <a:schemeClr val="accent1"/>
            </a:solidFill>
            <a:ln>
              <a:noFill/>
            </a:ln>
          </p:spPr>
          <p:txBody>
            <a:bodyPr wrap="square" rtlCol="0">
              <a:spAutoFit/>
            </a:bodyPr>
            <a:lstStyle/>
            <a:p>
              <a:pPr algn="ctr"/>
              <a:r>
                <a:rPr lang="ja-JP" altLang="en-US" sz="1200" b="1" dirty="0">
                  <a:solidFill>
                    <a:schemeClr val="bg1"/>
                  </a:solidFill>
                  <a:latin typeface="Meiryo UI" panose="020B0604030504040204" pitchFamily="50" charset="-128"/>
                  <a:ea typeface="Meiryo UI" panose="020B0604030504040204" pitchFamily="50" charset="-128"/>
                </a:rPr>
                <a:t>補助金・助成金</a:t>
              </a:r>
            </a:p>
          </p:txBody>
        </p:sp>
        <p:sp>
          <p:nvSpPr>
            <p:cNvPr id="126" name="テキスト ボックス 125">
              <a:extLst>
                <a:ext uri="{FF2B5EF4-FFF2-40B4-BE49-F238E27FC236}">
                  <a16:creationId xmlns:a16="http://schemas.microsoft.com/office/drawing/2014/main" id="{00CBFDBF-749B-7975-0012-56712A1F78F9}"/>
                </a:ext>
              </a:extLst>
            </p:cNvPr>
            <p:cNvSpPr txBox="1"/>
            <p:nvPr/>
          </p:nvSpPr>
          <p:spPr>
            <a:xfrm>
              <a:off x="4965452" y="2041527"/>
              <a:ext cx="1879107" cy="360048"/>
            </a:xfrm>
            <a:prstGeom prst="rect">
              <a:avLst/>
            </a:prstGeom>
            <a:solidFill>
              <a:schemeClr val="accent2">
                <a:lumMod val="60000"/>
                <a:lumOff val="40000"/>
              </a:schemeClr>
            </a:solidFill>
            <a:ln>
              <a:noFill/>
            </a:ln>
          </p:spPr>
          <p:txBody>
            <a:bodyPr wrap="square" rtlCol="0">
              <a:spAutoFit/>
            </a:bodyPr>
            <a:lstStyle/>
            <a:p>
              <a:r>
                <a:rPr lang="ja-JP" altLang="en-US" sz="1200" b="1" dirty="0">
                  <a:solidFill>
                    <a:schemeClr val="bg1"/>
                  </a:solidFill>
                  <a:latin typeface="Meiryo UI" panose="020B0604030504040204" pitchFamily="50" charset="-128"/>
                  <a:ea typeface="Meiryo UI" panose="020B0604030504040204" pitchFamily="50" charset="-128"/>
                </a:rPr>
                <a:t>社会保険・企業年金</a:t>
              </a:r>
            </a:p>
          </p:txBody>
        </p:sp>
        <p:sp>
          <p:nvSpPr>
            <p:cNvPr id="127" name="テキスト ボックス 126">
              <a:extLst>
                <a:ext uri="{FF2B5EF4-FFF2-40B4-BE49-F238E27FC236}">
                  <a16:creationId xmlns:a16="http://schemas.microsoft.com/office/drawing/2014/main" id="{9C37DB09-BD9F-C0A6-9DCA-610E0566D951}"/>
                </a:ext>
              </a:extLst>
            </p:cNvPr>
            <p:cNvSpPr txBox="1"/>
            <p:nvPr/>
          </p:nvSpPr>
          <p:spPr>
            <a:xfrm>
              <a:off x="973355" y="3498581"/>
              <a:ext cx="1885795" cy="360048"/>
            </a:xfrm>
            <a:prstGeom prst="rect">
              <a:avLst/>
            </a:prstGeom>
            <a:solidFill>
              <a:srgbClr val="BF8FD9"/>
            </a:solidFill>
            <a:ln>
              <a:noFill/>
            </a:ln>
          </p:spPr>
          <p:txBody>
            <a:bodyPr wrap="square" rtlCol="0">
              <a:spAutoFit/>
            </a:bodyPr>
            <a:lstStyle/>
            <a:p>
              <a:pPr algn="ctr"/>
              <a:r>
                <a:rPr lang="ja-JP" altLang="en-US" sz="1200" b="1" dirty="0">
                  <a:solidFill>
                    <a:schemeClr val="bg1"/>
                  </a:solidFill>
                  <a:latin typeface="Meiryo UI" panose="020B0604030504040204" pitchFamily="50" charset="-128"/>
                  <a:ea typeface="Meiryo UI" panose="020B0604030504040204" pitchFamily="50" charset="-128"/>
                </a:rPr>
                <a:t>資産に関する悩み</a:t>
              </a:r>
            </a:p>
          </p:txBody>
        </p:sp>
        <p:sp>
          <p:nvSpPr>
            <p:cNvPr id="128" name="テキスト ボックス 127">
              <a:extLst>
                <a:ext uri="{FF2B5EF4-FFF2-40B4-BE49-F238E27FC236}">
                  <a16:creationId xmlns:a16="http://schemas.microsoft.com/office/drawing/2014/main" id="{4FF6D14A-9699-F6B6-27D9-B5330A2FE192}"/>
                </a:ext>
              </a:extLst>
            </p:cNvPr>
            <p:cNvSpPr txBox="1"/>
            <p:nvPr/>
          </p:nvSpPr>
          <p:spPr>
            <a:xfrm>
              <a:off x="4965452" y="3480595"/>
              <a:ext cx="1860816" cy="360048"/>
            </a:xfrm>
            <a:prstGeom prst="rect">
              <a:avLst/>
            </a:prstGeom>
            <a:solidFill>
              <a:srgbClr val="C00000"/>
            </a:solidFill>
            <a:ln>
              <a:noFill/>
            </a:ln>
          </p:spPr>
          <p:txBody>
            <a:bodyPr wrap="square" rtlCol="0">
              <a:spAutoFit/>
            </a:bodyPr>
            <a:lstStyle/>
            <a:p>
              <a:pPr algn="ctr"/>
              <a:r>
                <a:rPr lang="ja-JP" altLang="en-US" sz="1200" b="1" dirty="0">
                  <a:solidFill>
                    <a:schemeClr val="bg1"/>
                  </a:solidFill>
                  <a:latin typeface="Meiryo UI" panose="020B0604030504040204" pitchFamily="50" charset="-128"/>
                  <a:ea typeface="Meiryo UI" panose="020B0604030504040204" pitchFamily="50" charset="-128"/>
                </a:rPr>
                <a:t>リスクマネジメント</a:t>
              </a:r>
            </a:p>
          </p:txBody>
        </p:sp>
        <p:sp>
          <p:nvSpPr>
            <p:cNvPr id="129" name="テキスト ボックス 128">
              <a:extLst>
                <a:ext uri="{FF2B5EF4-FFF2-40B4-BE49-F238E27FC236}">
                  <a16:creationId xmlns:a16="http://schemas.microsoft.com/office/drawing/2014/main" id="{6C2898B2-DAD5-282F-6E3E-F70839931BF3}"/>
                </a:ext>
              </a:extLst>
            </p:cNvPr>
            <p:cNvSpPr txBox="1"/>
            <p:nvPr/>
          </p:nvSpPr>
          <p:spPr>
            <a:xfrm>
              <a:off x="2829066" y="3494740"/>
              <a:ext cx="1868521" cy="360048"/>
            </a:xfrm>
            <a:prstGeom prst="rect">
              <a:avLst/>
            </a:prstGeom>
            <a:solidFill>
              <a:srgbClr val="00B050"/>
            </a:solidFill>
            <a:ln>
              <a:noFill/>
            </a:ln>
          </p:spPr>
          <p:txBody>
            <a:bodyPr wrap="square" rtlCol="0">
              <a:spAutoFit/>
            </a:bodyPr>
            <a:lstStyle/>
            <a:p>
              <a:pPr algn="ctr"/>
              <a:r>
                <a:rPr lang="ja-JP" altLang="en-US" sz="1200" b="1" dirty="0">
                  <a:solidFill>
                    <a:schemeClr val="bg1"/>
                  </a:solidFill>
                  <a:latin typeface="Meiryo UI" panose="020B0604030504040204" pitchFamily="50" charset="-128"/>
                  <a:ea typeface="Meiryo UI" panose="020B0604030504040204" pitchFamily="50" charset="-128"/>
                </a:rPr>
                <a:t>コスト削減</a:t>
              </a:r>
            </a:p>
          </p:txBody>
        </p:sp>
        <p:sp>
          <p:nvSpPr>
            <p:cNvPr id="138" name="正方形/長方形 137">
              <a:extLst>
                <a:ext uri="{FF2B5EF4-FFF2-40B4-BE49-F238E27FC236}">
                  <a16:creationId xmlns:a16="http://schemas.microsoft.com/office/drawing/2014/main" id="{EE15BE70-F192-0F20-FF6C-B9CA74FD25D0}"/>
                </a:ext>
              </a:extLst>
            </p:cNvPr>
            <p:cNvSpPr/>
            <p:nvPr/>
          </p:nvSpPr>
          <p:spPr>
            <a:xfrm>
              <a:off x="4957749" y="2403139"/>
              <a:ext cx="1868521" cy="1097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Meiryo UI" panose="020B0604030504040204" pitchFamily="50" charset="-128"/>
                  <a:ea typeface="Meiryo UI" panose="020B0604030504040204" pitchFamily="50" charset="-128"/>
                </a:rPr>
                <a:t>社会保険料削減</a:t>
              </a:r>
              <a:endParaRPr kumimoji="1" lang="en-US" altLang="ja-JP" sz="1000" dirty="0">
                <a:solidFill>
                  <a:schemeClr val="tx1">
                    <a:lumMod val="65000"/>
                    <a:lumOff val="35000"/>
                  </a:schemeClr>
                </a:solidFill>
                <a:latin typeface="Meiryo UI" panose="020B0604030504040204" pitchFamily="50" charset="-128"/>
                <a:ea typeface="Meiryo UI" panose="020B0604030504040204" pitchFamily="50" charset="-128"/>
              </a:endParaRPr>
            </a:p>
            <a:p>
              <a:pPr algn="ctr"/>
              <a:endParaRPr lang="en-US" altLang="ja-JP" sz="10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ja-JP" altLang="en-US" sz="1000" dirty="0">
                  <a:solidFill>
                    <a:schemeClr val="tx1">
                      <a:lumMod val="65000"/>
                      <a:lumOff val="35000"/>
                    </a:schemeClr>
                  </a:solidFill>
                  <a:latin typeface="Meiryo UI" panose="020B0604030504040204" pitchFamily="50" charset="-128"/>
                  <a:ea typeface="Meiryo UI" panose="020B0604030504040204" pitchFamily="50" charset="-128"/>
                </a:rPr>
                <a:t>退職金・年金制度</a:t>
              </a:r>
            </a:p>
          </p:txBody>
        </p:sp>
        <p:sp>
          <p:nvSpPr>
            <p:cNvPr id="139" name="正方形/長方形 138">
              <a:extLst>
                <a:ext uri="{FF2B5EF4-FFF2-40B4-BE49-F238E27FC236}">
                  <a16:creationId xmlns:a16="http://schemas.microsoft.com/office/drawing/2014/main" id="{7BAC95C6-9B7D-EA3A-05F4-251587C4D07A}"/>
                </a:ext>
              </a:extLst>
            </p:cNvPr>
            <p:cNvSpPr/>
            <p:nvPr/>
          </p:nvSpPr>
          <p:spPr>
            <a:xfrm>
              <a:off x="2982909" y="2428228"/>
              <a:ext cx="1868521" cy="1097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i="0" dirty="0">
                  <a:solidFill>
                    <a:schemeClr val="tx1">
                      <a:lumMod val="65000"/>
                      <a:lumOff val="35000"/>
                    </a:schemeClr>
                  </a:solidFill>
                  <a:effectLst/>
                  <a:latin typeface="Meiryo UI" panose="020B0604030504040204" pitchFamily="50" charset="-128"/>
                  <a:ea typeface="Meiryo UI" panose="020B0604030504040204" pitchFamily="50" charset="-128"/>
                </a:rPr>
                <a:t>ものづくり</a:t>
              </a:r>
              <a:r>
                <a:rPr lang="ja-JP" altLang="en-US" sz="1000" i="0" dirty="0">
                  <a:solidFill>
                    <a:schemeClr val="bg2">
                      <a:lumMod val="50000"/>
                    </a:schemeClr>
                  </a:solidFill>
                  <a:effectLst/>
                  <a:latin typeface="Meiryo UI" panose="020B0604030504040204" pitchFamily="50" charset="-128"/>
                  <a:ea typeface="Meiryo UI" panose="020B0604030504040204" pitchFamily="50" charset="-128"/>
                </a:rPr>
                <a:t>補助金　</a:t>
              </a:r>
              <a:endParaRPr lang="en-US" altLang="ja-JP" sz="1000" i="0" dirty="0">
                <a:solidFill>
                  <a:schemeClr val="bg2">
                    <a:lumMod val="50000"/>
                  </a:schemeClr>
                </a:solidFill>
                <a:effectLst/>
                <a:latin typeface="Meiryo UI" panose="020B0604030504040204" pitchFamily="50" charset="-128"/>
                <a:ea typeface="Meiryo UI" panose="020B0604030504040204" pitchFamily="50" charset="-128"/>
              </a:endParaRPr>
            </a:p>
            <a:p>
              <a:pPr algn="ctr"/>
              <a:r>
                <a:rPr lang="ja-JP" altLang="en-US" sz="1000" i="0" dirty="0">
                  <a:solidFill>
                    <a:schemeClr val="bg2">
                      <a:lumMod val="50000"/>
                    </a:schemeClr>
                  </a:solidFill>
                  <a:effectLst/>
                  <a:latin typeface="Meiryo UI" panose="020B0604030504040204" pitchFamily="50" charset="-128"/>
                  <a:ea typeface="Meiryo UI" panose="020B0604030504040204" pitchFamily="50" charset="-128"/>
                </a:rPr>
                <a:t>持続化補助金</a:t>
              </a:r>
              <a:endParaRPr lang="en-US" altLang="ja-JP" sz="1000" i="0" dirty="0">
                <a:solidFill>
                  <a:schemeClr val="bg2">
                    <a:lumMod val="50000"/>
                  </a:schemeClr>
                </a:solidFill>
                <a:effectLst/>
                <a:latin typeface="Meiryo UI" panose="020B0604030504040204" pitchFamily="50" charset="-128"/>
                <a:ea typeface="Meiryo UI" panose="020B0604030504040204" pitchFamily="50" charset="-128"/>
              </a:endParaRPr>
            </a:p>
            <a:p>
              <a:pPr algn="ctr"/>
              <a:r>
                <a:rPr lang="ja-JP" altLang="en-US" sz="1000" dirty="0">
                  <a:solidFill>
                    <a:schemeClr val="bg2">
                      <a:lumMod val="50000"/>
                    </a:schemeClr>
                  </a:solidFill>
                  <a:latin typeface="Meiryo UI" panose="020B0604030504040204" pitchFamily="50" charset="-128"/>
                  <a:ea typeface="Meiryo UI" panose="020B0604030504040204" pitchFamily="50" charset="-128"/>
                </a:rPr>
                <a:t>その他補助金</a:t>
              </a:r>
              <a:endParaRPr lang="en-US" altLang="ja-JP" sz="1000" dirty="0">
                <a:solidFill>
                  <a:schemeClr val="bg2">
                    <a:lumMod val="50000"/>
                  </a:schemeClr>
                </a:solidFill>
                <a:latin typeface="Meiryo UI" panose="020B0604030504040204" pitchFamily="50" charset="-128"/>
                <a:ea typeface="Meiryo UI" panose="020B0604030504040204" pitchFamily="50" charset="-128"/>
              </a:endParaRPr>
            </a:p>
            <a:p>
              <a:pPr algn="ctr"/>
              <a:r>
                <a:rPr lang="ja-JP" altLang="en-US" sz="1000" dirty="0">
                  <a:solidFill>
                    <a:schemeClr val="bg2">
                      <a:lumMod val="50000"/>
                    </a:schemeClr>
                  </a:solidFill>
                  <a:latin typeface="Meiryo UI" panose="020B0604030504040204" pitchFamily="50" charset="-128"/>
                  <a:ea typeface="Meiryo UI" panose="020B0604030504040204" pitchFamily="50" charset="-128"/>
                </a:rPr>
                <a:t>各種助成金</a:t>
              </a:r>
              <a:endParaRPr lang="en-US" altLang="ja-JP" sz="1000" dirty="0">
                <a:solidFill>
                  <a:schemeClr val="bg2">
                    <a:lumMod val="50000"/>
                  </a:schemeClr>
                </a:solidFill>
                <a:latin typeface="Meiryo UI" panose="020B0604030504040204" pitchFamily="50" charset="-128"/>
                <a:ea typeface="Meiryo UI" panose="020B0604030504040204" pitchFamily="50" charset="-128"/>
              </a:endParaRPr>
            </a:p>
          </p:txBody>
        </p:sp>
        <p:sp>
          <p:nvSpPr>
            <p:cNvPr id="140" name="正方形/長方形 139">
              <a:extLst>
                <a:ext uri="{FF2B5EF4-FFF2-40B4-BE49-F238E27FC236}">
                  <a16:creationId xmlns:a16="http://schemas.microsoft.com/office/drawing/2014/main" id="{25ADE1D3-52A8-6E6D-2D22-CE723FA2B6BC}"/>
                </a:ext>
              </a:extLst>
            </p:cNvPr>
            <p:cNvSpPr/>
            <p:nvPr/>
          </p:nvSpPr>
          <p:spPr>
            <a:xfrm>
              <a:off x="962514" y="3857623"/>
              <a:ext cx="1885795" cy="1097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lumMod val="65000"/>
                      <a:lumOff val="35000"/>
                    </a:schemeClr>
                  </a:solidFill>
                  <a:latin typeface="Meiryo UI" panose="020B0604030504040204" pitchFamily="50" charset="-128"/>
                  <a:ea typeface="Meiryo UI" panose="020B0604030504040204" pitchFamily="50" charset="-128"/>
                </a:rPr>
                <a:t>相続</a:t>
              </a:r>
              <a:endParaRPr lang="en-US" altLang="ja-JP" sz="10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lang="ja-JP" altLang="en-US" sz="1000" dirty="0">
                  <a:solidFill>
                    <a:schemeClr val="tx1">
                      <a:lumMod val="65000"/>
                      <a:lumOff val="35000"/>
                    </a:schemeClr>
                  </a:solidFill>
                  <a:latin typeface="Meiryo UI" panose="020B0604030504040204" pitchFamily="50" charset="-128"/>
                  <a:ea typeface="Meiryo UI" panose="020B0604030504040204" pitchFamily="50" charset="-128"/>
                </a:rPr>
                <a:t>事業承継</a:t>
              </a:r>
              <a:endParaRPr lang="en-US" altLang="ja-JP" sz="10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lang="ja-JP" altLang="en-US" sz="1000" dirty="0">
                  <a:solidFill>
                    <a:schemeClr val="tx1">
                      <a:lumMod val="65000"/>
                      <a:lumOff val="35000"/>
                    </a:schemeClr>
                  </a:solidFill>
                  <a:latin typeface="Meiryo UI" panose="020B0604030504040204" pitchFamily="50" charset="-128"/>
                  <a:ea typeface="Meiryo UI" panose="020B0604030504040204" pitchFamily="50" charset="-128"/>
                </a:rPr>
                <a:t>資産運用</a:t>
              </a:r>
              <a:endParaRPr kumimoji="1" lang="ja-JP" altLang="en-US" sz="100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148" name="正方形/長方形 147">
              <a:extLst>
                <a:ext uri="{FF2B5EF4-FFF2-40B4-BE49-F238E27FC236}">
                  <a16:creationId xmlns:a16="http://schemas.microsoft.com/office/drawing/2014/main" id="{329B7131-6CE0-EEDC-7A75-67B7066C526C}"/>
                </a:ext>
              </a:extLst>
            </p:cNvPr>
            <p:cNvSpPr/>
            <p:nvPr/>
          </p:nvSpPr>
          <p:spPr>
            <a:xfrm>
              <a:off x="2980828" y="3846571"/>
              <a:ext cx="1868521" cy="1097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Meiryo UI" panose="020B0604030504040204" pitchFamily="50" charset="-128"/>
                  <a:ea typeface="Meiryo UI" panose="020B0604030504040204" pitchFamily="50" charset="-128"/>
                </a:rPr>
                <a:t>通信費削減</a:t>
              </a:r>
              <a:endParaRPr kumimoji="1" lang="en-US" altLang="ja-JP" sz="1000" dirty="0">
                <a:solidFill>
                  <a:schemeClr val="tx1">
                    <a:lumMod val="65000"/>
                    <a:lumOff val="35000"/>
                  </a:schemeClr>
                </a:solidFill>
                <a:latin typeface="Meiryo UI" panose="020B0604030504040204" pitchFamily="50" charset="-128"/>
                <a:ea typeface="Meiryo UI" panose="020B0604030504040204" pitchFamily="50" charset="-128"/>
              </a:endParaRPr>
            </a:p>
            <a:p>
              <a:pPr algn="ctr"/>
              <a:endParaRPr lang="en-US" altLang="ja-JP" sz="10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ja-JP" altLang="en-US" sz="1000" dirty="0">
                  <a:solidFill>
                    <a:schemeClr val="tx1">
                      <a:lumMod val="65000"/>
                      <a:lumOff val="35000"/>
                    </a:schemeClr>
                  </a:solidFill>
                  <a:latin typeface="Meiryo UI" panose="020B0604030504040204" pitchFamily="50" charset="-128"/>
                  <a:ea typeface="Meiryo UI" panose="020B0604030504040204" pitchFamily="50" charset="-128"/>
                </a:rPr>
                <a:t>リース</a:t>
              </a:r>
            </a:p>
          </p:txBody>
        </p:sp>
        <p:sp>
          <p:nvSpPr>
            <p:cNvPr id="149" name="正方形/長方形 148">
              <a:extLst>
                <a:ext uri="{FF2B5EF4-FFF2-40B4-BE49-F238E27FC236}">
                  <a16:creationId xmlns:a16="http://schemas.microsoft.com/office/drawing/2014/main" id="{8AFB04E7-79EA-3FE3-6D85-08ACF5B23072}"/>
                </a:ext>
              </a:extLst>
            </p:cNvPr>
            <p:cNvSpPr/>
            <p:nvPr/>
          </p:nvSpPr>
          <p:spPr>
            <a:xfrm>
              <a:off x="4970744" y="3857623"/>
              <a:ext cx="1868521" cy="1097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lumMod val="65000"/>
                      <a:lumOff val="35000"/>
                    </a:schemeClr>
                  </a:solidFill>
                  <a:latin typeface="Meiryo UI" panose="020B0604030504040204" pitchFamily="50" charset="-128"/>
                  <a:ea typeface="Meiryo UI" panose="020B0604030504040204" pitchFamily="50" charset="-128"/>
                </a:rPr>
                <a:t>事業保険など</a:t>
              </a:r>
            </a:p>
          </p:txBody>
        </p:sp>
      </p:grpSp>
      <p:sp>
        <p:nvSpPr>
          <p:cNvPr id="193" name="正方形/長方形 192">
            <a:extLst>
              <a:ext uri="{FF2B5EF4-FFF2-40B4-BE49-F238E27FC236}">
                <a16:creationId xmlns:a16="http://schemas.microsoft.com/office/drawing/2014/main" id="{3D0A2296-2F81-E99F-8822-466CF342E64A}"/>
              </a:ext>
            </a:extLst>
          </p:cNvPr>
          <p:cNvSpPr/>
          <p:nvPr/>
        </p:nvSpPr>
        <p:spPr>
          <a:xfrm>
            <a:off x="7164" y="9089461"/>
            <a:ext cx="6843674" cy="81653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正方形/長方形 193">
            <a:extLst>
              <a:ext uri="{FF2B5EF4-FFF2-40B4-BE49-F238E27FC236}">
                <a16:creationId xmlns:a16="http://schemas.microsoft.com/office/drawing/2014/main" id="{56438F1D-F8CF-4131-EE13-5CAFE1646A84}"/>
              </a:ext>
            </a:extLst>
          </p:cNvPr>
          <p:cNvSpPr/>
          <p:nvPr/>
        </p:nvSpPr>
        <p:spPr>
          <a:xfrm>
            <a:off x="3367702" y="9075346"/>
            <a:ext cx="3483135" cy="8439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201" name="テキスト ボックス 200">
            <a:extLst>
              <a:ext uri="{FF2B5EF4-FFF2-40B4-BE49-F238E27FC236}">
                <a16:creationId xmlns:a16="http://schemas.microsoft.com/office/drawing/2014/main" id="{EAF1D259-1EE1-E2CD-D010-39F2E3D82EA4}"/>
              </a:ext>
            </a:extLst>
          </p:cNvPr>
          <p:cNvSpPr txBox="1"/>
          <p:nvPr/>
        </p:nvSpPr>
        <p:spPr>
          <a:xfrm>
            <a:off x="2156654" y="9432230"/>
            <a:ext cx="2492990" cy="400110"/>
          </a:xfrm>
          <a:prstGeom prst="rect">
            <a:avLst/>
          </a:prstGeom>
          <a:noFill/>
        </p:spPr>
        <p:txBody>
          <a:bodyPr wrap="none" rtlCol="0">
            <a:spAutoFit/>
          </a:bodyPr>
          <a:lstStyle/>
          <a:p>
            <a:pPr algn="ctr"/>
            <a:r>
              <a:rPr lang="ja-JP" altLang="en-US" sz="2000" dirty="0">
                <a:solidFill>
                  <a:schemeClr val="bg1"/>
                </a:solidFill>
                <a:latin typeface="851ゴチカクット" panose="02000600000000000000" pitchFamily="2" charset="-128"/>
                <a:ea typeface="851ゴチカクット" panose="02000600000000000000" pitchFamily="2" charset="-128"/>
              </a:rPr>
              <a:t>中小企業ドットコム</a:t>
            </a:r>
          </a:p>
        </p:txBody>
      </p:sp>
      <p:sp>
        <p:nvSpPr>
          <p:cNvPr id="7" name="テキスト ボックス 6">
            <a:extLst>
              <a:ext uri="{FF2B5EF4-FFF2-40B4-BE49-F238E27FC236}">
                <a16:creationId xmlns:a16="http://schemas.microsoft.com/office/drawing/2014/main" id="{7142AD70-EF3C-1CDD-C1B6-61A0BE2380AD}"/>
              </a:ext>
            </a:extLst>
          </p:cNvPr>
          <p:cNvSpPr txBox="1"/>
          <p:nvPr/>
        </p:nvSpPr>
        <p:spPr>
          <a:xfrm>
            <a:off x="609639" y="9145537"/>
            <a:ext cx="800219"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運営団体</a:t>
            </a:r>
          </a:p>
        </p:txBody>
      </p:sp>
      <p:sp>
        <p:nvSpPr>
          <p:cNvPr id="8" name="テキスト ボックス 7">
            <a:extLst>
              <a:ext uri="{FF2B5EF4-FFF2-40B4-BE49-F238E27FC236}">
                <a16:creationId xmlns:a16="http://schemas.microsoft.com/office/drawing/2014/main" id="{1B8EFC43-2EF9-CD62-041A-ED50662E12F1}"/>
              </a:ext>
            </a:extLst>
          </p:cNvPr>
          <p:cNvSpPr txBox="1"/>
          <p:nvPr/>
        </p:nvSpPr>
        <p:spPr>
          <a:xfrm>
            <a:off x="1423110" y="9145536"/>
            <a:ext cx="1361270"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プライバシーポリシー</a:t>
            </a:r>
          </a:p>
        </p:txBody>
      </p:sp>
      <p:sp>
        <p:nvSpPr>
          <p:cNvPr id="9" name="テキスト ボックス 8">
            <a:extLst>
              <a:ext uri="{FF2B5EF4-FFF2-40B4-BE49-F238E27FC236}">
                <a16:creationId xmlns:a16="http://schemas.microsoft.com/office/drawing/2014/main" id="{43FB472E-2B78-F1DA-7330-2ADE2027C202}"/>
              </a:ext>
            </a:extLst>
          </p:cNvPr>
          <p:cNvSpPr txBox="1"/>
          <p:nvPr/>
        </p:nvSpPr>
        <p:spPr>
          <a:xfrm>
            <a:off x="2745609" y="9145536"/>
            <a:ext cx="1415772"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個人情報保護方針</a:t>
            </a:r>
          </a:p>
        </p:txBody>
      </p:sp>
      <p:sp>
        <p:nvSpPr>
          <p:cNvPr id="10" name="テキスト ボックス 9">
            <a:extLst>
              <a:ext uri="{FF2B5EF4-FFF2-40B4-BE49-F238E27FC236}">
                <a16:creationId xmlns:a16="http://schemas.microsoft.com/office/drawing/2014/main" id="{5A79CD3F-0A2A-A64F-CBE5-8E490D9760C6}"/>
              </a:ext>
            </a:extLst>
          </p:cNvPr>
          <p:cNvSpPr txBox="1"/>
          <p:nvPr/>
        </p:nvSpPr>
        <p:spPr>
          <a:xfrm>
            <a:off x="4138137" y="9155231"/>
            <a:ext cx="816249"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利用規約</a:t>
            </a:r>
          </a:p>
        </p:txBody>
      </p:sp>
      <p:sp>
        <p:nvSpPr>
          <p:cNvPr id="11" name="テキスト ボックス 10">
            <a:extLst>
              <a:ext uri="{FF2B5EF4-FFF2-40B4-BE49-F238E27FC236}">
                <a16:creationId xmlns:a16="http://schemas.microsoft.com/office/drawing/2014/main" id="{74D1C1B8-1465-F9D3-5E6F-0D29E0E6D515}"/>
              </a:ext>
            </a:extLst>
          </p:cNvPr>
          <p:cNvSpPr txBox="1"/>
          <p:nvPr/>
        </p:nvSpPr>
        <p:spPr>
          <a:xfrm>
            <a:off x="5029200" y="9155231"/>
            <a:ext cx="1186543"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会員のお申込み</a:t>
            </a:r>
          </a:p>
        </p:txBody>
      </p:sp>
    </p:spTree>
    <p:extLst>
      <p:ext uri="{BB962C8B-B14F-4D97-AF65-F5344CB8AC3E}">
        <p14:creationId xmlns:p14="http://schemas.microsoft.com/office/powerpoint/2010/main" val="19718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グループ化 112">
            <a:extLst>
              <a:ext uri="{FF2B5EF4-FFF2-40B4-BE49-F238E27FC236}">
                <a16:creationId xmlns:a16="http://schemas.microsoft.com/office/drawing/2014/main" id="{7A523195-B8D1-3998-3911-C131961EE83F}"/>
              </a:ext>
            </a:extLst>
          </p:cNvPr>
          <p:cNvGrpSpPr/>
          <p:nvPr/>
        </p:nvGrpSpPr>
        <p:grpSpPr>
          <a:xfrm>
            <a:off x="0" y="0"/>
            <a:ext cx="6919685" cy="1242045"/>
            <a:chOff x="743665" y="270528"/>
            <a:chExt cx="8658763" cy="1614432"/>
          </a:xfrm>
        </p:grpSpPr>
        <p:grpSp>
          <p:nvGrpSpPr>
            <p:cNvPr id="117" name="グループ化 116">
              <a:extLst>
                <a:ext uri="{FF2B5EF4-FFF2-40B4-BE49-F238E27FC236}">
                  <a16:creationId xmlns:a16="http://schemas.microsoft.com/office/drawing/2014/main" id="{63B9D8EB-19DD-D2CA-CFAC-EB638C87DABF}"/>
                </a:ext>
              </a:extLst>
            </p:cNvPr>
            <p:cNvGrpSpPr/>
            <p:nvPr/>
          </p:nvGrpSpPr>
          <p:grpSpPr>
            <a:xfrm>
              <a:off x="765662" y="270528"/>
              <a:ext cx="8626292" cy="1054289"/>
              <a:chOff x="348048" y="162826"/>
              <a:chExt cx="8322426" cy="914534"/>
            </a:xfrm>
          </p:grpSpPr>
          <p:sp>
            <p:nvSpPr>
              <p:cNvPr id="186" name="正方形/長方形 185">
                <a:extLst>
                  <a:ext uri="{FF2B5EF4-FFF2-40B4-BE49-F238E27FC236}">
                    <a16:creationId xmlns:a16="http://schemas.microsoft.com/office/drawing/2014/main" id="{8B4ADDF6-A67B-1102-F98D-A16F5D6811AC}"/>
                  </a:ext>
                </a:extLst>
              </p:cNvPr>
              <p:cNvSpPr/>
              <p:nvPr/>
            </p:nvSpPr>
            <p:spPr>
              <a:xfrm>
                <a:off x="348048" y="162827"/>
                <a:ext cx="8322426" cy="9145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正方形/長方形 186">
                <a:extLst>
                  <a:ext uri="{FF2B5EF4-FFF2-40B4-BE49-F238E27FC236}">
                    <a16:creationId xmlns:a16="http://schemas.microsoft.com/office/drawing/2014/main" id="{4A489ECD-8E72-1E98-F772-0FE5450BCFA5}"/>
                  </a:ext>
                </a:extLst>
              </p:cNvPr>
              <p:cNvSpPr/>
              <p:nvPr/>
            </p:nvSpPr>
            <p:spPr>
              <a:xfrm>
                <a:off x="4435259" y="162826"/>
                <a:ext cx="4235214" cy="9145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9" name="テキスト ボックス 188">
                <a:extLst>
                  <a:ext uri="{FF2B5EF4-FFF2-40B4-BE49-F238E27FC236}">
                    <a16:creationId xmlns:a16="http://schemas.microsoft.com/office/drawing/2014/main" id="{0C1C38A5-EDC1-F521-F187-45E6DE850B0D}"/>
                  </a:ext>
                </a:extLst>
              </p:cNvPr>
              <p:cNvSpPr txBox="1"/>
              <p:nvPr/>
            </p:nvSpPr>
            <p:spPr>
              <a:xfrm>
                <a:off x="2036229" y="181024"/>
                <a:ext cx="4776840" cy="695662"/>
              </a:xfrm>
              <a:prstGeom prst="rect">
                <a:avLst/>
              </a:prstGeom>
              <a:noFill/>
            </p:spPr>
            <p:txBody>
              <a:bodyPr wrap="none" rtlCol="0">
                <a:spAutoFit/>
              </a:bodyPr>
              <a:lstStyle/>
              <a:p>
                <a:pPr algn="ctr"/>
                <a:r>
                  <a:rPr lang="ja-JP" altLang="en-US" sz="4000" dirty="0">
                    <a:solidFill>
                      <a:schemeClr val="bg1"/>
                    </a:solidFill>
                    <a:latin typeface="851ゴチカクット" panose="02000600000000000000" pitchFamily="2" charset="-128"/>
                    <a:ea typeface="851ゴチカクット" panose="02000600000000000000" pitchFamily="2" charset="-128"/>
                  </a:rPr>
                  <a:t>中小企業ドットコム</a:t>
                </a:r>
              </a:p>
            </p:txBody>
          </p:sp>
        </p:grpSp>
        <p:sp>
          <p:nvSpPr>
            <p:cNvPr id="124" name="正方形/長方形 123">
              <a:extLst>
                <a:ext uri="{FF2B5EF4-FFF2-40B4-BE49-F238E27FC236}">
                  <a16:creationId xmlns:a16="http://schemas.microsoft.com/office/drawing/2014/main" id="{D509EAC2-0A5A-8127-F54C-5B53037404E8}"/>
                </a:ext>
              </a:extLst>
            </p:cNvPr>
            <p:cNvSpPr/>
            <p:nvPr/>
          </p:nvSpPr>
          <p:spPr>
            <a:xfrm>
              <a:off x="743665" y="1262533"/>
              <a:ext cx="8658763" cy="6224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lumMod val="65000"/>
                      <a:lumOff val="35000"/>
                    </a:schemeClr>
                  </a:solidFill>
                  <a:latin typeface="Meiryo UI" panose="020B0604030504040204" pitchFamily="50" charset="-128"/>
                  <a:ea typeface="Meiryo UI" panose="020B0604030504040204" pitchFamily="50" charset="-128"/>
                </a:rPr>
                <a:t>中小企業ドットコムは中小企業の事業を財務・福利厚生をはじめ、様々な点から支援するサイトです。</a:t>
              </a:r>
            </a:p>
          </p:txBody>
        </p:sp>
      </p:grpSp>
      <p:sp>
        <p:nvSpPr>
          <p:cNvPr id="193" name="正方形/長方形 192">
            <a:extLst>
              <a:ext uri="{FF2B5EF4-FFF2-40B4-BE49-F238E27FC236}">
                <a16:creationId xmlns:a16="http://schemas.microsoft.com/office/drawing/2014/main" id="{3D0A2296-2F81-E99F-8822-466CF342E64A}"/>
              </a:ext>
            </a:extLst>
          </p:cNvPr>
          <p:cNvSpPr/>
          <p:nvPr/>
        </p:nvSpPr>
        <p:spPr>
          <a:xfrm>
            <a:off x="6627" y="9065407"/>
            <a:ext cx="6851373" cy="81110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正方形/長方形 193">
            <a:extLst>
              <a:ext uri="{FF2B5EF4-FFF2-40B4-BE49-F238E27FC236}">
                <a16:creationId xmlns:a16="http://schemas.microsoft.com/office/drawing/2014/main" id="{56438F1D-F8CF-4131-EE13-5CAFE1646A84}"/>
              </a:ext>
            </a:extLst>
          </p:cNvPr>
          <p:cNvSpPr/>
          <p:nvPr/>
        </p:nvSpPr>
        <p:spPr>
          <a:xfrm>
            <a:off x="3367702" y="9075346"/>
            <a:ext cx="3508165" cy="8111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97" name="テキスト ボックス 196">
            <a:extLst>
              <a:ext uri="{FF2B5EF4-FFF2-40B4-BE49-F238E27FC236}">
                <a16:creationId xmlns:a16="http://schemas.microsoft.com/office/drawing/2014/main" id="{FE304DC5-7CE6-7E53-2075-928869B9B3C5}"/>
              </a:ext>
            </a:extLst>
          </p:cNvPr>
          <p:cNvSpPr txBox="1"/>
          <p:nvPr/>
        </p:nvSpPr>
        <p:spPr>
          <a:xfrm>
            <a:off x="609639" y="9145537"/>
            <a:ext cx="800219"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運営団体</a:t>
            </a:r>
          </a:p>
        </p:txBody>
      </p:sp>
      <p:sp>
        <p:nvSpPr>
          <p:cNvPr id="198" name="テキスト ボックス 197">
            <a:extLst>
              <a:ext uri="{FF2B5EF4-FFF2-40B4-BE49-F238E27FC236}">
                <a16:creationId xmlns:a16="http://schemas.microsoft.com/office/drawing/2014/main" id="{CBDFFC5D-4B06-1384-E1C2-CDD3D63747D2}"/>
              </a:ext>
            </a:extLst>
          </p:cNvPr>
          <p:cNvSpPr txBox="1"/>
          <p:nvPr/>
        </p:nvSpPr>
        <p:spPr>
          <a:xfrm>
            <a:off x="1423110" y="9145536"/>
            <a:ext cx="1361270"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プライバシーポリシー</a:t>
            </a:r>
          </a:p>
        </p:txBody>
      </p:sp>
      <p:sp>
        <p:nvSpPr>
          <p:cNvPr id="199" name="テキスト ボックス 198">
            <a:extLst>
              <a:ext uri="{FF2B5EF4-FFF2-40B4-BE49-F238E27FC236}">
                <a16:creationId xmlns:a16="http://schemas.microsoft.com/office/drawing/2014/main" id="{3EDC4071-E962-D1A8-6EEA-33F371B39B83}"/>
              </a:ext>
            </a:extLst>
          </p:cNvPr>
          <p:cNvSpPr txBox="1"/>
          <p:nvPr/>
        </p:nvSpPr>
        <p:spPr>
          <a:xfrm>
            <a:off x="2745609" y="9145536"/>
            <a:ext cx="1415772"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個人情報保護方針</a:t>
            </a:r>
          </a:p>
        </p:txBody>
      </p:sp>
      <p:sp>
        <p:nvSpPr>
          <p:cNvPr id="200" name="テキスト ボックス 199">
            <a:extLst>
              <a:ext uri="{FF2B5EF4-FFF2-40B4-BE49-F238E27FC236}">
                <a16:creationId xmlns:a16="http://schemas.microsoft.com/office/drawing/2014/main" id="{18554D25-ED0D-5836-60EF-396FCE1B7E0B}"/>
              </a:ext>
            </a:extLst>
          </p:cNvPr>
          <p:cNvSpPr txBox="1"/>
          <p:nvPr/>
        </p:nvSpPr>
        <p:spPr>
          <a:xfrm>
            <a:off x="4138137" y="9155231"/>
            <a:ext cx="816249"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利用規約</a:t>
            </a:r>
          </a:p>
        </p:txBody>
      </p:sp>
      <p:sp>
        <p:nvSpPr>
          <p:cNvPr id="201" name="テキスト ボックス 200">
            <a:extLst>
              <a:ext uri="{FF2B5EF4-FFF2-40B4-BE49-F238E27FC236}">
                <a16:creationId xmlns:a16="http://schemas.microsoft.com/office/drawing/2014/main" id="{EAF1D259-1EE1-E2CD-D010-39F2E3D82EA4}"/>
              </a:ext>
            </a:extLst>
          </p:cNvPr>
          <p:cNvSpPr txBox="1"/>
          <p:nvPr/>
        </p:nvSpPr>
        <p:spPr>
          <a:xfrm>
            <a:off x="2156654" y="9432230"/>
            <a:ext cx="2492990" cy="400110"/>
          </a:xfrm>
          <a:prstGeom prst="rect">
            <a:avLst/>
          </a:prstGeom>
          <a:noFill/>
        </p:spPr>
        <p:txBody>
          <a:bodyPr wrap="none" rtlCol="0">
            <a:spAutoFit/>
          </a:bodyPr>
          <a:lstStyle/>
          <a:p>
            <a:pPr algn="ctr"/>
            <a:r>
              <a:rPr lang="ja-JP" altLang="en-US" sz="2000" dirty="0">
                <a:solidFill>
                  <a:schemeClr val="bg1"/>
                </a:solidFill>
                <a:latin typeface="851ゴチカクット" panose="02000600000000000000" pitchFamily="2" charset="-128"/>
                <a:ea typeface="851ゴチカクット" panose="02000600000000000000" pitchFamily="2" charset="-128"/>
              </a:rPr>
              <a:t>中小企業ドットコム</a:t>
            </a:r>
          </a:p>
        </p:txBody>
      </p:sp>
      <p:sp>
        <p:nvSpPr>
          <p:cNvPr id="2" name="テキスト ボックス 1">
            <a:extLst>
              <a:ext uri="{FF2B5EF4-FFF2-40B4-BE49-F238E27FC236}">
                <a16:creationId xmlns:a16="http://schemas.microsoft.com/office/drawing/2014/main" id="{EB21795A-E81A-CC31-D316-DD2BB9B91398}"/>
              </a:ext>
            </a:extLst>
          </p:cNvPr>
          <p:cNvSpPr txBox="1"/>
          <p:nvPr/>
        </p:nvSpPr>
        <p:spPr>
          <a:xfrm>
            <a:off x="5029200" y="9155231"/>
            <a:ext cx="1186543"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会員のお申込み</a:t>
            </a:r>
          </a:p>
        </p:txBody>
      </p:sp>
      <p:sp>
        <p:nvSpPr>
          <p:cNvPr id="3" name="テキスト ボックス 2">
            <a:extLst>
              <a:ext uri="{FF2B5EF4-FFF2-40B4-BE49-F238E27FC236}">
                <a16:creationId xmlns:a16="http://schemas.microsoft.com/office/drawing/2014/main" id="{CC7D7F78-8156-7D83-FC2C-095F527F13D8}"/>
              </a:ext>
            </a:extLst>
          </p:cNvPr>
          <p:cNvSpPr txBox="1"/>
          <p:nvPr/>
        </p:nvSpPr>
        <p:spPr>
          <a:xfrm>
            <a:off x="2570849" y="1519044"/>
            <a:ext cx="1659429" cy="338554"/>
          </a:xfrm>
          <a:prstGeom prst="rect">
            <a:avLst/>
          </a:prstGeom>
          <a:noFill/>
        </p:spPr>
        <p:txBody>
          <a:bodyPr wrap="none" rtlCol="0">
            <a:spAutoFit/>
          </a:bodyPr>
          <a:lstStyle/>
          <a:p>
            <a:pPr algn="l"/>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運営団体について</a:t>
            </a:r>
          </a:p>
        </p:txBody>
      </p:sp>
      <p:sp>
        <p:nvSpPr>
          <p:cNvPr id="6" name="テキスト ボックス 5">
            <a:extLst>
              <a:ext uri="{FF2B5EF4-FFF2-40B4-BE49-F238E27FC236}">
                <a16:creationId xmlns:a16="http://schemas.microsoft.com/office/drawing/2014/main" id="{925AB586-B29C-F654-F453-870FFC2BB0CF}"/>
              </a:ext>
            </a:extLst>
          </p:cNvPr>
          <p:cNvSpPr txBox="1"/>
          <p:nvPr/>
        </p:nvSpPr>
        <p:spPr>
          <a:xfrm>
            <a:off x="1563758" y="1936417"/>
            <a:ext cx="3465442" cy="323165"/>
          </a:xfrm>
          <a:prstGeom prst="rect">
            <a:avLst/>
          </a:prstGeom>
          <a:noFill/>
        </p:spPr>
        <p:txBody>
          <a:bodyPr wrap="square">
            <a:spAutoFit/>
          </a:bodyPr>
          <a:lstStyle/>
          <a:p>
            <a:pPr algn="ctr"/>
            <a:r>
              <a:rPr kumimoji="1" lang="ja-JP" altLang="en-US" sz="1500" dirty="0">
                <a:solidFill>
                  <a:schemeClr val="tx1">
                    <a:lumMod val="65000"/>
                    <a:lumOff val="35000"/>
                  </a:schemeClr>
                </a:solidFill>
                <a:latin typeface="Meiryo UI" panose="020B0604030504040204" pitchFamily="50" charset="-128"/>
                <a:ea typeface="Meiryo UI" panose="020B0604030504040204" pitchFamily="50" charset="-128"/>
              </a:rPr>
              <a:t>一般社団法人中小企業事業支援協会</a:t>
            </a:r>
            <a:endParaRPr kumimoji="1" lang="en-US" altLang="ja-JP" sz="15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3A41523-43BA-5F84-BD47-4A1E3E83F0A5}"/>
              </a:ext>
            </a:extLst>
          </p:cNvPr>
          <p:cNvSpPr txBox="1"/>
          <p:nvPr/>
        </p:nvSpPr>
        <p:spPr>
          <a:xfrm>
            <a:off x="116502" y="2206373"/>
            <a:ext cx="6502400" cy="1384995"/>
          </a:xfrm>
          <a:prstGeom prst="rect">
            <a:avLst/>
          </a:prstGeom>
          <a:noFill/>
        </p:spPr>
        <p:txBody>
          <a:bodyPr wrap="square" rtlCol="0">
            <a:spAutoFit/>
          </a:bodyPr>
          <a:lstStyle/>
          <a:p>
            <a:pPr algn="ctr"/>
            <a:r>
              <a:rPr kumimoji="1" lang="en-US" altLang="ja-JP" sz="1400" b="1" dirty="0">
                <a:solidFill>
                  <a:schemeClr val="tx1">
                    <a:lumMod val="65000"/>
                    <a:lumOff val="35000"/>
                  </a:schemeClr>
                </a:solidFill>
                <a:latin typeface="Meiryo UI" panose="020B0604030504040204" pitchFamily="50" charset="-128"/>
                <a:ea typeface="Meiryo UI" panose="020B0604030504040204" pitchFamily="50" charset="-128"/>
              </a:rPr>
              <a:t>https://sme-bsa.jp</a:t>
            </a:r>
          </a:p>
          <a:p>
            <a:pPr algn="ctr"/>
            <a:r>
              <a:rPr kumimoji="1" lang="en-US" altLang="ja-JP" sz="1400" dirty="0">
                <a:latin typeface="Meiryo UI" panose="020B0604030504040204" pitchFamily="50" charset="-128"/>
                <a:ea typeface="Meiryo UI" panose="020B0604030504040204" pitchFamily="50" charset="-128"/>
              </a:rPr>
              <a:t>TEL</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045-548-6838</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FAX</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045-595-9759</a:t>
            </a:r>
          </a:p>
          <a:p>
            <a:pPr algn="ctr"/>
            <a:r>
              <a:rPr kumimoji="1" lang="en-US" altLang="ja-JP" sz="1400" dirty="0">
                <a:latin typeface="Meiryo UI" panose="020B0604030504040204" pitchFamily="50" charset="-128"/>
                <a:ea typeface="Meiryo UI" panose="020B0604030504040204" pitchFamily="50" charset="-128"/>
              </a:rPr>
              <a:t>MAIL</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info@sme-bsa.jp</a:t>
            </a:r>
          </a:p>
          <a:p>
            <a:pPr algn="ct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221-0835</a:t>
            </a:r>
            <a:r>
              <a:rPr kumimoji="1" lang="ja-JP" altLang="en-US" sz="1400" dirty="0">
                <a:latin typeface="Meiryo UI" panose="020B0604030504040204" pitchFamily="50" charset="-128"/>
                <a:ea typeface="Meiryo UI" panose="020B0604030504040204" pitchFamily="50" charset="-128"/>
              </a:rPr>
              <a:t>　神奈川県横浜市神奈川区鶴屋町</a:t>
            </a:r>
            <a:r>
              <a:rPr kumimoji="1" lang="en-US" altLang="ja-JP" sz="1400" dirty="0">
                <a:latin typeface="Meiryo UI" panose="020B0604030504040204" pitchFamily="50" charset="-128"/>
                <a:ea typeface="Meiryo UI" panose="020B0604030504040204" pitchFamily="50" charset="-128"/>
              </a:rPr>
              <a:t>3-30-1</a:t>
            </a:r>
          </a:p>
          <a:p>
            <a:pPr algn="ctr"/>
            <a:r>
              <a:rPr kumimoji="1" lang="ja-JP" altLang="en-US" sz="1400" dirty="0">
                <a:latin typeface="Meiryo UI" panose="020B0604030504040204" pitchFamily="50" charset="-128"/>
                <a:ea typeface="Meiryo UI" panose="020B0604030504040204" pitchFamily="50" charset="-128"/>
              </a:rPr>
              <a:t>神奈川県農業機械会館</a:t>
            </a:r>
            <a:r>
              <a:rPr kumimoji="1" lang="en-US" altLang="ja-JP" sz="1400" dirty="0">
                <a:latin typeface="Meiryo UI" panose="020B0604030504040204" pitchFamily="50" charset="-128"/>
                <a:ea typeface="Meiryo UI" panose="020B0604030504040204" pitchFamily="50" charset="-128"/>
              </a:rPr>
              <a:t>2F</a:t>
            </a:r>
          </a:p>
        </p:txBody>
      </p:sp>
      <p:sp>
        <p:nvSpPr>
          <p:cNvPr id="8" name="テキスト ボックス 7">
            <a:extLst>
              <a:ext uri="{FF2B5EF4-FFF2-40B4-BE49-F238E27FC236}">
                <a16:creationId xmlns:a16="http://schemas.microsoft.com/office/drawing/2014/main" id="{28D18DF3-81B3-18B4-43E4-5FEB0D99935E}"/>
              </a:ext>
            </a:extLst>
          </p:cNvPr>
          <p:cNvSpPr txBox="1"/>
          <p:nvPr/>
        </p:nvSpPr>
        <p:spPr>
          <a:xfrm>
            <a:off x="2560193" y="4303946"/>
            <a:ext cx="1808508" cy="338554"/>
          </a:xfrm>
          <a:prstGeom prst="rect">
            <a:avLst/>
          </a:prstGeom>
          <a:noFill/>
        </p:spPr>
        <p:txBody>
          <a:bodyPr wrap="none" rtlCol="0">
            <a:spAutoFit/>
          </a:bodyPr>
          <a:lstStyle/>
          <a:p>
            <a:pPr algn="l"/>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本協会の行動理念</a:t>
            </a:r>
          </a:p>
        </p:txBody>
      </p:sp>
      <p:sp>
        <p:nvSpPr>
          <p:cNvPr id="9" name="テキスト ボックス 8">
            <a:extLst>
              <a:ext uri="{FF2B5EF4-FFF2-40B4-BE49-F238E27FC236}">
                <a16:creationId xmlns:a16="http://schemas.microsoft.com/office/drawing/2014/main" id="{CAE9B222-BAEB-E0A0-7CA9-3F3A6AA988C6}"/>
              </a:ext>
            </a:extLst>
          </p:cNvPr>
          <p:cNvSpPr txBox="1"/>
          <p:nvPr/>
        </p:nvSpPr>
        <p:spPr>
          <a:xfrm>
            <a:off x="183528" y="4669182"/>
            <a:ext cx="6502400"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本協会は、中小企業の経済活動を資金調達・福利厚生・経費削減等の面から支援し、</a:t>
            </a:r>
            <a:endParaRPr kumimoji="1"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中小企業及び日本経済の健全な発展に寄与することを目的として活動しています。</a:t>
            </a:r>
            <a:endParaRPr kumimoji="1" lang="en-US" altLang="ja-JP" sz="14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6C43309-1D8E-D2D6-AE1B-C11A26E8C24B}"/>
              </a:ext>
            </a:extLst>
          </p:cNvPr>
          <p:cNvSpPr txBox="1"/>
          <p:nvPr/>
        </p:nvSpPr>
        <p:spPr>
          <a:xfrm>
            <a:off x="2739485" y="5767877"/>
            <a:ext cx="1394934" cy="338554"/>
          </a:xfrm>
          <a:prstGeom prst="rect">
            <a:avLst/>
          </a:prstGeom>
          <a:noFill/>
        </p:spPr>
        <p:txBody>
          <a:bodyPr wrap="none" rtlCol="0">
            <a:spAutoFit/>
          </a:bodyPr>
          <a:lstStyle/>
          <a:p>
            <a:pPr algn="l"/>
            <a:r>
              <a:rPr lang="ja-JP" altLang="en-US" sz="1600" dirty="0">
                <a:latin typeface="Meiryo UI" panose="020B0604030504040204" pitchFamily="50" charset="-128"/>
                <a:ea typeface="Meiryo UI" panose="020B0604030504040204" pitchFamily="50" charset="-128"/>
                <a:cs typeface="Meiryo UI" panose="020B0604030504040204" pitchFamily="50" charset="-128"/>
              </a:rPr>
              <a:t>主な活動内容</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CE3EE791-CDC3-4C1C-5706-930D7F758EE2}"/>
              </a:ext>
            </a:extLst>
          </p:cNvPr>
          <p:cNvSpPr txBox="1"/>
          <p:nvPr/>
        </p:nvSpPr>
        <p:spPr>
          <a:xfrm>
            <a:off x="1203803" y="6192810"/>
            <a:ext cx="4285691" cy="1384995"/>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rPr>
              <a:t>補助金、助成金の申請支援</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 福利厚生制度導入の支援</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 コスト削減に関する支援</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 中小企業経営に関する情報提供及び調査</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 相続、事業承継対策支援</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など</a:t>
            </a:r>
            <a:r>
              <a:rPr kumimoji="1" lang="ja-JP" altLang="en-US" sz="1400" dirty="0">
                <a:latin typeface="Meiryo UI" panose="020B0604030504040204" pitchFamily="50" charset="-128"/>
                <a:ea typeface="Meiryo UI" panose="020B0604030504040204" pitchFamily="50" charset="-128"/>
              </a:rPr>
              <a:t>　　　　　　　　　　　　　　　　　</a:t>
            </a:r>
            <a:endParaRPr kumimoji="1" lang="en-US" altLang="ja-JP" sz="14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935C6D24-476B-2679-0E07-2B8F116E6CB1}"/>
              </a:ext>
            </a:extLst>
          </p:cNvPr>
          <p:cNvSpPr/>
          <p:nvPr/>
        </p:nvSpPr>
        <p:spPr>
          <a:xfrm>
            <a:off x="609639" y="9065407"/>
            <a:ext cx="813471" cy="523220"/>
          </a:xfrm>
          <a:prstGeom prst="roundRect">
            <a:avLst/>
          </a:prstGeom>
          <a:noFill/>
          <a:ln w="57150">
            <a:solidFill>
              <a:srgbClr val="FF0000"/>
            </a:solidFill>
            <a:prstDash val="solid"/>
          </a:ln>
        </p:spPr>
        <p:txBody>
          <a:bodyPr wrap="square" lIns="0" tIns="0" rIns="0" bIns="0" rtlCol="0" anchor="ctr"/>
          <a:lstStyle/>
          <a:p>
            <a:pPr algn="l"/>
            <a:endParaRPr kumimoji="1" lang="ja-JP" altLang="en-US"/>
          </a:p>
        </p:txBody>
      </p:sp>
    </p:spTree>
    <p:extLst>
      <p:ext uri="{BB962C8B-B14F-4D97-AF65-F5344CB8AC3E}">
        <p14:creationId xmlns:p14="http://schemas.microsoft.com/office/powerpoint/2010/main" val="9918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グループ化 112">
            <a:extLst>
              <a:ext uri="{FF2B5EF4-FFF2-40B4-BE49-F238E27FC236}">
                <a16:creationId xmlns:a16="http://schemas.microsoft.com/office/drawing/2014/main" id="{7A523195-B8D1-3998-3911-C131961EE83F}"/>
              </a:ext>
            </a:extLst>
          </p:cNvPr>
          <p:cNvGrpSpPr/>
          <p:nvPr/>
        </p:nvGrpSpPr>
        <p:grpSpPr>
          <a:xfrm>
            <a:off x="0" y="0"/>
            <a:ext cx="6875867" cy="1325845"/>
            <a:chOff x="743665" y="270528"/>
            <a:chExt cx="8658763" cy="1614432"/>
          </a:xfrm>
        </p:grpSpPr>
        <p:grpSp>
          <p:nvGrpSpPr>
            <p:cNvPr id="117" name="グループ化 116">
              <a:extLst>
                <a:ext uri="{FF2B5EF4-FFF2-40B4-BE49-F238E27FC236}">
                  <a16:creationId xmlns:a16="http://schemas.microsoft.com/office/drawing/2014/main" id="{63B9D8EB-19DD-D2CA-CFAC-EB638C87DABF}"/>
                </a:ext>
              </a:extLst>
            </p:cNvPr>
            <p:cNvGrpSpPr/>
            <p:nvPr/>
          </p:nvGrpSpPr>
          <p:grpSpPr>
            <a:xfrm>
              <a:off x="765662" y="270528"/>
              <a:ext cx="8626292" cy="1054289"/>
              <a:chOff x="348048" y="162826"/>
              <a:chExt cx="8322426" cy="914534"/>
            </a:xfrm>
          </p:grpSpPr>
          <p:sp>
            <p:nvSpPr>
              <p:cNvPr id="186" name="正方形/長方形 185">
                <a:extLst>
                  <a:ext uri="{FF2B5EF4-FFF2-40B4-BE49-F238E27FC236}">
                    <a16:creationId xmlns:a16="http://schemas.microsoft.com/office/drawing/2014/main" id="{8B4ADDF6-A67B-1102-F98D-A16F5D6811AC}"/>
                  </a:ext>
                </a:extLst>
              </p:cNvPr>
              <p:cNvSpPr/>
              <p:nvPr/>
            </p:nvSpPr>
            <p:spPr>
              <a:xfrm>
                <a:off x="348048" y="162827"/>
                <a:ext cx="8322426" cy="9145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正方形/長方形 186">
                <a:extLst>
                  <a:ext uri="{FF2B5EF4-FFF2-40B4-BE49-F238E27FC236}">
                    <a16:creationId xmlns:a16="http://schemas.microsoft.com/office/drawing/2014/main" id="{4A489ECD-8E72-1E98-F772-0FE5450BCFA5}"/>
                  </a:ext>
                </a:extLst>
              </p:cNvPr>
              <p:cNvSpPr/>
              <p:nvPr/>
            </p:nvSpPr>
            <p:spPr>
              <a:xfrm>
                <a:off x="4435259" y="162826"/>
                <a:ext cx="4235214" cy="9145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9" name="テキスト ボックス 188">
                <a:extLst>
                  <a:ext uri="{FF2B5EF4-FFF2-40B4-BE49-F238E27FC236}">
                    <a16:creationId xmlns:a16="http://schemas.microsoft.com/office/drawing/2014/main" id="{0C1C38A5-EDC1-F521-F187-45E6DE850B0D}"/>
                  </a:ext>
                </a:extLst>
              </p:cNvPr>
              <p:cNvSpPr txBox="1"/>
              <p:nvPr/>
            </p:nvSpPr>
            <p:spPr>
              <a:xfrm>
                <a:off x="2036229" y="181024"/>
                <a:ext cx="4776840" cy="695662"/>
              </a:xfrm>
              <a:prstGeom prst="rect">
                <a:avLst/>
              </a:prstGeom>
              <a:noFill/>
            </p:spPr>
            <p:txBody>
              <a:bodyPr wrap="none" rtlCol="0">
                <a:spAutoFit/>
              </a:bodyPr>
              <a:lstStyle/>
              <a:p>
                <a:pPr algn="ctr"/>
                <a:r>
                  <a:rPr lang="ja-JP" altLang="en-US" sz="4000" dirty="0">
                    <a:solidFill>
                      <a:schemeClr val="bg1"/>
                    </a:solidFill>
                    <a:latin typeface="851ゴチカクット" panose="02000600000000000000" pitchFamily="2" charset="-128"/>
                    <a:ea typeface="851ゴチカクット" panose="02000600000000000000" pitchFamily="2" charset="-128"/>
                  </a:rPr>
                  <a:t>中小企業ドットコム</a:t>
                </a:r>
              </a:p>
            </p:txBody>
          </p:sp>
        </p:grpSp>
        <p:sp>
          <p:nvSpPr>
            <p:cNvPr id="124" name="正方形/長方形 123">
              <a:extLst>
                <a:ext uri="{FF2B5EF4-FFF2-40B4-BE49-F238E27FC236}">
                  <a16:creationId xmlns:a16="http://schemas.microsoft.com/office/drawing/2014/main" id="{D509EAC2-0A5A-8127-F54C-5B53037404E8}"/>
                </a:ext>
              </a:extLst>
            </p:cNvPr>
            <p:cNvSpPr/>
            <p:nvPr/>
          </p:nvSpPr>
          <p:spPr>
            <a:xfrm>
              <a:off x="743665" y="1262533"/>
              <a:ext cx="8658763" cy="6224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lumMod val="65000"/>
                      <a:lumOff val="35000"/>
                    </a:schemeClr>
                  </a:solidFill>
                  <a:latin typeface="Meiryo UI" panose="020B0604030504040204" pitchFamily="50" charset="-128"/>
                  <a:ea typeface="Meiryo UI" panose="020B0604030504040204" pitchFamily="50" charset="-128"/>
                </a:rPr>
                <a:t>中小企業ドットコムは中小企業の事業を財務・福利厚生をはじめ、様々な点から支援するサイトです。</a:t>
              </a:r>
            </a:p>
          </p:txBody>
        </p:sp>
      </p:grpSp>
      <p:sp>
        <p:nvSpPr>
          <p:cNvPr id="193" name="正方形/長方形 192">
            <a:extLst>
              <a:ext uri="{FF2B5EF4-FFF2-40B4-BE49-F238E27FC236}">
                <a16:creationId xmlns:a16="http://schemas.microsoft.com/office/drawing/2014/main" id="{3D0A2296-2F81-E99F-8822-466CF342E64A}"/>
              </a:ext>
            </a:extLst>
          </p:cNvPr>
          <p:cNvSpPr/>
          <p:nvPr/>
        </p:nvSpPr>
        <p:spPr>
          <a:xfrm>
            <a:off x="6627" y="9065407"/>
            <a:ext cx="6851373" cy="81110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正方形/長方形 193">
            <a:extLst>
              <a:ext uri="{FF2B5EF4-FFF2-40B4-BE49-F238E27FC236}">
                <a16:creationId xmlns:a16="http://schemas.microsoft.com/office/drawing/2014/main" id="{56438F1D-F8CF-4131-EE13-5CAFE1646A84}"/>
              </a:ext>
            </a:extLst>
          </p:cNvPr>
          <p:cNvSpPr/>
          <p:nvPr/>
        </p:nvSpPr>
        <p:spPr>
          <a:xfrm>
            <a:off x="3367702" y="9075346"/>
            <a:ext cx="3508165" cy="8111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97" name="テキスト ボックス 196">
            <a:extLst>
              <a:ext uri="{FF2B5EF4-FFF2-40B4-BE49-F238E27FC236}">
                <a16:creationId xmlns:a16="http://schemas.microsoft.com/office/drawing/2014/main" id="{FE304DC5-7CE6-7E53-2075-928869B9B3C5}"/>
              </a:ext>
            </a:extLst>
          </p:cNvPr>
          <p:cNvSpPr txBox="1"/>
          <p:nvPr/>
        </p:nvSpPr>
        <p:spPr>
          <a:xfrm>
            <a:off x="609639" y="9145537"/>
            <a:ext cx="800219"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運営団体</a:t>
            </a:r>
          </a:p>
        </p:txBody>
      </p:sp>
      <p:sp>
        <p:nvSpPr>
          <p:cNvPr id="198" name="テキスト ボックス 197">
            <a:extLst>
              <a:ext uri="{FF2B5EF4-FFF2-40B4-BE49-F238E27FC236}">
                <a16:creationId xmlns:a16="http://schemas.microsoft.com/office/drawing/2014/main" id="{CBDFFC5D-4B06-1384-E1C2-CDD3D63747D2}"/>
              </a:ext>
            </a:extLst>
          </p:cNvPr>
          <p:cNvSpPr txBox="1"/>
          <p:nvPr/>
        </p:nvSpPr>
        <p:spPr>
          <a:xfrm>
            <a:off x="1423110" y="9145536"/>
            <a:ext cx="1361270"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プライバシーポリシー</a:t>
            </a:r>
          </a:p>
        </p:txBody>
      </p:sp>
      <p:sp>
        <p:nvSpPr>
          <p:cNvPr id="199" name="テキスト ボックス 198">
            <a:extLst>
              <a:ext uri="{FF2B5EF4-FFF2-40B4-BE49-F238E27FC236}">
                <a16:creationId xmlns:a16="http://schemas.microsoft.com/office/drawing/2014/main" id="{3EDC4071-E962-D1A8-6EEA-33F371B39B83}"/>
              </a:ext>
            </a:extLst>
          </p:cNvPr>
          <p:cNvSpPr txBox="1"/>
          <p:nvPr/>
        </p:nvSpPr>
        <p:spPr>
          <a:xfrm>
            <a:off x="2745609" y="9145536"/>
            <a:ext cx="1415772"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個人情報保護方針</a:t>
            </a:r>
          </a:p>
        </p:txBody>
      </p:sp>
      <p:sp>
        <p:nvSpPr>
          <p:cNvPr id="200" name="テキスト ボックス 199">
            <a:extLst>
              <a:ext uri="{FF2B5EF4-FFF2-40B4-BE49-F238E27FC236}">
                <a16:creationId xmlns:a16="http://schemas.microsoft.com/office/drawing/2014/main" id="{18554D25-ED0D-5836-60EF-396FCE1B7E0B}"/>
              </a:ext>
            </a:extLst>
          </p:cNvPr>
          <p:cNvSpPr txBox="1"/>
          <p:nvPr/>
        </p:nvSpPr>
        <p:spPr>
          <a:xfrm>
            <a:off x="4138137" y="9155231"/>
            <a:ext cx="816249"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利用規約</a:t>
            </a:r>
          </a:p>
        </p:txBody>
      </p:sp>
      <p:sp>
        <p:nvSpPr>
          <p:cNvPr id="201" name="テキスト ボックス 200">
            <a:extLst>
              <a:ext uri="{FF2B5EF4-FFF2-40B4-BE49-F238E27FC236}">
                <a16:creationId xmlns:a16="http://schemas.microsoft.com/office/drawing/2014/main" id="{EAF1D259-1EE1-E2CD-D010-39F2E3D82EA4}"/>
              </a:ext>
            </a:extLst>
          </p:cNvPr>
          <p:cNvSpPr txBox="1"/>
          <p:nvPr/>
        </p:nvSpPr>
        <p:spPr>
          <a:xfrm>
            <a:off x="2156654" y="9432230"/>
            <a:ext cx="2492990" cy="400110"/>
          </a:xfrm>
          <a:prstGeom prst="rect">
            <a:avLst/>
          </a:prstGeom>
          <a:noFill/>
        </p:spPr>
        <p:txBody>
          <a:bodyPr wrap="none" rtlCol="0">
            <a:spAutoFit/>
          </a:bodyPr>
          <a:lstStyle/>
          <a:p>
            <a:pPr algn="ctr"/>
            <a:r>
              <a:rPr lang="ja-JP" altLang="en-US" sz="2000" dirty="0">
                <a:solidFill>
                  <a:schemeClr val="bg1"/>
                </a:solidFill>
                <a:latin typeface="851ゴチカクット" panose="02000600000000000000" pitchFamily="2" charset="-128"/>
                <a:ea typeface="851ゴチカクット" panose="02000600000000000000" pitchFamily="2" charset="-128"/>
              </a:rPr>
              <a:t>中小企業ドットコム</a:t>
            </a:r>
          </a:p>
        </p:txBody>
      </p:sp>
      <p:sp>
        <p:nvSpPr>
          <p:cNvPr id="2" name="テキスト ボックス 1">
            <a:extLst>
              <a:ext uri="{FF2B5EF4-FFF2-40B4-BE49-F238E27FC236}">
                <a16:creationId xmlns:a16="http://schemas.microsoft.com/office/drawing/2014/main" id="{EB21795A-E81A-CC31-D316-DD2BB9B91398}"/>
              </a:ext>
            </a:extLst>
          </p:cNvPr>
          <p:cNvSpPr txBox="1"/>
          <p:nvPr/>
        </p:nvSpPr>
        <p:spPr>
          <a:xfrm>
            <a:off x="5029200" y="9155231"/>
            <a:ext cx="1186543" cy="276999"/>
          </a:xfrm>
          <a:prstGeom prst="rect">
            <a:avLst/>
          </a:prstGeom>
          <a:noFill/>
        </p:spPr>
        <p:txBody>
          <a:bodyPr wrap="none" rtlCol="0">
            <a:spAutoFit/>
          </a:bodyPr>
          <a:lstStyle/>
          <a:p>
            <a:pPr algn="ctr"/>
            <a:r>
              <a:rPr lang="ja-JP" altLang="en-US" sz="1200" dirty="0">
                <a:solidFill>
                  <a:schemeClr val="bg1"/>
                </a:solidFill>
                <a:latin typeface="Meiryo UI" panose="020B0604030504040204" pitchFamily="50" charset="-128"/>
                <a:ea typeface="Meiryo UI" panose="020B0604030504040204" pitchFamily="50" charset="-128"/>
              </a:rPr>
              <a:t>会員のお申込み</a:t>
            </a:r>
          </a:p>
        </p:txBody>
      </p:sp>
      <p:sp>
        <p:nvSpPr>
          <p:cNvPr id="3" name="テキスト ボックス 2">
            <a:extLst>
              <a:ext uri="{FF2B5EF4-FFF2-40B4-BE49-F238E27FC236}">
                <a16:creationId xmlns:a16="http://schemas.microsoft.com/office/drawing/2014/main" id="{CC7D7F78-8156-7D83-FC2C-095F527F13D8}"/>
              </a:ext>
            </a:extLst>
          </p:cNvPr>
          <p:cNvSpPr txBox="1"/>
          <p:nvPr/>
        </p:nvSpPr>
        <p:spPr>
          <a:xfrm>
            <a:off x="2147036" y="1371409"/>
            <a:ext cx="2512226" cy="323165"/>
          </a:xfrm>
          <a:prstGeom prst="rect">
            <a:avLst/>
          </a:prstGeom>
          <a:noFill/>
        </p:spPr>
        <p:txBody>
          <a:bodyPr wrap="none" rtlCol="0">
            <a:spAutoFit/>
          </a:bodyPr>
          <a:lstStyle/>
          <a:p>
            <a:pPr algn="l"/>
            <a:r>
              <a:rPr lang="ja-JP" altLang="en-US" sz="1500" b="1" dirty="0">
                <a:latin typeface="Meiryo UI" panose="020B0604030504040204" pitchFamily="50" charset="-128"/>
                <a:ea typeface="Meiryo UI" panose="020B0604030504040204" pitchFamily="50" charset="-128"/>
                <a:cs typeface="Meiryo UI" panose="020B0604030504040204" pitchFamily="50" charset="-128"/>
              </a:rPr>
              <a:t>会員加入のお申し込みの流れ</a:t>
            </a:r>
            <a:endParaRPr kumimoji="1" lang="ja-JP" altLang="en-US" sz="15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四角形: 角を丸くする 11">
            <a:extLst>
              <a:ext uri="{FF2B5EF4-FFF2-40B4-BE49-F238E27FC236}">
                <a16:creationId xmlns:a16="http://schemas.microsoft.com/office/drawing/2014/main" id="{935C6D24-476B-2679-0E07-2B8F116E6CB1}"/>
              </a:ext>
            </a:extLst>
          </p:cNvPr>
          <p:cNvSpPr/>
          <p:nvPr/>
        </p:nvSpPr>
        <p:spPr>
          <a:xfrm>
            <a:off x="5034328" y="9065407"/>
            <a:ext cx="1214033" cy="523220"/>
          </a:xfrm>
          <a:prstGeom prst="roundRect">
            <a:avLst/>
          </a:prstGeom>
          <a:noFill/>
          <a:ln w="57150">
            <a:solidFill>
              <a:srgbClr val="FF0000"/>
            </a:solidFill>
            <a:prstDash val="solid"/>
          </a:ln>
        </p:spPr>
        <p:txBody>
          <a:bodyPr wrap="square" lIns="0" tIns="0" rIns="0" bIns="0" rtlCol="0" anchor="ctr"/>
          <a:lstStyle/>
          <a:p>
            <a:pPr algn="l"/>
            <a:endParaRPr kumimoji="1" lang="ja-JP" altLang="en-US"/>
          </a:p>
        </p:txBody>
      </p:sp>
      <p:sp>
        <p:nvSpPr>
          <p:cNvPr id="4" name="正方形/長方形 3">
            <a:extLst>
              <a:ext uri="{FF2B5EF4-FFF2-40B4-BE49-F238E27FC236}">
                <a16:creationId xmlns:a16="http://schemas.microsoft.com/office/drawing/2014/main" id="{5D606EAB-31E6-F070-FD82-3343101FE697}"/>
              </a:ext>
            </a:extLst>
          </p:cNvPr>
          <p:cNvSpPr/>
          <p:nvPr/>
        </p:nvSpPr>
        <p:spPr>
          <a:xfrm>
            <a:off x="126984" y="2389121"/>
            <a:ext cx="1877438" cy="9686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500" b="1" dirty="0">
                <a:latin typeface="Meiryo UI" panose="020B0604030504040204" pitchFamily="50" charset="-128"/>
                <a:ea typeface="Meiryo UI" panose="020B0604030504040204" pitchFamily="50" charset="-128"/>
              </a:rPr>
              <a:t>STEP1</a:t>
            </a:r>
          </a:p>
          <a:p>
            <a:pPr algn="ctr"/>
            <a:endParaRPr kumimoji="1" lang="en-US" altLang="ja-JP" sz="1000" b="1" dirty="0">
              <a:latin typeface="Meiryo UI" panose="020B0604030504040204" pitchFamily="50" charset="-128"/>
              <a:ea typeface="Meiryo UI" panose="020B0604030504040204" pitchFamily="50" charset="-128"/>
            </a:endParaRPr>
          </a:p>
          <a:p>
            <a:pPr algn="ctr"/>
            <a:r>
              <a:rPr lang="ja-JP" altLang="en-US" sz="1500" b="1" dirty="0">
                <a:latin typeface="Meiryo UI" panose="020B0604030504040204" pitchFamily="50" charset="-128"/>
                <a:ea typeface="Meiryo UI" panose="020B0604030504040204" pitchFamily="50" charset="-128"/>
              </a:rPr>
              <a:t>協会加入申込書</a:t>
            </a:r>
            <a:endParaRPr lang="en-US" altLang="ja-JP" sz="1500" b="1" dirty="0">
              <a:latin typeface="Meiryo UI" panose="020B0604030504040204" pitchFamily="50" charset="-128"/>
              <a:ea typeface="Meiryo UI" panose="020B0604030504040204" pitchFamily="50" charset="-128"/>
            </a:endParaRPr>
          </a:p>
          <a:p>
            <a:pPr algn="ctr"/>
            <a:r>
              <a:rPr lang="ja-JP" altLang="en-US" sz="1500" b="1" dirty="0">
                <a:latin typeface="Meiryo UI" panose="020B0604030504040204" pitchFamily="50" charset="-128"/>
                <a:ea typeface="Meiryo UI" panose="020B0604030504040204" pitchFamily="50" charset="-128"/>
              </a:rPr>
              <a:t>の提出</a:t>
            </a:r>
            <a:endParaRPr kumimoji="1" lang="ja-JP" altLang="en-US" sz="15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E1605F62-31D1-40A9-5DB3-32EACFA96B55}"/>
              </a:ext>
            </a:extLst>
          </p:cNvPr>
          <p:cNvSpPr txBox="1"/>
          <p:nvPr/>
        </p:nvSpPr>
        <p:spPr>
          <a:xfrm>
            <a:off x="2187828" y="2326072"/>
            <a:ext cx="4341253" cy="600164"/>
          </a:xfrm>
          <a:prstGeom prst="rect">
            <a:avLst/>
          </a:prstGeom>
          <a:noFill/>
        </p:spPr>
        <p:txBody>
          <a:bodyPr wrap="none" rtlCol="0">
            <a:spAutoFit/>
          </a:bodyPr>
          <a:lstStyle/>
          <a:p>
            <a:r>
              <a:rPr kumimoji="1" lang="ja-JP" altLang="en-US" sz="1100" dirty="0">
                <a:solidFill>
                  <a:srgbClr val="002060"/>
                </a:solidFill>
                <a:latin typeface="Meiryo UI" panose="020B0604030504040204" pitchFamily="50" charset="-128"/>
                <a:ea typeface="Meiryo UI" panose="020B0604030504040204" pitchFamily="50" charset="-128"/>
              </a:rPr>
              <a:t>下記の加入申込書をダウンロード、もしくはプリントアウトしていただき、</a:t>
            </a:r>
            <a:endParaRPr kumimoji="1" lang="en-US" altLang="ja-JP" sz="1100" dirty="0">
              <a:solidFill>
                <a:srgbClr val="002060"/>
              </a:solidFill>
              <a:latin typeface="Meiryo UI" panose="020B0604030504040204" pitchFamily="50" charset="-128"/>
              <a:ea typeface="Meiryo UI" panose="020B0604030504040204" pitchFamily="50" charset="-128"/>
            </a:endParaRPr>
          </a:p>
          <a:p>
            <a:r>
              <a:rPr kumimoji="1" lang="ja-JP" altLang="en-US" sz="1100" dirty="0">
                <a:solidFill>
                  <a:srgbClr val="002060"/>
                </a:solidFill>
                <a:latin typeface="Meiryo UI" panose="020B0604030504040204" pitchFamily="50" charset="-128"/>
                <a:ea typeface="Meiryo UI" panose="020B0604030504040204" pitchFamily="50" charset="-128"/>
              </a:rPr>
              <a:t>必要事項をご記入いただきまして、下記メールアドレス宛にお送りいただくか、</a:t>
            </a:r>
            <a:endParaRPr kumimoji="1" lang="en-US" altLang="ja-JP" sz="1100" dirty="0">
              <a:solidFill>
                <a:srgbClr val="002060"/>
              </a:solidFill>
              <a:latin typeface="Meiryo UI" panose="020B0604030504040204" pitchFamily="50" charset="-128"/>
              <a:ea typeface="Meiryo UI" panose="020B0604030504040204" pitchFamily="50" charset="-128"/>
            </a:endParaRPr>
          </a:p>
          <a:p>
            <a:r>
              <a:rPr kumimoji="1" lang="ja-JP" altLang="en-US" sz="1100" dirty="0">
                <a:solidFill>
                  <a:srgbClr val="002060"/>
                </a:solidFill>
                <a:latin typeface="Meiryo UI" panose="020B0604030504040204" pitchFamily="50" charset="-128"/>
                <a:ea typeface="Meiryo UI" panose="020B0604030504040204" pitchFamily="50" charset="-128"/>
              </a:rPr>
              <a:t>下記住所までご郵送ください。</a:t>
            </a:r>
            <a:endParaRPr kumimoji="1" lang="en-US" altLang="ja-JP" sz="1100" dirty="0">
              <a:solidFill>
                <a:srgbClr val="002060"/>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93A551C3-C7DE-DEF0-769E-BBD1E31A5FA1}"/>
              </a:ext>
            </a:extLst>
          </p:cNvPr>
          <p:cNvSpPr/>
          <p:nvPr/>
        </p:nvSpPr>
        <p:spPr>
          <a:xfrm>
            <a:off x="126984" y="4621924"/>
            <a:ext cx="1877438" cy="9686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500" b="1" dirty="0">
                <a:latin typeface="Meiryo UI" panose="020B0604030504040204" pitchFamily="50" charset="-128"/>
                <a:ea typeface="Meiryo UI" panose="020B0604030504040204" pitchFamily="50" charset="-128"/>
              </a:rPr>
              <a:t>STEP2</a:t>
            </a:r>
          </a:p>
          <a:p>
            <a:pPr algn="ctr"/>
            <a:endParaRPr kumimoji="1" lang="en-US" altLang="ja-JP" sz="1000" b="1" dirty="0">
              <a:latin typeface="Meiryo UI" panose="020B0604030504040204" pitchFamily="50" charset="-128"/>
              <a:ea typeface="Meiryo UI" panose="020B0604030504040204" pitchFamily="50" charset="-128"/>
            </a:endParaRPr>
          </a:p>
          <a:p>
            <a:pPr algn="ctr"/>
            <a:r>
              <a:rPr lang="ja-JP" altLang="en-US" sz="1500" b="1" dirty="0">
                <a:latin typeface="Meiryo UI" panose="020B0604030504040204" pitchFamily="50" charset="-128"/>
                <a:ea typeface="Meiryo UI" panose="020B0604030504040204" pitchFamily="50" charset="-128"/>
              </a:rPr>
              <a:t>年会費のお支払い</a:t>
            </a:r>
            <a:endParaRPr kumimoji="1" lang="ja-JP" altLang="en-US" sz="1500" b="1"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0A892F51-31CC-6010-7AA3-D8181F5A4437}"/>
              </a:ext>
            </a:extLst>
          </p:cNvPr>
          <p:cNvSpPr txBox="1"/>
          <p:nvPr/>
        </p:nvSpPr>
        <p:spPr>
          <a:xfrm>
            <a:off x="2256400" y="3387343"/>
            <a:ext cx="3809961" cy="938719"/>
          </a:xfrm>
          <a:prstGeom prst="rect">
            <a:avLst/>
          </a:prstGeom>
          <a:noFill/>
        </p:spPr>
        <p:txBody>
          <a:bodyPr wrap="square">
            <a:spAutoFit/>
          </a:bodyPr>
          <a:lstStyle/>
          <a:p>
            <a:r>
              <a:rPr kumimoji="1" lang="ja-JP" altLang="en-US" sz="1100" dirty="0">
                <a:solidFill>
                  <a:srgbClr val="002060"/>
                </a:solidFill>
                <a:latin typeface="Meiryo UI" panose="020B0604030504040204" pitchFamily="50" charset="-128"/>
                <a:ea typeface="Meiryo UI" panose="020B0604030504040204" pitchFamily="50" charset="-128"/>
              </a:rPr>
              <a:t>メールアドレス：</a:t>
            </a:r>
            <a:r>
              <a:rPr kumimoji="1" lang="en-US" altLang="ja-JP" sz="1100" dirty="0">
                <a:solidFill>
                  <a:srgbClr val="002060"/>
                </a:solidFill>
                <a:latin typeface="Meiryo UI" panose="020B0604030504040204" pitchFamily="50" charset="-128"/>
                <a:ea typeface="Meiryo UI" panose="020B0604030504040204" pitchFamily="50" charset="-128"/>
                <a:hlinkClick r:id="rId2"/>
              </a:rPr>
              <a:t>member@sme-bsa.jp</a:t>
            </a:r>
            <a:endParaRPr kumimoji="1" lang="en-US" altLang="ja-JP" sz="1100" dirty="0">
              <a:solidFill>
                <a:srgbClr val="002060"/>
              </a:solidFill>
              <a:latin typeface="Meiryo UI" panose="020B0604030504040204" pitchFamily="50" charset="-128"/>
              <a:ea typeface="Meiryo UI" panose="020B0604030504040204" pitchFamily="50" charset="-128"/>
            </a:endParaRPr>
          </a:p>
          <a:p>
            <a:endParaRPr kumimoji="1" lang="en-US" altLang="ja-JP" sz="1100" dirty="0">
              <a:solidFill>
                <a:srgbClr val="002060"/>
              </a:solidFill>
              <a:latin typeface="Meiryo UI" panose="020B0604030504040204" pitchFamily="50" charset="-128"/>
              <a:ea typeface="Meiryo UI" panose="020B0604030504040204" pitchFamily="50" charset="-128"/>
            </a:endParaRPr>
          </a:p>
          <a:p>
            <a:r>
              <a:rPr kumimoji="1" lang="ja-JP" altLang="en-US" sz="1100" dirty="0">
                <a:solidFill>
                  <a:srgbClr val="002060"/>
                </a:solidFill>
                <a:latin typeface="Meiryo UI" panose="020B0604030504040204" pitchFamily="50" charset="-128"/>
                <a:ea typeface="Meiryo UI" panose="020B0604030504040204" pitchFamily="50" charset="-128"/>
              </a:rPr>
              <a:t>送付先住所：〒</a:t>
            </a:r>
            <a:r>
              <a:rPr kumimoji="1" lang="en-US" altLang="ja-JP" sz="1100" dirty="0">
                <a:solidFill>
                  <a:srgbClr val="002060"/>
                </a:solidFill>
                <a:latin typeface="Meiryo UI" panose="020B0604030504040204" pitchFamily="50" charset="-128"/>
                <a:ea typeface="Meiryo UI" panose="020B0604030504040204" pitchFamily="50" charset="-128"/>
              </a:rPr>
              <a:t>221-0835</a:t>
            </a:r>
          </a:p>
          <a:p>
            <a:r>
              <a:rPr lang="en-US" altLang="ja-JP" sz="1100" dirty="0">
                <a:solidFill>
                  <a:srgbClr val="002060"/>
                </a:solidFill>
                <a:latin typeface="Meiryo UI" panose="020B0604030504040204" pitchFamily="50" charset="-128"/>
                <a:ea typeface="Meiryo UI" panose="020B0604030504040204" pitchFamily="50" charset="-128"/>
              </a:rPr>
              <a:t>               </a:t>
            </a:r>
            <a:r>
              <a:rPr kumimoji="1" lang="ja-JP" altLang="en-US" sz="1100" dirty="0">
                <a:solidFill>
                  <a:srgbClr val="002060"/>
                </a:solidFill>
                <a:latin typeface="Meiryo UI" panose="020B0604030504040204" pitchFamily="50" charset="-128"/>
                <a:ea typeface="Meiryo UI" panose="020B0604030504040204" pitchFamily="50" charset="-128"/>
              </a:rPr>
              <a:t>　神奈川県横浜市神奈川区鶴屋町</a:t>
            </a:r>
            <a:r>
              <a:rPr kumimoji="1" lang="en-US" altLang="ja-JP" sz="1100" dirty="0">
                <a:solidFill>
                  <a:srgbClr val="002060"/>
                </a:solidFill>
                <a:latin typeface="Meiryo UI" panose="020B0604030504040204" pitchFamily="50" charset="-128"/>
                <a:ea typeface="Meiryo UI" panose="020B0604030504040204" pitchFamily="50" charset="-128"/>
              </a:rPr>
              <a:t>3-30-1</a:t>
            </a:r>
          </a:p>
          <a:p>
            <a:r>
              <a:rPr lang="en-US" altLang="ja-JP" sz="1100" dirty="0">
                <a:solidFill>
                  <a:srgbClr val="002060"/>
                </a:solidFill>
                <a:latin typeface="Meiryo UI" panose="020B0604030504040204" pitchFamily="50" charset="-128"/>
                <a:ea typeface="Meiryo UI" panose="020B0604030504040204" pitchFamily="50" charset="-128"/>
              </a:rPr>
              <a:t>                 </a:t>
            </a:r>
            <a:r>
              <a:rPr kumimoji="1" lang="ja-JP" altLang="en-US" sz="1100" dirty="0">
                <a:solidFill>
                  <a:srgbClr val="002060"/>
                </a:solidFill>
                <a:latin typeface="Meiryo UI" panose="020B0604030504040204" pitchFamily="50" charset="-128"/>
                <a:ea typeface="Meiryo UI" panose="020B0604030504040204" pitchFamily="50" charset="-128"/>
              </a:rPr>
              <a:t>神奈川県農業機械会館</a:t>
            </a:r>
            <a:r>
              <a:rPr kumimoji="1" lang="en-US" altLang="ja-JP" sz="1100" dirty="0">
                <a:solidFill>
                  <a:srgbClr val="002060"/>
                </a:solidFill>
                <a:latin typeface="Meiryo UI" panose="020B0604030504040204" pitchFamily="50" charset="-128"/>
                <a:ea typeface="Meiryo UI" panose="020B0604030504040204" pitchFamily="50" charset="-128"/>
              </a:rPr>
              <a:t>2F</a:t>
            </a:r>
            <a:endParaRPr kumimoji="1" lang="ja-JP" altLang="en-US" sz="1100" dirty="0">
              <a:solidFill>
                <a:srgbClr val="002060"/>
              </a:solidFill>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637BCF24-E688-D5FC-F784-018B5601E814}"/>
              </a:ext>
            </a:extLst>
          </p:cNvPr>
          <p:cNvSpPr/>
          <p:nvPr/>
        </p:nvSpPr>
        <p:spPr>
          <a:xfrm>
            <a:off x="2297802" y="2971800"/>
            <a:ext cx="1863579" cy="37137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dirty="0">
                <a:latin typeface="Meiryo UI" panose="020B0604030504040204" pitchFamily="50" charset="-128"/>
                <a:ea typeface="Meiryo UI" panose="020B0604030504040204" pitchFamily="50" charset="-128"/>
              </a:rPr>
              <a:t>加入申込書（</a:t>
            </a:r>
            <a:r>
              <a:rPr kumimoji="1" lang="en-US" altLang="ja-JP" sz="1300" b="1" dirty="0">
                <a:latin typeface="Meiryo UI" panose="020B0604030504040204" pitchFamily="50" charset="-128"/>
                <a:ea typeface="Meiryo UI" panose="020B0604030504040204" pitchFamily="50" charset="-128"/>
              </a:rPr>
              <a:t>PDF</a:t>
            </a:r>
            <a:r>
              <a:rPr kumimoji="1" lang="ja-JP" altLang="en-US" sz="1300" b="1" dirty="0">
                <a:latin typeface="Meiryo UI" panose="020B0604030504040204" pitchFamily="50" charset="-128"/>
                <a:ea typeface="Meiryo UI" panose="020B0604030504040204" pitchFamily="50" charset="-128"/>
              </a:rPr>
              <a:t>）</a:t>
            </a:r>
          </a:p>
        </p:txBody>
      </p:sp>
      <p:sp>
        <p:nvSpPr>
          <p:cNvPr id="16" name="テキスト ボックス 15">
            <a:extLst>
              <a:ext uri="{FF2B5EF4-FFF2-40B4-BE49-F238E27FC236}">
                <a16:creationId xmlns:a16="http://schemas.microsoft.com/office/drawing/2014/main" id="{291751C5-75D3-B778-158C-AB15A00B44CB}"/>
              </a:ext>
            </a:extLst>
          </p:cNvPr>
          <p:cNvSpPr txBox="1"/>
          <p:nvPr/>
        </p:nvSpPr>
        <p:spPr>
          <a:xfrm>
            <a:off x="2336045" y="4629857"/>
            <a:ext cx="4441459" cy="1785104"/>
          </a:xfrm>
          <a:prstGeom prst="rect">
            <a:avLst/>
          </a:prstGeom>
          <a:noFill/>
        </p:spPr>
        <p:txBody>
          <a:bodyPr wrap="square" rtlCol="0">
            <a:spAutoFit/>
          </a:bodyPr>
          <a:lstStyle/>
          <a:p>
            <a:r>
              <a:rPr kumimoji="1" lang="ja-JP" altLang="en-US" sz="1100" dirty="0">
                <a:solidFill>
                  <a:srgbClr val="002060"/>
                </a:solidFill>
                <a:latin typeface="Meiryo UI" panose="020B0604030504040204" pitchFamily="50" charset="-128"/>
                <a:ea typeface="Meiryo UI" panose="020B0604030504040204" pitchFamily="50" charset="-128"/>
              </a:rPr>
              <a:t>加入申込書受領後、協会内の審査を経て、加入が承認されましたら会費をお振込みください。</a:t>
            </a:r>
            <a:endParaRPr kumimoji="1" lang="en-US" altLang="ja-JP" sz="1100" dirty="0">
              <a:solidFill>
                <a:srgbClr val="002060"/>
              </a:solidFill>
              <a:latin typeface="Meiryo UI" panose="020B0604030504040204" pitchFamily="50" charset="-128"/>
              <a:ea typeface="Meiryo UI" panose="020B0604030504040204" pitchFamily="50" charset="-128"/>
            </a:endParaRPr>
          </a:p>
          <a:p>
            <a:endParaRPr lang="en-US" altLang="ja-JP" sz="1100" dirty="0">
              <a:solidFill>
                <a:srgbClr val="002060"/>
              </a:solidFill>
              <a:latin typeface="Meiryo UI" panose="020B0604030504040204" pitchFamily="50" charset="-128"/>
              <a:ea typeface="Meiryo UI" panose="020B0604030504040204" pitchFamily="50" charset="-128"/>
            </a:endParaRPr>
          </a:p>
          <a:p>
            <a:r>
              <a:rPr kumimoji="1" lang="ja-JP" altLang="en-US" sz="1100" dirty="0">
                <a:solidFill>
                  <a:srgbClr val="002060"/>
                </a:solidFill>
                <a:latin typeface="Meiryo UI" panose="020B0604030504040204" pitchFamily="50" charset="-128"/>
                <a:ea typeface="Meiryo UI" panose="020B0604030504040204" pitchFamily="50" charset="-128"/>
              </a:rPr>
              <a:t>振込先：住信</a:t>
            </a:r>
            <a:r>
              <a:rPr kumimoji="1" lang="en-US" altLang="ja-JP" sz="1100" dirty="0">
                <a:solidFill>
                  <a:srgbClr val="002060"/>
                </a:solidFill>
                <a:latin typeface="Meiryo UI" panose="020B0604030504040204" pitchFamily="50" charset="-128"/>
                <a:ea typeface="Meiryo UI" panose="020B0604030504040204" pitchFamily="50" charset="-128"/>
              </a:rPr>
              <a:t>SBI</a:t>
            </a:r>
            <a:r>
              <a:rPr kumimoji="1" lang="ja-JP" altLang="en-US" sz="1100" dirty="0">
                <a:solidFill>
                  <a:srgbClr val="002060"/>
                </a:solidFill>
                <a:latin typeface="Meiryo UI" panose="020B0604030504040204" pitchFamily="50" charset="-128"/>
                <a:ea typeface="Meiryo UI" panose="020B0604030504040204" pitchFamily="50" charset="-128"/>
              </a:rPr>
              <a:t>ネット銀行　法人第一支店　普通　</a:t>
            </a:r>
            <a:r>
              <a:rPr kumimoji="1" lang="en-US" altLang="ja-JP" sz="1100" dirty="0">
                <a:solidFill>
                  <a:srgbClr val="002060"/>
                </a:solidFill>
                <a:latin typeface="Meiryo UI" panose="020B0604030504040204" pitchFamily="50" charset="-128"/>
                <a:ea typeface="Meiryo UI" panose="020B0604030504040204" pitchFamily="50" charset="-128"/>
              </a:rPr>
              <a:t>1989156</a:t>
            </a:r>
          </a:p>
          <a:p>
            <a:r>
              <a:rPr lang="ja-JP" altLang="en-US" sz="1100" dirty="0">
                <a:solidFill>
                  <a:srgbClr val="002060"/>
                </a:solidFill>
                <a:latin typeface="Meiryo UI" panose="020B0604030504040204" pitchFamily="50" charset="-128"/>
                <a:ea typeface="Meiryo UI" panose="020B0604030504040204" pitchFamily="50" charset="-128"/>
              </a:rPr>
              <a:t>　　　　　　一般社団法人中小企業事業支援協会</a:t>
            </a:r>
            <a:endParaRPr lang="en-US" altLang="ja-JP" sz="1100" dirty="0">
              <a:solidFill>
                <a:srgbClr val="002060"/>
              </a:solidFill>
              <a:latin typeface="Meiryo UI" panose="020B0604030504040204" pitchFamily="50" charset="-128"/>
              <a:ea typeface="Meiryo UI" panose="020B0604030504040204" pitchFamily="50" charset="-128"/>
            </a:endParaRPr>
          </a:p>
          <a:p>
            <a:endParaRPr kumimoji="1" lang="en-US" altLang="ja-JP" sz="1100" dirty="0">
              <a:solidFill>
                <a:srgbClr val="002060"/>
              </a:solidFill>
              <a:latin typeface="Meiryo UI" panose="020B0604030504040204" pitchFamily="50" charset="-128"/>
              <a:ea typeface="Meiryo UI" panose="020B0604030504040204" pitchFamily="50" charset="-128"/>
            </a:endParaRPr>
          </a:p>
          <a:p>
            <a:r>
              <a:rPr lang="en-US" altLang="ja-JP" sz="1100" dirty="0">
                <a:solidFill>
                  <a:srgbClr val="002060"/>
                </a:solidFill>
                <a:latin typeface="Meiryo UI" panose="020B0604030504040204" pitchFamily="50" charset="-128"/>
                <a:ea typeface="Meiryo UI" panose="020B0604030504040204" pitchFamily="50" charset="-128"/>
              </a:rPr>
              <a:t>※</a:t>
            </a:r>
            <a:r>
              <a:rPr lang="ja-JP" altLang="en-US" sz="1100" dirty="0">
                <a:solidFill>
                  <a:srgbClr val="002060"/>
                </a:solidFill>
                <a:latin typeface="Meiryo UI" panose="020B0604030504040204" pitchFamily="50" charset="-128"/>
                <a:ea typeface="Meiryo UI" panose="020B0604030504040204" pitchFamily="50" charset="-128"/>
              </a:rPr>
              <a:t> 会費は年会費となっております。</a:t>
            </a:r>
            <a:endParaRPr lang="en-US" altLang="ja-JP" sz="1100" dirty="0">
              <a:solidFill>
                <a:srgbClr val="002060"/>
              </a:solidFill>
              <a:latin typeface="Meiryo UI" panose="020B0604030504040204" pitchFamily="50" charset="-128"/>
              <a:ea typeface="Meiryo UI" panose="020B0604030504040204" pitchFamily="50" charset="-128"/>
            </a:endParaRPr>
          </a:p>
          <a:p>
            <a:r>
              <a:rPr kumimoji="1" lang="ja-JP" altLang="en-US" sz="1100" dirty="0">
                <a:solidFill>
                  <a:srgbClr val="002060"/>
                </a:solidFill>
                <a:latin typeface="Meiryo UI" panose="020B0604030504040204" pitchFamily="50" charset="-128"/>
                <a:ea typeface="Meiryo UI" panose="020B0604030504040204" pitchFamily="50" charset="-128"/>
              </a:rPr>
              <a:t>　　</a:t>
            </a:r>
            <a:r>
              <a:rPr kumimoji="1" lang="en-US" altLang="ja-JP" sz="1100" dirty="0">
                <a:solidFill>
                  <a:srgbClr val="002060"/>
                </a:solidFill>
                <a:latin typeface="Meiryo UI" panose="020B0604030504040204" pitchFamily="50" charset="-128"/>
                <a:ea typeface="Meiryo UI" panose="020B0604030504040204" pitchFamily="50" charset="-128"/>
              </a:rPr>
              <a:t>1</a:t>
            </a:r>
            <a:r>
              <a:rPr kumimoji="1" lang="ja-JP" altLang="en-US" sz="1100" dirty="0">
                <a:solidFill>
                  <a:srgbClr val="002060"/>
                </a:solidFill>
                <a:latin typeface="Meiryo UI" panose="020B0604030504040204" pitchFamily="50" charset="-128"/>
                <a:ea typeface="Meiryo UI" panose="020B0604030504040204" pitchFamily="50" charset="-128"/>
              </a:rPr>
              <a:t>月が会費計算始期となります。</a:t>
            </a:r>
            <a:endParaRPr kumimoji="1" lang="en-US" altLang="ja-JP" sz="1100" dirty="0">
              <a:solidFill>
                <a:srgbClr val="002060"/>
              </a:solidFill>
              <a:latin typeface="Meiryo UI" panose="020B0604030504040204" pitchFamily="50" charset="-128"/>
              <a:ea typeface="Meiryo UI" panose="020B0604030504040204" pitchFamily="50" charset="-128"/>
            </a:endParaRPr>
          </a:p>
          <a:p>
            <a:r>
              <a:rPr lang="ja-JP" altLang="en-US" sz="1100" dirty="0">
                <a:solidFill>
                  <a:srgbClr val="002060"/>
                </a:solidFill>
                <a:latin typeface="Meiryo UI" panose="020B0604030504040204" pitchFamily="50" charset="-128"/>
                <a:ea typeface="Meiryo UI" panose="020B0604030504040204" pitchFamily="50" charset="-128"/>
              </a:rPr>
              <a:t>　　 </a:t>
            </a:r>
            <a:r>
              <a:rPr kumimoji="1" lang="ja-JP" altLang="en-US" sz="1100" dirty="0">
                <a:solidFill>
                  <a:srgbClr val="002060"/>
                </a:solidFill>
                <a:latin typeface="Meiryo UI" panose="020B0604030504040204" pitchFamily="50" charset="-128"/>
                <a:ea typeface="Meiryo UI" panose="020B0604030504040204" pitchFamily="50" charset="-128"/>
              </a:rPr>
              <a:t>前年の</a:t>
            </a:r>
            <a:r>
              <a:rPr kumimoji="1" lang="en-US" altLang="ja-JP" sz="1100" dirty="0">
                <a:solidFill>
                  <a:srgbClr val="002060"/>
                </a:solidFill>
                <a:latin typeface="Meiryo UI" panose="020B0604030504040204" pitchFamily="50" charset="-128"/>
                <a:ea typeface="Meiryo UI" panose="020B0604030504040204" pitchFamily="50" charset="-128"/>
              </a:rPr>
              <a:t>12</a:t>
            </a:r>
            <a:r>
              <a:rPr kumimoji="1" lang="ja-JP" altLang="en-US" sz="1100" dirty="0">
                <a:solidFill>
                  <a:srgbClr val="002060"/>
                </a:solidFill>
                <a:latin typeface="Meiryo UI" panose="020B0604030504040204" pitchFamily="50" charset="-128"/>
                <a:ea typeface="Meiryo UI" panose="020B0604030504040204" pitchFamily="50" charset="-128"/>
              </a:rPr>
              <a:t>月に年会費をお振込みいただきましても、翌年の</a:t>
            </a:r>
            <a:r>
              <a:rPr kumimoji="1" lang="en-US" altLang="ja-JP" sz="1100" dirty="0">
                <a:solidFill>
                  <a:srgbClr val="002060"/>
                </a:solidFill>
                <a:latin typeface="Meiryo UI" panose="020B0604030504040204" pitchFamily="50" charset="-128"/>
                <a:ea typeface="Meiryo UI" panose="020B0604030504040204" pitchFamily="50" charset="-128"/>
              </a:rPr>
              <a:t>1</a:t>
            </a:r>
            <a:r>
              <a:rPr kumimoji="1" lang="ja-JP" altLang="en-US" sz="1100" dirty="0">
                <a:solidFill>
                  <a:srgbClr val="002060"/>
                </a:solidFill>
                <a:latin typeface="Meiryo UI" panose="020B0604030504040204" pitchFamily="50" charset="-128"/>
                <a:ea typeface="Meiryo UI" panose="020B0604030504040204" pitchFamily="50" charset="-128"/>
              </a:rPr>
              <a:t>月に</a:t>
            </a:r>
            <a:endParaRPr kumimoji="1" lang="en-US" altLang="ja-JP" sz="1100" dirty="0">
              <a:solidFill>
                <a:srgbClr val="002060"/>
              </a:solidFill>
              <a:latin typeface="Meiryo UI" panose="020B0604030504040204" pitchFamily="50" charset="-128"/>
              <a:ea typeface="Meiryo UI" panose="020B0604030504040204" pitchFamily="50" charset="-128"/>
            </a:endParaRPr>
          </a:p>
          <a:p>
            <a:r>
              <a:rPr lang="en-US" altLang="ja-JP" sz="1100" dirty="0">
                <a:solidFill>
                  <a:srgbClr val="002060"/>
                </a:solidFill>
                <a:latin typeface="Meiryo UI" panose="020B0604030504040204" pitchFamily="50" charset="-128"/>
                <a:ea typeface="Meiryo UI" panose="020B0604030504040204" pitchFamily="50" charset="-128"/>
              </a:rPr>
              <a:t>     </a:t>
            </a:r>
            <a:r>
              <a:rPr kumimoji="1" lang="ja-JP" altLang="en-US" sz="1100" dirty="0">
                <a:solidFill>
                  <a:srgbClr val="002060"/>
                </a:solidFill>
                <a:latin typeface="Meiryo UI" panose="020B0604030504040204" pitchFamily="50" charset="-128"/>
                <a:ea typeface="Meiryo UI" panose="020B0604030504040204" pitchFamily="50" charset="-128"/>
              </a:rPr>
              <a:t>再度年会費が発生いたします。</a:t>
            </a:r>
            <a:endParaRPr kumimoji="1" lang="en-US" altLang="ja-JP" sz="1100" dirty="0">
              <a:solidFill>
                <a:srgbClr val="002060"/>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D099A3F6-D59B-4C36-AECA-1CB3EEC35B36}"/>
              </a:ext>
            </a:extLst>
          </p:cNvPr>
          <p:cNvSpPr/>
          <p:nvPr/>
        </p:nvSpPr>
        <p:spPr>
          <a:xfrm>
            <a:off x="126984" y="6854727"/>
            <a:ext cx="1877438" cy="9686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500" b="1" dirty="0">
                <a:latin typeface="Meiryo UI" panose="020B0604030504040204" pitchFamily="50" charset="-128"/>
                <a:ea typeface="Meiryo UI" panose="020B0604030504040204" pitchFamily="50" charset="-128"/>
              </a:rPr>
              <a:t>STEP2</a:t>
            </a:r>
          </a:p>
          <a:p>
            <a:pPr algn="ctr"/>
            <a:endParaRPr lang="en-US" altLang="ja-JP" sz="1000" b="1" dirty="0">
              <a:latin typeface="Meiryo UI" panose="020B0604030504040204" pitchFamily="50" charset="-128"/>
              <a:ea typeface="Meiryo UI" panose="020B0604030504040204" pitchFamily="50" charset="-128"/>
            </a:endParaRPr>
          </a:p>
          <a:p>
            <a:pPr algn="ctr"/>
            <a:r>
              <a:rPr kumimoji="1" lang="ja-JP" altLang="en-US" sz="1500" b="1" dirty="0">
                <a:latin typeface="Meiryo UI" panose="020B0604030504040204" pitchFamily="50" charset="-128"/>
                <a:ea typeface="Meiryo UI" panose="020B0604030504040204" pitchFamily="50" charset="-128"/>
              </a:rPr>
              <a:t>会員番号のご案内</a:t>
            </a:r>
          </a:p>
        </p:txBody>
      </p:sp>
      <p:sp>
        <p:nvSpPr>
          <p:cNvPr id="18" name="テキスト ボックス 17">
            <a:extLst>
              <a:ext uri="{FF2B5EF4-FFF2-40B4-BE49-F238E27FC236}">
                <a16:creationId xmlns:a16="http://schemas.microsoft.com/office/drawing/2014/main" id="{E4F9FEB4-5F5D-ADFD-2EA3-442CF247961C}"/>
              </a:ext>
            </a:extLst>
          </p:cNvPr>
          <p:cNvSpPr txBox="1"/>
          <p:nvPr/>
        </p:nvSpPr>
        <p:spPr>
          <a:xfrm>
            <a:off x="2297802" y="7038968"/>
            <a:ext cx="4495141" cy="600164"/>
          </a:xfrm>
          <a:prstGeom prst="rect">
            <a:avLst/>
          </a:prstGeom>
          <a:noFill/>
        </p:spPr>
        <p:txBody>
          <a:bodyPr wrap="none" rtlCol="0">
            <a:spAutoFit/>
          </a:bodyPr>
          <a:lstStyle/>
          <a:p>
            <a:r>
              <a:rPr kumimoji="1" lang="ja-JP" altLang="en-US" sz="1100" dirty="0">
                <a:solidFill>
                  <a:srgbClr val="002060"/>
                </a:solidFill>
                <a:latin typeface="Meiryo UI" panose="020B0604030504040204" pitchFamily="50" charset="-128"/>
                <a:ea typeface="Meiryo UI" panose="020B0604030504040204" pitchFamily="50" charset="-128"/>
              </a:rPr>
              <a:t>会費の着金が確認できましたら、協会の会員番号等のご案内をいたします。</a:t>
            </a:r>
            <a:endParaRPr kumimoji="1" lang="en-US" altLang="ja-JP" sz="1100" dirty="0">
              <a:solidFill>
                <a:srgbClr val="002060"/>
              </a:solidFill>
              <a:latin typeface="Meiryo UI" panose="020B0604030504040204" pitchFamily="50" charset="-128"/>
              <a:ea typeface="Meiryo UI" panose="020B0604030504040204" pitchFamily="50" charset="-128"/>
            </a:endParaRPr>
          </a:p>
          <a:p>
            <a:r>
              <a:rPr lang="ja-JP" altLang="en-US" sz="1100" dirty="0">
                <a:solidFill>
                  <a:srgbClr val="002060"/>
                </a:solidFill>
                <a:latin typeface="Meiryo UI" panose="020B0604030504040204" pitchFamily="50" charset="-128"/>
                <a:ea typeface="Meiryo UI" panose="020B0604030504040204" pitchFamily="50" charset="-128"/>
              </a:rPr>
              <a:t>当協会では</a:t>
            </a:r>
            <a:r>
              <a:rPr lang="ja-JP" altLang="en-US" sz="1100" b="1" dirty="0">
                <a:solidFill>
                  <a:srgbClr val="002060"/>
                </a:solidFill>
                <a:latin typeface="Meiryo UI" panose="020B0604030504040204" pitchFamily="50" charset="-128"/>
                <a:ea typeface="Meiryo UI" panose="020B0604030504040204" pitchFamily="50" charset="-128"/>
              </a:rPr>
              <a:t>ペーパレス化推進</a:t>
            </a:r>
            <a:r>
              <a:rPr lang="ja-JP" altLang="en-US" sz="1100" dirty="0">
                <a:solidFill>
                  <a:srgbClr val="002060"/>
                </a:solidFill>
                <a:latin typeface="Meiryo UI" panose="020B0604030504040204" pitchFamily="50" charset="-128"/>
                <a:ea typeface="Meiryo UI" panose="020B0604030504040204" pitchFamily="50" charset="-128"/>
              </a:rPr>
              <a:t>のため、原則はメールでのご案内をさせていただき</a:t>
            </a:r>
            <a:endParaRPr lang="en-US" altLang="ja-JP" sz="1100" dirty="0">
              <a:solidFill>
                <a:srgbClr val="002060"/>
              </a:solidFill>
              <a:latin typeface="Meiryo UI" panose="020B0604030504040204" pitchFamily="50" charset="-128"/>
              <a:ea typeface="Meiryo UI" panose="020B0604030504040204" pitchFamily="50" charset="-128"/>
            </a:endParaRPr>
          </a:p>
          <a:p>
            <a:r>
              <a:rPr lang="ja-JP" altLang="en-US" sz="1100" dirty="0">
                <a:solidFill>
                  <a:srgbClr val="002060"/>
                </a:solidFill>
                <a:latin typeface="Meiryo UI" panose="020B0604030504040204" pitchFamily="50" charset="-128"/>
                <a:ea typeface="Meiryo UI" panose="020B0604030504040204" pitchFamily="50" charset="-128"/>
              </a:rPr>
              <a:t>ますが、書面での通知をご希望の場合はその旨をお申し出ください。</a:t>
            </a:r>
            <a:endParaRPr lang="en-US" altLang="ja-JP" sz="1100" dirty="0">
              <a:solidFill>
                <a:srgbClr val="002060"/>
              </a:solidFill>
              <a:latin typeface="Meiryo UI" panose="020B0604030504040204" pitchFamily="50" charset="-128"/>
              <a:ea typeface="Meiryo UI" panose="020B0604030504040204" pitchFamily="50" charset="-128"/>
            </a:endParaRPr>
          </a:p>
        </p:txBody>
      </p:sp>
      <p:sp>
        <p:nvSpPr>
          <p:cNvPr id="20" name="矢印: 山形 19">
            <a:extLst>
              <a:ext uri="{FF2B5EF4-FFF2-40B4-BE49-F238E27FC236}">
                <a16:creationId xmlns:a16="http://schemas.microsoft.com/office/drawing/2014/main" id="{8C2CBD05-3E98-3D37-EA9E-003BA76A3001}"/>
              </a:ext>
            </a:extLst>
          </p:cNvPr>
          <p:cNvSpPr/>
          <p:nvPr/>
        </p:nvSpPr>
        <p:spPr>
          <a:xfrm rot="5400000">
            <a:off x="828173" y="3527343"/>
            <a:ext cx="485321" cy="465414"/>
          </a:xfrm>
          <a:prstGeom prst="chevron">
            <a:avLst>
              <a:gd name="adj" fmla="val 35763"/>
            </a:avLst>
          </a:prstGeom>
          <a:solidFill>
            <a:schemeClr val="accent5">
              <a:lumMod val="20000"/>
              <a:lumOff val="80000"/>
            </a:schemeClr>
          </a:solidFill>
          <a:ln>
            <a:noFill/>
          </a:ln>
        </p:spPr>
        <p:txBody>
          <a:bodyPr wrap="square" lIns="0" tIns="0" rIns="0" bIns="0" rtlCol="0" anchor="ctr"/>
          <a:lstStyle/>
          <a:p>
            <a:pPr algn="l"/>
            <a:endParaRPr kumimoji="1" lang="ja-JP" altLang="en-US"/>
          </a:p>
        </p:txBody>
      </p:sp>
      <p:sp>
        <p:nvSpPr>
          <p:cNvPr id="21" name="矢印: 山形 20">
            <a:extLst>
              <a:ext uri="{FF2B5EF4-FFF2-40B4-BE49-F238E27FC236}">
                <a16:creationId xmlns:a16="http://schemas.microsoft.com/office/drawing/2014/main" id="{76D0CAF4-F7CC-9EA1-8025-2D9FFCE9EC34}"/>
              </a:ext>
            </a:extLst>
          </p:cNvPr>
          <p:cNvSpPr/>
          <p:nvPr/>
        </p:nvSpPr>
        <p:spPr>
          <a:xfrm rot="5400000">
            <a:off x="823042" y="3987150"/>
            <a:ext cx="485321" cy="465414"/>
          </a:xfrm>
          <a:prstGeom prst="chevron">
            <a:avLst>
              <a:gd name="adj" fmla="val 35763"/>
            </a:avLst>
          </a:prstGeom>
          <a:solidFill>
            <a:schemeClr val="accent5">
              <a:lumMod val="20000"/>
              <a:lumOff val="80000"/>
            </a:schemeClr>
          </a:solidFill>
          <a:ln>
            <a:noFill/>
          </a:ln>
        </p:spPr>
        <p:txBody>
          <a:bodyPr wrap="square" lIns="0" tIns="0" rIns="0" bIns="0" rtlCol="0" anchor="ctr"/>
          <a:lstStyle/>
          <a:p>
            <a:pPr algn="l"/>
            <a:endParaRPr kumimoji="1" lang="ja-JP" altLang="en-US"/>
          </a:p>
        </p:txBody>
      </p:sp>
      <p:sp>
        <p:nvSpPr>
          <p:cNvPr id="24" name="矢印: 山形 23">
            <a:extLst>
              <a:ext uri="{FF2B5EF4-FFF2-40B4-BE49-F238E27FC236}">
                <a16:creationId xmlns:a16="http://schemas.microsoft.com/office/drawing/2014/main" id="{5E834A67-CDAE-6669-BAA7-9026B8573F7C}"/>
              </a:ext>
            </a:extLst>
          </p:cNvPr>
          <p:cNvSpPr/>
          <p:nvPr/>
        </p:nvSpPr>
        <p:spPr>
          <a:xfrm rot="5400000">
            <a:off x="828173" y="5747836"/>
            <a:ext cx="485322" cy="465414"/>
          </a:xfrm>
          <a:prstGeom prst="chevron">
            <a:avLst>
              <a:gd name="adj" fmla="val 35763"/>
            </a:avLst>
          </a:prstGeom>
          <a:solidFill>
            <a:schemeClr val="accent5">
              <a:lumMod val="20000"/>
              <a:lumOff val="80000"/>
            </a:schemeClr>
          </a:solidFill>
          <a:ln>
            <a:noFill/>
          </a:ln>
        </p:spPr>
        <p:txBody>
          <a:bodyPr wrap="square" lIns="0" tIns="0" rIns="0" bIns="0" rtlCol="0" anchor="ctr"/>
          <a:lstStyle/>
          <a:p>
            <a:pPr algn="l"/>
            <a:endParaRPr kumimoji="1" lang="ja-JP" altLang="en-US"/>
          </a:p>
        </p:txBody>
      </p:sp>
      <p:sp>
        <p:nvSpPr>
          <p:cNvPr id="25" name="矢印: 山形 24">
            <a:extLst>
              <a:ext uri="{FF2B5EF4-FFF2-40B4-BE49-F238E27FC236}">
                <a16:creationId xmlns:a16="http://schemas.microsoft.com/office/drawing/2014/main" id="{857A87DB-B124-5DC9-1585-A3059253DAA1}"/>
              </a:ext>
            </a:extLst>
          </p:cNvPr>
          <p:cNvSpPr/>
          <p:nvPr/>
        </p:nvSpPr>
        <p:spPr>
          <a:xfrm rot="5400000">
            <a:off x="823042" y="6207643"/>
            <a:ext cx="485321" cy="465414"/>
          </a:xfrm>
          <a:prstGeom prst="chevron">
            <a:avLst>
              <a:gd name="adj" fmla="val 35763"/>
            </a:avLst>
          </a:prstGeom>
          <a:solidFill>
            <a:schemeClr val="accent5">
              <a:lumMod val="20000"/>
              <a:lumOff val="80000"/>
            </a:schemeClr>
          </a:solidFill>
          <a:ln>
            <a:noFill/>
          </a:ln>
        </p:spPr>
        <p:txBody>
          <a:bodyPr wrap="square" lIns="0" tIns="0" rIns="0" bIns="0" rtlCol="0" anchor="ctr"/>
          <a:lstStyle/>
          <a:p>
            <a:pPr algn="l"/>
            <a:endParaRPr kumimoji="1" lang="ja-JP" altLang="en-US"/>
          </a:p>
        </p:txBody>
      </p:sp>
      <p:sp>
        <p:nvSpPr>
          <p:cNvPr id="6" name="四角形: 角を丸くする 5">
            <a:extLst>
              <a:ext uri="{FF2B5EF4-FFF2-40B4-BE49-F238E27FC236}">
                <a16:creationId xmlns:a16="http://schemas.microsoft.com/office/drawing/2014/main" id="{8B96D049-A674-ADE3-630D-C3A1F1B030F0}"/>
              </a:ext>
            </a:extLst>
          </p:cNvPr>
          <p:cNvSpPr/>
          <p:nvPr/>
        </p:nvSpPr>
        <p:spPr>
          <a:xfrm>
            <a:off x="2214967" y="5046792"/>
            <a:ext cx="4577976" cy="533147"/>
          </a:xfrm>
          <a:prstGeom prst="roundRect">
            <a:avLst/>
          </a:prstGeom>
          <a:noFill/>
          <a:ln w="57150">
            <a:solidFill>
              <a:srgbClr val="FF0000"/>
            </a:solidFill>
            <a:prstDash val="solid"/>
          </a:ln>
        </p:spPr>
        <p:txBody>
          <a:bodyPr wrap="square" lIns="0" tIns="0" rIns="0" bIns="0" rtlCol="0" anchor="ctr"/>
          <a:lstStyle/>
          <a:p>
            <a:pPr algn="l"/>
            <a:endParaRPr kumimoji="1" lang="ja-JP" altLang="en-US"/>
          </a:p>
        </p:txBody>
      </p:sp>
    </p:spTree>
    <p:extLst>
      <p:ext uri="{BB962C8B-B14F-4D97-AF65-F5344CB8AC3E}">
        <p14:creationId xmlns:p14="http://schemas.microsoft.com/office/powerpoint/2010/main" val="1873048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ED1C7"/>
        </a:solidFill>
      </a:spPr>
      <a:bodyPr wrap="square" lIns="0" tIns="0" rIns="0" bIns="0" rtlCol="0"/>
      <a:lstStyle>
        <a:defPPr algn="l">
          <a:defRPr/>
        </a:defPPr>
      </a:lstStyle>
    </a:spDef>
    <a:txDef>
      <a:spPr>
        <a:noFill/>
      </a:spPr>
      <a:bodyPr wrap="none" rtlCol="0">
        <a:spAutoFit/>
      </a:bodyPr>
      <a:lstStyle>
        <a:defPPr algn="l">
          <a:defRPr kumimoji="1" sz="1200"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8284</TotalTime>
  <Words>546</Words>
  <Application>Microsoft Office PowerPoint</Application>
  <PresentationFormat>A4 210 x 297 mm</PresentationFormat>
  <Paragraphs>98</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851ゴチカクット</vt:lpstr>
      <vt:lpstr>Meiryo UI</vt:lpstr>
      <vt:lpstr>Calibri</vt:lpstr>
      <vt:lpstr>Office Theme</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HOKPCSP4-008</dc:creator>
  <cp:lastModifiedBy>吉田 佳弘</cp:lastModifiedBy>
  <cp:revision>199</cp:revision>
  <dcterms:created xsi:type="dcterms:W3CDTF">2018-01-20T06:38:57Z</dcterms:created>
  <dcterms:modified xsi:type="dcterms:W3CDTF">2023-01-24T07:57:06Z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2018-01-18T00:00:00Z</vt:filetime>
  </property>
  <property fmtid="{D5CDD505-2E9C-101B-9397-08002B2CF9AE}" pid="3" name="Creator">
    <vt:lpwstr>Adobe Illustrator CC 22.0 (Macintosh)</vt:lpwstr>
  </property>
  <property fmtid="{D5CDD505-2E9C-101B-9397-08002B2CF9AE}" pid="4" name="LastSaved">
    <vt:filetime>2018-01-20T00:00:00Z</vt:filetime>
  </property>
</Properties>
</file>