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146847062" r:id="rId11"/>
    <p:sldId id="2146847064" r:id="rId12"/>
    <p:sldId id="2146847065" r:id="rId13"/>
    <p:sldId id="2146847066" r:id="rId14"/>
    <p:sldId id="2146847067" r:id="rId15"/>
    <p:sldId id="268"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1482AC"/>
    <a:srgbClr val="27708C"/>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87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soul-SUMAN/IBM-SkillsBuild-project/blob/main/Sample-q%26a-for-training.pdf" TargetMode="External"/><Relationship Id="rId3" Type="http://schemas.openxmlformats.org/officeDocument/2006/relationships/hyperlink" Target="https://www.geeksforgeeks.org/gfg-academy/technical-interview-questions/" TargetMode="External"/><Relationship Id="rId7" Type="http://schemas.openxmlformats.org/officeDocument/2006/relationships/hyperlink" Target="https://dataplatform.cloud.ibm.com/docs/content/wsj/analyze-data/fm-rag.html?context=wx" TargetMode="External"/><Relationship Id="rId2" Type="http://schemas.openxmlformats.org/officeDocument/2006/relationships/hyperlink" Target="https://dataplatform.cloud.ibm.com/docs/content/wsj/analyze-data/fm-agent-lab.html?context=wx&amp;audience=wdp&amp;locale=en" TargetMode="External"/><Relationship Id="rId1" Type="http://schemas.openxmlformats.org/officeDocument/2006/relationships/slideLayout" Target="../slideLayouts/slideLayout2.xml"/><Relationship Id="rId6" Type="http://schemas.openxmlformats.org/officeDocument/2006/relationships/hyperlink" Target="https://zety.com/blog/interview-questions" TargetMode="External"/><Relationship Id="rId5" Type="http://schemas.openxmlformats.org/officeDocument/2006/relationships/hyperlink" Target="https://www.indeed.com/career-advice/interviewing/soft-skills-interview-questions" TargetMode="External"/><Relationship Id="rId4" Type="http://schemas.openxmlformats.org/officeDocument/2006/relationships/hyperlink" Target="https://www.interviewbit.com/computer-science-interview-question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oul-SUMAN/IBM-SkillsBuild-project/blob/main/Sample-q%26a-for-training.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6817" y="1782746"/>
            <a:ext cx="9144000" cy="977778"/>
          </a:xfrm>
        </p:spPr>
        <p:txBody>
          <a:bodyPr/>
          <a:lstStyle/>
          <a:p>
            <a:pPr algn="ctr"/>
            <a:r>
              <a:rPr lang="en-IN" dirty="0">
                <a:solidFill>
                  <a:srgbClr val="1CADE4"/>
                </a:solidFill>
              </a:rPr>
              <a:t>Interview Trainer Agent</a:t>
            </a:r>
            <a:endParaRPr lang="en-US" b="1" dirty="0">
              <a:solidFill>
                <a:srgbClr val="1CADE4"/>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831201" y="4586365"/>
            <a:ext cx="10376798"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SUMAN MONDAL_</a:t>
            </a:r>
            <a:r>
              <a:rPr lang="en-US" sz="2000" b="1" dirty="0">
                <a:solidFill>
                  <a:srgbClr val="1482AC"/>
                </a:solidFill>
                <a:latin typeface="Arial" panose="020B0604020202020204" pitchFamily="34" charset="0"/>
                <a:cs typeface="Arial" panose="020B0604020202020204" pitchFamily="34" charset="0"/>
              </a:rPr>
              <a:t>B. P. Poddar Institute of Management and Technology_</a:t>
            </a:r>
            <a:r>
              <a:rPr lang="en-IN" sz="2000" b="1" dirty="0">
                <a:solidFill>
                  <a:schemeClr val="accent1">
                    <a:lumMod val="75000"/>
                  </a:schemeClr>
                </a:solidFill>
                <a:latin typeface="Arial"/>
                <a:cs typeface="Arial"/>
              </a:rPr>
              <a:t>Information Technology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240A8-3341-4967-AAB4-D5CEE4707AB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9B9D9C3-74BD-87FD-F887-E0CEC3CEE7D0}"/>
              </a:ext>
            </a:extLst>
          </p:cNvPr>
          <p:cNvPicPr>
            <a:picLocks noChangeAspect="1"/>
          </p:cNvPicPr>
          <p:nvPr/>
        </p:nvPicPr>
        <p:blipFill>
          <a:blip r:embed="rId2"/>
          <a:stretch>
            <a:fillRect/>
          </a:stretch>
        </p:blipFill>
        <p:spPr>
          <a:xfrm>
            <a:off x="5155451" y="2466109"/>
            <a:ext cx="6787870" cy="3689735"/>
          </a:xfrm>
          <a:prstGeom prst="rect">
            <a:avLst/>
          </a:prstGeom>
        </p:spPr>
      </p:pic>
      <p:sp>
        <p:nvSpPr>
          <p:cNvPr id="5" name="Title 4">
            <a:extLst>
              <a:ext uri="{FF2B5EF4-FFF2-40B4-BE49-F238E27FC236}">
                <a16:creationId xmlns:a16="http://schemas.microsoft.com/office/drawing/2014/main" id="{531B8FA5-57B4-CB21-F3D2-2D44B50D279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 name="Picture 1">
            <a:extLst>
              <a:ext uri="{FF2B5EF4-FFF2-40B4-BE49-F238E27FC236}">
                <a16:creationId xmlns:a16="http://schemas.microsoft.com/office/drawing/2014/main" id="{73DE8622-F969-8099-5F9C-AF6F23159C04}"/>
              </a:ext>
            </a:extLst>
          </p:cNvPr>
          <p:cNvPicPr>
            <a:picLocks noChangeAspect="1"/>
          </p:cNvPicPr>
          <p:nvPr/>
        </p:nvPicPr>
        <p:blipFill>
          <a:blip r:embed="rId3"/>
          <a:srcRect/>
          <a:stretch/>
        </p:blipFill>
        <p:spPr>
          <a:xfrm>
            <a:off x="470359" y="1403926"/>
            <a:ext cx="6544427" cy="3519056"/>
          </a:xfrm>
          <a:prstGeom prst="rect">
            <a:avLst/>
          </a:prstGeom>
        </p:spPr>
      </p:pic>
    </p:spTree>
    <p:extLst>
      <p:ext uri="{BB962C8B-B14F-4D97-AF65-F5344CB8AC3E}">
        <p14:creationId xmlns:p14="http://schemas.microsoft.com/office/powerpoint/2010/main" val="1684112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B8D61-046F-22AD-F13A-1079B826E8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02D64CC-3C4E-2A68-85CC-ED7A390C83E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Picture 5">
            <a:extLst>
              <a:ext uri="{FF2B5EF4-FFF2-40B4-BE49-F238E27FC236}">
                <a16:creationId xmlns:a16="http://schemas.microsoft.com/office/drawing/2014/main" id="{8FE4C3EF-1213-9FEB-D91D-88DCAF2EE680}"/>
              </a:ext>
            </a:extLst>
          </p:cNvPr>
          <p:cNvPicPr>
            <a:picLocks noChangeAspect="1"/>
          </p:cNvPicPr>
          <p:nvPr/>
        </p:nvPicPr>
        <p:blipFill>
          <a:blip r:embed="rId2"/>
          <a:stretch>
            <a:fillRect/>
          </a:stretch>
        </p:blipFill>
        <p:spPr>
          <a:xfrm>
            <a:off x="802640" y="1266835"/>
            <a:ext cx="10505440" cy="5085749"/>
          </a:xfrm>
          <a:prstGeom prst="rect">
            <a:avLst/>
          </a:prstGeom>
        </p:spPr>
      </p:pic>
    </p:spTree>
    <p:extLst>
      <p:ext uri="{BB962C8B-B14F-4D97-AF65-F5344CB8AC3E}">
        <p14:creationId xmlns:p14="http://schemas.microsoft.com/office/powerpoint/2010/main" val="718865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845353" y="1614805"/>
            <a:ext cx="9924248" cy="3628390"/>
          </a:xfrm>
        </p:spPr>
        <p:txBody>
          <a:bodyPr>
            <a:normAutofit/>
          </a:bodyPr>
          <a:lstStyle/>
          <a:p>
            <a:pPr marL="0" indent="0">
              <a:buNone/>
            </a:pPr>
            <a:r>
              <a:rPr lang="en-US" sz="2400" dirty="0"/>
              <a:t>The Interview Trainer Agent provides scalable, intelligent, and customized interview preparation. It supports learners and job seekers with role-specific resources, confidence-building responses, and continuous learning strategies . This AI-driven assistant supports both technical and soft skill assessment, ensuring a comprehensive interview prep experience ,sharpens responses, and increases success rates in competitive hiring environments. </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834773" y="1374955"/>
            <a:ext cx="10431410" cy="3646062"/>
          </a:xfrm>
        </p:spPr>
        <p:txBody>
          <a:bodyPr>
            <a:normAutofit/>
          </a:bodyPr>
          <a:lstStyle/>
          <a:p>
            <a:pPr marL="0" indent="0">
              <a:buNone/>
            </a:pPr>
            <a:endParaRPr lang="en-US" sz="2000" b="1" dirty="0"/>
          </a:p>
          <a:p>
            <a:pPr marL="0" indent="0">
              <a:buNone/>
            </a:pPr>
            <a:r>
              <a:rPr lang="en-US" sz="2400" b="1" dirty="0"/>
              <a:t>This AI driven model have huge potential in future by augmenting several tech </a:t>
            </a:r>
            <a:r>
              <a:rPr lang="en-IN" sz="2400" b="1" dirty="0"/>
              <a:t>strategy's like:</a:t>
            </a:r>
          </a:p>
          <a:p>
            <a:pPr marL="324000" lvl="1" indent="0" defTabSz="914400" eaLnBrk="0" fontAlgn="base" hangingPunct="0">
              <a:spcBef>
                <a:spcPct val="0"/>
              </a:spcBef>
              <a:spcAft>
                <a:spcPct val="0"/>
              </a:spcAft>
              <a:buClr>
                <a:srgbClr val="1CADE4"/>
              </a:buClr>
              <a:buSzTx/>
              <a:buFontTx/>
              <a:buChar char="•"/>
            </a:pPr>
            <a:r>
              <a:rPr lang="en-US" altLang="en-US" sz="2000" dirty="0">
                <a:solidFill>
                  <a:schemeClr val="tx1"/>
                </a:solidFill>
              </a:rPr>
              <a:t>Add voice-based mock interviews</a:t>
            </a:r>
          </a:p>
          <a:p>
            <a:pPr marL="324000" lvl="1" indent="0" defTabSz="914400" eaLnBrk="0" fontAlgn="base" hangingPunct="0">
              <a:spcBef>
                <a:spcPct val="0"/>
              </a:spcBef>
              <a:spcAft>
                <a:spcPct val="0"/>
              </a:spcAft>
              <a:buClr>
                <a:srgbClr val="1CADE4"/>
              </a:buClr>
              <a:buSzTx/>
              <a:buFontTx/>
              <a:buChar char="•"/>
            </a:pPr>
            <a:r>
              <a:rPr lang="en-US" altLang="en-US" sz="2000" dirty="0">
                <a:solidFill>
                  <a:schemeClr val="tx1"/>
                </a:solidFill>
              </a:rPr>
              <a:t>Expand to more job roles and experience levels</a:t>
            </a:r>
          </a:p>
          <a:p>
            <a:pPr marL="324000" lvl="1" indent="0" defTabSz="914400" eaLnBrk="0" fontAlgn="base" hangingPunct="0">
              <a:spcBef>
                <a:spcPct val="0"/>
              </a:spcBef>
              <a:spcAft>
                <a:spcPct val="0"/>
              </a:spcAft>
              <a:buClr>
                <a:srgbClr val="1CADE4"/>
              </a:buClr>
              <a:buSzTx/>
              <a:buFontTx/>
              <a:buChar char="•"/>
            </a:pPr>
            <a:r>
              <a:rPr lang="en-US" altLang="en-US" sz="2000" dirty="0">
                <a:solidFill>
                  <a:schemeClr val="tx1"/>
                </a:solidFill>
              </a:rPr>
              <a:t>Integrate resume parsing for automatic role detection</a:t>
            </a:r>
          </a:p>
          <a:p>
            <a:pPr marL="324000" lvl="1" indent="0" defTabSz="914400" eaLnBrk="0" fontAlgn="base" hangingPunct="0">
              <a:spcBef>
                <a:spcPct val="0"/>
              </a:spcBef>
              <a:spcAft>
                <a:spcPct val="0"/>
              </a:spcAft>
              <a:buClr>
                <a:srgbClr val="1CADE4"/>
              </a:buClr>
              <a:buSzTx/>
              <a:buFontTx/>
              <a:buChar char="•"/>
            </a:pPr>
            <a:r>
              <a:rPr lang="en-US" altLang="en-US" sz="2000" dirty="0">
                <a:solidFill>
                  <a:schemeClr val="tx1"/>
                </a:solidFill>
              </a:rPr>
              <a:t>Add analytics dashboard to track readiness level</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743753" y="1562664"/>
            <a:ext cx="9985208" cy="3882390"/>
          </a:xfrm>
        </p:spPr>
        <p:txBody>
          <a:bodyPr>
            <a:normAutofit/>
          </a:bodyPr>
          <a:lstStyle/>
          <a:p>
            <a:pPr marL="0" lvl="0" indent="0" defTabSz="914400" eaLnBrk="0" fontAlgn="base" hangingPunct="0">
              <a:lnSpc>
                <a:spcPct val="100000"/>
              </a:lnSpc>
              <a:spcBef>
                <a:spcPct val="0"/>
              </a:spcBef>
              <a:spcAft>
                <a:spcPct val="0"/>
              </a:spcAft>
              <a:buClr>
                <a:srgbClr val="1CADE4"/>
              </a:buClr>
              <a:buSzTx/>
              <a:buFontTx/>
              <a:buChar char="•"/>
            </a:pPr>
            <a:r>
              <a:rPr lang="en-US" altLang="en-US" sz="2400" dirty="0">
                <a:solidFill>
                  <a:schemeClr val="tx1"/>
                </a:solidFill>
                <a:latin typeface="Arial" panose="020B0604020202020204" pitchFamily="34" charset="0"/>
              </a:rPr>
              <a:t> </a:t>
            </a:r>
            <a:r>
              <a:rPr lang="en-US" altLang="en-US" sz="2400" dirty="0">
                <a:solidFill>
                  <a:schemeClr val="tx1"/>
                </a:solidFill>
                <a:latin typeface="Arial" panose="020B0604020202020204" pitchFamily="34" charset="0"/>
                <a:hlinkClick r:id="rId2"/>
              </a:rPr>
              <a:t>IBM </a:t>
            </a:r>
            <a:r>
              <a:rPr lang="en-US" altLang="en-US" sz="2400" dirty="0" err="1">
                <a:solidFill>
                  <a:schemeClr val="tx1"/>
                </a:solidFill>
                <a:latin typeface="Arial" panose="020B0604020202020204" pitchFamily="34" charset="0"/>
                <a:hlinkClick r:id="rId2"/>
              </a:rPr>
              <a:t>Watsonx</a:t>
            </a:r>
            <a:r>
              <a:rPr lang="en-US" altLang="en-US" sz="2400" dirty="0">
                <a:solidFill>
                  <a:schemeClr val="tx1"/>
                </a:solidFill>
                <a:latin typeface="Arial" panose="020B0604020202020204" pitchFamily="34" charset="0"/>
                <a:hlinkClick r:id="rId2"/>
              </a:rPr>
              <a:t> Documentation</a:t>
            </a:r>
            <a:endParaRPr lang="en-US" altLang="en-US" sz="2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
                <a:srgbClr val="1CADE4"/>
              </a:buClr>
              <a:buSzTx/>
              <a:buFontTx/>
              <a:buChar char="•"/>
            </a:pPr>
            <a:r>
              <a:rPr lang="en-US" altLang="en-US" sz="2400" dirty="0">
                <a:solidFill>
                  <a:schemeClr val="tx1"/>
                </a:solidFill>
                <a:latin typeface="Arial" panose="020B0604020202020204" pitchFamily="34" charset="0"/>
              </a:rPr>
              <a:t> </a:t>
            </a:r>
            <a:r>
              <a:rPr lang="en-US" altLang="en-US" sz="2400" dirty="0" err="1">
                <a:solidFill>
                  <a:schemeClr val="tx1"/>
                </a:solidFill>
                <a:latin typeface="Arial" panose="020B0604020202020204" pitchFamily="34" charset="0"/>
                <a:hlinkClick r:id="rId3"/>
              </a:rPr>
              <a:t>GeeksforGeeks</a:t>
            </a:r>
            <a:r>
              <a:rPr lang="en-US" altLang="en-US" sz="2400" dirty="0">
                <a:solidFill>
                  <a:schemeClr val="tx1"/>
                </a:solidFill>
                <a:latin typeface="Arial" panose="020B0604020202020204" pitchFamily="34" charset="0"/>
              </a:rPr>
              <a:t>, </a:t>
            </a:r>
            <a:r>
              <a:rPr lang="en-US" altLang="en-US" sz="2400" dirty="0" err="1">
                <a:solidFill>
                  <a:schemeClr val="tx1"/>
                </a:solidFill>
                <a:latin typeface="Arial" panose="020B0604020202020204" pitchFamily="34" charset="0"/>
                <a:hlinkClick r:id="rId4"/>
              </a:rPr>
              <a:t>InterviewBit</a:t>
            </a:r>
            <a:endParaRPr lang="en-US" altLang="en-US" sz="2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
                <a:srgbClr val="1CADE4"/>
              </a:buClr>
              <a:buSzTx/>
              <a:buFontTx/>
              <a:buChar char="•"/>
            </a:pPr>
            <a:r>
              <a:rPr lang="en-US" altLang="en-US" sz="2400" dirty="0">
                <a:solidFill>
                  <a:schemeClr val="tx1"/>
                </a:solidFill>
                <a:latin typeface="Arial" panose="020B0604020202020204" pitchFamily="34" charset="0"/>
              </a:rPr>
              <a:t> </a:t>
            </a:r>
            <a:r>
              <a:rPr lang="en-US" altLang="en-US" sz="2400" dirty="0">
                <a:solidFill>
                  <a:schemeClr val="tx1"/>
                </a:solidFill>
                <a:latin typeface="Arial" panose="020B0604020202020204" pitchFamily="34" charset="0"/>
                <a:hlinkClick r:id="rId5"/>
              </a:rPr>
              <a:t>indeed</a:t>
            </a:r>
            <a:r>
              <a:rPr lang="en-US" altLang="en-US" sz="2400" dirty="0">
                <a:solidFill>
                  <a:schemeClr val="tx1"/>
                </a:solidFill>
                <a:latin typeface="Arial" panose="020B0604020202020204" pitchFamily="34" charset="0"/>
              </a:rPr>
              <a:t>, </a:t>
            </a:r>
            <a:r>
              <a:rPr lang="en-US" altLang="en-US" sz="2400" dirty="0" err="1">
                <a:solidFill>
                  <a:schemeClr val="tx1"/>
                </a:solidFill>
                <a:latin typeface="Arial" panose="020B0604020202020204" pitchFamily="34" charset="0"/>
                <a:hlinkClick r:id="rId6"/>
              </a:rPr>
              <a:t>Zety</a:t>
            </a:r>
            <a:r>
              <a:rPr lang="en-US" altLang="en-US" sz="2400" dirty="0">
                <a:solidFill>
                  <a:schemeClr val="tx1"/>
                </a:solidFill>
                <a:latin typeface="Arial" panose="020B0604020202020204" pitchFamily="34" charset="0"/>
              </a:rPr>
              <a:t> (soft skills Q&amp;A)</a:t>
            </a:r>
          </a:p>
          <a:p>
            <a:pPr marL="0" lvl="0" indent="0" defTabSz="914400" eaLnBrk="0" fontAlgn="base" hangingPunct="0">
              <a:lnSpc>
                <a:spcPct val="100000"/>
              </a:lnSpc>
              <a:spcBef>
                <a:spcPct val="0"/>
              </a:spcBef>
              <a:spcAft>
                <a:spcPct val="0"/>
              </a:spcAft>
              <a:buClr>
                <a:srgbClr val="1CADE4"/>
              </a:buClr>
              <a:buSzTx/>
              <a:buFontTx/>
              <a:buChar char="•"/>
            </a:pPr>
            <a:r>
              <a:rPr lang="en-US" altLang="en-US" sz="2400" dirty="0">
                <a:solidFill>
                  <a:schemeClr val="tx1"/>
                </a:solidFill>
                <a:latin typeface="Arial" panose="020B0604020202020204" pitchFamily="34" charset="0"/>
              </a:rPr>
              <a:t> </a:t>
            </a:r>
            <a:r>
              <a:rPr lang="en-US" altLang="en-US" sz="2400" dirty="0">
                <a:solidFill>
                  <a:schemeClr val="tx1"/>
                </a:solidFill>
                <a:latin typeface="Arial" panose="020B0604020202020204" pitchFamily="34" charset="0"/>
                <a:hlinkClick r:id="rId7"/>
              </a:rPr>
              <a:t>IBM RAG Lab &amp; Model Guide</a:t>
            </a:r>
            <a:endParaRPr lang="en-US" altLang="en-US" sz="2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
                <a:srgbClr val="1CADE4"/>
              </a:buClr>
              <a:buSzTx/>
              <a:buFontTx/>
              <a:buChar char="•"/>
            </a:pPr>
            <a:r>
              <a:rPr lang="en-US" altLang="en-US" sz="2400" dirty="0">
                <a:solidFill>
                  <a:schemeClr val="tx1"/>
                </a:solidFill>
                <a:latin typeface="Arial" panose="020B0604020202020204" pitchFamily="34" charset="0"/>
              </a:rPr>
              <a:t> </a:t>
            </a:r>
            <a:r>
              <a:rPr lang="en-US" altLang="en-US" sz="2400" dirty="0">
                <a:solidFill>
                  <a:schemeClr val="tx1"/>
                </a:solidFill>
                <a:latin typeface="Arial" panose="020B0604020202020204" pitchFamily="34" charset="0"/>
                <a:hlinkClick r:id="rId8"/>
              </a:rPr>
              <a:t>Sample Q&amp;A </a:t>
            </a:r>
            <a:r>
              <a:rPr lang="en-IN" altLang="en-US" sz="2400" dirty="0">
                <a:solidFill>
                  <a:schemeClr val="tx1"/>
                </a:solidFill>
                <a:latin typeface="Arial" panose="020B0604020202020204" pitchFamily="34" charset="0"/>
                <a:hlinkClick r:id="rId8"/>
              </a:rPr>
              <a:t>sheet </a:t>
            </a:r>
            <a:endParaRPr lang="en-US" altLang="en-US" sz="2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
                <a:srgbClr val="1CADE4"/>
              </a:buClr>
              <a:buSzTx/>
              <a:buFontTx/>
              <a:buChar char="•"/>
            </a:pPr>
            <a:r>
              <a:rPr lang="en-US" altLang="en-US" sz="2400" dirty="0">
                <a:solidFill>
                  <a:schemeClr val="tx1"/>
                </a:solidFill>
                <a:latin typeface="Arial" panose="020B0604020202020204" pitchFamily="34" charset="0"/>
              </a:rPr>
              <a:t> IBM Certificates</a:t>
            </a: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3" y="1346123"/>
            <a:ext cx="11029615" cy="530296"/>
          </a:xfrm>
        </p:spPr>
        <p:txBody>
          <a:bodyPr/>
          <a:lstStyle/>
          <a:p>
            <a:r>
              <a:rPr lang="en-IN" dirty="0"/>
              <a:t>Screenshot/ </a:t>
            </a:r>
            <a:r>
              <a:rPr lang="en-IN" dirty="0" err="1"/>
              <a:t>credly</a:t>
            </a:r>
            <a:r>
              <a:rPr lang="en-IN" dirty="0"/>
              <a:t> certificate( getting started with AI)</a:t>
            </a:r>
          </a:p>
        </p:txBody>
      </p:sp>
      <p:pic>
        <p:nvPicPr>
          <p:cNvPr id="5" name="Picture 4">
            <a:extLst>
              <a:ext uri="{FF2B5EF4-FFF2-40B4-BE49-F238E27FC236}">
                <a16:creationId xmlns:a16="http://schemas.microsoft.com/office/drawing/2014/main" id="{C1EC4220-3C02-9D20-057A-6D446BCA9483}"/>
              </a:ext>
            </a:extLst>
          </p:cNvPr>
          <p:cNvPicPr>
            <a:picLocks noChangeAspect="1"/>
          </p:cNvPicPr>
          <p:nvPr/>
        </p:nvPicPr>
        <p:blipFill>
          <a:blip r:embed="rId2"/>
          <a:stretch>
            <a:fillRect/>
          </a:stretch>
        </p:blipFill>
        <p:spPr>
          <a:xfrm>
            <a:off x="987911" y="1914519"/>
            <a:ext cx="5390029" cy="416502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1" y="1383594"/>
            <a:ext cx="11029615" cy="530296"/>
          </a:xfrm>
        </p:spPr>
        <p:txBody>
          <a:bodyPr/>
          <a:lstStyle/>
          <a:p>
            <a:r>
              <a:rPr lang="en-IN" dirty="0"/>
              <a:t>Screenshot/ </a:t>
            </a:r>
            <a:r>
              <a:rPr lang="en-IN" dirty="0" err="1"/>
              <a:t>credly</a:t>
            </a:r>
            <a:r>
              <a:rPr lang="en-IN" dirty="0"/>
              <a:t> certificate( Journey to Cloud)</a:t>
            </a:r>
          </a:p>
        </p:txBody>
      </p:sp>
      <p:pic>
        <p:nvPicPr>
          <p:cNvPr id="5" name="Picture 4">
            <a:extLst>
              <a:ext uri="{FF2B5EF4-FFF2-40B4-BE49-F238E27FC236}">
                <a16:creationId xmlns:a16="http://schemas.microsoft.com/office/drawing/2014/main" id="{BECB5721-3A2D-A853-01B5-09BB97810164}"/>
              </a:ext>
            </a:extLst>
          </p:cNvPr>
          <p:cNvPicPr>
            <a:picLocks noChangeAspect="1"/>
          </p:cNvPicPr>
          <p:nvPr/>
        </p:nvPicPr>
        <p:blipFill>
          <a:blip r:embed="rId2"/>
          <a:stretch>
            <a:fillRect/>
          </a:stretch>
        </p:blipFill>
        <p:spPr>
          <a:xfrm>
            <a:off x="1003151" y="1913890"/>
            <a:ext cx="5374789" cy="4153246"/>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260944"/>
            <a:ext cx="11029615" cy="385942"/>
          </a:xfrm>
        </p:spPr>
        <p:txBody>
          <a:bodyPr/>
          <a:lstStyle/>
          <a:p>
            <a:r>
              <a:rPr lang="en-IN" dirty="0"/>
              <a:t>Screenshot/ </a:t>
            </a:r>
            <a:r>
              <a:rPr lang="en-IN" dirty="0" err="1"/>
              <a:t>credly</a:t>
            </a:r>
            <a:r>
              <a:rPr lang="en-IN" dirty="0"/>
              <a:t> certificate( RAG Lab)</a:t>
            </a:r>
          </a:p>
        </p:txBody>
      </p:sp>
      <p:pic>
        <p:nvPicPr>
          <p:cNvPr id="5" name="Picture 4">
            <a:extLst>
              <a:ext uri="{FF2B5EF4-FFF2-40B4-BE49-F238E27FC236}">
                <a16:creationId xmlns:a16="http://schemas.microsoft.com/office/drawing/2014/main" id="{D02FDAF1-83B7-932C-FDA8-B7F492DF12CC}"/>
              </a:ext>
            </a:extLst>
          </p:cNvPr>
          <p:cNvPicPr>
            <a:picLocks noChangeAspect="1"/>
          </p:cNvPicPr>
          <p:nvPr/>
        </p:nvPicPr>
        <p:blipFill>
          <a:blip r:embed="rId2"/>
          <a:srcRect r="6334" b="18517"/>
          <a:stretch>
            <a:fillRect/>
          </a:stretch>
        </p:blipFill>
        <p:spPr>
          <a:xfrm>
            <a:off x="925584" y="1935480"/>
            <a:ext cx="5932539" cy="3661576"/>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2016572"/>
            <a:ext cx="11029615" cy="2824856"/>
          </a:xfrm>
        </p:spPr>
        <p:txBody>
          <a:bodyPr>
            <a:normAutofit/>
          </a:bodyPr>
          <a:lstStyle/>
          <a:p>
            <a:pPr marL="0" indent="0">
              <a:buNone/>
            </a:pPr>
            <a:r>
              <a:rPr lang="en-US" sz="1800" dirty="0"/>
              <a:t>Current job aspirants struggle to prepare efficiently for interviews due to lack of personalized guidance and access to role-specific questions. Interview preparation often lacks soft skill assessments and real-time improvement feedback, especially tailored to job title, experience, and industry expectations.</a:t>
            </a:r>
            <a:endParaRPr lang="en-IN" sz="1800" dirty="0">
              <a:solidFill>
                <a:srgbClr val="0F0F0F"/>
              </a:solidFill>
              <a:ea typeface="+mn-lt"/>
              <a:cs typeface="+mn-lt"/>
            </a:endParaRPr>
          </a:p>
          <a:p>
            <a:pPr marL="0" indent="0">
              <a:buNone/>
            </a:pPr>
            <a:r>
              <a:rPr lang="en-IN" sz="1800" dirty="0"/>
              <a:t>The goal is to make a agent that</a:t>
            </a:r>
            <a:r>
              <a:rPr lang="en-US" sz="1800" dirty="0"/>
              <a:t> prepares users for job interviews by generating tailored question sets and preparation strategies based on their profile name, experience level, and job role, which supports both technical and soft skill assessment, ensuring a comprehensive interview prep experience which </a:t>
            </a:r>
            <a:r>
              <a:rPr lang="en-IN" sz="1800" dirty="0"/>
              <a:t>builds </a:t>
            </a:r>
            <a:r>
              <a:rPr lang="en-US" sz="1800" dirty="0"/>
              <a:t>user confidence, sharpens responses, and increases success rates in competitive hiring environments.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95951" y="1376939"/>
            <a:ext cx="10126015" cy="5068466"/>
          </a:xfrm>
        </p:spPr>
        <p:txBody>
          <a:bodyPr vert="horz" lIns="91440" tIns="45720" rIns="91440" bIns="45720" rtlCol="0" anchor="ctr">
            <a:noAutofit/>
          </a:bodyPr>
          <a:lstStyle/>
          <a:p>
            <a:pPr marL="0" indent="0">
              <a:buNone/>
            </a:pPr>
            <a:r>
              <a:rPr lang="en-US" sz="1200" dirty="0"/>
              <a:t>The proposed system aims to address the challenge of personalized and role-specific interview preparation. Many candidates lack access to tailored technical and soft skill questions relevant to their job roles. This system leverages IBM </a:t>
            </a:r>
            <a:r>
              <a:rPr lang="en-US" sz="1200" dirty="0" err="1"/>
              <a:t>Watsonx's</a:t>
            </a:r>
            <a:r>
              <a:rPr lang="en-US" sz="1200" dirty="0"/>
              <a:t> foundation models and Retrieval-Augmented Generation (RAG) to simulate mock interviews and provide intelligent mentorship. The solution will consist of the following components:</a:t>
            </a:r>
          </a:p>
          <a:p>
            <a:pPr>
              <a:spcBef>
                <a:spcPts val="0"/>
              </a:spcBef>
              <a:spcAft>
                <a:spcPts val="0"/>
              </a:spcAft>
              <a:buFont typeface="Wingdings" panose="05000000000000000000" pitchFamily="2" charset="2"/>
              <a:buChar char="§"/>
            </a:pPr>
            <a:r>
              <a:rPr lang="en-US" sz="1400" b="1" dirty="0"/>
              <a:t>Data Collection</a:t>
            </a:r>
            <a:endParaRPr lang="en-US" sz="1400" dirty="0"/>
          </a:p>
          <a:p>
            <a:pPr lvl="1">
              <a:spcBef>
                <a:spcPts val="0"/>
              </a:spcBef>
              <a:spcAft>
                <a:spcPts val="0"/>
              </a:spcAft>
              <a:buFont typeface="Arial" panose="020B0604020202020204" pitchFamily="34" charset="0"/>
              <a:buChar char="•"/>
            </a:pPr>
            <a:r>
              <a:rPr lang="en-US" sz="1200" dirty="0"/>
              <a:t>Gather predefined interview questions and answers from open-source job preparation platforms (e.g., </a:t>
            </a:r>
            <a:r>
              <a:rPr lang="en-US" sz="1200" dirty="0" err="1"/>
              <a:t>GeeksforGeeks</a:t>
            </a:r>
            <a:r>
              <a:rPr lang="en-US" sz="1200" dirty="0"/>
              <a:t>, </a:t>
            </a:r>
            <a:r>
              <a:rPr lang="en-US" sz="1200" dirty="0" err="1"/>
              <a:t>Zety</a:t>
            </a:r>
            <a:r>
              <a:rPr lang="en-US" sz="1200" dirty="0"/>
              <a:t>, </a:t>
            </a:r>
            <a:r>
              <a:rPr lang="en-US" sz="1200" dirty="0" err="1"/>
              <a:t>InterviewBit</a:t>
            </a:r>
            <a:r>
              <a:rPr lang="en-US" sz="1200" dirty="0"/>
              <a:t>).</a:t>
            </a:r>
          </a:p>
          <a:p>
            <a:pPr lvl="1">
              <a:spcBef>
                <a:spcPts val="0"/>
              </a:spcBef>
              <a:spcAft>
                <a:spcPts val="0"/>
              </a:spcAft>
              <a:buFont typeface="Arial" panose="020B0604020202020204" pitchFamily="34" charset="0"/>
              <a:buChar char="•"/>
            </a:pPr>
            <a:r>
              <a:rPr lang="en-US" sz="1200" dirty="0"/>
              <a:t>Collect both </a:t>
            </a:r>
            <a:r>
              <a:rPr lang="en-US" sz="1200" b="1" dirty="0"/>
              <a:t>technical</a:t>
            </a:r>
            <a:r>
              <a:rPr lang="en-US" sz="1200" dirty="0"/>
              <a:t> and </a:t>
            </a:r>
            <a:r>
              <a:rPr lang="en-US" sz="1200" b="1" dirty="0"/>
              <a:t>soft skill</a:t>
            </a:r>
            <a:r>
              <a:rPr lang="en-US" sz="1200" dirty="0"/>
              <a:t> Q&amp;A across different </a:t>
            </a:r>
            <a:r>
              <a:rPr lang="en-US" sz="1200" b="1" dirty="0"/>
              <a:t>job roles</a:t>
            </a:r>
            <a:r>
              <a:rPr lang="en-US" sz="1200" dirty="0"/>
              <a:t> and </a:t>
            </a:r>
            <a:r>
              <a:rPr lang="en-US" sz="1200" b="1" dirty="0"/>
              <a:t>experience levels</a:t>
            </a:r>
            <a:r>
              <a:rPr lang="en-US" sz="1200" dirty="0"/>
              <a:t>.</a:t>
            </a:r>
          </a:p>
          <a:p>
            <a:pPr lvl="1">
              <a:spcBef>
                <a:spcPts val="0"/>
              </a:spcBef>
              <a:spcAft>
                <a:spcPts val="0"/>
              </a:spcAft>
              <a:buFont typeface="Arial" panose="020B0604020202020204" pitchFamily="34" charset="0"/>
              <a:buChar char="•"/>
            </a:pPr>
            <a:r>
              <a:rPr lang="en-US" sz="1200" dirty="0"/>
              <a:t>Organize the data into structured PDF format for ingestion into </a:t>
            </a:r>
            <a:r>
              <a:rPr lang="en-US" sz="1200" dirty="0" err="1"/>
              <a:t>Watsonx</a:t>
            </a:r>
            <a:r>
              <a:rPr lang="en-US" sz="1200" dirty="0"/>
              <a:t> knowledge tools</a:t>
            </a:r>
            <a:r>
              <a:rPr lang="en-US" sz="1100" dirty="0"/>
              <a:t>.</a:t>
            </a:r>
          </a:p>
          <a:p>
            <a:pPr>
              <a:spcBef>
                <a:spcPts val="0"/>
              </a:spcBef>
              <a:spcAft>
                <a:spcPts val="0"/>
              </a:spcAft>
              <a:buFont typeface="Wingdings" panose="05000000000000000000" pitchFamily="2" charset="2"/>
              <a:buChar char="§"/>
            </a:pPr>
            <a:r>
              <a:rPr lang="en-IN" sz="1400" b="1" dirty="0"/>
              <a:t>Data Preprocessing</a:t>
            </a:r>
            <a:endParaRPr lang="en-IN" sz="1400" dirty="0"/>
          </a:p>
          <a:p>
            <a:pPr lvl="1">
              <a:spcBef>
                <a:spcPts val="0"/>
              </a:spcBef>
              <a:spcAft>
                <a:spcPts val="0"/>
              </a:spcAft>
              <a:buFont typeface="Arial" panose="020B0604020202020204" pitchFamily="34" charset="0"/>
              <a:buChar char="•"/>
            </a:pPr>
            <a:r>
              <a:rPr lang="en-IN" sz="1200" dirty="0"/>
              <a:t>Curate and clean the Q&amp;A dataset to ensure relevance, clarity, and quality.</a:t>
            </a:r>
          </a:p>
          <a:p>
            <a:pPr lvl="1">
              <a:spcBef>
                <a:spcPts val="0"/>
              </a:spcBef>
              <a:spcAft>
                <a:spcPts val="0"/>
              </a:spcAft>
              <a:buFont typeface="Arial" panose="020B0604020202020204" pitchFamily="34" charset="0"/>
              <a:buChar char="•"/>
            </a:pPr>
            <a:r>
              <a:rPr lang="en-IN" sz="1200" dirty="0"/>
              <a:t>Group questions based on experience (fresher, mid-level) and job role (e.g., web developer, software engineer).</a:t>
            </a:r>
          </a:p>
          <a:p>
            <a:pPr lvl="1">
              <a:spcBef>
                <a:spcPts val="0"/>
              </a:spcBef>
              <a:spcAft>
                <a:spcPts val="0"/>
              </a:spcAft>
              <a:buFont typeface="Arial" panose="020B0604020202020204" pitchFamily="34" charset="0"/>
              <a:buChar char="•"/>
            </a:pPr>
            <a:r>
              <a:rPr lang="en-IN" sz="1200" dirty="0"/>
              <a:t>Convert the dataset into searchable formats (PDF, CSV) optimized for RAG input.</a:t>
            </a:r>
          </a:p>
          <a:p>
            <a:pPr>
              <a:spcBef>
                <a:spcPts val="0"/>
              </a:spcBef>
              <a:spcAft>
                <a:spcPts val="0"/>
              </a:spcAft>
              <a:buFont typeface="Wingdings" panose="05000000000000000000" pitchFamily="2" charset="2"/>
              <a:buChar char="§"/>
            </a:pPr>
            <a:r>
              <a:rPr lang="en-US" sz="1400" b="1" dirty="0"/>
              <a:t>Foundation Model &amp; RAG Integration</a:t>
            </a:r>
            <a:endParaRPr lang="en-US" sz="1400" dirty="0"/>
          </a:p>
          <a:p>
            <a:pPr lvl="1">
              <a:spcBef>
                <a:spcPts val="0"/>
              </a:spcBef>
              <a:spcAft>
                <a:spcPts val="0"/>
              </a:spcAft>
              <a:buFont typeface="Arial" panose="020B0604020202020204" pitchFamily="34" charset="0"/>
              <a:buChar char="•"/>
            </a:pPr>
            <a:r>
              <a:rPr lang="en-US" sz="1200" dirty="0"/>
              <a:t>Use IBM Watsonx.ai with foundation models such as </a:t>
            </a:r>
            <a:r>
              <a:rPr lang="en-US" sz="1200" b="1" dirty="0"/>
              <a:t>granite-3-3-8b-instruct </a:t>
            </a:r>
            <a:r>
              <a:rPr lang="en-US" sz="1200" dirty="0"/>
              <a:t>or </a:t>
            </a:r>
            <a:r>
              <a:rPr lang="en-US" sz="1200" b="1" dirty="0"/>
              <a:t>llama-3-2-11b-virsion-instruct</a:t>
            </a:r>
            <a:endParaRPr lang="en-US" sz="1200" dirty="0"/>
          </a:p>
          <a:p>
            <a:pPr lvl="1">
              <a:spcBef>
                <a:spcPts val="0"/>
              </a:spcBef>
              <a:spcAft>
                <a:spcPts val="0"/>
              </a:spcAft>
              <a:buFont typeface="Arial" panose="020B0604020202020204" pitchFamily="34" charset="0"/>
              <a:buChar char="•"/>
            </a:pPr>
            <a:r>
              <a:rPr lang="en-US" sz="1200" dirty="0"/>
              <a:t>Enable </a:t>
            </a:r>
            <a:r>
              <a:rPr lang="en-US" sz="1200" b="1" dirty="0"/>
              <a:t>RAG (Retrieval-Augmented Generation)</a:t>
            </a:r>
            <a:r>
              <a:rPr lang="en-US" sz="1200" dirty="0"/>
              <a:t> to retrieve relevant Q&amp;A from the uploaded documents.</a:t>
            </a:r>
          </a:p>
          <a:p>
            <a:pPr lvl="1">
              <a:spcBef>
                <a:spcPts val="0"/>
              </a:spcBef>
              <a:spcAft>
                <a:spcPts val="0"/>
              </a:spcAft>
              <a:buFont typeface="Arial" panose="020B0604020202020204" pitchFamily="34" charset="0"/>
              <a:buChar char="•"/>
            </a:pPr>
            <a:r>
              <a:rPr lang="en-US" sz="1200" dirty="0"/>
              <a:t>Use prompt chaining to fetch answers, feedback, and improvement tips based on the user input</a:t>
            </a:r>
            <a:r>
              <a:rPr lang="en-US" sz="1100" dirty="0"/>
              <a:t>.</a:t>
            </a:r>
          </a:p>
          <a:p>
            <a:pPr>
              <a:spcBef>
                <a:spcPts val="0"/>
              </a:spcBef>
              <a:spcAft>
                <a:spcPts val="0"/>
              </a:spcAft>
              <a:buFont typeface="Wingdings" panose="05000000000000000000" pitchFamily="2" charset="2"/>
              <a:buChar char="§"/>
            </a:pPr>
            <a:r>
              <a:rPr lang="en-US" sz="1400" b="1" dirty="0"/>
              <a:t>Agent Interaction &amp; Deployment</a:t>
            </a:r>
            <a:endParaRPr lang="en-US" sz="1400" dirty="0"/>
          </a:p>
          <a:p>
            <a:pPr lvl="1">
              <a:spcBef>
                <a:spcPts val="0"/>
              </a:spcBef>
              <a:spcAft>
                <a:spcPts val="0"/>
              </a:spcAft>
              <a:buFont typeface="Arial" panose="020B0604020202020204" pitchFamily="34" charset="0"/>
              <a:buChar char="•"/>
            </a:pPr>
            <a:r>
              <a:rPr lang="en-US" sz="1200" dirty="0"/>
              <a:t>Build the agent using </a:t>
            </a:r>
            <a:r>
              <a:rPr lang="en-US" sz="1200" b="1" dirty="0" err="1"/>
              <a:t>LangGraph</a:t>
            </a:r>
            <a:r>
              <a:rPr lang="en-US" sz="1200" dirty="0"/>
              <a:t> and </a:t>
            </a:r>
            <a:r>
              <a:rPr lang="en-US" sz="1200" b="1" dirty="0" err="1"/>
              <a:t>ReAct</a:t>
            </a:r>
            <a:r>
              <a:rPr lang="en-US" sz="1200" dirty="0"/>
              <a:t> architecture in </a:t>
            </a:r>
            <a:r>
              <a:rPr lang="en-US" sz="1200" dirty="0" err="1"/>
              <a:t>Watsonx’s</a:t>
            </a:r>
            <a:r>
              <a:rPr lang="en-US" sz="1200" dirty="0"/>
              <a:t> Agent Lab.</a:t>
            </a:r>
          </a:p>
          <a:p>
            <a:pPr lvl="1">
              <a:spcBef>
                <a:spcPts val="0"/>
              </a:spcBef>
              <a:spcAft>
                <a:spcPts val="0"/>
              </a:spcAft>
              <a:buFont typeface="Arial" panose="020B0604020202020204" pitchFamily="34" charset="0"/>
              <a:buChar char="•"/>
            </a:pPr>
            <a:r>
              <a:rPr lang="en-US" sz="1200" dirty="0"/>
              <a:t>Configure the agent to respond with a friendly tone as an </a:t>
            </a:r>
            <a:r>
              <a:rPr lang="en-US" sz="1200" b="1" dirty="0"/>
              <a:t>interview mentor</a:t>
            </a:r>
            <a:r>
              <a:rPr lang="en-US" sz="1200" dirty="0"/>
              <a:t> (EURI).</a:t>
            </a:r>
          </a:p>
          <a:p>
            <a:pPr lvl="1">
              <a:spcBef>
                <a:spcPts val="0"/>
              </a:spcBef>
              <a:spcAft>
                <a:spcPts val="0"/>
              </a:spcAft>
              <a:buFont typeface="Arial" panose="020B0604020202020204" pitchFamily="34" charset="0"/>
              <a:buChar char="•"/>
            </a:pPr>
            <a:r>
              <a:rPr lang="en-US" sz="1200" dirty="0"/>
              <a:t>Allow user input via chat, guiding the system to generate dynamic questions, model answers, and soft skill evaluations.</a:t>
            </a:r>
          </a:p>
          <a:p>
            <a:pPr>
              <a:spcBef>
                <a:spcPts val="0"/>
              </a:spcBef>
              <a:spcAft>
                <a:spcPts val="0"/>
              </a:spcAft>
              <a:buFont typeface="Wingdings" panose="05000000000000000000" pitchFamily="2" charset="2"/>
              <a:buChar char="§"/>
            </a:pPr>
            <a:r>
              <a:rPr lang="en-US" sz="1400" b="1" dirty="0"/>
              <a:t>Evaluation</a:t>
            </a:r>
            <a:endParaRPr lang="en-US" sz="1400" dirty="0"/>
          </a:p>
          <a:p>
            <a:pPr lvl="1">
              <a:spcBef>
                <a:spcPts val="0"/>
              </a:spcBef>
              <a:spcAft>
                <a:spcPts val="0"/>
              </a:spcAft>
              <a:buFont typeface="Arial" panose="020B0604020202020204" pitchFamily="34" charset="0"/>
              <a:buChar char="•"/>
            </a:pPr>
            <a:r>
              <a:rPr lang="en-US" sz="1200" dirty="0"/>
              <a:t>Evaluate agent performance based on relevance and quality of generated questions and answers.</a:t>
            </a:r>
          </a:p>
          <a:p>
            <a:pPr lvl="1">
              <a:spcBef>
                <a:spcPts val="0"/>
              </a:spcBef>
              <a:spcAft>
                <a:spcPts val="0"/>
              </a:spcAft>
              <a:buFont typeface="Arial" panose="020B0604020202020204" pitchFamily="34" charset="0"/>
              <a:buChar char="•"/>
            </a:pPr>
            <a:r>
              <a:rPr lang="en-US" sz="1200" dirty="0"/>
              <a:t>Continuously test using varied prompts for different roles to ensure flexibility and accuracy.</a:t>
            </a:r>
          </a:p>
          <a:p>
            <a:pPr lvl="1">
              <a:spcBef>
                <a:spcPts val="0"/>
              </a:spcBef>
              <a:spcAft>
                <a:spcPts val="0"/>
              </a:spcAft>
              <a:buFont typeface="Arial" panose="020B0604020202020204" pitchFamily="34" charset="0"/>
              <a:buChar char="•"/>
            </a:pPr>
            <a:r>
              <a:rPr lang="en-US" sz="1200" dirty="0"/>
              <a:t>Improve the dataset and prompts based on trial feedback to maintain high-quality output.</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0ADD7DF8-7681-91B1-FD74-4A6E52543C8F}"/>
              </a:ext>
            </a:extLst>
          </p:cNvPr>
          <p:cNvSpPr>
            <a:spLocks noChangeArrowheads="1"/>
          </p:cNvSpPr>
          <p:nvPr/>
        </p:nvSpPr>
        <p:spPr bwMode="auto">
          <a:xfrm>
            <a:off x="723900" y="1593562"/>
            <a:ext cx="630454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
                <a:srgbClr val="1CADE4"/>
              </a:buClr>
              <a:buSzTx/>
              <a:buFontTx/>
              <a:buChar char="•"/>
              <a:tabLst/>
            </a:pPr>
            <a:r>
              <a:rPr kumimoji="0" lang="en-US" altLang="en-US" sz="1800" b="1" i="0" u="none" strike="noStrike" cap="none" normalizeH="0" baseline="0" dirty="0">
                <a:ln>
                  <a:noFill/>
                </a:ln>
                <a:solidFill>
                  <a:schemeClr val="tx1"/>
                </a:solidFill>
                <a:effectLst/>
              </a:rPr>
              <a:t>Platform</a:t>
            </a:r>
            <a:r>
              <a:rPr kumimoji="0" lang="en-US" altLang="en-US" sz="1800" b="0" i="0" u="none" strike="noStrike" cap="none" normalizeH="0" baseline="0" dirty="0">
                <a:ln>
                  <a:noFill/>
                </a:ln>
                <a:solidFill>
                  <a:schemeClr val="tx1"/>
                </a:solidFill>
                <a:effectLst/>
              </a:rPr>
              <a:t>: IBM Watsonx.ai studio(Lite Plan)</a:t>
            </a:r>
          </a:p>
          <a:p>
            <a:pPr eaLnBrk="0" fontAlgn="base" hangingPunct="0">
              <a:spcBef>
                <a:spcPct val="0"/>
              </a:spcBef>
              <a:spcAft>
                <a:spcPct val="0"/>
              </a:spcAft>
              <a:buClr>
                <a:srgbClr val="1CADE4"/>
              </a:buClr>
              <a:buFontTx/>
              <a:buChar char="•"/>
            </a:pPr>
            <a:r>
              <a:rPr lang="en-US" altLang="en-US" b="1" dirty="0"/>
              <a:t>Runtime </a:t>
            </a:r>
            <a:r>
              <a:rPr lang="en-IN" altLang="en-US" b="1" dirty="0"/>
              <a:t>environment</a:t>
            </a:r>
            <a:r>
              <a:rPr lang="en-US" altLang="en-US" b="1" dirty="0"/>
              <a:t>: </a:t>
            </a:r>
            <a:r>
              <a:rPr lang="en-IN" dirty="0"/>
              <a:t>watsonx.ai Runtime</a:t>
            </a:r>
          </a:p>
          <a:p>
            <a:pPr eaLnBrk="0" fontAlgn="base" hangingPunct="0">
              <a:spcBef>
                <a:spcPct val="0"/>
              </a:spcBef>
              <a:spcAft>
                <a:spcPct val="0"/>
              </a:spcAft>
              <a:buClr>
                <a:srgbClr val="1CADE4"/>
              </a:buClr>
              <a:buFontTx/>
              <a:buChar char="•"/>
            </a:pPr>
            <a:r>
              <a:rPr kumimoji="0" lang="en-US" altLang="en-US" sz="1800" b="1" i="0" u="none" strike="noStrike" cap="none" normalizeH="0" baseline="0" dirty="0">
                <a:ln>
                  <a:noFill/>
                </a:ln>
                <a:solidFill>
                  <a:schemeClr val="tx1"/>
                </a:solidFill>
                <a:effectLst/>
              </a:rPr>
              <a:t>Storage: </a:t>
            </a:r>
            <a:r>
              <a:rPr lang="en-IN" dirty="0"/>
              <a:t>Cloud Object Storage</a:t>
            </a:r>
          </a:p>
          <a:p>
            <a:pPr marL="0" marR="0" lvl="0" indent="0" algn="l" defTabSz="914400" rtl="0" eaLnBrk="0" fontAlgn="base" latinLnBrk="0" hangingPunct="0">
              <a:lnSpc>
                <a:spcPct val="100000"/>
              </a:lnSpc>
              <a:spcBef>
                <a:spcPct val="0"/>
              </a:spcBef>
              <a:spcAft>
                <a:spcPct val="0"/>
              </a:spcAft>
              <a:buClr>
                <a:srgbClr val="1CADE4"/>
              </a:buClr>
              <a:buSzTx/>
              <a:buFontTx/>
              <a:buChar char="•"/>
              <a:tabLst/>
            </a:pPr>
            <a:r>
              <a:rPr kumimoji="0" lang="en-IN" altLang="en-US" sz="1800" b="1" i="0" u="none" strike="noStrike" cap="none" normalizeH="0" baseline="0" dirty="0">
                <a:ln>
                  <a:noFill/>
                </a:ln>
                <a:solidFill>
                  <a:schemeClr val="tx1"/>
                </a:solidFill>
                <a:effectLst/>
              </a:rPr>
              <a:t>Framework &amp; Architecture: </a:t>
            </a:r>
            <a:r>
              <a:rPr kumimoji="0" lang="en-IN" altLang="en-US" sz="1800" i="0" u="none" strike="noStrike" cap="none" normalizeH="0" baseline="0" dirty="0" err="1">
                <a:ln>
                  <a:noFill/>
                </a:ln>
                <a:solidFill>
                  <a:schemeClr val="tx1"/>
                </a:solidFill>
                <a:effectLst/>
              </a:rPr>
              <a:t>LangGraph</a:t>
            </a:r>
            <a:r>
              <a:rPr kumimoji="0" lang="en-IN" altLang="en-US" sz="1800" i="0" u="none" strike="noStrike" cap="none" normalizeH="0" baseline="0" dirty="0">
                <a:ln>
                  <a:noFill/>
                </a:ln>
                <a:solidFill>
                  <a:schemeClr val="tx1"/>
                </a:solidFill>
                <a:effectLst/>
              </a:rPr>
              <a:t> &amp; </a:t>
            </a:r>
            <a:r>
              <a:rPr kumimoji="0" lang="en-IN" altLang="en-US" sz="1800" i="0" u="none" strike="noStrike" cap="none" normalizeH="0" baseline="0" dirty="0" err="1">
                <a:ln>
                  <a:noFill/>
                </a:ln>
                <a:solidFill>
                  <a:schemeClr val="tx1"/>
                </a:solidFill>
                <a:effectLst/>
              </a:rPr>
              <a:t>ReAct</a:t>
            </a:r>
            <a:endParaRPr kumimoji="0" lang="en-US" altLang="en-US" sz="1800" i="0" u="none" strike="noStrike" cap="none" normalizeH="0" baseline="0" dirty="0">
              <a:ln>
                <a:noFill/>
              </a:ln>
              <a:solidFill>
                <a:schemeClr val="tx1"/>
              </a:solidFill>
              <a:effectLst/>
            </a:endParaRPr>
          </a:p>
          <a:p>
            <a:pPr lvl="0" eaLnBrk="0" fontAlgn="base" hangingPunct="0">
              <a:spcBef>
                <a:spcPct val="0"/>
              </a:spcBef>
              <a:spcAft>
                <a:spcPct val="0"/>
              </a:spcAft>
              <a:buClr>
                <a:srgbClr val="1CADE4"/>
              </a:buClr>
              <a:buFontTx/>
              <a:buChar char="•"/>
            </a:pPr>
            <a:r>
              <a:rPr kumimoji="0" lang="en-US" altLang="en-US" sz="1800" b="1" i="0" u="none" strike="noStrike" cap="none" normalizeH="0" baseline="0" dirty="0">
                <a:ln>
                  <a:noFill/>
                </a:ln>
                <a:solidFill>
                  <a:schemeClr val="tx1"/>
                </a:solidFill>
                <a:effectLst/>
              </a:rPr>
              <a:t>Model</a:t>
            </a:r>
            <a:r>
              <a:rPr kumimoji="0" lang="en-US" altLang="en-US" sz="1800" b="0" i="0" u="none" strike="noStrike" cap="none" normalizeH="0" baseline="0" dirty="0">
                <a:ln>
                  <a:noFill/>
                </a:ln>
                <a:solidFill>
                  <a:schemeClr val="tx1"/>
                </a:solidFill>
                <a:effectLst/>
              </a:rPr>
              <a:t>: </a:t>
            </a:r>
            <a:r>
              <a:rPr lang="en-US" dirty="0"/>
              <a:t>granite-3-3-8b-instruct / llama-3-2-11b-virsion-instruct</a:t>
            </a:r>
            <a:endParaRPr kumimoji="0" lang="en-US" altLang="en-US" sz="1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
                <a:srgbClr val="1CADE4"/>
              </a:buClr>
              <a:buSzTx/>
              <a:buFontTx/>
              <a:buChar char="•"/>
              <a:tabLst>
                <a:tab pos="2598738" algn="l"/>
              </a:tabLst>
            </a:pPr>
            <a:r>
              <a:rPr kumimoji="0" lang="en-US" altLang="en-US" sz="1800" b="1" i="0" u="none" strike="noStrike" cap="none" normalizeH="0" baseline="0" dirty="0">
                <a:ln>
                  <a:noFill/>
                </a:ln>
                <a:solidFill>
                  <a:schemeClr val="tx1"/>
                </a:solidFill>
                <a:effectLst/>
              </a:rPr>
              <a:t>Method</a:t>
            </a:r>
            <a:r>
              <a:rPr kumimoji="0" lang="en-US" altLang="en-US" sz="1800" b="0" i="0" u="none" strike="noStrike" cap="none" normalizeH="0" baseline="0" dirty="0">
                <a:ln>
                  <a:noFill/>
                </a:ln>
                <a:solidFill>
                  <a:schemeClr val="tx1"/>
                </a:solidFill>
                <a:effectLst/>
              </a:rPr>
              <a:t>: RAG (with custom PDF/Q&amp;A ingestion)</a:t>
            </a:r>
          </a:p>
          <a:p>
            <a:pPr marL="0" marR="0" lvl="0" indent="0" algn="l" defTabSz="914400" rtl="0" eaLnBrk="0" fontAlgn="base" latinLnBrk="0" hangingPunct="0">
              <a:lnSpc>
                <a:spcPct val="100000"/>
              </a:lnSpc>
              <a:spcBef>
                <a:spcPct val="0"/>
              </a:spcBef>
              <a:spcAft>
                <a:spcPct val="0"/>
              </a:spcAft>
              <a:buClr>
                <a:srgbClr val="1CADE4"/>
              </a:buClr>
              <a:buSzTx/>
              <a:buFontTx/>
              <a:buChar char="•"/>
              <a:tabLst>
                <a:tab pos="2598738" algn="l"/>
              </a:tabLst>
            </a:pPr>
            <a:r>
              <a:rPr lang="en-IN" altLang="en-US" b="1" dirty="0"/>
              <a:t>Resources</a:t>
            </a:r>
            <a:r>
              <a:rPr lang="en-US" altLang="en-US" b="1" dirty="0"/>
              <a:t> Tools</a:t>
            </a:r>
            <a:r>
              <a:rPr lang="en-US" altLang="en-US" dirty="0"/>
              <a:t>: </a:t>
            </a:r>
          </a:p>
          <a:p>
            <a:pPr lvl="1" eaLnBrk="0" fontAlgn="base" hangingPunct="0">
              <a:spcBef>
                <a:spcPct val="0"/>
              </a:spcBef>
              <a:spcAft>
                <a:spcPct val="0"/>
              </a:spcAft>
              <a:buClr>
                <a:srgbClr val="1CADE4"/>
              </a:buClr>
              <a:buFontTx/>
              <a:buChar char="•"/>
              <a:tabLst>
                <a:tab pos="2598738" algn="l"/>
              </a:tabLst>
            </a:pPr>
            <a:r>
              <a:rPr lang="en-IN" dirty="0"/>
              <a:t>Google search</a:t>
            </a:r>
          </a:p>
          <a:p>
            <a:pPr lvl="1" eaLnBrk="0" fontAlgn="base" hangingPunct="0">
              <a:spcBef>
                <a:spcPct val="0"/>
              </a:spcBef>
              <a:spcAft>
                <a:spcPct val="0"/>
              </a:spcAft>
              <a:buClr>
                <a:srgbClr val="1CADE4"/>
              </a:buClr>
              <a:buFontTx/>
              <a:buChar char="•"/>
              <a:tabLst>
                <a:tab pos="2598738" algn="l"/>
              </a:tabLst>
            </a:pPr>
            <a:r>
              <a:rPr lang="en-IN" dirty="0"/>
              <a:t>DuckDuckGo search</a:t>
            </a:r>
          </a:p>
          <a:p>
            <a:pPr lvl="1" eaLnBrk="0" fontAlgn="base" hangingPunct="0">
              <a:spcBef>
                <a:spcPct val="0"/>
              </a:spcBef>
              <a:spcAft>
                <a:spcPct val="0"/>
              </a:spcAft>
              <a:buClr>
                <a:srgbClr val="1CADE4"/>
              </a:buClr>
              <a:buFontTx/>
              <a:buChar char="•"/>
              <a:tabLst>
                <a:tab pos="2598738" algn="l"/>
              </a:tabLst>
            </a:pPr>
            <a:r>
              <a:rPr lang="en-IN" dirty="0"/>
              <a:t>Wikipedia search</a:t>
            </a:r>
          </a:p>
          <a:p>
            <a:pPr lvl="1" eaLnBrk="0" fontAlgn="base" hangingPunct="0">
              <a:spcBef>
                <a:spcPct val="0"/>
              </a:spcBef>
              <a:spcAft>
                <a:spcPct val="0"/>
              </a:spcAft>
              <a:buClr>
                <a:srgbClr val="1CADE4"/>
              </a:buClr>
              <a:buFontTx/>
              <a:buChar char="•"/>
              <a:tabLst>
                <a:tab pos="2598738" algn="l"/>
              </a:tabLst>
            </a:pPr>
            <a:r>
              <a:rPr lang="en-IN" dirty="0"/>
              <a:t>Document search - </a:t>
            </a:r>
            <a:r>
              <a:rPr lang="en-IN" dirty="0">
                <a:hlinkClick r:id="rId2"/>
              </a:rPr>
              <a:t>Sample-</a:t>
            </a:r>
            <a:r>
              <a:rPr lang="en-IN" dirty="0" err="1">
                <a:hlinkClick r:id="rId2"/>
              </a:rPr>
              <a:t>q&amp;a</a:t>
            </a:r>
            <a:r>
              <a:rPr lang="en-IN" dirty="0">
                <a:hlinkClick r:id="rId2"/>
              </a:rPr>
              <a:t>-for-training</a:t>
            </a:r>
            <a:endParaRPr kumimoji="0" lang="en-US" altLang="en-US"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
                <a:srgbClr val="1CADE4"/>
              </a:buClr>
              <a:buSzTx/>
              <a:buFontTx/>
              <a:buChar char="•"/>
              <a:tabLst/>
            </a:pPr>
            <a:r>
              <a:rPr kumimoji="0" lang="en-US" altLang="en-US" sz="1800" b="1" i="0" u="none" strike="noStrike" cap="none" normalizeH="0" baseline="0" dirty="0">
                <a:ln>
                  <a:noFill/>
                </a:ln>
                <a:solidFill>
                  <a:schemeClr val="tx1"/>
                </a:solidFill>
                <a:effectLst/>
              </a:rPr>
              <a:t>Tech</a:t>
            </a:r>
            <a:r>
              <a:rPr kumimoji="0" lang="en-US" altLang="en-US" sz="1800" b="0" i="0" u="none" strike="noStrike" cap="none" normalizeH="0" baseline="0" dirty="0">
                <a:ln>
                  <a:noFill/>
                </a:ln>
                <a:solidFill>
                  <a:schemeClr val="tx1"/>
                </a:solidFill>
                <a:effectLst/>
              </a:rPr>
              <a:t>:</a:t>
            </a:r>
          </a:p>
          <a:p>
            <a:pPr lvl="1" eaLnBrk="0" fontAlgn="base" hangingPunct="0">
              <a:spcBef>
                <a:spcPct val="0"/>
              </a:spcBef>
              <a:spcAft>
                <a:spcPct val="0"/>
              </a:spcAft>
              <a:buClr>
                <a:srgbClr val="1CADE4"/>
              </a:buClr>
              <a:buFontTx/>
              <a:buChar char="•"/>
            </a:pPr>
            <a:r>
              <a:rPr kumimoji="0" lang="en-US" altLang="en-US" b="0" i="0" u="none" strike="noStrike" cap="none" normalizeH="0" baseline="0" dirty="0">
                <a:ln>
                  <a:noFill/>
                </a:ln>
                <a:solidFill>
                  <a:schemeClr val="tx1"/>
                </a:solidFill>
                <a:effectLst/>
              </a:rPr>
              <a:t>File upload support for role-based Q&amp;A datasets</a:t>
            </a:r>
          </a:p>
          <a:p>
            <a:pPr lvl="1" eaLnBrk="0" fontAlgn="base" hangingPunct="0">
              <a:spcBef>
                <a:spcPct val="0"/>
              </a:spcBef>
              <a:spcAft>
                <a:spcPct val="0"/>
              </a:spcAft>
              <a:buClr>
                <a:srgbClr val="1CADE4"/>
              </a:buClr>
              <a:buFontTx/>
              <a:buChar char="•"/>
            </a:pPr>
            <a:r>
              <a:rPr kumimoji="0" lang="en-US" altLang="en-US" b="0" i="0" u="none" strike="noStrike" cap="none" normalizeH="0" baseline="0" dirty="0">
                <a:ln>
                  <a:noFill/>
                </a:ln>
                <a:solidFill>
                  <a:schemeClr val="tx1"/>
                </a:solidFill>
                <a:effectLst/>
              </a:rPr>
              <a:t>Prompt-based question generation</a:t>
            </a:r>
          </a:p>
          <a:p>
            <a:pPr lvl="1" eaLnBrk="0" fontAlgn="base" hangingPunct="0">
              <a:spcBef>
                <a:spcPct val="0"/>
              </a:spcBef>
              <a:spcAft>
                <a:spcPct val="0"/>
              </a:spcAft>
              <a:buClr>
                <a:srgbClr val="1CADE4"/>
              </a:buClr>
              <a:buFontTx/>
              <a:buChar char="•"/>
            </a:pPr>
            <a:r>
              <a:rPr kumimoji="0" lang="en-US" altLang="en-US" b="0" i="0" u="none" strike="noStrike" cap="none" normalizeH="0" baseline="0" dirty="0">
                <a:ln>
                  <a:noFill/>
                </a:ln>
                <a:solidFill>
                  <a:schemeClr val="tx1"/>
                </a:solidFill>
                <a:effectLst/>
              </a:rPr>
              <a:t>Custom agent built in Agentic Lab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89092"/>
            <a:ext cx="11029615" cy="4673324"/>
          </a:xfrm>
        </p:spPr>
        <p:txBody>
          <a:bodyPr>
            <a:normAutofit/>
          </a:bodyPr>
          <a:lstStyle/>
          <a:p>
            <a:pPr marL="0" indent="0">
              <a:spcBef>
                <a:spcPts val="0"/>
              </a:spcBef>
              <a:spcAft>
                <a:spcPts val="0"/>
              </a:spcAft>
              <a:buNone/>
            </a:pPr>
            <a:r>
              <a:rPr lang="en-IN" sz="1600" b="1" dirty="0">
                <a:ea typeface="+mn-lt"/>
                <a:cs typeface="+mn-lt"/>
              </a:rPr>
              <a:t>Foundation Create:</a:t>
            </a:r>
          </a:p>
          <a:p>
            <a:pPr lvl="1">
              <a:spcBef>
                <a:spcPts val="0"/>
              </a:spcBef>
              <a:spcAft>
                <a:spcPts val="0"/>
              </a:spcAft>
              <a:buFont typeface="Arial" panose="020B0604020202020204" pitchFamily="34" charset="0"/>
              <a:buChar char="•"/>
            </a:pPr>
            <a:r>
              <a:rPr lang="en-IN" dirty="0"/>
              <a:t>Create a sandbox project into the watsonx.ai studio.</a:t>
            </a:r>
          </a:p>
          <a:p>
            <a:pPr lvl="1">
              <a:spcBef>
                <a:spcPts val="0"/>
              </a:spcBef>
              <a:spcAft>
                <a:spcPts val="0"/>
              </a:spcAft>
              <a:buFont typeface="Arial" panose="020B0604020202020204" pitchFamily="34" charset="0"/>
              <a:buChar char="•"/>
            </a:pPr>
            <a:r>
              <a:rPr lang="en-IN" b="1" dirty="0"/>
              <a:t>Storage</a:t>
            </a:r>
            <a:r>
              <a:rPr lang="en-IN" dirty="0"/>
              <a:t>: Add storage configuration by adding Cloud Object Storage.</a:t>
            </a:r>
          </a:p>
          <a:p>
            <a:pPr lvl="1">
              <a:spcBef>
                <a:spcPts val="0"/>
              </a:spcBef>
              <a:spcAft>
                <a:spcPts val="0"/>
              </a:spcAft>
              <a:buFont typeface="Arial" panose="020B0604020202020204" pitchFamily="34" charset="0"/>
              <a:buChar char="•"/>
            </a:pPr>
            <a:r>
              <a:rPr lang="en-IN" b="1" dirty="0"/>
              <a:t>Service</a:t>
            </a:r>
            <a:r>
              <a:rPr lang="en-IN" dirty="0"/>
              <a:t>: Add associate service watsonx.ai runtime for runtime environment.</a:t>
            </a:r>
          </a:p>
          <a:p>
            <a:pPr marL="0" indent="0">
              <a:spcBef>
                <a:spcPts val="0"/>
              </a:spcBef>
              <a:spcAft>
                <a:spcPts val="0"/>
              </a:spcAft>
              <a:buNone/>
            </a:pPr>
            <a:r>
              <a:rPr lang="en-IN" sz="1600" b="1" dirty="0"/>
              <a:t>Model Selection</a:t>
            </a:r>
            <a:br>
              <a:rPr lang="en-IN" sz="1300" dirty="0"/>
            </a:br>
            <a:r>
              <a:rPr lang="en-IN" sz="1300" dirty="0"/>
              <a:t>        </a:t>
            </a:r>
            <a:r>
              <a:rPr lang="en-IN" sz="1400" dirty="0"/>
              <a:t>The agent uses foundation models available in IBM Watsonx.ai. Specifically, it supports</a:t>
            </a:r>
            <a:r>
              <a:rPr lang="en-IN" dirty="0"/>
              <a:t>:</a:t>
            </a:r>
          </a:p>
          <a:p>
            <a:pPr lvl="1">
              <a:spcBef>
                <a:spcPts val="0"/>
              </a:spcBef>
              <a:spcAft>
                <a:spcPts val="0"/>
              </a:spcAft>
              <a:buFont typeface="Arial" panose="020B0604020202020204" pitchFamily="34" charset="0"/>
              <a:buChar char="•"/>
            </a:pPr>
            <a:r>
              <a:rPr lang="en-US" b="1" dirty="0"/>
              <a:t>granite-3-3-8b-instruct</a:t>
            </a:r>
            <a:r>
              <a:rPr lang="en-IN" dirty="0"/>
              <a:t> – for general-purpose reasoning and response generation</a:t>
            </a:r>
          </a:p>
          <a:p>
            <a:pPr lvl="1">
              <a:spcBef>
                <a:spcPts val="0"/>
              </a:spcBef>
              <a:spcAft>
                <a:spcPts val="0"/>
              </a:spcAft>
              <a:buFont typeface="Arial" panose="020B0604020202020204" pitchFamily="34" charset="0"/>
              <a:buChar char="•"/>
            </a:pPr>
            <a:r>
              <a:rPr lang="en-US" b="1" dirty="0"/>
              <a:t>llama-3-2-11b-virsion-instruct</a:t>
            </a:r>
            <a:r>
              <a:rPr lang="en-IN" dirty="0"/>
              <a:t> – lightweight, instruction-tuned model ideal for prompt-based Q&amp;A</a:t>
            </a:r>
          </a:p>
          <a:p>
            <a:pPr lvl="1">
              <a:spcBef>
                <a:spcPts val="0"/>
              </a:spcBef>
              <a:spcAft>
                <a:spcPts val="0"/>
              </a:spcAft>
              <a:buFont typeface="Arial" panose="020B0604020202020204" pitchFamily="34" charset="0"/>
              <a:buChar char="•"/>
            </a:pPr>
            <a:r>
              <a:rPr lang="en-IN" dirty="0"/>
              <a:t>These models were chosen for their accuracy, support for prompt tuning, and availability in IBM </a:t>
            </a:r>
            <a:r>
              <a:rPr lang="en-IN" dirty="0" err="1"/>
              <a:t>Watsonx</a:t>
            </a:r>
            <a:r>
              <a:rPr lang="en-IN" dirty="0"/>
              <a:t> Lite plan.</a:t>
            </a:r>
          </a:p>
          <a:p>
            <a:pPr marL="0" indent="0">
              <a:spcBef>
                <a:spcPts val="0"/>
              </a:spcBef>
              <a:spcAft>
                <a:spcPts val="0"/>
              </a:spcAft>
              <a:buNone/>
            </a:pPr>
            <a:r>
              <a:rPr lang="en-IN" sz="1600" b="1" dirty="0"/>
              <a:t>Training Process:</a:t>
            </a:r>
          </a:p>
          <a:p>
            <a:pPr marL="324000" lvl="1" indent="0">
              <a:spcBef>
                <a:spcPts val="0"/>
              </a:spcBef>
              <a:spcAft>
                <a:spcPts val="0"/>
              </a:spcAft>
              <a:buNone/>
            </a:pPr>
            <a:r>
              <a:rPr lang="en-IN" dirty="0"/>
              <a:t>The agent does not require fine-tuning or traditional model training. Instead, it leverages </a:t>
            </a:r>
            <a:r>
              <a:rPr lang="en-IN" b="1" dirty="0"/>
              <a:t>Retrieval-Augmented Generation (RAG)</a:t>
            </a:r>
            <a:r>
              <a:rPr lang="en-IN" dirty="0"/>
              <a:t> for dynamic retrieval of Q&amp;A pairs based on prompt context.</a:t>
            </a:r>
          </a:p>
          <a:p>
            <a:pPr lvl="1">
              <a:spcBef>
                <a:spcPts val="0"/>
              </a:spcBef>
              <a:spcAft>
                <a:spcPts val="0"/>
              </a:spcAft>
              <a:buFont typeface="Arial" panose="020B0604020202020204" pitchFamily="34" charset="0"/>
              <a:buChar char="•"/>
            </a:pPr>
            <a:r>
              <a:rPr lang="en-IN" dirty="0"/>
              <a:t>Instruct the model how to act and what parameter </a:t>
            </a:r>
            <a:r>
              <a:rPr lang="en-IN" dirty="0" err="1"/>
              <a:t>shouls</a:t>
            </a:r>
            <a:r>
              <a:rPr lang="en-IN" dirty="0"/>
              <a:t> asked from users and then greeting’s.</a:t>
            </a:r>
          </a:p>
          <a:p>
            <a:pPr lvl="1">
              <a:spcBef>
                <a:spcPts val="0"/>
              </a:spcBef>
              <a:spcAft>
                <a:spcPts val="0"/>
              </a:spcAft>
              <a:buFont typeface="Arial" panose="020B0604020202020204" pitchFamily="34" charset="0"/>
              <a:buChar char="•"/>
            </a:pPr>
            <a:r>
              <a:rPr lang="en-IN" dirty="0"/>
              <a:t>The custom Q&amp;A PDF is ingested via </a:t>
            </a:r>
            <a:r>
              <a:rPr lang="en-IN" dirty="0" err="1"/>
              <a:t>Watsonx</a:t>
            </a:r>
            <a:r>
              <a:rPr lang="en-IN" dirty="0"/>
              <a:t> Agentic Lab’s “Tool” feature</a:t>
            </a:r>
          </a:p>
          <a:p>
            <a:pPr lvl="1">
              <a:spcBef>
                <a:spcPts val="0"/>
              </a:spcBef>
              <a:spcAft>
                <a:spcPts val="0"/>
              </a:spcAft>
              <a:buFont typeface="Arial" panose="020B0604020202020204" pitchFamily="34" charset="0"/>
              <a:buChar char="•"/>
            </a:pPr>
            <a:r>
              <a:rPr lang="en-IN" dirty="0"/>
              <a:t>Prompt-chaining logic is defined via </a:t>
            </a:r>
            <a:r>
              <a:rPr lang="en-IN" dirty="0" err="1"/>
              <a:t>LangGraph</a:t>
            </a:r>
            <a:r>
              <a:rPr lang="en-IN" dirty="0"/>
              <a:t> and </a:t>
            </a:r>
            <a:r>
              <a:rPr lang="en-IN" dirty="0" err="1"/>
              <a:t>ReAct</a:t>
            </a:r>
            <a:r>
              <a:rPr lang="en-IN" dirty="0"/>
              <a:t> principles</a:t>
            </a:r>
          </a:p>
          <a:p>
            <a:pPr lvl="1" eaLnBrk="0" fontAlgn="base" hangingPunct="0">
              <a:spcBef>
                <a:spcPts val="0"/>
              </a:spcBef>
              <a:spcAft>
                <a:spcPts val="0"/>
              </a:spcAft>
              <a:buFont typeface="Arial" panose="020B0604020202020204" pitchFamily="34" charset="0"/>
              <a:buChar char="•"/>
            </a:pPr>
            <a:r>
              <a:rPr lang="en-IN" dirty="0"/>
              <a:t>Model automatically retrieves and ranks relevant answers from document data and also from the  research tools(e.g. Google search ,DuckDuckGo search ,Wikipedia search)</a:t>
            </a:r>
          </a:p>
          <a:p>
            <a:pPr marL="594000" lvl="2" indent="0">
              <a:spcBef>
                <a:spcPts val="0"/>
              </a:spcBef>
              <a:spcAft>
                <a:spcPts val="0"/>
              </a:spcAft>
              <a:buNone/>
            </a:pPr>
            <a:endParaRPr lang="en-IN" dirty="0"/>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7F62D-E9EF-ACDE-6B5D-266DA54BDE6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16E0774-4EA0-5C63-1AF4-CAE7428C6E8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D078FD76-C51F-3A30-4E53-F47FBC1A0D16}"/>
              </a:ext>
            </a:extLst>
          </p:cNvPr>
          <p:cNvSpPr>
            <a:spLocks noGrp="1"/>
          </p:cNvSpPr>
          <p:nvPr>
            <p:ph idx="1"/>
          </p:nvPr>
        </p:nvSpPr>
        <p:spPr>
          <a:xfrm>
            <a:off x="581192" y="1463040"/>
            <a:ext cx="11029615" cy="4198758"/>
          </a:xfrm>
        </p:spPr>
        <p:txBody>
          <a:bodyPr>
            <a:normAutofit/>
          </a:bodyPr>
          <a:lstStyle/>
          <a:p>
            <a:pPr marL="0" indent="0">
              <a:spcBef>
                <a:spcPts val="0"/>
              </a:spcBef>
              <a:spcAft>
                <a:spcPts val="0"/>
              </a:spcAft>
              <a:buNone/>
            </a:pPr>
            <a:r>
              <a:rPr lang="en-IN" sz="1600" b="1" dirty="0"/>
              <a:t>Data Input:</a:t>
            </a:r>
          </a:p>
          <a:p>
            <a:pPr lvl="1">
              <a:spcBef>
                <a:spcPts val="0"/>
              </a:spcBef>
              <a:spcAft>
                <a:spcPts val="0"/>
              </a:spcAft>
              <a:buFont typeface="Arial" panose="020B0604020202020204" pitchFamily="34" charset="0"/>
              <a:buChar char="•"/>
            </a:pPr>
            <a:r>
              <a:rPr lang="en-US" b="1" dirty="0"/>
              <a:t>Structured Prompt</a:t>
            </a:r>
            <a:r>
              <a:rPr lang="en-US" dirty="0"/>
              <a:t>:</a:t>
            </a:r>
            <a:br>
              <a:rPr lang="en-US" dirty="0"/>
            </a:br>
            <a:r>
              <a:rPr lang="en-US" dirty="0"/>
              <a:t>Users enter name, experience level ,job role, or paste their resume along with the number of </a:t>
            </a:r>
            <a:r>
              <a:rPr lang="en-IN" dirty="0"/>
              <a:t>questions and answers</a:t>
            </a:r>
            <a:r>
              <a:rPr lang="en-US" dirty="0"/>
              <a:t>.</a:t>
            </a:r>
            <a:br>
              <a:rPr lang="en-US" dirty="0"/>
            </a:br>
            <a:r>
              <a:rPr lang="en-US" dirty="0"/>
              <a:t>Example prompt:</a:t>
            </a:r>
          </a:p>
          <a:p>
            <a:pPr lvl="1">
              <a:spcBef>
                <a:spcPts val="0"/>
              </a:spcBef>
              <a:spcAft>
                <a:spcPts val="0"/>
              </a:spcAft>
              <a:buFont typeface="Arial" panose="020B0604020202020204" pitchFamily="34" charset="0"/>
              <a:buChar char="•"/>
            </a:pPr>
            <a:r>
              <a:rPr lang="en-US" i="1" dirty="0"/>
              <a:t>“SUMAN MONDAL,</a:t>
            </a:r>
            <a:r>
              <a:rPr lang="en-IN" i="1" dirty="0" err="1"/>
              <a:t>Fresher’s,Software</a:t>
            </a:r>
            <a:r>
              <a:rPr lang="en-IN" i="1" dirty="0"/>
              <a:t> Engineer “</a:t>
            </a:r>
            <a:br>
              <a:rPr lang="en-US" dirty="0"/>
            </a:br>
            <a:r>
              <a:rPr lang="en-US" i="1" dirty="0"/>
              <a:t>“Generate mock interview questions for a fresher web developer.”</a:t>
            </a:r>
            <a:endParaRPr lang="en-US" dirty="0"/>
          </a:p>
          <a:p>
            <a:pPr lvl="1">
              <a:spcBef>
                <a:spcPts val="0"/>
              </a:spcBef>
              <a:spcAft>
                <a:spcPts val="0"/>
              </a:spcAft>
              <a:buFont typeface="Arial" panose="020B0604020202020204" pitchFamily="34" charset="0"/>
              <a:buChar char="•"/>
            </a:pPr>
            <a:r>
              <a:rPr lang="en-US" b="1" dirty="0"/>
              <a:t>Document Upload (RAG-based)</a:t>
            </a:r>
            <a:r>
              <a:rPr lang="en-US" dirty="0"/>
              <a:t>:</a:t>
            </a:r>
            <a:br>
              <a:rPr lang="en-US" dirty="0"/>
            </a:br>
            <a:r>
              <a:rPr lang="en-US" dirty="0"/>
              <a:t>A curated PDF containing predefined Q&amp;A is uploaded to the </a:t>
            </a:r>
            <a:r>
              <a:rPr lang="en-US" dirty="0" err="1"/>
              <a:t>Watsonx</a:t>
            </a:r>
            <a:r>
              <a:rPr lang="en-US" dirty="0"/>
              <a:t> agent, acting as a </a:t>
            </a:r>
            <a:r>
              <a:rPr lang="en-US" b="1" dirty="0"/>
              <a:t>knowledge source</a:t>
            </a:r>
            <a:r>
              <a:rPr lang="en-US" dirty="0"/>
              <a:t>.</a:t>
            </a:r>
          </a:p>
          <a:p>
            <a:pPr marL="0" lvl="0" indent="0" defTabSz="914400" eaLnBrk="0" fontAlgn="base" hangingPunct="0">
              <a:lnSpc>
                <a:spcPct val="100000"/>
              </a:lnSpc>
              <a:spcBef>
                <a:spcPct val="0"/>
              </a:spcBef>
              <a:spcAft>
                <a:spcPct val="0"/>
              </a:spcAft>
              <a:buClrTx/>
              <a:buSzTx/>
              <a:buNone/>
            </a:pPr>
            <a:r>
              <a:rPr lang="en-IN" sz="1600" b="1" dirty="0"/>
              <a:t>Prediction &amp; Reasoning Process:</a:t>
            </a:r>
          </a:p>
          <a:p>
            <a:pPr lvl="1" defTabSz="914400" eaLnBrk="0" fontAlgn="base" hangingPunct="0">
              <a:spcBef>
                <a:spcPct val="0"/>
              </a:spcBef>
              <a:spcAft>
                <a:spcPct val="0"/>
              </a:spcAft>
              <a:buClr>
                <a:srgbClr val="1CADE4"/>
              </a:buClr>
              <a:buSzTx/>
              <a:buFont typeface="Arial" panose="020B0604020202020204" pitchFamily="34" charset="0"/>
              <a:buChar char="•"/>
            </a:pPr>
            <a:r>
              <a:rPr lang="en-US" altLang="en-US" dirty="0">
                <a:solidFill>
                  <a:schemeClr val="tx1"/>
                </a:solidFill>
              </a:rPr>
              <a:t>When a prompt is submitted, the model uses </a:t>
            </a:r>
            <a:r>
              <a:rPr lang="en-US" altLang="en-US" b="1" dirty="0">
                <a:solidFill>
                  <a:schemeClr val="tx1"/>
                </a:solidFill>
              </a:rPr>
              <a:t>RAG + foundation model inference</a:t>
            </a:r>
            <a:endParaRPr lang="en-US" altLang="en-US" dirty="0">
              <a:solidFill>
                <a:schemeClr val="tx1"/>
              </a:solidFill>
            </a:endParaRPr>
          </a:p>
          <a:p>
            <a:pPr lvl="1" defTabSz="914400" eaLnBrk="0" fontAlgn="base" hangingPunct="0">
              <a:spcBef>
                <a:spcPct val="0"/>
              </a:spcBef>
              <a:spcAft>
                <a:spcPct val="0"/>
              </a:spcAft>
              <a:buClr>
                <a:srgbClr val="1CADE4"/>
              </a:buClr>
              <a:buSzTx/>
              <a:buFont typeface="Arial" panose="020B0604020202020204" pitchFamily="34" charset="0"/>
              <a:buChar char="•"/>
            </a:pPr>
            <a:r>
              <a:rPr lang="en-US" altLang="en-US" dirty="0">
                <a:solidFill>
                  <a:schemeClr val="tx1"/>
                </a:solidFill>
              </a:rPr>
              <a:t>Questions, answers, and feedback are generated in real-time</a:t>
            </a:r>
          </a:p>
          <a:p>
            <a:pPr lvl="1" defTabSz="914400" eaLnBrk="0" fontAlgn="base" hangingPunct="0">
              <a:spcBef>
                <a:spcPct val="0"/>
              </a:spcBef>
              <a:spcAft>
                <a:spcPct val="0"/>
              </a:spcAft>
              <a:buClr>
                <a:srgbClr val="1CADE4"/>
              </a:buClr>
              <a:buSzTx/>
              <a:buFont typeface="Arial" panose="020B0604020202020204" pitchFamily="34" charset="0"/>
              <a:buChar char="•"/>
            </a:pPr>
            <a:r>
              <a:rPr lang="en-US" altLang="en-US" dirty="0">
                <a:solidFill>
                  <a:schemeClr val="tx1"/>
                </a:solidFill>
              </a:rPr>
              <a:t>Model provides improvement suggestions, follow-up questions, and soft skill feedback</a:t>
            </a:r>
          </a:p>
          <a:p>
            <a:pPr marL="0" indent="0">
              <a:buNone/>
            </a:pPr>
            <a:r>
              <a:rPr lang="en-IN" sz="1600" b="1" dirty="0"/>
              <a:t>Deployment:</a:t>
            </a:r>
          </a:p>
          <a:p>
            <a:pPr lvl="1">
              <a:spcBef>
                <a:spcPts val="0"/>
              </a:spcBef>
              <a:spcAft>
                <a:spcPts val="0"/>
              </a:spcAft>
              <a:buFont typeface="Arial" panose="020B0604020202020204" pitchFamily="34" charset="0"/>
              <a:buChar char="•"/>
            </a:pPr>
            <a:r>
              <a:rPr lang="en-IN" dirty="0"/>
              <a:t>Save the model that you created.</a:t>
            </a:r>
          </a:p>
          <a:p>
            <a:pPr lvl="1">
              <a:spcBef>
                <a:spcPts val="0"/>
              </a:spcBef>
              <a:spcAft>
                <a:spcPts val="0"/>
              </a:spcAft>
              <a:buFont typeface="Arial" panose="020B0604020202020204" pitchFamily="34" charset="0"/>
              <a:buChar char="•"/>
            </a:pPr>
            <a:r>
              <a:rPr lang="en-IN" dirty="0"/>
              <a:t>Create a deployment space and deploy it.</a:t>
            </a:r>
          </a:p>
          <a:p>
            <a:pPr marL="0" indent="0">
              <a:buNone/>
            </a:pPr>
            <a:endParaRPr lang="en-IN" sz="1600" b="1" dirty="0"/>
          </a:p>
          <a:p>
            <a:pPr marL="0" indent="0">
              <a:buNone/>
            </a:pPr>
            <a:endParaRPr lang="en-IN" sz="1600" b="1" dirty="0"/>
          </a:p>
        </p:txBody>
      </p:sp>
    </p:spTree>
    <p:extLst>
      <p:ext uri="{BB962C8B-B14F-4D97-AF65-F5344CB8AC3E}">
        <p14:creationId xmlns:p14="http://schemas.microsoft.com/office/powerpoint/2010/main" val="3742591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3BD79-DBD8-E7B8-D906-64E68F8D336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0746C4F-41A2-71BB-C7B1-E4BEB1830DF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3" name="Picture 22">
            <a:extLst>
              <a:ext uri="{FF2B5EF4-FFF2-40B4-BE49-F238E27FC236}">
                <a16:creationId xmlns:a16="http://schemas.microsoft.com/office/drawing/2014/main" id="{62D550A7-1B74-1607-9907-F6BC08A5EC2F}"/>
              </a:ext>
            </a:extLst>
          </p:cNvPr>
          <p:cNvPicPr>
            <a:picLocks noChangeAspect="1"/>
          </p:cNvPicPr>
          <p:nvPr/>
        </p:nvPicPr>
        <p:blipFill>
          <a:blip r:embed="rId2"/>
          <a:srcRect/>
          <a:stretch/>
        </p:blipFill>
        <p:spPr>
          <a:xfrm>
            <a:off x="858283" y="1336916"/>
            <a:ext cx="9343623" cy="4528175"/>
          </a:xfrm>
          <a:prstGeom prst="rect">
            <a:avLst/>
          </a:prstGeom>
        </p:spPr>
      </p:pic>
    </p:spTree>
    <p:extLst>
      <p:ext uri="{BB962C8B-B14F-4D97-AF65-F5344CB8AC3E}">
        <p14:creationId xmlns:p14="http://schemas.microsoft.com/office/powerpoint/2010/main" val="3511415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B9A4A-E6E5-9205-AFAC-166E64D74A3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2CBC682-ECE2-998A-535C-2C6518C7762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 name="Picture 1">
            <a:extLst>
              <a:ext uri="{FF2B5EF4-FFF2-40B4-BE49-F238E27FC236}">
                <a16:creationId xmlns:a16="http://schemas.microsoft.com/office/drawing/2014/main" id="{F7450794-BEBB-80FE-5F68-26306803853D}"/>
              </a:ext>
            </a:extLst>
          </p:cNvPr>
          <p:cNvPicPr>
            <a:picLocks noChangeAspect="1"/>
          </p:cNvPicPr>
          <p:nvPr/>
        </p:nvPicPr>
        <p:blipFill>
          <a:blip r:embed="rId2"/>
          <a:srcRect/>
          <a:stretch/>
        </p:blipFill>
        <p:spPr>
          <a:xfrm>
            <a:off x="805342" y="1330272"/>
            <a:ext cx="10228418" cy="4940980"/>
          </a:xfrm>
          <a:prstGeom prst="rect">
            <a:avLst/>
          </a:prstGeom>
        </p:spPr>
      </p:pic>
    </p:spTree>
    <p:extLst>
      <p:ext uri="{BB962C8B-B14F-4D97-AF65-F5344CB8AC3E}">
        <p14:creationId xmlns:p14="http://schemas.microsoft.com/office/powerpoint/2010/main" val="115407821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1613</TotalTime>
  <Words>1123</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Franklin Gothic Book</vt:lpstr>
      <vt:lpstr>Franklin Gothic Demi</vt:lpstr>
      <vt:lpstr>Wingdings</vt:lpstr>
      <vt:lpstr>Wingdings 2</vt:lpstr>
      <vt:lpstr>DividendVTI</vt:lpstr>
      <vt:lpstr>Interview Trainer Agent</vt:lpstr>
      <vt:lpstr>OUTLINE</vt:lpstr>
      <vt:lpstr>Problem Statement</vt:lpstr>
      <vt:lpstr>Proposed Solution</vt:lpstr>
      <vt:lpstr>System  Approach</vt:lpstr>
      <vt:lpstr>Algorithm &amp; Deployment</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SUMAN MONDAL</cp:lastModifiedBy>
  <cp:revision>27</cp:revision>
  <dcterms:created xsi:type="dcterms:W3CDTF">2021-05-26T16:50:10Z</dcterms:created>
  <dcterms:modified xsi:type="dcterms:W3CDTF">2025-08-01T13:09:29Z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