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DM Serif Display" charset="1" panose="00000000000000000000"/>
      <p:regular r:id="rId24"/>
    </p:embeddedFont>
    <p:embeddedFont>
      <p:font typeface="Inria Serif" charset="1" panose="00000000000000000000"/>
      <p:regular r:id="rId25"/>
    </p:embeddedFont>
    <p:embeddedFont>
      <p:font typeface="Lora Bold" charset="1" panose="00000800000000000000"/>
      <p:regular r:id="rId26"/>
    </p:embeddedFont>
    <p:embeddedFont>
      <p:font typeface="Inria Serif Bold" charset="1" panose="00000000000000000000"/>
      <p:regular r:id="rId27"/>
    </p:embeddedFont>
    <p:embeddedFont>
      <p:font typeface="Lora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3335922"/>
            <a:chOff x="0" y="0"/>
            <a:chExt cx="5157178" cy="878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878597"/>
            </a:xfrm>
            <a:custGeom>
              <a:avLst/>
              <a:gdLst/>
              <a:ahLst/>
              <a:cxnLst/>
              <a:rect r="r" b="b" t="t" l="l"/>
              <a:pathLst>
                <a:path h="878597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878597"/>
                  </a:lnTo>
                  <a:lnTo>
                    <a:pt x="0" y="878597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916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73785" y="7644041"/>
            <a:ext cx="2440493" cy="1820983"/>
          </a:xfrm>
          <a:custGeom>
            <a:avLst/>
            <a:gdLst/>
            <a:ahLst/>
            <a:cxnLst/>
            <a:rect r="r" b="b" t="t" l="l"/>
            <a:pathLst>
              <a:path h="1820983" w="2440493">
                <a:moveTo>
                  <a:pt x="0" y="0"/>
                </a:moveTo>
                <a:lnTo>
                  <a:pt x="2440493" y="0"/>
                </a:lnTo>
                <a:lnTo>
                  <a:pt x="2440493" y="1820984"/>
                </a:lnTo>
                <a:lnTo>
                  <a:pt x="0" y="182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" y="1298624"/>
            <a:ext cx="17259300" cy="137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4"/>
              </a:lnSpc>
            </a:pPr>
            <a:r>
              <a:rPr lang="en-US" sz="8124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Kinetic Energy powered Backpack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36929" y="501601"/>
            <a:ext cx="7830600" cy="93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5"/>
              </a:lnSpc>
            </a:pPr>
            <a:r>
              <a:rPr lang="en-US" sz="5471" spc="355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ME -322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3567" y="4194418"/>
            <a:ext cx="14500866" cy="251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                                   Grinders</a:t>
            </a:r>
          </a:p>
          <a:p>
            <a:pPr algn="just">
              <a:lnSpc>
                <a:spcPts val="4847"/>
              </a:lnSpc>
            </a:pPr>
          </a:p>
          <a:p>
            <a:pPr algn="just">
              <a:lnSpc>
                <a:spcPts val="4847"/>
              </a:lnSpc>
            </a:pPr>
            <a:r>
              <a:rPr lang="en-US" sz="3462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1) Aishwarya (220103004)            2) Ayush Gupta (220103026)</a:t>
            </a:r>
          </a:p>
          <a:p>
            <a:pPr algn="just">
              <a:lnSpc>
                <a:spcPts val="4847"/>
              </a:lnSpc>
            </a:pPr>
            <a:r>
              <a:rPr lang="en-US" sz="3462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3) Ayush Singh (220103027)         4) Anupam A.P. Singh (220103137)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70568" y="7824320"/>
            <a:ext cx="9058220" cy="138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Department of Mechanical Engineering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Indian Institute of Technology Guwahati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7646" y="2006802"/>
            <a:ext cx="17552709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Suspended Load Mechanism - </a:t>
            </a:r>
            <a:r>
              <a:rPr lang="en-US" sz="34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backpack’s internal load is mounted on a sliding frame that allows vertical movement independent of the outer frame. This setup enables the load to oscillate slightly in sync with the user’s walking motion.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Relative Motion for Energy Generation -</a:t>
            </a:r>
            <a:r>
              <a:rPr lang="en-US" sz="34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As the user walks, the vertical displacement between the outer frame (worn by the user)  and the suspended load creates a relative motion. This oscillation is harnessed using a mechanical linkage connected to an energy harvesting system.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67646" y="7307320"/>
            <a:ext cx="10469846" cy="1790258"/>
          </a:xfrm>
          <a:custGeom>
            <a:avLst/>
            <a:gdLst/>
            <a:ahLst/>
            <a:cxnLst/>
            <a:rect r="r" b="b" t="t" l="l"/>
            <a:pathLst>
              <a:path h="1790258" w="10469846">
                <a:moveTo>
                  <a:pt x="0" y="0"/>
                </a:moveTo>
                <a:lnTo>
                  <a:pt x="10469846" y="0"/>
                </a:lnTo>
                <a:lnTo>
                  <a:pt x="10469846" y="1790258"/>
                </a:lnTo>
                <a:lnTo>
                  <a:pt x="0" y="1790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56" r="0" b="-236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60157" y="6928052"/>
            <a:ext cx="6294994" cy="2548794"/>
          </a:xfrm>
          <a:custGeom>
            <a:avLst/>
            <a:gdLst/>
            <a:ahLst/>
            <a:cxnLst/>
            <a:rect r="r" b="b" t="t" l="l"/>
            <a:pathLst>
              <a:path h="2548794" w="6294994">
                <a:moveTo>
                  <a:pt x="0" y="0"/>
                </a:moveTo>
                <a:lnTo>
                  <a:pt x="6294994" y="0"/>
                </a:lnTo>
                <a:lnTo>
                  <a:pt x="6294994" y="2548794"/>
                </a:lnTo>
                <a:lnTo>
                  <a:pt x="0" y="2548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8" t="0" r="-50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Mechanism 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Mechanism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7646" y="2361955"/>
            <a:ext cx="17552709" cy="477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Electromechanical Conversion -</a:t>
            </a:r>
            <a:r>
              <a:rPr lang="en-US" sz="33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3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A rack and pinion or cable-pulley system converts the vertical motion into rotational energy. This rotational motion is then used to drive an electric generator (e.g., DC motor or electromagnetic coil).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Energy Storage - </a:t>
            </a:r>
            <a:r>
              <a:rPr lang="en-US" sz="33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electrical energy generated is regulated and stored in a rechargeable battery or capacitor system for later use, such as charging portable devices.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Design Advantages -</a:t>
            </a:r>
            <a:r>
              <a:rPr lang="en-US" sz="33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5084" y="6668741"/>
            <a:ext cx="14952215" cy="297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Utilizes walking motion without requiring user effort</a:t>
            </a:r>
          </a:p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Maintains comfortable load handling by reducing peak forces on the user</a:t>
            </a:r>
          </a:p>
          <a:p>
            <a:pPr algn="just" marL="734061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Generates power sustainably during regular mobility</a:t>
            </a:r>
          </a:p>
          <a:p>
            <a:pPr algn="just">
              <a:lnSpc>
                <a:spcPts val="47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8597654" y="693290"/>
            <a:ext cx="7875261" cy="10365336"/>
          </a:xfrm>
          <a:custGeom>
            <a:avLst/>
            <a:gdLst/>
            <a:ahLst/>
            <a:cxnLst/>
            <a:rect r="r" b="b" t="t" l="l"/>
            <a:pathLst>
              <a:path h="10365336" w="7875261">
                <a:moveTo>
                  <a:pt x="0" y="0"/>
                </a:moveTo>
                <a:lnTo>
                  <a:pt x="7875261" y="0"/>
                </a:lnTo>
                <a:lnTo>
                  <a:pt x="7875261" y="10365336"/>
                </a:lnTo>
                <a:lnTo>
                  <a:pt x="0" y="10365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2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Mechanism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700" y="1890702"/>
            <a:ext cx="6148733" cy="807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In the suspended-load backpack, the pack frame is fixed to the body, but the load, mounted on the load plate, is suspended by springs (red) from the frame.</a:t>
            </a:r>
          </a:p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During walking, the load is free to ride up and down on bushings constrained to vertical rods. </a:t>
            </a:r>
          </a:p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Electricity generation was accomplished by attaching a toothed rack to the load plate, which when moving up and down during walking, meshed with a pinion gear mounted on a geared dc motor, functioning as a generator, rigidly attached to the backpack frame.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28761"/>
            <a:ext cx="5821849" cy="7706989"/>
          </a:xfrm>
          <a:custGeom>
            <a:avLst/>
            <a:gdLst/>
            <a:ahLst/>
            <a:cxnLst/>
            <a:rect r="r" b="b" t="t" l="l"/>
            <a:pathLst>
              <a:path h="7706989" w="5821849">
                <a:moveTo>
                  <a:pt x="0" y="0"/>
                </a:moveTo>
                <a:lnTo>
                  <a:pt x="5821849" y="0"/>
                </a:lnTo>
                <a:lnTo>
                  <a:pt x="5821849" y="7706989"/>
                </a:lnTo>
                <a:lnTo>
                  <a:pt x="0" y="7706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30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37667" y="2028761"/>
            <a:ext cx="3335320" cy="4312233"/>
          </a:xfrm>
          <a:custGeom>
            <a:avLst/>
            <a:gdLst/>
            <a:ahLst/>
            <a:cxnLst/>
            <a:rect r="r" b="b" t="t" l="l"/>
            <a:pathLst>
              <a:path h="4312233" w="3335320">
                <a:moveTo>
                  <a:pt x="0" y="0"/>
                </a:moveTo>
                <a:lnTo>
                  <a:pt x="3335320" y="0"/>
                </a:lnTo>
                <a:lnTo>
                  <a:pt x="3335320" y="4312233"/>
                </a:lnTo>
                <a:lnTo>
                  <a:pt x="0" y="4312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119" b="-1408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60105" y="2028841"/>
            <a:ext cx="2099195" cy="6229318"/>
          </a:xfrm>
          <a:custGeom>
            <a:avLst/>
            <a:gdLst/>
            <a:ahLst/>
            <a:cxnLst/>
            <a:rect r="r" b="b" t="t" l="l"/>
            <a:pathLst>
              <a:path h="6229318" w="2099195">
                <a:moveTo>
                  <a:pt x="0" y="0"/>
                </a:moveTo>
                <a:lnTo>
                  <a:pt x="2099195" y="0"/>
                </a:lnTo>
                <a:lnTo>
                  <a:pt x="2099195" y="6229318"/>
                </a:lnTo>
                <a:lnTo>
                  <a:pt x="0" y="6229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1334" y="6710843"/>
            <a:ext cx="7387985" cy="2891242"/>
          </a:xfrm>
          <a:custGeom>
            <a:avLst/>
            <a:gdLst/>
            <a:ahLst/>
            <a:cxnLst/>
            <a:rect r="r" b="b" t="t" l="l"/>
            <a:pathLst>
              <a:path h="2891242" w="7387985">
                <a:moveTo>
                  <a:pt x="0" y="0"/>
                </a:moveTo>
                <a:lnTo>
                  <a:pt x="7387985" y="0"/>
                </a:lnTo>
                <a:lnTo>
                  <a:pt x="7387985" y="2891242"/>
                </a:lnTo>
                <a:lnTo>
                  <a:pt x="0" y="2891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156" r="0" b="-4154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CAD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920194"/>
            <a:chOff x="0" y="0"/>
            <a:chExt cx="5157178" cy="5057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505730"/>
            </a:xfrm>
            <a:custGeom>
              <a:avLst/>
              <a:gdLst/>
              <a:ahLst/>
              <a:cxnLst/>
              <a:rect r="r" b="b" t="t" l="l"/>
              <a:pathLst>
                <a:path h="505730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505730"/>
                  </a:lnTo>
                  <a:lnTo>
                    <a:pt x="0" y="50573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543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46500" y="231059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Kinematic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5700" y="2293413"/>
            <a:ext cx="16723600" cy="73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Walking Motion Basis -</a:t>
            </a: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</a:t>
            </a: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Human walking resembles inverted pendulum motion – the hip undergoes vertical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</a:t>
            </a: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displacement of 5–7cm every step.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Load Oscillation -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The suspended load moves vertically up and down in sync with the walking motion.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Relative Travel -</a:t>
            </a:r>
            <a:r>
              <a:rPr lang="en-US" sz="30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Rack displacement ≈ 6 cm per step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Step frequency ≈ 2 steps/sec → oscillation frequency = 2 Hz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Rack Pinion Rotation - </a:t>
            </a:r>
          </a:p>
          <a:p>
            <a:pPr algn="l">
              <a:lnSpc>
                <a:spcPts val="4060"/>
              </a:lnSpc>
            </a:pP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7</a:t>
            </a: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cm travel → 1 rack rotations per step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Speed of pinion rotation ≈ 2400–5000 rpm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Result - </a:t>
            </a:r>
          </a:p>
          <a:p>
            <a:pPr algn="l">
              <a:lnSpc>
                <a:spcPts val="4060"/>
              </a:lnSpc>
            </a:pP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</a:t>
            </a: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This motion drives a DC motor, converting mechanical input into </a:t>
            </a: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useful electric power</a:t>
            </a:r>
          </a:p>
          <a:p>
            <a:pPr algn="l">
              <a:lnSpc>
                <a:spcPts val="4060"/>
              </a:lnSpc>
            </a:pP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(8-10 W)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920194"/>
            <a:chOff x="0" y="0"/>
            <a:chExt cx="5157178" cy="5057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505730"/>
            </a:xfrm>
            <a:custGeom>
              <a:avLst/>
              <a:gdLst/>
              <a:ahLst/>
              <a:cxnLst/>
              <a:rect r="r" b="b" t="t" l="l"/>
              <a:pathLst>
                <a:path h="505730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505730"/>
                  </a:lnTo>
                  <a:lnTo>
                    <a:pt x="0" y="50573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543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46500" y="231059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 Force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2200" y="2539164"/>
            <a:ext cx="16723600" cy="671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Load Weight assumed -</a:t>
            </a: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10 kg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Dynamic Vertical Acceleration -</a:t>
            </a: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2m/s</a:t>
            </a: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2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Resulting Force on Rack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F=m.a = 10 x 2 = 20m/s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(excluding gravitational force)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Spring Force (Compression Type) - 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Spring stiffness k=200 N/m, travel = 6 cm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F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spring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= k.x = 200 x 0.06 = 12N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Torque on Generator Gear - 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Gear radius = 2.5 cm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Torque T = F.r = 20 x 0.025 = 0.5Nm</a:t>
            </a: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Power Transmitted - 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</a:t>
            </a:r>
            <a:r>
              <a:rPr lang="en-US" sz="3199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Approx. 8 - 10 W to generator depending on gait and load movement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312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6"/>
              </a:lnSpc>
            </a:pPr>
            <a:r>
              <a:rPr lang="en-US" b="true" sz="7571" spc="492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Basic Dimensional Details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3075" y="1847907"/>
            <a:ext cx="17138310" cy="803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Basic Dimensions (Outer Frame) -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Height - 50cm Width - 35cm Depth - 20cm (Comparable to a standard hiking backpack,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ensuring comfort and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usability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Internal Sliding Frame (Load Suspension System)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Vertical travel range: 6–8 cm (oscillation allowance)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Mechanical Transmission System</a:t>
            </a:r>
          </a:p>
          <a:p>
            <a:pPr algn="just">
              <a:lnSpc>
                <a:spcPts val="3920"/>
              </a:lnSpc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  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Rack &amp; Pinion or Pulley setup size: 15 cm × 10 cm × 5 cm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Generator (small brushed DC motor) 5 cm Diameter,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10 cm Length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Battery/Energy Storage Unit</a:t>
            </a:r>
          </a:p>
          <a:p>
            <a:pPr algn="just">
              <a:lnSpc>
                <a:spcPts val="3920"/>
              </a:lnSpc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        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Size: 10 cm × 5 cm × 3 cm     Type: Li-ion rechargeable battery (e.g., 3.7V, 2200 mAh)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Total Estimated Weight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Backpack frame &amp; suspension: 2.0–2.5 kg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Generator &amp; electronics: 1 kg 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Load (carried by user): variable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       Total system (excluding load): ~3.0 - 3.5 kg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31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6"/>
              </a:lnSpc>
            </a:pPr>
            <a:r>
              <a:rPr lang="en-US" b="true" sz="7571" spc="492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Cost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60171" y="2115210"/>
            <a:ext cx="2962581" cy="71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Component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9756" y="2115210"/>
            <a:ext cx="2442495" cy="71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Cost(INR)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2214811" y="3154615"/>
            <a:ext cx="1385837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9124950" y="1995258"/>
            <a:ext cx="19050" cy="78328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100182" y="3402265"/>
            <a:ext cx="6082560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Backpack frame + Load Suspension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33456" y="4154776"/>
            <a:ext cx="3416011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Spring + Rail Guides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68148" y="4907287"/>
            <a:ext cx="5346628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Rack &amp; Pinion Gear Mechanism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54096" y="5659798"/>
            <a:ext cx="3774732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Generator (DC Motor)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6716" y="6412309"/>
            <a:ext cx="5629491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Voltage Regulation + USB Output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9683" y="7164820"/>
            <a:ext cx="4443556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Battery (2200 mAh Li-ion)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29730" y="7917331"/>
            <a:ext cx="2423463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Miscellaneous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83550" y="3402265"/>
            <a:ext cx="1163114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800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86842" y="4154776"/>
            <a:ext cx="1156530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500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86842" y="4907287"/>
            <a:ext cx="1156530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500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05663" y="5659798"/>
            <a:ext cx="1318888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1000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87203" y="6412309"/>
            <a:ext cx="1155808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400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30443" y="7164820"/>
            <a:ext cx="5269327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1000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30443" y="7917331"/>
            <a:ext cx="5269327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Rs 200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2233860" y="8755567"/>
            <a:ext cx="1385837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3314123" y="8933777"/>
            <a:ext cx="3654677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Total Estimated Cost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21777" y="8933777"/>
            <a:ext cx="2637775" cy="507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Rs 3500 - 4500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56042" y="2267379"/>
            <a:ext cx="6175916" cy="545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40"/>
              </a:lnSpc>
            </a:pPr>
            <a:r>
              <a:rPr lang="en-US" sz="1567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</a:t>
            </a:r>
          </a:p>
          <a:p>
            <a:pPr algn="ctr">
              <a:lnSpc>
                <a:spcPts val="21940"/>
              </a:lnSpc>
            </a:pPr>
            <a:r>
              <a:rPr lang="en-US" sz="1567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8808" y="110555"/>
            <a:ext cx="10526843" cy="131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6"/>
              </a:lnSpc>
            </a:pPr>
            <a:r>
              <a:rPr lang="en-US" b="true" sz="7571" spc="492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Outline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0186" y="1846385"/>
            <a:ext cx="8908600" cy="812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Motivation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Problem Formulation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Market Survey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Working Ideas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Mechanism Design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CAD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Kinematic Analysis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Force Analysis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Basic Dimensional Details</a:t>
            </a:r>
          </a:p>
          <a:p>
            <a:pPr algn="just" marL="995369" indent="-497684" lvl="1">
              <a:lnSpc>
                <a:spcPts val="6454"/>
              </a:lnSpc>
              <a:buFont typeface="Arial"/>
              <a:buChar char="•"/>
            </a:pPr>
            <a:r>
              <a:rPr lang="en-US" sz="461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Cost Evaluation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35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Motivation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7966" y="1895262"/>
            <a:ext cx="17572067" cy="7829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7"/>
              </a:lnSpc>
            </a:pPr>
            <a:r>
              <a:rPr lang="en-US" sz="3755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US" b="true" sz="3755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Why this Project ?</a:t>
            </a:r>
          </a:p>
          <a:p>
            <a:pPr algn="just" marL="661404" indent="-33070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growing dependence on electronic devices like smartphones, tablets, and smartwatches requires constant power, especially during travel or outdoor activities.</a:t>
            </a:r>
          </a:p>
          <a:p>
            <a:pPr algn="just" marL="661404" indent="-33070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Traditional power banks rely on stored energy, which eventually runs out, leaving users without power in critical moments.</a:t>
            </a:r>
          </a:p>
          <a:p>
            <a:pPr algn="just" marL="661404" indent="-33070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Harnessing kinetic energy from natural human motion (like walking or running) offers a sustainable and renewable solution.</a:t>
            </a:r>
          </a:p>
          <a:p>
            <a:pPr algn="just" marL="661404" indent="-33070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Environmental benefits : Reduces dependency on batteries, contributing to reduced e-waste.</a:t>
            </a:r>
          </a:p>
          <a:p>
            <a:pPr algn="just" marL="661404" indent="-33070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Practical benefits : Convenient and eco-friendly way to keep devices charged during daily commutes, trekking, or emergencies.</a:t>
            </a:r>
          </a:p>
          <a:p>
            <a:pPr algn="just">
              <a:lnSpc>
                <a:spcPts val="4288"/>
              </a:lnSpc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Example:</a:t>
            </a:r>
          </a:p>
          <a:p>
            <a:pPr algn="just">
              <a:lnSpc>
                <a:spcPts val="4288"/>
              </a:lnSpc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Imagine you’re on a trek, and your phone runs out of charge — with a kinetic energy-powered</a:t>
            </a:r>
          </a:p>
          <a:p>
            <a:pPr algn="just">
              <a:lnSpc>
                <a:spcPts val="4288"/>
              </a:lnSpc>
            </a:pPr>
            <a:r>
              <a:rPr lang="en-US" sz="3063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backpack,your movement would automatically generate power!</a:t>
            </a:r>
          </a:p>
          <a:p>
            <a:pPr algn="just">
              <a:lnSpc>
                <a:spcPts val="525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Problem Formulation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580" y="2226094"/>
            <a:ext cx="17104841" cy="703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3"/>
              </a:lnSpc>
            </a:pPr>
            <a:r>
              <a:rPr lang="en-US" b="true" sz="4002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Problem Statement :-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Current portable charging solutions (e.g., power banks) are limited by battery capacity and require pre-charging for their use.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There’s a lack of a continuous and sustainable power source for personal devices, especially during travel or outdoor activities.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b="true" sz="4002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Need for a system that:</a:t>
            </a:r>
          </a:p>
          <a:p>
            <a:pPr algn="just" marL="1728193" indent="-576064" lvl="2">
              <a:lnSpc>
                <a:spcPts val="5603"/>
              </a:lnSpc>
              <a:buFont typeface="Arial"/>
              <a:buChar char="⚬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Generates power during regular human movement (walking, running, hiking).</a:t>
            </a:r>
          </a:p>
          <a:p>
            <a:pPr algn="just" marL="1728193" indent="-576064" lvl="2">
              <a:lnSpc>
                <a:spcPts val="5603"/>
              </a:lnSpc>
              <a:buFont typeface="Arial"/>
              <a:buChar char="⚬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Efficiently stores and delivers power to electronic devices.</a:t>
            </a:r>
          </a:p>
          <a:p>
            <a:pPr algn="just">
              <a:lnSpc>
                <a:spcPts val="560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Problem Formulation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580" y="1845167"/>
            <a:ext cx="17104841" cy="8441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3"/>
              </a:lnSpc>
            </a:pPr>
            <a:r>
              <a:rPr lang="en-US" b="true" sz="4002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Objective :-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Develop an ergonomic backpack that:</a:t>
            </a:r>
          </a:p>
          <a:p>
            <a:pPr algn="just" marL="1728193" indent="-576064" lvl="2">
              <a:lnSpc>
                <a:spcPts val="5603"/>
              </a:lnSpc>
              <a:buFont typeface="Arial"/>
              <a:buChar char="⚬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Converts kinetic energy from walking or running into electrical energy.</a:t>
            </a:r>
          </a:p>
          <a:p>
            <a:pPr algn="just" marL="1728193" indent="-576064" lvl="2">
              <a:lnSpc>
                <a:spcPts val="5603"/>
              </a:lnSpc>
              <a:buFont typeface="Arial"/>
              <a:buChar char="⚬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Stores the generated energy in a battery or capacitor.</a:t>
            </a:r>
          </a:p>
          <a:p>
            <a:pPr algn="just" marL="1728193" indent="-576064" lvl="2">
              <a:lnSpc>
                <a:spcPts val="5603"/>
              </a:lnSpc>
              <a:buFont typeface="Arial"/>
              <a:buChar char="⚬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Provides a standard charging output (e.g., USB) for mobile devices.</a:t>
            </a:r>
          </a:p>
          <a:p>
            <a:pPr algn="just">
              <a:lnSpc>
                <a:spcPts val="5603"/>
              </a:lnSpc>
            </a:pPr>
            <a:r>
              <a:rPr lang="en-US" b="true" sz="4002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Scope :-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Suitable for students, travelers, and outdoor enthusiasts.</a:t>
            </a:r>
          </a:p>
          <a:p>
            <a:pPr algn="just" marL="864097" indent="-432048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Focus on maximizing energy conversion efficiency while maintaining comfort and usability.</a:t>
            </a:r>
          </a:p>
          <a:p>
            <a:pPr algn="just">
              <a:lnSpc>
                <a:spcPts val="560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Market Survey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5370" y="2010310"/>
            <a:ext cx="17117260" cy="886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3"/>
              </a:lnSpc>
            </a:pPr>
            <a:r>
              <a:rPr lang="en-US" sz="41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US" b="true" sz="4102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Existing Solution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b="true" sz="3502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Solar Backpacks - </a:t>
            </a: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Use solar panels to generate electricity but depend on sunlight availability.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b="true" sz="3502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Power Banks -  </a:t>
            </a: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Provide portable energy storage but require prior charging from an external source.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b="true" sz="3502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Hand Crank Generators - </a:t>
            </a: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Allow manual generation of electricity but require continuous effort from the user.</a:t>
            </a:r>
          </a:p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 </a:t>
            </a:r>
          </a:p>
          <a:p>
            <a:pPr algn="just">
              <a:lnSpc>
                <a:spcPts val="5743"/>
              </a:lnSpc>
            </a:pPr>
            <a:r>
              <a:rPr lang="en-US" sz="41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 </a:t>
            </a:r>
            <a:r>
              <a:rPr lang="en-US" b="true" sz="4102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Limitations of Current alternatives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Solar backpacks are ineffective in low-light conditions or at night.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Power banks have limited capacity and need frequent recharging.</a:t>
            </a:r>
          </a:p>
          <a:p>
            <a:pPr algn="just" marL="756149" indent="-378075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Hand-crank generators are inefficient and inconvenient for prolonged use.</a:t>
            </a:r>
          </a:p>
          <a:p>
            <a:pPr algn="just">
              <a:lnSpc>
                <a:spcPts val="4623"/>
              </a:lnSpc>
            </a:pPr>
          </a:p>
          <a:p>
            <a:pPr algn="just">
              <a:lnSpc>
                <a:spcPts val="560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7035" y="293698"/>
            <a:ext cx="16673930" cy="1127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4"/>
              </a:lnSpc>
            </a:pPr>
            <a:r>
              <a:rPr lang="en-US" sz="3896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-US" b="true" sz="3896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Potential Market Segments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Military &amp; Defense Personnel:</a:t>
            </a: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Can reduce reliance on traditional power sources in field operations.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Emergency Responders &amp; Disaster Relief Workers:</a:t>
            </a: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Provides power in situations where electricity is unavailable.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Hikers &amp; Outdoor Enthusiasts:</a:t>
            </a: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Reliable energy source in remote areas without electricity access.</a:t>
            </a:r>
          </a:p>
          <a:p>
            <a:pPr algn="just">
              <a:lnSpc>
                <a:spcPts val="4223"/>
              </a:lnSpc>
            </a:pPr>
          </a:p>
          <a:p>
            <a:pPr algn="just">
              <a:lnSpc>
                <a:spcPts val="5454"/>
              </a:lnSpc>
            </a:pPr>
            <a:r>
              <a:rPr lang="en-US" sz="3896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-US" b="true" sz="3896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Competitive Advantage of Kinetic Energy-Powered Backpack</a:t>
            </a:r>
          </a:p>
          <a:p>
            <a:pPr algn="just">
              <a:lnSpc>
                <a:spcPts val="5314"/>
              </a:lnSpc>
            </a:pP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Energy generation is independent of external sources like sunlight or manual cranking.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Utilizes wasted energy from walking to generate electricity, making it an effortless solution.</a:t>
            </a:r>
          </a:p>
          <a:p>
            <a:pPr algn="just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Potential for integration with IoT features, tracking energy generation and usage in real time.</a:t>
            </a:r>
          </a:p>
          <a:p>
            <a:pPr algn="just">
              <a:lnSpc>
                <a:spcPts val="4496"/>
              </a:lnSpc>
            </a:pPr>
          </a:p>
          <a:p>
            <a:pPr algn="just">
              <a:lnSpc>
                <a:spcPts val="4223"/>
              </a:lnSpc>
            </a:pPr>
          </a:p>
          <a:p>
            <a:pPr algn="just">
              <a:lnSpc>
                <a:spcPts val="517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581159" cy="1679188"/>
            <a:chOff x="0" y="0"/>
            <a:chExt cx="5157178" cy="442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57177" cy="442255"/>
            </a:xfrm>
            <a:custGeom>
              <a:avLst/>
              <a:gdLst/>
              <a:ahLst/>
              <a:cxnLst/>
              <a:rect r="r" b="b" t="t" l="l"/>
              <a:pathLst>
                <a:path h="442255" w="5157177">
                  <a:moveTo>
                    <a:pt x="0" y="0"/>
                  </a:moveTo>
                  <a:lnTo>
                    <a:pt x="5157177" y="0"/>
                  </a:lnTo>
                  <a:lnTo>
                    <a:pt x="5157177" y="442255"/>
                  </a:lnTo>
                  <a:lnTo>
                    <a:pt x="0" y="442255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57178" cy="4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0555"/>
            <a:ext cx="18288000" cy="129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5"/>
              </a:lnSpc>
            </a:pPr>
            <a:r>
              <a:rPr lang="en-US" b="true" sz="7471" spc="485">
                <a:solidFill>
                  <a:srgbClr val="423734"/>
                </a:solidFill>
                <a:latin typeface="Inria Serif Bold"/>
                <a:ea typeface="Inria Serif Bold"/>
                <a:cs typeface="Inria Serif Bold"/>
                <a:sym typeface="Inria Serif Bold"/>
              </a:rPr>
              <a:t>Working Ideas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3445" y="1835703"/>
            <a:ext cx="16861110" cy="896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b="true" sz="3700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Piezoelectric Energy Harvesting 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Piezoelectric strips are embedded in areas experiencing high pressure, such as shoulder straps or back padding.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As the user moves, mechanical stress (compression and tension) is applied to these strips.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Piezoelectric materials convert this mechanical stress into small electrical currents through direct piezoelectric effects.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generated electricity is collected and stored in a battery for later use or used directly for low-power applications. 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Features - 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Power Output: </a:t>
            </a: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Generates approximately 5–10 watts depending on activity level and stress applied.</a:t>
            </a:r>
          </a:p>
          <a:p>
            <a:pPr algn="just" marL="561488" indent="-280744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Weight Added:</a:t>
            </a:r>
            <a:r>
              <a:rPr lang="en-US" sz="26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Minimal (~0.5–1 kg), making it lightweight and portable.</a:t>
            </a:r>
          </a:p>
          <a:p>
            <a:pPr algn="just">
              <a:lnSpc>
                <a:spcPts val="3312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Challenges - </a:t>
            </a:r>
          </a:p>
          <a:p>
            <a:pPr algn="just" marL="545671" indent="-272836" lvl="1">
              <a:lnSpc>
                <a:spcPts val="3538"/>
              </a:lnSpc>
              <a:buFont typeface="Arial"/>
              <a:buChar char="•"/>
            </a:pPr>
            <a:r>
              <a:rPr lang="en-US" b="true" sz="2527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Low Power Output:</a:t>
            </a:r>
            <a:r>
              <a:rPr lang="en-US" sz="2527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Generates less electricity, limiting its use for high-demand applications.</a:t>
            </a:r>
          </a:p>
          <a:p>
            <a:pPr algn="just" marL="545671" indent="-272836" lvl="1">
              <a:lnSpc>
                <a:spcPts val="3538"/>
              </a:lnSpc>
              <a:buFont typeface="Arial"/>
              <a:buChar char="•"/>
            </a:pPr>
            <a:r>
              <a:rPr lang="en-US" b="true" sz="2527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Scalability Issue:</a:t>
            </a:r>
            <a:r>
              <a:rPr lang="en-US" sz="2527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Requires a larger surface area for sufficient energy harvesting, complicating integration into smaller backpacks.</a:t>
            </a:r>
          </a:p>
          <a:p>
            <a:pPr algn="just">
              <a:lnSpc>
                <a:spcPts val="3312"/>
              </a:lnSpc>
            </a:pPr>
          </a:p>
          <a:p>
            <a:pPr algn="just">
              <a:lnSpc>
                <a:spcPts val="410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3445" y="350943"/>
            <a:ext cx="16861110" cy="1063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b="true" sz="3900" u="sng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Pendulum-Based Mechanism 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A pendulum is mounted at the top section of the backpack frame. As the user walks or runs, vertical and horizontal movements cause the pendulum to swing back and forth.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This kinetic energy is transferred to a mechanical linkage system (e.g., gears or rack-and-pinion). The linkage drives a generator to convert mechanical energy into electrical power.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generated electricity is stored in a battery or used directly to charge devices.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Features - 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Power Output: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Generates 16–22 watts during walking and up to 40 watts during running.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Energy Efficiency: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Increasing the pendulum weight enhances power generation. For example, with a 10 kg load, it can produce enough electricity to power small devices like GPS systems or emergency beacons.</a:t>
            </a:r>
          </a:p>
          <a:p>
            <a:pPr algn="just" marL="604667" indent="-30233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Weather Independence: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 Operates in all weather conditions, unlike solar-powered alternatives.</a:t>
            </a:r>
          </a:p>
          <a:p>
            <a:pPr algn="just">
              <a:lnSpc>
                <a:spcPts val="3592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 b="true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Challenges - </a:t>
            </a:r>
          </a:p>
          <a:p>
            <a:pPr algn="just" marL="588850" indent="-294425" lvl="1">
              <a:lnSpc>
                <a:spcPts val="3818"/>
              </a:lnSpc>
              <a:buFont typeface="Arial"/>
              <a:buChar char="•"/>
            </a:pPr>
            <a:r>
              <a:rPr lang="en-US" b="true" sz="2727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Added Weight: </a:t>
            </a:r>
            <a:r>
              <a:rPr lang="en-US" sz="2727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The pendulum system increases the overall weight of the backpack, which may affect user comfort.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423734"/>
                </a:solidFill>
                <a:latin typeface="Lora Bold"/>
                <a:ea typeface="Lora Bold"/>
                <a:cs typeface="Lora Bold"/>
                <a:sym typeface="Lora Bold"/>
              </a:rPr>
              <a:t>Ergonomics: </a:t>
            </a:r>
            <a:r>
              <a:rPr lang="en-US" sz="2800">
                <a:solidFill>
                  <a:srgbClr val="423734"/>
                </a:solidFill>
                <a:latin typeface="Lora"/>
                <a:ea typeface="Lora"/>
                <a:cs typeface="Lora"/>
                <a:sym typeface="Lora"/>
              </a:rPr>
              <a:t>Requires optimization to minimize bulkiness and improve portability for extended use.</a:t>
            </a:r>
          </a:p>
          <a:p>
            <a:pPr algn="just">
              <a:lnSpc>
                <a:spcPts val="3592"/>
              </a:lnSpc>
            </a:pPr>
          </a:p>
          <a:p>
            <a:pPr algn="just">
              <a:lnSpc>
                <a:spcPts val="438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DAGWE4U11x0</dc:identifier>
  <dcterms:modified xsi:type="dcterms:W3CDTF">2011-08-01T06:04:30Z</dcterms:modified>
  <cp:revision>1</cp:revision>
  <dc:title>Cream and Pink Leaves Project Presentation</dc:title>
</cp:coreProperties>
</file>