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BCFDD9-CD6C-4E1E-9C14-D7EA65D18A5B}"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5486B-A9AD-4F1D-93ED-538DB64B2E4F}" type="slidenum">
              <a:rPr lang="en-US" smtClean="0"/>
              <a:t>‹#›</a:t>
            </a:fld>
            <a:endParaRPr lang="en-US"/>
          </a:p>
        </p:txBody>
      </p:sp>
    </p:spTree>
    <p:extLst>
      <p:ext uri="{BB962C8B-B14F-4D97-AF65-F5344CB8AC3E}">
        <p14:creationId xmlns:p14="http://schemas.microsoft.com/office/powerpoint/2010/main" val="3055331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BCFDD9-CD6C-4E1E-9C14-D7EA65D18A5B}"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5486B-A9AD-4F1D-93ED-538DB64B2E4F}" type="slidenum">
              <a:rPr lang="en-US" smtClean="0"/>
              <a:t>‹#›</a:t>
            </a:fld>
            <a:endParaRPr lang="en-US"/>
          </a:p>
        </p:txBody>
      </p:sp>
    </p:spTree>
    <p:extLst>
      <p:ext uri="{BB962C8B-B14F-4D97-AF65-F5344CB8AC3E}">
        <p14:creationId xmlns:p14="http://schemas.microsoft.com/office/powerpoint/2010/main" val="198956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BCFDD9-CD6C-4E1E-9C14-D7EA65D18A5B}"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5486B-A9AD-4F1D-93ED-538DB64B2E4F}" type="slidenum">
              <a:rPr lang="en-US" smtClean="0"/>
              <a:t>‹#›</a:t>
            </a:fld>
            <a:endParaRPr lang="en-US"/>
          </a:p>
        </p:txBody>
      </p:sp>
    </p:spTree>
    <p:extLst>
      <p:ext uri="{BB962C8B-B14F-4D97-AF65-F5344CB8AC3E}">
        <p14:creationId xmlns:p14="http://schemas.microsoft.com/office/powerpoint/2010/main" val="101920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BCFDD9-CD6C-4E1E-9C14-D7EA65D18A5B}"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5486B-A9AD-4F1D-93ED-538DB64B2E4F}" type="slidenum">
              <a:rPr lang="en-US" smtClean="0"/>
              <a:t>‹#›</a:t>
            </a:fld>
            <a:endParaRPr lang="en-US"/>
          </a:p>
        </p:txBody>
      </p:sp>
    </p:spTree>
    <p:extLst>
      <p:ext uri="{BB962C8B-B14F-4D97-AF65-F5344CB8AC3E}">
        <p14:creationId xmlns:p14="http://schemas.microsoft.com/office/powerpoint/2010/main" val="173152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BCFDD9-CD6C-4E1E-9C14-D7EA65D18A5B}"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5486B-A9AD-4F1D-93ED-538DB64B2E4F}" type="slidenum">
              <a:rPr lang="en-US" smtClean="0"/>
              <a:t>‹#›</a:t>
            </a:fld>
            <a:endParaRPr lang="en-US"/>
          </a:p>
        </p:txBody>
      </p:sp>
    </p:spTree>
    <p:extLst>
      <p:ext uri="{BB962C8B-B14F-4D97-AF65-F5344CB8AC3E}">
        <p14:creationId xmlns:p14="http://schemas.microsoft.com/office/powerpoint/2010/main" val="220525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BCFDD9-CD6C-4E1E-9C14-D7EA65D18A5B}"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5486B-A9AD-4F1D-93ED-538DB64B2E4F}" type="slidenum">
              <a:rPr lang="en-US" smtClean="0"/>
              <a:t>‹#›</a:t>
            </a:fld>
            <a:endParaRPr lang="en-US"/>
          </a:p>
        </p:txBody>
      </p:sp>
    </p:spTree>
    <p:extLst>
      <p:ext uri="{BB962C8B-B14F-4D97-AF65-F5344CB8AC3E}">
        <p14:creationId xmlns:p14="http://schemas.microsoft.com/office/powerpoint/2010/main" val="88089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BCFDD9-CD6C-4E1E-9C14-D7EA65D18A5B}"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5486B-A9AD-4F1D-93ED-538DB64B2E4F}" type="slidenum">
              <a:rPr lang="en-US" smtClean="0"/>
              <a:t>‹#›</a:t>
            </a:fld>
            <a:endParaRPr lang="en-US"/>
          </a:p>
        </p:txBody>
      </p:sp>
    </p:spTree>
    <p:extLst>
      <p:ext uri="{BB962C8B-B14F-4D97-AF65-F5344CB8AC3E}">
        <p14:creationId xmlns:p14="http://schemas.microsoft.com/office/powerpoint/2010/main" val="147818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BCFDD9-CD6C-4E1E-9C14-D7EA65D18A5B}"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5486B-A9AD-4F1D-93ED-538DB64B2E4F}" type="slidenum">
              <a:rPr lang="en-US" smtClean="0"/>
              <a:t>‹#›</a:t>
            </a:fld>
            <a:endParaRPr lang="en-US"/>
          </a:p>
        </p:txBody>
      </p:sp>
    </p:spTree>
    <p:extLst>
      <p:ext uri="{BB962C8B-B14F-4D97-AF65-F5344CB8AC3E}">
        <p14:creationId xmlns:p14="http://schemas.microsoft.com/office/powerpoint/2010/main" val="401600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CFDD9-CD6C-4E1E-9C14-D7EA65D18A5B}"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5486B-A9AD-4F1D-93ED-538DB64B2E4F}" type="slidenum">
              <a:rPr lang="en-US" smtClean="0"/>
              <a:t>‹#›</a:t>
            </a:fld>
            <a:endParaRPr lang="en-US"/>
          </a:p>
        </p:txBody>
      </p:sp>
    </p:spTree>
    <p:extLst>
      <p:ext uri="{BB962C8B-B14F-4D97-AF65-F5344CB8AC3E}">
        <p14:creationId xmlns:p14="http://schemas.microsoft.com/office/powerpoint/2010/main" val="248214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BCFDD9-CD6C-4E1E-9C14-D7EA65D18A5B}"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5486B-A9AD-4F1D-93ED-538DB64B2E4F}" type="slidenum">
              <a:rPr lang="en-US" smtClean="0"/>
              <a:t>‹#›</a:t>
            </a:fld>
            <a:endParaRPr lang="en-US"/>
          </a:p>
        </p:txBody>
      </p:sp>
    </p:spTree>
    <p:extLst>
      <p:ext uri="{BB962C8B-B14F-4D97-AF65-F5344CB8AC3E}">
        <p14:creationId xmlns:p14="http://schemas.microsoft.com/office/powerpoint/2010/main" val="317228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BCFDD9-CD6C-4E1E-9C14-D7EA65D18A5B}"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5486B-A9AD-4F1D-93ED-538DB64B2E4F}" type="slidenum">
              <a:rPr lang="en-US" smtClean="0"/>
              <a:t>‹#›</a:t>
            </a:fld>
            <a:endParaRPr lang="en-US"/>
          </a:p>
        </p:txBody>
      </p:sp>
    </p:spTree>
    <p:extLst>
      <p:ext uri="{BB962C8B-B14F-4D97-AF65-F5344CB8AC3E}">
        <p14:creationId xmlns:p14="http://schemas.microsoft.com/office/powerpoint/2010/main" val="147951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CFDD9-CD6C-4E1E-9C14-D7EA65D18A5B}" type="datetimeFigureOut">
              <a:rPr lang="en-US" smtClean="0"/>
              <a:t>5/6/2024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5486B-A9AD-4F1D-93ED-538DB64B2E4F}" type="slidenum">
              <a:rPr lang="en-US" smtClean="0"/>
              <a:t>‹#›</a:t>
            </a:fld>
            <a:endParaRPr lang="en-US"/>
          </a:p>
        </p:txBody>
      </p:sp>
    </p:spTree>
    <p:extLst>
      <p:ext uri="{BB962C8B-B14F-4D97-AF65-F5344CB8AC3E}">
        <p14:creationId xmlns:p14="http://schemas.microsoft.com/office/powerpoint/2010/main" val="1313574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0264" y="1215484"/>
            <a:ext cx="4277646" cy="630942"/>
          </a:xfrm>
          <a:prstGeom prst="rect">
            <a:avLst/>
          </a:prstGeom>
          <a:noFill/>
        </p:spPr>
        <p:txBody>
          <a:bodyPr wrap="none" rtlCol="0">
            <a:spAutoFit/>
          </a:bodyPr>
          <a:lstStyle/>
          <a:p>
            <a:pPr algn="ctr"/>
            <a:r>
              <a:rPr lang="en-US" sz="3500" b="1" dirty="0">
                <a:latin typeface="Cambria" panose="02040503050406030204" pitchFamily="18" charset="0"/>
                <a:ea typeface="Cambria" panose="02040503050406030204" pitchFamily="18" charset="0"/>
              </a:rPr>
              <a:t>Gravity Escapement</a:t>
            </a:r>
          </a:p>
        </p:txBody>
      </p:sp>
      <p:sp>
        <p:nvSpPr>
          <p:cNvPr id="3" name="TextBox 2"/>
          <p:cNvSpPr txBox="1"/>
          <p:nvPr/>
        </p:nvSpPr>
        <p:spPr>
          <a:xfrm>
            <a:off x="5795242" y="3551740"/>
            <a:ext cx="467692" cy="400110"/>
          </a:xfrm>
          <a:prstGeom prst="rect">
            <a:avLst/>
          </a:prstGeom>
          <a:noFill/>
        </p:spPr>
        <p:txBody>
          <a:bodyPr wrap="none" rtlCol="0">
            <a:spAutoFit/>
          </a:bodyPr>
          <a:lstStyle/>
          <a:p>
            <a:pPr algn="ctr"/>
            <a:r>
              <a:rPr lang="en-US" sz="2000" b="1" dirty="0">
                <a:latin typeface="Cambria" panose="02040503050406030204" pitchFamily="18" charset="0"/>
                <a:ea typeface="Cambria" panose="02040503050406030204" pitchFamily="18" charset="0"/>
              </a:rPr>
              <a:t>by</a:t>
            </a:r>
          </a:p>
        </p:txBody>
      </p:sp>
      <p:sp>
        <p:nvSpPr>
          <p:cNvPr id="4" name="TextBox 3"/>
          <p:cNvSpPr txBox="1"/>
          <p:nvPr/>
        </p:nvSpPr>
        <p:spPr>
          <a:xfrm>
            <a:off x="1684503" y="3506368"/>
            <a:ext cx="1715661" cy="707886"/>
          </a:xfrm>
          <a:prstGeom prst="rect">
            <a:avLst/>
          </a:prstGeom>
          <a:noFill/>
        </p:spPr>
        <p:txBody>
          <a:bodyPr wrap="none" rtlCol="0">
            <a:spAutoFit/>
          </a:bodyPr>
          <a:lstStyle/>
          <a:p>
            <a:pPr algn="ctr"/>
            <a:r>
              <a:rPr lang="en-US" sz="2000" b="1" dirty="0">
                <a:latin typeface="Cambria" panose="02040503050406030204" pitchFamily="18" charset="0"/>
                <a:ea typeface="Cambria" panose="02040503050406030204" pitchFamily="18" charset="0"/>
              </a:rPr>
              <a:t>Ayush Gupta</a:t>
            </a:r>
          </a:p>
          <a:p>
            <a:pPr algn="ctr"/>
            <a:r>
              <a:rPr lang="en-US" sz="2000" b="1" dirty="0">
                <a:latin typeface="Cambria" panose="02040503050406030204" pitchFamily="18" charset="0"/>
                <a:ea typeface="Cambria" panose="02040503050406030204" pitchFamily="18" charset="0"/>
              </a:rPr>
              <a:t>220103026</a:t>
            </a:r>
          </a:p>
        </p:txBody>
      </p:sp>
      <p:sp>
        <p:nvSpPr>
          <p:cNvPr id="6" name="TextBox 5"/>
          <p:cNvSpPr txBox="1"/>
          <p:nvPr/>
        </p:nvSpPr>
        <p:spPr>
          <a:xfrm>
            <a:off x="9188516" y="3512635"/>
            <a:ext cx="1605953" cy="707886"/>
          </a:xfrm>
          <a:prstGeom prst="rect">
            <a:avLst/>
          </a:prstGeom>
          <a:noFill/>
        </p:spPr>
        <p:txBody>
          <a:bodyPr wrap="none" rtlCol="0">
            <a:spAutoFit/>
          </a:bodyPr>
          <a:lstStyle/>
          <a:p>
            <a:pPr algn="ctr"/>
            <a:r>
              <a:rPr lang="en-US" sz="2000" b="1" dirty="0">
                <a:latin typeface="Cambria" panose="02040503050406030204" pitchFamily="18" charset="0"/>
                <a:ea typeface="Cambria" panose="02040503050406030204" pitchFamily="18" charset="0"/>
              </a:rPr>
              <a:t>Ayush Singh</a:t>
            </a:r>
          </a:p>
          <a:p>
            <a:pPr algn="ctr"/>
            <a:r>
              <a:rPr lang="en-US" sz="2000" b="1" dirty="0">
                <a:latin typeface="Cambria" panose="02040503050406030204" pitchFamily="18" charset="0"/>
                <a:ea typeface="Cambria" panose="02040503050406030204" pitchFamily="18" charset="0"/>
              </a:rPr>
              <a:t>220103027</a:t>
            </a:r>
          </a:p>
        </p:txBody>
      </p:sp>
      <p:sp>
        <p:nvSpPr>
          <p:cNvPr id="8" name="TextBox 7"/>
          <p:cNvSpPr txBox="1"/>
          <p:nvPr/>
        </p:nvSpPr>
        <p:spPr>
          <a:xfrm>
            <a:off x="4311406" y="394735"/>
            <a:ext cx="3435364" cy="461665"/>
          </a:xfrm>
          <a:prstGeom prst="rect">
            <a:avLst/>
          </a:prstGeom>
          <a:noFill/>
        </p:spPr>
        <p:txBody>
          <a:bodyPr wrap="none" rtlCol="0">
            <a:spAutoFit/>
          </a:bodyPr>
          <a:lstStyle/>
          <a:p>
            <a:pPr algn="ctr"/>
            <a:r>
              <a:rPr lang="en-US" sz="2400" b="1" dirty="0">
                <a:solidFill>
                  <a:srgbClr val="FF0000"/>
                </a:solidFill>
                <a:latin typeface="Cambria" panose="02040503050406030204" pitchFamily="18" charset="0"/>
                <a:ea typeface="Cambria" panose="02040503050406030204" pitchFamily="18" charset="0"/>
              </a:rPr>
              <a:t>ME 224 Course Project</a:t>
            </a:r>
          </a:p>
        </p:txBody>
      </p:sp>
      <p:sp>
        <p:nvSpPr>
          <p:cNvPr id="9" name="TextBox 8"/>
          <p:cNvSpPr txBox="1"/>
          <p:nvPr/>
        </p:nvSpPr>
        <p:spPr>
          <a:xfrm>
            <a:off x="3314304" y="4906463"/>
            <a:ext cx="5429563" cy="830997"/>
          </a:xfrm>
          <a:prstGeom prst="rect">
            <a:avLst/>
          </a:prstGeom>
          <a:noFill/>
        </p:spPr>
        <p:txBody>
          <a:bodyPr wrap="none" rtlCol="0">
            <a:spAutoFit/>
          </a:bodyPr>
          <a:lstStyle/>
          <a:p>
            <a:pPr algn="ctr"/>
            <a:r>
              <a:rPr lang="en-US" sz="2400" dirty="0">
                <a:latin typeface="Cambria" panose="02040503050406030204" pitchFamily="18" charset="0"/>
                <a:ea typeface="Cambria" panose="02040503050406030204" pitchFamily="18" charset="0"/>
              </a:rPr>
              <a:t>Department of Mechanical Engineering</a:t>
            </a:r>
          </a:p>
          <a:p>
            <a:pPr algn="ctr"/>
            <a:r>
              <a:rPr lang="en-US" sz="2400" dirty="0">
                <a:latin typeface="Cambria" panose="02040503050406030204" pitchFamily="18" charset="0"/>
                <a:ea typeface="Cambria" panose="02040503050406030204" pitchFamily="18" charset="0"/>
              </a:rPr>
              <a:t>Indian Institute of Technology Guwahati</a:t>
            </a:r>
          </a:p>
        </p:txBody>
      </p:sp>
      <p:sp>
        <p:nvSpPr>
          <p:cNvPr id="11" name="TextBox 10"/>
          <p:cNvSpPr txBox="1"/>
          <p:nvPr/>
        </p:nvSpPr>
        <p:spPr>
          <a:xfrm>
            <a:off x="5197772" y="2499028"/>
            <a:ext cx="1662636" cy="400110"/>
          </a:xfrm>
          <a:prstGeom prst="rect">
            <a:avLst/>
          </a:prstGeom>
          <a:noFill/>
        </p:spPr>
        <p:txBody>
          <a:bodyPr wrap="none" rtlCol="0">
            <a:spAutoFit/>
          </a:bodyPr>
          <a:lstStyle/>
          <a:p>
            <a:pPr algn="ctr"/>
            <a:r>
              <a:rPr lang="en-US" sz="2000" b="1" dirty="0">
                <a:latin typeface="Cambria" panose="02040503050406030204" pitchFamily="18" charset="0"/>
                <a:ea typeface="Cambria" panose="02040503050406030204" pitchFamily="18" charset="0"/>
              </a:rPr>
              <a:t>05/06/2024</a:t>
            </a:r>
          </a:p>
        </p:txBody>
      </p:sp>
      <p:cxnSp>
        <p:nvCxnSpPr>
          <p:cNvPr id="13" name="Straight Connector 12"/>
          <p:cNvCxnSpPr/>
          <p:nvPr/>
        </p:nvCxnSpPr>
        <p:spPr>
          <a:xfrm>
            <a:off x="3801227" y="1951463"/>
            <a:ext cx="445572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72031" y="4334107"/>
            <a:ext cx="194060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021191" y="4334107"/>
            <a:ext cx="194060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EF4767F-1F5D-BD48-88A8-005DC9061E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6545" y="5803973"/>
            <a:ext cx="818910" cy="770739"/>
          </a:xfrm>
          <a:prstGeom prst="rect">
            <a:avLst/>
          </a:prstGeom>
        </p:spPr>
      </p:pic>
    </p:spTree>
    <p:extLst>
      <p:ext uri="{BB962C8B-B14F-4D97-AF65-F5344CB8AC3E}">
        <p14:creationId xmlns:p14="http://schemas.microsoft.com/office/powerpoint/2010/main" val="14112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59848" y="226031"/>
            <a:ext cx="2760820" cy="630942"/>
          </a:xfrm>
          <a:prstGeom prst="rect">
            <a:avLst/>
          </a:prstGeom>
          <a:noFill/>
        </p:spPr>
        <p:txBody>
          <a:bodyPr wrap="none" rtlCol="0">
            <a:spAutoFit/>
          </a:bodyPr>
          <a:lstStyle/>
          <a:p>
            <a:pPr algn="ctr"/>
            <a:r>
              <a:rPr lang="en-US" sz="3500" b="1" dirty="0">
                <a:latin typeface="Cambria" panose="02040503050406030204" pitchFamily="18" charset="0"/>
                <a:ea typeface="Cambria" panose="02040503050406030204" pitchFamily="18" charset="0"/>
              </a:rPr>
              <a:t>Conclusions</a:t>
            </a:r>
          </a:p>
        </p:txBody>
      </p:sp>
      <p:cxnSp>
        <p:nvCxnSpPr>
          <p:cNvPr id="12" name="Straight Connector 11"/>
          <p:cNvCxnSpPr/>
          <p:nvPr/>
        </p:nvCxnSpPr>
        <p:spPr>
          <a:xfrm>
            <a:off x="3778922" y="856973"/>
            <a:ext cx="445572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CF215B0-54EA-E769-5113-835088F28ED6}"/>
              </a:ext>
            </a:extLst>
          </p:cNvPr>
          <p:cNvSpPr txBox="1"/>
          <p:nvPr/>
        </p:nvSpPr>
        <p:spPr>
          <a:xfrm>
            <a:off x="470284" y="1561287"/>
            <a:ext cx="11139947" cy="4832092"/>
          </a:xfrm>
          <a:prstGeom prst="rect">
            <a:avLst/>
          </a:prstGeom>
          <a:noFill/>
        </p:spPr>
        <p:txBody>
          <a:bodyPr wrap="square" rtlCol="0">
            <a:spAutoFit/>
          </a:bodyPr>
          <a:lstStyle/>
          <a:p>
            <a:pPr marL="342900" indent="-342900">
              <a:buFont typeface="Arial" panose="020B0604020202020204" pitchFamily="34" charset="0"/>
              <a:buChar char="•"/>
            </a:pPr>
            <a:r>
              <a:rPr lang="en-US" sz="2400" b="1" dirty="0"/>
              <a:t>Significance -</a:t>
            </a:r>
            <a:r>
              <a:rPr lang="en-US" sz="2400" dirty="0"/>
              <a:t> Building the gravity escapement provided a unique understanding of the challenges and ingenuity of early clockmakers. It demonstrates the fundamental principles that paved the way for more complex and accurate timekeeping.</a:t>
            </a:r>
            <a:br>
              <a:rPr lang="en-US" sz="2400" dirty="0"/>
            </a:br>
            <a:endParaRPr lang="en-US" sz="2400" dirty="0"/>
          </a:p>
          <a:p>
            <a:pPr marL="342900" indent="-342900">
              <a:buFont typeface="Arial" panose="020B0604020202020204" pitchFamily="34" charset="0"/>
              <a:buChar char="•"/>
            </a:pPr>
            <a:r>
              <a:rPr lang="en-US" sz="2400" b="1" dirty="0"/>
              <a:t>Learning -</a:t>
            </a:r>
            <a:r>
              <a:rPr lang="en-US" sz="2400" dirty="0"/>
              <a:t> This project highlighted the importance of precision fabrication and alignment for the efficient and accurate function of the escapement. It illustrated the delicate balance between potential energy, controlled release, and the regulation of an oscillator.</a:t>
            </a:r>
            <a:br>
              <a:rPr lang="en-US" sz="2400" dirty="0"/>
            </a:br>
            <a:endParaRPr lang="en-US" sz="2400" dirty="0"/>
          </a:p>
          <a:p>
            <a:pPr marL="342900" indent="-342900">
              <a:buFont typeface="Arial" panose="020B0604020202020204" pitchFamily="34" charset="0"/>
              <a:buChar char="•"/>
            </a:pPr>
            <a:r>
              <a:rPr lang="en-US" sz="2400" b="1" dirty="0"/>
              <a:t>Challenges - </a:t>
            </a:r>
            <a:r>
              <a:rPr lang="en-US" sz="2400" dirty="0"/>
              <a:t>Through testing, we observed the gravity escapement's sensitivity to disturbances [or changes in weight]. This points to potential refinements in the design or the need for careful environmental control for reliable timekeeping.</a:t>
            </a:r>
          </a:p>
          <a:p>
            <a:endParaRPr lang="en-IN" sz="2000" b="1" dirty="0"/>
          </a:p>
        </p:txBody>
      </p:sp>
    </p:spTree>
    <p:extLst>
      <p:ext uri="{BB962C8B-B14F-4D97-AF65-F5344CB8AC3E}">
        <p14:creationId xmlns:p14="http://schemas.microsoft.com/office/powerpoint/2010/main" val="300662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2394" y="0"/>
            <a:ext cx="5875711" cy="630942"/>
          </a:xfrm>
          <a:prstGeom prst="rect">
            <a:avLst/>
          </a:prstGeom>
          <a:noFill/>
        </p:spPr>
        <p:txBody>
          <a:bodyPr wrap="none" rtlCol="0">
            <a:spAutoFit/>
          </a:bodyPr>
          <a:lstStyle/>
          <a:p>
            <a:pPr algn="ctr"/>
            <a:r>
              <a:rPr lang="en-US" sz="3500" b="1" dirty="0">
                <a:latin typeface="Cambria" panose="02040503050406030204" pitchFamily="18" charset="0"/>
                <a:ea typeface="Cambria" panose="02040503050406030204" pitchFamily="18" charset="0"/>
              </a:rPr>
              <a:t>Motivation and Application</a:t>
            </a:r>
          </a:p>
        </p:txBody>
      </p:sp>
      <p:cxnSp>
        <p:nvCxnSpPr>
          <p:cNvPr id="12" name="Straight Connector 11"/>
          <p:cNvCxnSpPr/>
          <p:nvPr/>
        </p:nvCxnSpPr>
        <p:spPr>
          <a:xfrm>
            <a:off x="3778924" y="630942"/>
            <a:ext cx="445572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D251798-7B19-C787-D34F-3D86D0DD4BF5}"/>
              </a:ext>
            </a:extLst>
          </p:cNvPr>
          <p:cNvSpPr txBox="1"/>
          <p:nvPr/>
        </p:nvSpPr>
        <p:spPr>
          <a:xfrm>
            <a:off x="523813" y="1004679"/>
            <a:ext cx="1741823" cy="461665"/>
          </a:xfrm>
          <a:prstGeom prst="rect">
            <a:avLst/>
          </a:prstGeom>
          <a:noFill/>
        </p:spPr>
        <p:txBody>
          <a:bodyPr wrap="none" rtlCol="0">
            <a:spAutoFit/>
          </a:bodyPr>
          <a:lstStyle/>
          <a:p>
            <a:r>
              <a:rPr lang="en-US" sz="2400" b="1" dirty="0"/>
              <a:t>Motivation</a:t>
            </a:r>
            <a:r>
              <a:rPr lang="en-US" sz="2000" b="1" dirty="0"/>
              <a:t> -</a:t>
            </a:r>
            <a:endParaRPr lang="en-IN" sz="2000" b="1" dirty="0"/>
          </a:p>
        </p:txBody>
      </p:sp>
      <p:sp>
        <p:nvSpPr>
          <p:cNvPr id="4" name="TextBox 3">
            <a:extLst>
              <a:ext uri="{FF2B5EF4-FFF2-40B4-BE49-F238E27FC236}">
                <a16:creationId xmlns:a16="http://schemas.microsoft.com/office/drawing/2014/main" id="{480AA2B8-B7BD-8BBE-DFC0-A75E904CE29B}"/>
              </a:ext>
            </a:extLst>
          </p:cNvPr>
          <p:cNvSpPr txBox="1"/>
          <p:nvPr/>
        </p:nvSpPr>
        <p:spPr>
          <a:xfrm>
            <a:off x="536373" y="1575707"/>
            <a:ext cx="11360674" cy="1900520"/>
          </a:xfrm>
          <a:prstGeom prst="rect">
            <a:avLst/>
          </a:prstGeom>
          <a:noFill/>
        </p:spPr>
        <p:txBody>
          <a:bodyPr wrap="none" rtlCol="0">
            <a:spAutoFit/>
          </a:bodyPr>
          <a:lstStyle/>
          <a:p>
            <a:pPr marL="285750" indent="-285750">
              <a:buFont typeface="Arial" panose="020B0604020202020204" pitchFamily="34" charset="0"/>
              <a:buChar char="•"/>
            </a:pPr>
            <a:r>
              <a:rPr lang="en-US" sz="1950" dirty="0"/>
              <a:t>To explore the historical roots of precision timekeeping and understand the ingenuity of early clock designs.</a:t>
            </a:r>
            <a:br>
              <a:rPr lang="en-US" sz="1950" dirty="0"/>
            </a:br>
            <a:endParaRPr lang="en-US" sz="1950" dirty="0"/>
          </a:p>
          <a:p>
            <a:pPr marL="285750" indent="-285750">
              <a:buFont typeface="Arial" panose="020B0604020202020204" pitchFamily="34" charset="0"/>
              <a:buChar char="•"/>
            </a:pPr>
            <a:r>
              <a:rPr lang="en-US" sz="1950" dirty="0"/>
              <a:t>To challenge our engineering skills through the precise fabrication and assembly of a delicate working</a:t>
            </a:r>
            <a:br>
              <a:rPr lang="en-US" sz="1950" dirty="0"/>
            </a:br>
            <a:r>
              <a:rPr lang="en-US" sz="1950" dirty="0"/>
              <a:t>mechanism.</a:t>
            </a:r>
            <a:br>
              <a:rPr lang="en-US" sz="1950" dirty="0"/>
            </a:br>
            <a:endParaRPr lang="en-US" sz="1950" dirty="0"/>
          </a:p>
          <a:p>
            <a:pPr marL="285750" indent="-285750">
              <a:buFont typeface="Arial" panose="020B0604020202020204" pitchFamily="34" charset="0"/>
              <a:buChar char="•"/>
            </a:pPr>
            <a:r>
              <a:rPr lang="en-US" sz="2000" dirty="0"/>
              <a:t>To appreciate the simple elegance of the gravity escapement and its timeless, rhythmic operation.</a:t>
            </a:r>
            <a:endParaRPr lang="en-IN" sz="1950" dirty="0"/>
          </a:p>
        </p:txBody>
      </p:sp>
      <p:sp>
        <p:nvSpPr>
          <p:cNvPr id="8" name="TextBox 7">
            <a:extLst>
              <a:ext uri="{FF2B5EF4-FFF2-40B4-BE49-F238E27FC236}">
                <a16:creationId xmlns:a16="http://schemas.microsoft.com/office/drawing/2014/main" id="{CB61F704-B0EA-F95F-E617-2C66BB420E55}"/>
              </a:ext>
            </a:extLst>
          </p:cNvPr>
          <p:cNvSpPr txBox="1"/>
          <p:nvPr/>
        </p:nvSpPr>
        <p:spPr>
          <a:xfrm>
            <a:off x="536373" y="3959326"/>
            <a:ext cx="1905459" cy="461665"/>
          </a:xfrm>
          <a:prstGeom prst="rect">
            <a:avLst/>
          </a:prstGeom>
          <a:noFill/>
        </p:spPr>
        <p:txBody>
          <a:bodyPr wrap="square">
            <a:spAutoFit/>
          </a:bodyPr>
          <a:lstStyle/>
          <a:p>
            <a:r>
              <a:rPr lang="en-US" sz="2400" b="1" dirty="0"/>
              <a:t>Application - </a:t>
            </a:r>
            <a:endParaRPr lang="en-IN" sz="2400" b="1" dirty="0"/>
          </a:p>
        </p:txBody>
      </p:sp>
      <p:sp>
        <p:nvSpPr>
          <p:cNvPr id="9" name="TextBox 8">
            <a:extLst>
              <a:ext uri="{FF2B5EF4-FFF2-40B4-BE49-F238E27FC236}">
                <a16:creationId xmlns:a16="http://schemas.microsoft.com/office/drawing/2014/main" id="{0361DA93-B4B0-888B-3C13-1F19F0F4E3ED}"/>
              </a:ext>
            </a:extLst>
          </p:cNvPr>
          <p:cNvSpPr txBox="1"/>
          <p:nvPr/>
        </p:nvSpPr>
        <p:spPr>
          <a:xfrm>
            <a:off x="536373" y="4577443"/>
            <a:ext cx="10889648" cy="1592744"/>
          </a:xfrm>
          <a:prstGeom prst="rect">
            <a:avLst/>
          </a:prstGeom>
          <a:noFill/>
        </p:spPr>
        <p:txBody>
          <a:bodyPr wrap="none" rtlCol="0">
            <a:spAutoFit/>
          </a:bodyPr>
          <a:lstStyle/>
          <a:p>
            <a:pPr marL="285750" indent="-285750">
              <a:buFont typeface="Arial" panose="020B0604020202020204" pitchFamily="34" charset="0"/>
              <a:buChar char="•"/>
            </a:pPr>
            <a:r>
              <a:rPr lang="en-US" sz="1950" b="1" dirty="0"/>
              <a:t>Tower Clocks – </a:t>
            </a:r>
            <a:r>
              <a:rPr lang="en-US" sz="1950" dirty="0"/>
              <a:t>Most common application. Since gravity escapements are less affected by driving force,</a:t>
            </a:r>
            <a:br>
              <a:rPr lang="en-US" sz="1950" dirty="0"/>
            </a:br>
            <a:r>
              <a:rPr lang="en-US" sz="1950" dirty="0"/>
              <a:t>                            they offer great accuracy in clocks exposed to external conditions.</a:t>
            </a:r>
            <a:br>
              <a:rPr lang="en-US" sz="1950" dirty="0"/>
            </a:br>
            <a:endParaRPr lang="en-US" sz="1950" dirty="0"/>
          </a:p>
          <a:p>
            <a:pPr marL="285750" indent="-285750">
              <a:buFont typeface="Arial" panose="020B0604020202020204" pitchFamily="34" charset="0"/>
              <a:buChar char="•"/>
            </a:pPr>
            <a:r>
              <a:rPr lang="en-US" sz="1950" b="1" dirty="0"/>
              <a:t>Horology Studies - </a:t>
            </a:r>
            <a:r>
              <a:rPr lang="en-US" sz="1950" dirty="0"/>
              <a:t>They provide students with a tangible understanding of early clock design and the </a:t>
            </a:r>
            <a:br>
              <a:rPr lang="en-US" sz="1950" dirty="0"/>
            </a:br>
            <a:r>
              <a:rPr lang="en-US" sz="1950" dirty="0"/>
              <a:t>                                   fundamental principles of timekeeping.</a:t>
            </a:r>
          </a:p>
        </p:txBody>
      </p:sp>
    </p:spTree>
    <p:extLst>
      <p:ext uri="{BB962C8B-B14F-4D97-AF65-F5344CB8AC3E}">
        <p14:creationId xmlns:p14="http://schemas.microsoft.com/office/powerpoint/2010/main" val="245914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4350" y="0"/>
            <a:ext cx="4211795" cy="630942"/>
          </a:xfrm>
          <a:prstGeom prst="rect">
            <a:avLst/>
          </a:prstGeom>
          <a:noFill/>
        </p:spPr>
        <p:txBody>
          <a:bodyPr wrap="none" rtlCol="0">
            <a:spAutoFit/>
          </a:bodyPr>
          <a:lstStyle/>
          <a:p>
            <a:pPr algn="ctr"/>
            <a:r>
              <a:rPr lang="en-US" sz="3500" b="1" dirty="0">
                <a:latin typeface="Cambria" panose="02040503050406030204" pitchFamily="18" charset="0"/>
                <a:ea typeface="Cambria" panose="02040503050406030204" pitchFamily="18" charset="0"/>
              </a:rPr>
              <a:t>Kinematic Analysis</a:t>
            </a:r>
          </a:p>
        </p:txBody>
      </p:sp>
      <p:cxnSp>
        <p:nvCxnSpPr>
          <p:cNvPr id="12" name="Straight Connector 11"/>
          <p:cNvCxnSpPr/>
          <p:nvPr/>
        </p:nvCxnSpPr>
        <p:spPr>
          <a:xfrm>
            <a:off x="3778924" y="630942"/>
            <a:ext cx="445572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2E56EF6-1D41-B05B-B527-962DD5BD4455}"/>
              </a:ext>
            </a:extLst>
          </p:cNvPr>
          <p:cNvSpPr txBox="1"/>
          <p:nvPr/>
        </p:nvSpPr>
        <p:spPr>
          <a:xfrm>
            <a:off x="575248" y="1659285"/>
            <a:ext cx="11616752" cy="3539430"/>
          </a:xfrm>
          <a:prstGeom prst="rect">
            <a:avLst/>
          </a:prstGeom>
          <a:noFill/>
        </p:spPr>
        <p:txBody>
          <a:bodyPr wrap="square" rtlCol="0">
            <a:spAutoFit/>
          </a:bodyPr>
          <a:lstStyle/>
          <a:p>
            <a:r>
              <a:rPr lang="en-US" sz="2800" dirty="0"/>
              <a:t>For the pendulum, time period for oscillation(t) = 2*pi*root(I/</a:t>
            </a:r>
            <a:r>
              <a:rPr lang="en-US" sz="2800" dirty="0" err="1"/>
              <a:t>mgd</a:t>
            </a:r>
            <a:r>
              <a:rPr lang="en-US" sz="2800" dirty="0"/>
              <a:t>)</a:t>
            </a:r>
          </a:p>
          <a:p>
            <a:r>
              <a:rPr lang="en-US" sz="2800" dirty="0"/>
              <a:t>			where, I = moment of inertia about axis of rotation</a:t>
            </a:r>
          </a:p>
          <a:p>
            <a:r>
              <a:rPr lang="en-US" sz="2800" dirty="0"/>
              <a:t>			             m = mass </a:t>
            </a:r>
          </a:p>
          <a:p>
            <a:r>
              <a:rPr lang="en-US" sz="2800" dirty="0"/>
              <a:t>			             d= distance of center of mass from hinge point</a:t>
            </a:r>
          </a:p>
          <a:p>
            <a:r>
              <a:rPr lang="en-US" sz="2800" dirty="0"/>
              <a:t> If in t time, escapement wheel rotates 1 teeth then, </a:t>
            </a:r>
          </a:p>
          <a:p>
            <a:r>
              <a:rPr lang="en-US" sz="2800" dirty="0"/>
              <a:t>Rotation speed of the escapement wheel = (60/(n*t)) rpm</a:t>
            </a:r>
          </a:p>
          <a:p>
            <a:r>
              <a:rPr lang="en-US" sz="2800" dirty="0"/>
              <a:t>Where n = number of </a:t>
            </a:r>
            <a:r>
              <a:rPr lang="en-US" sz="2800" dirty="0" err="1"/>
              <a:t>teeths</a:t>
            </a:r>
            <a:r>
              <a:rPr lang="en-US" sz="2800" dirty="0"/>
              <a:t> on the escapement wheel</a:t>
            </a:r>
          </a:p>
          <a:p>
            <a:r>
              <a:rPr lang="en-US" sz="2800" dirty="0"/>
              <a:t>So, rotation speed of the escapement wheel = (60/(n*2*pi*root(I/</a:t>
            </a:r>
            <a:r>
              <a:rPr lang="en-US" sz="2800" dirty="0" err="1"/>
              <a:t>mgd</a:t>
            </a:r>
            <a:r>
              <a:rPr lang="en-US" sz="2800" dirty="0"/>
              <a:t>))) rpm</a:t>
            </a:r>
            <a:endParaRPr lang="en-IN" sz="2800" dirty="0"/>
          </a:p>
        </p:txBody>
      </p:sp>
    </p:spTree>
    <p:extLst>
      <p:ext uri="{BB962C8B-B14F-4D97-AF65-F5344CB8AC3E}">
        <p14:creationId xmlns:p14="http://schemas.microsoft.com/office/powerpoint/2010/main" val="324624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4704" y="0"/>
            <a:ext cx="4451090" cy="630942"/>
          </a:xfrm>
          <a:prstGeom prst="rect">
            <a:avLst/>
          </a:prstGeom>
          <a:noFill/>
        </p:spPr>
        <p:txBody>
          <a:bodyPr wrap="none" rtlCol="0">
            <a:spAutoFit/>
          </a:bodyPr>
          <a:lstStyle/>
          <a:p>
            <a:pPr algn="ctr"/>
            <a:r>
              <a:rPr lang="en-US" sz="3500" b="1" dirty="0">
                <a:latin typeface="Cambria" panose="02040503050406030204" pitchFamily="18" charset="0"/>
                <a:ea typeface="Cambria" panose="02040503050406030204" pitchFamily="18" charset="0"/>
              </a:rPr>
              <a:t>Kinematic Synthesis</a:t>
            </a:r>
          </a:p>
        </p:txBody>
      </p:sp>
      <p:cxnSp>
        <p:nvCxnSpPr>
          <p:cNvPr id="12" name="Straight Connector 11"/>
          <p:cNvCxnSpPr/>
          <p:nvPr/>
        </p:nvCxnSpPr>
        <p:spPr>
          <a:xfrm>
            <a:off x="3778924" y="630942"/>
            <a:ext cx="445572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7DE13CF-E251-CBF4-6BD5-5FE9ECE60591}"/>
              </a:ext>
            </a:extLst>
          </p:cNvPr>
          <p:cNvSpPr txBox="1"/>
          <p:nvPr/>
        </p:nvSpPr>
        <p:spPr>
          <a:xfrm>
            <a:off x="284988" y="1408175"/>
            <a:ext cx="11622024" cy="2523768"/>
          </a:xfrm>
          <a:prstGeom prst="rect">
            <a:avLst/>
          </a:prstGeom>
          <a:noFill/>
        </p:spPr>
        <p:txBody>
          <a:bodyPr wrap="square" rtlCol="0">
            <a:spAutoFit/>
          </a:bodyPr>
          <a:lstStyle/>
          <a:p>
            <a:r>
              <a:rPr lang="en-US" sz="2800" dirty="0"/>
              <a:t>If we need to make a seconds hand using the escapement wheel, we need</a:t>
            </a:r>
          </a:p>
          <a:p>
            <a:r>
              <a:rPr lang="en-IN" sz="2800" dirty="0"/>
              <a:t>n = 60 and rpm=1</a:t>
            </a:r>
          </a:p>
          <a:p>
            <a:r>
              <a:rPr lang="en-IN" sz="2800" dirty="0"/>
              <a:t>Means t = 1sec</a:t>
            </a:r>
          </a:p>
          <a:p>
            <a:r>
              <a:rPr lang="en-IN" sz="2800" dirty="0"/>
              <a:t>So, </a:t>
            </a:r>
            <a:r>
              <a:rPr lang="en-US" sz="2800" dirty="0"/>
              <a:t>2*pi*root(I/</a:t>
            </a:r>
            <a:r>
              <a:rPr lang="en-US" sz="2800" dirty="0" err="1"/>
              <a:t>mgd</a:t>
            </a:r>
            <a:r>
              <a:rPr lang="en-US" sz="2800" dirty="0"/>
              <a:t>) = 1</a:t>
            </a:r>
          </a:p>
          <a:p>
            <a:r>
              <a:rPr lang="en-US" sz="2800" dirty="0"/>
              <a:t>I/</a:t>
            </a:r>
            <a:r>
              <a:rPr lang="en-US" sz="2800" dirty="0" err="1"/>
              <a:t>mgd</a:t>
            </a:r>
            <a:r>
              <a:rPr lang="en-US" sz="2800" dirty="0"/>
              <a:t> = 1/(4*pi^2)</a:t>
            </a:r>
            <a:endParaRPr lang="en-IN" sz="2800" dirty="0"/>
          </a:p>
          <a:p>
            <a:endParaRPr lang="en-IN" dirty="0"/>
          </a:p>
        </p:txBody>
      </p:sp>
    </p:spTree>
    <p:extLst>
      <p:ext uri="{BB962C8B-B14F-4D97-AF65-F5344CB8AC3E}">
        <p14:creationId xmlns:p14="http://schemas.microsoft.com/office/powerpoint/2010/main" val="144735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6774" y="0"/>
            <a:ext cx="5046959" cy="630942"/>
          </a:xfrm>
          <a:prstGeom prst="rect">
            <a:avLst/>
          </a:prstGeom>
          <a:noFill/>
        </p:spPr>
        <p:txBody>
          <a:bodyPr wrap="none" rtlCol="0">
            <a:spAutoFit/>
          </a:bodyPr>
          <a:lstStyle/>
          <a:p>
            <a:pPr algn="ctr"/>
            <a:r>
              <a:rPr lang="en-US" sz="3500" b="1" dirty="0">
                <a:latin typeface="Cambria" panose="02040503050406030204" pitchFamily="18" charset="0"/>
                <a:ea typeface="Cambria" panose="02040503050406030204" pitchFamily="18" charset="0"/>
              </a:rPr>
              <a:t>Computer Aided Design</a:t>
            </a:r>
          </a:p>
        </p:txBody>
      </p:sp>
      <p:cxnSp>
        <p:nvCxnSpPr>
          <p:cNvPr id="12" name="Straight Connector 11"/>
          <p:cNvCxnSpPr/>
          <p:nvPr/>
        </p:nvCxnSpPr>
        <p:spPr>
          <a:xfrm>
            <a:off x="3778924" y="630942"/>
            <a:ext cx="445572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gravity escapement">
            <a:hlinkClick r:id="" action="ppaction://media"/>
            <a:extLst>
              <a:ext uri="{FF2B5EF4-FFF2-40B4-BE49-F238E27FC236}">
                <a16:creationId xmlns:a16="http://schemas.microsoft.com/office/drawing/2014/main" id="{4960427F-EC05-21D0-61A3-AA38CA82480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865415"/>
            <a:ext cx="12192000" cy="5127170"/>
          </a:xfrm>
          <a:prstGeom prst="rect">
            <a:avLst/>
          </a:prstGeom>
        </p:spPr>
      </p:pic>
    </p:spTree>
    <p:extLst>
      <p:ext uri="{BB962C8B-B14F-4D97-AF65-F5344CB8AC3E}">
        <p14:creationId xmlns:p14="http://schemas.microsoft.com/office/powerpoint/2010/main" val="86515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03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CC4C40-8052-8065-38F7-000AA76D5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28" y="236764"/>
            <a:ext cx="4316185" cy="6253843"/>
          </a:xfrm>
          <a:prstGeom prst="rect">
            <a:avLst/>
          </a:prstGeom>
        </p:spPr>
      </p:pic>
      <p:pic>
        <p:nvPicPr>
          <p:cNvPr id="5" name="Picture 4">
            <a:extLst>
              <a:ext uri="{FF2B5EF4-FFF2-40B4-BE49-F238E27FC236}">
                <a16:creationId xmlns:a16="http://schemas.microsoft.com/office/drawing/2014/main" id="{97FC116F-F332-711A-DB01-8A8FCFFA1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326" y="236764"/>
            <a:ext cx="4524375" cy="6253843"/>
          </a:xfrm>
          <a:prstGeom prst="rect">
            <a:avLst/>
          </a:prstGeom>
        </p:spPr>
      </p:pic>
    </p:spTree>
    <p:extLst>
      <p:ext uri="{BB962C8B-B14F-4D97-AF65-F5344CB8AC3E}">
        <p14:creationId xmlns:p14="http://schemas.microsoft.com/office/powerpoint/2010/main" val="333089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5804" y="0"/>
            <a:ext cx="5148910" cy="630942"/>
          </a:xfrm>
          <a:prstGeom prst="rect">
            <a:avLst/>
          </a:prstGeom>
          <a:noFill/>
        </p:spPr>
        <p:txBody>
          <a:bodyPr wrap="none" rtlCol="0">
            <a:spAutoFit/>
          </a:bodyPr>
          <a:lstStyle/>
          <a:p>
            <a:pPr algn="ctr"/>
            <a:r>
              <a:rPr lang="en-US" sz="3500" b="1" dirty="0">
                <a:latin typeface="Cambria" panose="02040503050406030204" pitchFamily="18" charset="0"/>
                <a:ea typeface="Cambria" panose="02040503050406030204" pitchFamily="18" charset="0"/>
              </a:rPr>
              <a:t>Motion Analysis / Study</a:t>
            </a:r>
          </a:p>
        </p:txBody>
      </p:sp>
      <p:cxnSp>
        <p:nvCxnSpPr>
          <p:cNvPr id="12" name="Straight Connector 11"/>
          <p:cNvCxnSpPr/>
          <p:nvPr/>
        </p:nvCxnSpPr>
        <p:spPr>
          <a:xfrm>
            <a:off x="3778924" y="630942"/>
            <a:ext cx="445572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B0311AB-BEDA-FA9A-1A6D-026FB9A0121C}"/>
              </a:ext>
            </a:extLst>
          </p:cNvPr>
          <p:cNvSpPr txBox="1"/>
          <p:nvPr/>
        </p:nvSpPr>
        <p:spPr>
          <a:xfrm>
            <a:off x="449036" y="1031051"/>
            <a:ext cx="1717008" cy="461665"/>
          </a:xfrm>
          <a:prstGeom prst="rect">
            <a:avLst/>
          </a:prstGeom>
          <a:noFill/>
        </p:spPr>
        <p:txBody>
          <a:bodyPr wrap="none" rtlCol="0">
            <a:spAutoFit/>
          </a:bodyPr>
          <a:lstStyle/>
          <a:p>
            <a:r>
              <a:rPr lang="en-IN" sz="2400" b="1" dirty="0"/>
              <a:t>Pendulum - </a:t>
            </a:r>
          </a:p>
        </p:txBody>
      </p:sp>
      <p:pic>
        <p:nvPicPr>
          <p:cNvPr id="5" name="Picture 4">
            <a:extLst>
              <a:ext uri="{FF2B5EF4-FFF2-40B4-BE49-F238E27FC236}">
                <a16:creationId xmlns:a16="http://schemas.microsoft.com/office/drawing/2014/main" id="{7B4FF442-8723-B402-1A0C-EDB62229B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157" y="1492716"/>
            <a:ext cx="8513309" cy="2440178"/>
          </a:xfrm>
          <a:prstGeom prst="rect">
            <a:avLst/>
          </a:prstGeom>
        </p:spPr>
      </p:pic>
      <p:pic>
        <p:nvPicPr>
          <p:cNvPr id="7" name="Picture 6">
            <a:extLst>
              <a:ext uri="{FF2B5EF4-FFF2-40B4-BE49-F238E27FC236}">
                <a16:creationId xmlns:a16="http://schemas.microsoft.com/office/drawing/2014/main" id="{DA648827-3EE2-B3BF-0A65-326292A03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343" y="4223577"/>
            <a:ext cx="8262936" cy="2283413"/>
          </a:xfrm>
          <a:prstGeom prst="rect">
            <a:avLst/>
          </a:prstGeom>
        </p:spPr>
      </p:pic>
    </p:spTree>
    <p:extLst>
      <p:ext uri="{BB962C8B-B14F-4D97-AF65-F5344CB8AC3E}">
        <p14:creationId xmlns:p14="http://schemas.microsoft.com/office/powerpoint/2010/main" val="125424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DAAF1-B595-689E-208E-DA4648278EBE}"/>
              </a:ext>
            </a:extLst>
          </p:cNvPr>
          <p:cNvSpPr txBox="1"/>
          <p:nvPr/>
        </p:nvSpPr>
        <p:spPr>
          <a:xfrm>
            <a:off x="555172" y="663658"/>
            <a:ext cx="1029449" cy="461665"/>
          </a:xfrm>
          <a:prstGeom prst="rect">
            <a:avLst/>
          </a:prstGeom>
          <a:noFill/>
        </p:spPr>
        <p:txBody>
          <a:bodyPr wrap="none" rtlCol="0">
            <a:spAutoFit/>
          </a:bodyPr>
          <a:lstStyle/>
          <a:p>
            <a:r>
              <a:rPr lang="en-IN" sz="2400" b="1" dirty="0"/>
              <a:t>Gear - </a:t>
            </a:r>
          </a:p>
        </p:txBody>
      </p:sp>
      <p:pic>
        <p:nvPicPr>
          <p:cNvPr id="4" name="Picture 3">
            <a:extLst>
              <a:ext uri="{FF2B5EF4-FFF2-40B4-BE49-F238E27FC236}">
                <a16:creationId xmlns:a16="http://schemas.microsoft.com/office/drawing/2014/main" id="{39E79B86-4915-94A5-90FF-03E8B39DB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112" y="1193346"/>
            <a:ext cx="8867775" cy="2495550"/>
          </a:xfrm>
          <a:prstGeom prst="rect">
            <a:avLst/>
          </a:prstGeom>
        </p:spPr>
      </p:pic>
      <p:pic>
        <p:nvPicPr>
          <p:cNvPr id="6" name="Picture 5">
            <a:extLst>
              <a:ext uri="{FF2B5EF4-FFF2-40B4-BE49-F238E27FC236}">
                <a16:creationId xmlns:a16="http://schemas.microsoft.com/office/drawing/2014/main" id="{C353D114-D3E2-8B3C-D988-E54ABF5C0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112" y="4015467"/>
            <a:ext cx="8896350" cy="2495550"/>
          </a:xfrm>
          <a:prstGeom prst="rect">
            <a:avLst/>
          </a:prstGeom>
        </p:spPr>
      </p:pic>
    </p:spTree>
    <p:extLst>
      <p:ext uri="{BB962C8B-B14F-4D97-AF65-F5344CB8AC3E}">
        <p14:creationId xmlns:p14="http://schemas.microsoft.com/office/powerpoint/2010/main" val="73075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8327" y="318052"/>
            <a:ext cx="6443880" cy="630942"/>
          </a:xfrm>
          <a:prstGeom prst="rect">
            <a:avLst/>
          </a:prstGeom>
          <a:noFill/>
        </p:spPr>
        <p:txBody>
          <a:bodyPr wrap="none" rtlCol="0">
            <a:spAutoFit/>
          </a:bodyPr>
          <a:lstStyle/>
          <a:p>
            <a:pPr algn="ctr"/>
            <a:r>
              <a:rPr lang="en-US" sz="3500" b="1" dirty="0">
                <a:latin typeface="Cambria" panose="02040503050406030204" pitchFamily="18" charset="0"/>
                <a:ea typeface="Cambria" panose="02040503050406030204" pitchFamily="18" charset="0"/>
              </a:rPr>
              <a:t>Fabrication Details (Optional)</a:t>
            </a:r>
          </a:p>
        </p:txBody>
      </p:sp>
      <p:cxnSp>
        <p:nvCxnSpPr>
          <p:cNvPr id="12" name="Straight Connector 11"/>
          <p:cNvCxnSpPr/>
          <p:nvPr/>
        </p:nvCxnSpPr>
        <p:spPr>
          <a:xfrm>
            <a:off x="3629837" y="948994"/>
            <a:ext cx="445572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0EE236A-3138-9522-0BDB-F17EBA69E621}"/>
              </a:ext>
            </a:extLst>
          </p:cNvPr>
          <p:cNvSpPr txBox="1"/>
          <p:nvPr/>
        </p:nvSpPr>
        <p:spPr>
          <a:xfrm>
            <a:off x="406814" y="1555504"/>
            <a:ext cx="6744219" cy="400110"/>
          </a:xfrm>
          <a:prstGeom prst="rect">
            <a:avLst/>
          </a:prstGeom>
          <a:noFill/>
        </p:spPr>
        <p:txBody>
          <a:bodyPr wrap="none" rtlCol="0">
            <a:spAutoFit/>
          </a:bodyPr>
          <a:lstStyle/>
          <a:p>
            <a:r>
              <a:rPr lang="en-US" sz="2000" b="1" dirty="0"/>
              <a:t>Breakdown of the fabrication details for a gravity escapement</a:t>
            </a:r>
            <a:endParaRPr lang="en-IN" sz="2000" b="1" dirty="0"/>
          </a:p>
        </p:txBody>
      </p:sp>
      <p:sp>
        <p:nvSpPr>
          <p:cNvPr id="4" name="TextBox 3">
            <a:extLst>
              <a:ext uri="{FF2B5EF4-FFF2-40B4-BE49-F238E27FC236}">
                <a16:creationId xmlns:a16="http://schemas.microsoft.com/office/drawing/2014/main" id="{AADF1868-5BD5-E622-0975-24EE865FE0FF}"/>
              </a:ext>
            </a:extLst>
          </p:cNvPr>
          <p:cNvSpPr txBox="1"/>
          <p:nvPr/>
        </p:nvSpPr>
        <p:spPr>
          <a:xfrm>
            <a:off x="499371" y="2408109"/>
            <a:ext cx="11193257" cy="3416320"/>
          </a:xfrm>
          <a:prstGeom prst="rect">
            <a:avLst/>
          </a:prstGeom>
          <a:noFill/>
        </p:spPr>
        <p:txBody>
          <a:bodyPr wrap="none" rtlCol="0">
            <a:spAutoFit/>
          </a:bodyPr>
          <a:lstStyle/>
          <a:p>
            <a:pPr marL="285750" indent="-285750">
              <a:buFont typeface="Arial" panose="020B0604020202020204" pitchFamily="34" charset="0"/>
              <a:buChar char="•"/>
            </a:pPr>
            <a:r>
              <a:rPr lang="en-IN" sz="2000" b="1" dirty="0"/>
              <a:t>Escape Wheel</a:t>
            </a:r>
            <a:r>
              <a:rPr lang="en-IN" b="1" dirty="0"/>
              <a:t> : </a:t>
            </a:r>
            <a:r>
              <a:rPr lang="en-US" dirty="0"/>
              <a:t>Precision</a:t>
            </a:r>
            <a:r>
              <a:rPr lang="en-US" b="1" dirty="0"/>
              <a:t> </a:t>
            </a:r>
            <a:r>
              <a:rPr lang="en-US" dirty="0"/>
              <a:t>machining (lathe, milling machine) to create angled teeth. Hardening may be necessary</a:t>
            </a:r>
            <a:br>
              <a:rPr lang="en-US" dirty="0"/>
            </a:br>
            <a:r>
              <a:rPr lang="en-US" dirty="0"/>
              <a:t>                           for wear resistance.</a:t>
            </a:r>
            <a:br>
              <a:rPr lang="en-US" dirty="0"/>
            </a:br>
            <a:endParaRPr lang="en-US" dirty="0"/>
          </a:p>
          <a:p>
            <a:pPr marL="285750" indent="-285750">
              <a:buFont typeface="Arial" panose="020B0604020202020204" pitchFamily="34" charset="0"/>
              <a:buChar char="•"/>
            </a:pPr>
            <a:r>
              <a:rPr lang="en-US" sz="2000" b="1" dirty="0"/>
              <a:t>Pallets : </a:t>
            </a:r>
            <a:r>
              <a:rPr lang="en-US" sz="2000" dirty="0"/>
              <a:t>careful polishing of contact surfaces to minimize friction. Angled surfaces must match </a:t>
            </a:r>
            <a:br>
              <a:rPr lang="en-US" sz="2000" dirty="0"/>
            </a:br>
            <a:r>
              <a:rPr lang="en-US" sz="2000" dirty="0"/>
              <a:t>               the escape wheel design.</a:t>
            </a:r>
            <a:br>
              <a:rPr lang="en-US" sz="2000" dirty="0"/>
            </a:br>
            <a:endParaRPr lang="en-US" sz="2000" dirty="0"/>
          </a:p>
          <a:p>
            <a:pPr marL="285750" indent="-285750">
              <a:buFont typeface="Arial" panose="020B0604020202020204" pitchFamily="34" charset="0"/>
              <a:buChar char="•"/>
            </a:pPr>
            <a:r>
              <a:rPr lang="en-IN" b="1" dirty="0"/>
              <a:t>Pendulum : </a:t>
            </a:r>
            <a:r>
              <a:rPr lang="en-US" sz="2000" dirty="0"/>
              <a:t>Low thermal expansion material like Invar for temperature stability</a:t>
            </a:r>
            <a:r>
              <a:rPr lang="en-US" sz="2000" b="1" dirty="0"/>
              <a:t>.</a:t>
            </a:r>
            <a:br>
              <a:rPr lang="en-US" sz="2000" b="1" dirty="0"/>
            </a:br>
            <a:r>
              <a:rPr lang="en-US" sz="2000" b="1" dirty="0"/>
              <a:t>                    </a:t>
            </a:r>
            <a:r>
              <a:rPr lang="en-US" sz="2000" dirty="0"/>
              <a:t>Mechanism to finely adjust the pendulum's effective length for accurate timekeeping.</a:t>
            </a:r>
            <a:br>
              <a:rPr lang="en-US" sz="2000" dirty="0"/>
            </a:br>
            <a:endParaRPr lang="en-US" sz="2000" dirty="0"/>
          </a:p>
          <a:p>
            <a:pPr marL="285750" indent="-285750">
              <a:buFont typeface="Arial" panose="020B0604020202020204" pitchFamily="34" charset="0"/>
              <a:buChar char="•"/>
            </a:pPr>
            <a:r>
              <a:rPr lang="en-US" sz="2000" b="1" dirty="0"/>
              <a:t>Frame and Support : </a:t>
            </a:r>
            <a:r>
              <a:rPr lang="en-US" sz="2000" dirty="0"/>
              <a:t>Machining or woodworking, focusing on precision alignment of bearings for </a:t>
            </a:r>
            <a:br>
              <a:rPr lang="en-US" sz="2000" dirty="0"/>
            </a:br>
            <a:r>
              <a:rPr lang="en-US" sz="2000" dirty="0"/>
              <a:t>                                       low friction.</a:t>
            </a:r>
            <a:endParaRPr lang="en-IN" sz="2000" b="1" dirty="0"/>
          </a:p>
        </p:txBody>
      </p:sp>
    </p:spTree>
    <p:extLst>
      <p:ext uri="{BB962C8B-B14F-4D97-AF65-F5344CB8AC3E}">
        <p14:creationId xmlns:p14="http://schemas.microsoft.com/office/powerpoint/2010/main" val="389584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552</Words>
  <Application>Microsoft Office PowerPoint</Application>
  <PresentationFormat>Widescreen</PresentationFormat>
  <Paragraphs>47</Paragraphs>
  <Slides>10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Kapil</dc:creator>
  <cp:lastModifiedBy>AYUSH GUPTA</cp:lastModifiedBy>
  <cp:revision>5</cp:revision>
  <dcterms:created xsi:type="dcterms:W3CDTF">2024-04-27T13:24:43Z</dcterms:created>
  <dcterms:modified xsi:type="dcterms:W3CDTF">2024-05-06T16:09:24Z</dcterms:modified>
</cp:coreProperties>
</file>