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GB" altLang="en-US">
                <a:solidFill>
                  <a:schemeClr val="accent1"/>
                </a:solidFill>
              </a:rPr>
              <a:t>Laser Beam Machining (LBM)</a:t>
            </a:r>
            <a:endParaRPr lang="en-GB" altLang="en-US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p>
            <a:r>
              <a:rPr lang="en-GB" altLang="en-US">
                <a:solidFill>
                  <a:srgbClr val="FF0000"/>
                </a:solidFill>
              </a:rPr>
              <a:t> A High-Precision Manufacturing Process</a:t>
            </a:r>
            <a:endParaRPr lang="en-GB" altLang="en-US">
              <a:solidFill>
                <a:srgbClr val="FF0000"/>
              </a:solidFill>
            </a:endParaRPr>
          </a:p>
          <a:p>
            <a:endParaRPr lang="en-GB" altLang="en-US">
              <a:solidFill>
                <a:srgbClr val="FF0000"/>
              </a:solidFill>
            </a:endParaRPr>
          </a:p>
          <a:p>
            <a:pPr algn="r"/>
            <a:r>
              <a:rPr lang="en-US" altLang="en-GB">
                <a:solidFill>
                  <a:srgbClr val="FF0000"/>
                </a:solidFill>
              </a:rPr>
              <a:t>SARTHAK P PAI</a:t>
            </a:r>
            <a:endParaRPr lang="en-US" altLang="en-GB">
              <a:solidFill>
                <a:srgbClr val="FF0000"/>
              </a:solidFill>
            </a:endParaRPr>
          </a:p>
          <a:p>
            <a:pPr algn="r"/>
            <a:r>
              <a:rPr lang="en-US" altLang="en-GB">
                <a:solidFill>
                  <a:srgbClr val="FF0000"/>
                </a:solidFill>
              </a:rPr>
              <a:t>4CB21AI036</a:t>
            </a:r>
            <a:endParaRPr lang="en-US" altLang="en-GB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GB" altLang="en-US">
                <a:solidFill>
                  <a:schemeClr val="accent1"/>
                </a:solidFill>
              </a:rPr>
              <a:t>Limitations</a:t>
            </a:r>
            <a:endParaRPr lang="en-GB" alt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/>
              <a:t>High initial setup cost.</a:t>
            </a:r>
            <a:endParaRPr lang="en-GB" altLang="en-US"/>
          </a:p>
          <a:p>
            <a:r>
              <a:rPr lang="en-GB" altLang="en-US"/>
              <a:t>Limited material removal rate.</a:t>
            </a:r>
            <a:endParaRPr lang="en-GB" altLang="en-US"/>
          </a:p>
          <a:p>
            <a:r>
              <a:rPr lang="en-GB" altLang="en-US"/>
              <a:t>Safety concerns due to intense laser radiation.</a:t>
            </a:r>
            <a:endParaRPr lang="en-GB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GB" altLang="en-US">
                <a:solidFill>
                  <a:schemeClr val="accent1"/>
                </a:solidFill>
              </a:rPr>
              <a:t>Future Trends</a:t>
            </a:r>
            <a:endParaRPr lang="en-GB" alt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/>
              <a:t>Integration with AI and automation.</a:t>
            </a:r>
            <a:endParaRPr lang="en-GB" altLang="en-US"/>
          </a:p>
          <a:p>
            <a:r>
              <a:rPr lang="en-GB" altLang="en-US"/>
              <a:t>Advancements in ultra-fast laser systems.</a:t>
            </a:r>
            <a:endParaRPr lang="en-GB" altLang="en-US"/>
          </a:p>
          <a:p>
            <a:r>
              <a:rPr lang="en-GB" altLang="en-US"/>
              <a:t>Expanding applications in nanotechnology.</a:t>
            </a:r>
            <a:endParaRPr lang="en-GB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GB">
                <a:solidFill>
                  <a:schemeClr val="accent1"/>
                </a:solidFill>
              </a:rPr>
              <a:t>Conclusion</a:t>
            </a:r>
            <a:endParaRPr lang="en-US" altLang="en-GB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GB" altLang="en-US"/>
              <a:t>High Precision: Laser Beam Machining (LBM) provides unmatched accuracy and precision for complex manufacturing tasks.</a:t>
            </a:r>
            <a:endParaRPr lang="en-GB" altLang="en-US"/>
          </a:p>
          <a:p>
            <a:r>
              <a:rPr lang="en-GB" altLang="en-US"/>
              <a:t>Non-Contact Process: Ensures minimal wear and tear on tools, increasing operational efficiency.</a:t>
            </a:r>
            <a:endParaRPr lang="en-GB" altLang="en-US"/>
          </a:p>
          <a:p>
            <a:r>
              <a:rPr lang="en-GB" altLang="en-US"/>
              <a:t>Versatility: Capable of machining hard, brittle, and heat-resistant materials across diverse industries.</a:t>
            </a:r>
            <a:endParaRPr lang="en-GB" altLang="en-US"/>
          </a:p>
          <a:p>
            <a:r>
              <a:rPr lang="en-GB" altLang="en-US"/>
              <a:t>Wide Applications: Extensively used in aerospace, electronics, medical devices, and other advanced sectors.</a:t>
            </a:r>
            <a:endParaRPr lang="en-GB" altLang="en-US"/>
          </a:p>
          <a:p>
            <a:r>
              <a:rPr lang="en-GB" altLang="en-US"/>
              <a:t>Challenges: High initial costs, energy consumption, and safety concerns need to be addressed.</a:t>
            </a:r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 Introduction to LBM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GB" altLang="en-US">
                <a:solidFill>
                  <a:srgbClr val="FF0000"/>
                </a:solidFill>
              </a:rPr>
              <a:t> What is Laser Beam Machining</a:t>
            </a:r>
            <a:r>
              <a:rPr lang="en-US" altLang="en-GB">
                <a:solidFill>
                  <a:srgbClr val="FF0000"/>
                </a:solidFill>
              </a:rPr>
              <a:t>?</a:t>
            </a:r>
            <a:endParaRPr lang="en-GB" altLang="en-US">
              <a:solidFill>
                <a:srgbClr val="FF0000"/>
              </a:solidFill>
            </a:endParaRPr>
          </a:p>
          <a:p>
            <a:pPr marL="0" indent="457200">
              <a:buNone/>
            </a:pPr>
            <a:r>
              <a:rPr lang="en-GB" altLang="en-US"/>
              <a:t>Definition: LBM is a non-contact machining process using high</a:t>
            </a:r>
            <a:r>
              <a:rPr lang="en-IN" altLang="en-GB"/>
              <a:t>  </a:t>
            </a:r>
            <a:r>
              <a:rPr lang="en-GB" altLang="en-US"/>
              <a:t>-</a:t>
            </a:r>
            <a:r>
              <a:rPr lang="en-IN" altLang="en-GB"/>
              <a:t>    </a:t>
            </a:r>
            <a:r>
              <a:rPr lang="en-US" altLang="en-IN"/>
              <a:t>            </a:t>
            </a:r>
            <a:endParaRPr lang="en-US" altLang="en-IN"/>
          </a:p>
          <a:p>
            <a:pPr marL="0" indent="457200">
              <a:buNone/>
            </a:pPr>
            <a:r>
              <a:rPr lang="en-GB" altLang="en-US"/>
              <a:t>intensity laser beams to remove material.</a:t>
            </a:r>
            <a:endParaRPr lang="en-GB" altLang="en-US"/>
          </a:p>
          <a:p>
            <a:pPr marL="0" indent="457200">
              <a:buNone/>
            </a:pPr>
            <a:endParaRPr lang="en-GB" altLang="en-US"/>
          </a:p>
          <a:p>
            <a:pPr marL="0" indent="0">
              <a:buNone/>
            </a:pPr>
            <a:r>
              <a:rPr lang="en-GB" altLang="en-US">
                <a:solidFill>
                  <a:srgbClr val="FF0000"/>
                </a:solidFill>
              </a:rPr>
              <a:t>Key Features:</a:t>
            </a:r>
            <a:endParaRPr lang="en-GB" altLang="en-US">
              <a:solidFill>
                <a:srgbClr val="FF0000"/>
              </a:solidFill>
            </a:endParaRPr>
          </a:p>
          <a:p>
            <a:r>
              <a:rPr lang="en-GB" altLang="en-US"/>
              <a:t>High precision</a:t>
            </a:r>
            <a:endParaRPr lang="en-GB" altLang="en-US"/>
          </a:p>
          <a:p>
            <a:r>
              <a:rPr lang="en-GB" altLang="en-US"/>
              <a:t>Non-contact process</a:t>
            </a:r>
            <a:endParaRPr lang="en-GB" altLang="en-US"/>
          </a:p>
          <a:p>
            <a:r>
              <a:rPr lang="en-GB" altLang="en-US"/>
              <a:t>Suitable for hard and brittle materials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</p:txBody>
      </p:sp>
      <p:pic>
        <p:nvPicPr>
          <p:cNvPr id="4" name="Picture 3" descr="Screenshot 2024-11-20 1811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62445" y="3546475"/>
            <a:ext cx="4697095" cy="26308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GB" altLang="en-US">
                <a:solidFill>
                  <a:schemeClr val="accent1"/>
                </a:solidFill>
              </a:rPr>
              <a:t> Historical Background</a:t>
            </a:r>
            <a:endParaRPr lang="en-GB" alt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/>
              <a:t>1960s: Development of the first lasers.</a:t>
            </a:r>
            <a:endParaRPr lang="en-GB" altLang="en-US"/>
          </a:p>
          <a:p>
            <a:r>
              <a:rPr lang="en-GB" altLang="en-US"/>
              <a:t>Evolution: Application in industrial machining began in the late 20th century.</a:t>
            </a:r>
            <a:endParaRPr lang="en-GB" altLang="en-US"/>
          </a:p>
          <a:p>
            <a:r>
              <a:rPr lang="en-GB" altLang="en-US"/>
              <a:t>Importance in modern manufacturing.</a:t>
            </a:r>
            <a:endParaRPr lang="en-GB" altLang="en-US"/>
          </a:p>
          <a:p>
            <a:endParaRPr lang="en-GB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GB">
                <a:solidFill>
                  <a:schemeClr val="accent1"/>
                </a:solidFill>
              </a:rPr>
              <a:t>DIAGRAM</a:t>
            </a:r>
            <a:endParaRPr lang="en-US" altLang="en-GB">
              <a:solidFill>
                <a:schemeClr val="accent1"/>
              </a:solidFill>
            </a:endParaRPr>
          </a:p>
        </p:txBody>
      </p:sp>
      <p:pic>
        <p:nvPicPr>
          <p:cNvPr id="4" name="Content Placeholder 3" descr="Working-of-Laser-Beam-Machinin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46935" y="1825625"/>
            <a:ext cx="789749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GB" altLang="en-US">
                <a:solidFill>
                  <a:schemeClr val="accent1"/>
                </a:solidFill>
              </a:rPr>
              <a:t> Working Principle</a:t>
            </a:r>
            <a:endParaRPr lang="en-GB" alt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/>
              <a:t>Energy Source: Laser generates a focused beam.</a:t>
            </a:r>
            <a:endParaRPr lang="en-GB" altLang="en-US"/>
          </a:p>
          <a:p>
            <a:r>
              <a:rPr lang="en-GB" altLang="en-US"/>
              <a:t>Material Removal:</a:t>
            </a:r>
            <a:endParaRPr lang="en-GB" altLang="en-US"/>
          </a:p>
          <a:p>
            <a:r>
              <a:rPr lang="en-GB" altLang="en-US"/>
              <a:t>Laser heats the material above its melting/vaporization point.</a:t>
            </a:r>
            <a:endParaRPr lang="en-GB" altLang="en-US"/>
          </a:p>
          <a:p>
            <a:r>
              <a:rPr lang="en-GB" altLang="en-US"/>
              <a:t>Material is removed as vapor or molten debris.</a:t>
            </a:r>
            <a:endParaRPr lang="en-GB" altLang="en-US"/>
          </a:p>
          <a:p>
            <a:pPr marL="0" indent="0">
              <a:buNone/>
            </a:pPr>
            <a:r>
              <a:rPr lang="en-GB" altLang="en-US">
                <a:solidFill>
                  <a:srgbClr val="FF0000"/>
                </a:solidFill>
              </a:rPr>
              <a:t>Key Steps</a:t>
            </a:r>
            <a:r>
              <a:rPr lang="en-GB" altLang="en-US"/>
              <a:t>:</a:t>
            </a:r>
            <a:endParaRPr lang="en-GB" altLang="en-US"/>
          </a:p>
          <a:p>
            <a:r>
              <a:rPr lang="en-GB" altLang="en-US"/>
              <a:t>Laser generation</a:t>
            </a:r>
            <a:endParaRPr lang="en-GB" altLang="en-US"/>
          </a:p>
          <a:p>
            <a:r>
              <a:rPr lang="en-GB" altLang="en-US"/>
              <a:t>Beam focusing</a:t>
            </a:r>
            <a:endParaRPr lang="en-GB" altLang="en-US"/>
          </a:p>
          <a:p>
            <a:r>
              <a:rPr lang="en-GB" altLang="en-US"/>
              <a:t>Material interaction</a:t>
            </a:r>
            <a:endParaRPr lang="en-GB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GB" altLang="en-US">
                <a:solidFill>
                  <a:schemeClr val="accent1"/>
                </a:solidFill>
              </a:rPr>
              <a:t> Components of LBM</a:t>
            </a:r>
            <a:endParaRPr lang="en-GB" alt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/>
              <a:t>Laser Source (e.g., CO2, Nd:YAG, fiber laser)</a:t>
            </a:r>
            <a:endParaRPr lang="en-GB" altLang="en-US"/>
          </a:p>
          <a:p>
            <a:r>
              <a:rPr lang="en-GB" altLang="en-US"/>
              <a:t>Optical System (e.g., lenses, mirrors for focusing)</a:t>
            </a:r>
            <a:endParaRPr lang="en-GB" altLang="en-US"/>
          </a:p>
          <a:p>
            <a:r>
              <a:rPr lang="en-GB" altLang="en-US"/>
              <a:t>Workpiece</a:t>
            </a:r>
            <a:endParaRPr lang="en-GB" altLang="en-US"/>
          </a:p>
          <a:p>
            <a:r>
              <a:rPr lang="en-GB" altLang="en-US"/>
              <a:t>Assist Gas (optional, for debris removal)</a:t>
            </a:r>
            <a:endParaRPr lang="en-GB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GB" altLang="en-US">
                <a:solidFill>
                  <a:schemeClr val="accent1"/>
                </a:solidFill>
              </a:rPr>
              <a:t>Types of Lasers Used</a:t>
            </a:r>
            <a:endParaRPr lang="en-GB" alt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/>
              <a:t>CO2 Lasers: High power, suitable for non-metals.</a:t>
            </a:r>
            <a:endParaRPr lang="en-GB" altLang="en-US"/>
          </a:p>
          <a:p>
            <a:r>
              <a:rPr lang="en-GB" altLang="en-US"/>
              <a:t>Nd:YAG Lasers: Precision machining for metals.</a:t>
            </a:r>
            <a:endParaRPr lang="en-GB" altLang="en-US"/>
          </a:p>
          <a:p>
            <a:r>
              <a:rPr lang="en-GB" altLang="en-US"/>
              <a:t>Fiber Lasers: Efficient and versatile.</a:t>
            </a:r>
            <a:endParaRPr lang="en-GB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GB" altLang="en-US">
                <a:solidFill>
                  <a:schemeClr val="accent1"/>
                </a:solidFill>
              </a:rPr>
              <a:t> Applications</a:t>
            </a:r>
            <a:endParaRPr lang="en-GB" alt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/>
              <a:t>Aerospace: Drilling cooling holes in turbine blades.</a:t>
            </a:r>
            <a:endParaRPr lang="en-GB" altLang="en-US"/>
          </a:p>
          <a:p>
            <a:r>
              <a:rPr lang="en-GB" altLang="en-US"/>
              <a:t>Electronics: Cutting micro-components for circuits.</a:t>
            </a:r>
            <a:endParaRPr lang="en-GB" altLang="en-US"/>
          </a:p>
          <a:p>
            <a:r>
              <a:rPr lang="en-GB" altLang="en-US"/>
              <a:t>Medical: Precision cutting in surgical tools.</a:t>
            </a:r>
            <a:endParaRPr lang="en-GB" altLang="en-US"/>
          </a:p>
          <a:p>
            <a:r>
              <a:rPr lang="en-GB" altLang="en-US"/>
              <a:t>Automotive: Machining hard materials like ceramics.</a:t>
            </a:r>
            <a:endParaRPr lang="en-GB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olidFill>
                  <a:schemeClr val="accent1"/>
                </a:solidFill>
              </a:rPr>
              <a:t>Advantages</a:t>
            </a:r>
            <a:endParaRPr lang="en-GB" alt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/>
              <a:t>High precision and accuracy.</a:t>
            </a:r>
            <a:endParaRPr lang="en-GB" altLang="en-US"/>
          </a:p>
          <a:p>
            <a:r>
              <a:rPr lang="en-GB" altLang="en-US"/>
              <a:t>Non-contact process reduces tool wear.</a:t>
            </a:r>
            <a:endParaRPr lang="en-GB" altLang="en-US"/>
          </a:p>
          <a:p>
            <a:r>
              <a:rPr lang="en-GB" altLang="en-US"/>
              <a:t>Works with hard and brittle materials.</a:t>
            </a:r>
            <a:endParaRPr lang="en-GB" altLang="en-US"/>
          </a:p>
          <a:p>
            <a:r>
              <a:rPr lang="en-GB" altLang="en-US"/>
              <a:t>Minimal heat-affected zone (HAZ).</a:t>
            </a:r>
            <a:endParaRPr lang="en-GB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2216</Words>
  <Application>WPS Presentation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Laser Beam Machining (LBM)</vt:lpstr>
      <vt:lpstr> Introduction to LBM</vt:lpstr>
      <vt:lpstr> Historical Background</vt:lpstr>
      <vt:lpstr>DIAGRAM</vt:lpstr>
      <vt:lpstr> Working Principle</vt:lpstr>
      <vt:lpstr> Components of LBM</vt:lpstr>
      <vt:lpstr>Types of Lasers Used</vt:lpstr>
      <vt:lpstr> Applications</vt:lpstr>
      <vt:lpstr>Advantages</vt:lpstr>
      <vt:lpstr>Limitations</vt:lpstr>
      <vt:lpstr>Future Trends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Laser Beam Machining (LBM)</dc:title>
  <dc:creator>sarth</dc:creator>
  <cp:lastModifiedBy>Sarthak Pai</cp:lastModifiedBy>
  <cp:revision>5</cp:revision>
  <dcterms:created xsi:type="dcterms:W3CDTF">2024-11-28T13:38:00Z</dcterms:created>
  <dcterms:modified xsi:type="dcterms:W3CDTF">2024-12-27T14:02:28Z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7380489206C54FBF9CB55C1BD44AE46D_11</vt:lpwstr>
  </property>
  <property fmtid="{D5CDD505-2E9C-101B-9397-08002B2CF9AE}" pid="3" name="KSOProductBuildVer">
    <vt:lpwstr>2057-12.2.0.18639</vt:lpwstr>
  </property>
</Properties>
</file>