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unito Bold" charset="1" panose="00000000000000000000"/>
      <p:regular r:id="rId19"/>
    </p:embeddedFont>
    <p:embeddedFont>
      <p:font typeface="Norwester" charset="1" panose="00000506000000000000"/>
      <p:regular r:id="rId20"/>
    </p:embeddedFont>
    <p:embeddedFont>
      <p:font typeface="Nunito Ultra-Bold" charset="1" panose="00000000000000000000"/>
      <p:regular r:id="rId21"/>
    </p:embeddedFont>
    <p:embeddedFont>
      <p:font typeface="Nunito Semi-Bold" charset="1" panose="00000000000000000000"/>
      <p:regular r:id="rId22"/>
    </p:embeddedFont>
    <p:embeddedFont>
      <p:font typeface="Canva Sans" charset="1" panose="020B05030305010401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43.jpeg" Type="http://schemas.openxmlformats.org/officeDocument/2006/relationships/image"/><Relationship Id="rId8" Target="../media/image44.png" Type="http://schemas.openxmlformats.org/officeDocument/2006/relationships/image"/><Relationship Id="rId9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jpe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0.jpeg" Type="http://schemas.openxmlformats.org/officeDocument/2006/relationships/image"/><Relationship Id="rId5" Target="../media/image11.png" Type="http://schemas.openxmlformats.org/officeDocument/2006/relationships/image"/><Relationship Id="rId6" Target="../media/image12.jpeg" Type="http://schemas.openxmlformats.org/officeDocument/2006/relationships/image"/><Relationship Id="rId7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11" Target="../media/image22.pn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9.png" Type="http://schemas.openxmlformats.org/officeDocument/2006/relationships/image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43466" y="4330565"/>
            <a:ext cx="7271222" cy="72712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2571488">
            <a:off x="13275702" y="4345481"/>
            <a:ext cx="7162095" cy="7000959"/>
            <a:chOff x="0" y="0"/>
            <a:chExt cx="873389" cy="8537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73389" cy="853739"/>
            </a:xfrm>
            <a:custGeom>
              <a:avLst/>
              <a:gdLst/>
              <a:ahLst/>
              <a:cxnLst/>
              <a:rect r="r" b="b" t="t" l="l"/>
              <a:pathLst>
                <a:path h="853739" w="873389">
                  <a:moveTo>
                    <a:pt x="436694" y="0"/>
                  </a:moveTo>
                  <a:cubicBezTo>
                    <a:pt x="195515" y="0"/>
                    <a:pt x="0" y="191116"/>
                    <a:pt x="0" y="426869"/>
                  </a:cubicBezTo>
                  <a:cubicBezTo>
                    <a:pt x="0" y="662623"/>
                    <a:pt x="195515" y="853739"/>
                    <a:pt x="436694" y="853739"/>
                  </a:cubicBezTo>
                  <a:cubicBezTo>
                    <a:pt x="677874" y="853739"/>
                    <a:pt x="873389" y="662623"/>
                    <a:pt x="873389" y="426869"/>
                  </a:cubicBezTo>
                  <a:cubicBezTo>
                    <a:pt x="873389" y="191116"/>
                    <a:pt x="677874" y="0"/>
                    <a:pt x="436694" y="0"/>
                  </a:cubicBezTo>
                  <a:close/>
                </a:path>
              </a:pathLst>
            </a:custGeom>
            <a:blipFill>
              <a:blip r:embed="rId2"/>
              <a:stretch>
                <a:fillRect l="-16537" t="0" r="-16537" b="0"/>
              </a:stretch>
            </a:blipFill>
            <a:ln w="76200" cap="sq">
              <a:gradFill>
                <a:gsLst>
                  <a:gs pos="0">
                    <a:srgbClr val="01014A">
                      <a:alpha val="100000"/>
                    </a:srgbClr>
                  </a:gs>
                  <a:gs pos="50000">
                    <a:srgbClr val="0765D3">
                      <a:alpha val="100000"/>
                    </a:srgbClr>
                  </a:gs>
                  <a:gs pos="100000">
                    <a:srgbClr val="020241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-152935" y="-832885"/>
            <a:ext cx="4982300" cy="49823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6783" y="-660581"/>
            <a:ext cx="4809997" cy="480999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00254" t="-47096" r="0" b="0"/>
              </a:stretch>
            </a:blipFill>
            <a:ln w="76200" cap="sq">
              <a:gradFill>
                <a:gsLst>
                  <a:gs pos="0">
                    <a:srgbClr val="01014A">
                      <a:alpha val="100000"/>
                    </a:srgbClr>
                  </a:gs>
                  <a:gs pos="50000">
                    <a:srgbClr val="0765D3">
                      <a:alpha val="100000"/>
                    </a:srgbClr>
                  </a:gs>
                  <a:gs pos="100000">
                    <a:srgbClr val="020241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2391376" y="7966177"/>
            <a:ext cx="2242509" cy="2242509"/>
          </a:xfrm>
          <a:custGeom>
            <a:avLst/>
            <a:gdLst/>
            <a:ahLst/>
            <a:cxnLst/>
            <a:rect r="r" b="b" t="t" l="l"/>
            <a:pathLst>
              <a:path h="2242509" w="2242509">
                <a:moveTo>
                  <a:pt x="0" y="0"/>
                </a:moveTo>
                <a:lnTo>
                  <a:pt x="2242509" y="0"/>
                </a:lnTo>
                <a:lnTo>
                  <a:pt x="2242509" y="2242509"/>
                </a:lnTo>
                <a:lnTo>
                  <a:pt x="0" y="22425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217254" y="1129628"/>
            <a:ext cx="1273174" cy="1273174"/>
          </a:xfrm>
          <a:custGeom>
            <a:avLst/>
            <a:gdLst/>
            <a:ahLst/>
            <a:cxnLst/>
            <a:rect r="r" b="b" t="t" l="l"/>
            <a:pathLst>
              <a:path h="1273174" w="1273174">
                <a:moveTo>
                  <a:pt x="0" y="0"/>
                </a:moveTo>
                <a:lnTo>
                  <a:pt x="1273174" y="0"/>
                </a:lnTo>
                <a:lnTo>
                  <a:pt x="1273174" y="1273175"/>
                </a:lnTo>
                <a:lnTo>
                  <a:pt x="0" y="12731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94935" y="7298491"/>
            <a:ext cx="1799390" cy="179939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2366860">
            <a:off x="-698004" y="8482030"/>
            <a:ext cx="4539188" cy="2269594"/>
          </a:xfrm>
          <a:custGeom>
            <a:avLst/>
            <a:gdLst/>
            <a:ahLst/>
            <a:cxnLst/>
            <a:rect r="r" b="b" t="t" l="l"/>
            <a:pathLst>
              <a:path h="2269594" w="4539188">
                <a:moveTo>
                  <a:pt x="0" y="0"/>
                </a:moveTo>
                <a:lnTo>
                  <a:pt x="4539189" y="0"/>
                </a:lnTo>
                <a:lnTo>
                  <a:pt x="4539189" y="2269594"/>
                </a:lnTo>
                <a:lnTo>
                  <a:pt x="0" y="22695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6437277" y="7966177"/>
            <a:ext cx="5413446" cy="792082"/>
            <a:chOff x="0" y="0"/>
            <a:chExt cx="1425764" cy="20861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25764" cy="208614"/>
            </a:xfrm>
            <a:custGeom>
              <a:avLst/>
              <a:gdLst/>
              <a:ahLst/>
              <a:cxnLst/>
              <a:rect r="r" b="b" t="t" l="l"/>
              <a:pathLst>
                <a:path h="208614" w="1425764">
                  <a:moveTo>
                    <a:pt x="104307" y="0"/>
                  </a:moveTo>
                  <a:lnTo>
                    <a:pt x="1321457" y="0"/>
                  </a:lnTo>
                  <a:cubicBezTo>
                    <a:pt x="1349120" y="0"/>
                    <a:pt x="1375651" y="10989"/>
                    <a:pt x="1395213" y="30551"/>
                  </a:cubicBezTo>
                  <a:cubicBezTo>
                    <a:pt x="1414774" y="50112"/>
                    <a:pt x="1425764" y="76643"/>
                    <a:pt x="1425764" y="104307"/>
                  </a:cubicBezTo>
                  <a:lnTo>
                    <a:pt x="1425764" y="104307"/>
                  </a:lnTo>
                  <a:cubicBezTo>
                    <a:pt x="1425764" y="161914"/>
                    <a:pt x="1379064" y="208614"/>
                    <a:pt x="1321457" y="208614"/>
                  </a:cubicBezTo>
                  <a:lnTo>
                    <a:pt x="104307" y="208614"/>
                  </a:lnTo>
                  <a:cubicBezTo>
                    <a:pt x="76643" y="208614"/>
                    <a:pt x="50112" y="197625"/>
                    <a:pt x="30551" y="178063"/>
                  </a:cubicBezTo>
                  <a:cubicBezTo>
                    <a:pt x="10989" y="158502"/>
                    <a:pt x="0" y="131971"/>
                    <a:pt x="0" y="104307"/>
                  </a:cubicBezTo>
                  <a:lnTo>
                    <a:pt x="0" y="104307"/>
                  </a:lnTo>
                  <a:cubicBezTo>
                    <a:pt x="0" y="76643"/>
                    <a:pt x="10989" y="50112"/>
                    <a:pt x="30551" y="30551"/>
                  </a:cubicBezTo>
                  <a:cubicBezTo>
                    <a:pt x="50112" y="10989"/>
                    <a:pt x="76643" y="0"/>
                    <a:pt x="104307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425764" cy="246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6995518" y="8106948"/>
            <a:ext cx="3881706" cy="548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00"/>
              </a:lnSpc>
            </a:pPr>
            <a:r>
              <a:rPr lang="en-US" b="true" sz="2100" strike="noStrike" u="non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PRESENTED BY</a:t>
            </a:r>
          </a:p>
          <a:p>
            <a:pPr algn="l" marL="0" indent="0" lvl="0">
              <a:lnSpc>
                <a:spcPts val="2100"/>
              </a:lnSpc>
            </a:pPr>
            <a:r>
              <a:rPr lang="en-US" b="true" sz="2100" strike="noStrike" u="non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 SOULAIMANE ED-DAHMANI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143420" y="2577467"/>
            <a:ext cx="10001160" cy="2566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989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MINIMIZATION </a:t>
            </a:r>
          </a:p>
          <a:p>
            <a:pPr algn="ctr">
              <a:lnSpc>
                <a:spcPts val="9899"/>
              </a:lnSpc>
            </a:pPr>
            <a:r>
              <a:rPr lang="en-US" sz="989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OF DFA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604581" y="5285317"/>
            <a:ext cx="9078839" cy="419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</a:pPr>
            <a:r>
              <a:rPr lang="en-US" b="true" sz="2799">
                <a:solidFill>
                  <a:srgbClr val="9AFFFF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LANGUAGE THEORY AND COMPILATION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885680" y="3625851"/>
            <a:ext cx="6277367" cy="90647"/>
          </a:xfrm>
          <a:prstGeom prst="line">
            <a:avLst/>
          </a:prstGeom>
          <a:ln cap="flat" w="47625">
            <a:solidFill>
              <a:srgbClr val="9AFFF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904133" y="2662462"/>
            <a:ext cx="2343807" cy="690488"/>
            <a:chOff x="0" y="0"/>
            <a:chExt cx="530275" cy="1562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30275" cy="156220"/>
            </a:xfrm>
            <a:custGeom>
              <a:avLst/>
              <a:gdLst/>
              <a:ahLst/>
              <a:cxnLst/>
              <a:rect r="r" b="b" t="t" l="l"/>
              <a:pathLst>
                <a:path h="156220" w="530275">
                  <a:moveTo>
                    <a:pt x="78110" y="0"/>
                  </a:moveTo>
                  <a:lnTo>
                    <a:pt x="452165" y="0"/>
                  </a:lnTo>
                  <a:cubicBezTo>
                    <a:pt x="495304" y="0"/>
                    <a:pt x="530275" y="34971"/>
                    <a:pt x="530275" y="78110"/>
                  </a:cubicBezTo>
                  <a:lnTo>
                    <a:pt x="530275" y="78110"/>
                  </a:lnTo>
                  <a:cubicBezTo>
                    <a:pt x="530275" y="98826"/>
                    <a:pt x="522046" y="118693"/>
                    <a:pt x="507397" y="133342"/>
                  </a:cubicBezTo>
                  <a:cubicBezTo>
                    <a:pt x="492749" y="147990"/>
                    <a:pt x="472881" y="156220"/>
                    <a:pt x="452165" y="156220"/>
                  </a:cubicBezTo>
                  <a:lnTo>
                    <a:pt x="78110" y="156220"/>
                  </a:lnTo>
                  <a:cubicBezTo>
                    <a:pt x="57394" y="156220"/>
                    <a:pt x="37526" y="147990"/>
                    <a:pt x="22878" y="133342"/>
                  </a:cubicBezTo>
                  <a:cubicBezTo>
                    <a:pt x="8229" y="118693"/>
                    <a:pt x="0" y="98826"/>
                    <a:pt x="0" y="78110"/>
                  </a:cubicBezTo>
                  <a:lnTo>
                    <a:pt x="0" y="78110"/>
                  </a:lnTo>
                  <a:cubicBezTo>
                    <a:pt x="0" y="57394"/>
                    <a:pt x="8229" y="37526"/>
                    <a:pt x="22878" y="22878"/>
                  </a:cubicBezTo>
                  <a:cubicBezTo>
                    <a:pt x="37526" y="8229"/>
                    <a:pt x="57394" y="0"/>
                    <a:pt x="7811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5000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530275" cy="194320"/>
            </a:xfrm>
            <a:prstGeom prst="rect">
              <a:avLst/>
            </a:prstGeom>
          </p:spPr>
          <p:txBody>
            <a:bodyPr anchor="ctr" rtlCol="false" tIns="36502" lIns="36502" bIns="36502" rIns="36502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27948" y="3592200"/>
            <a:ext cx="5272128" cy="852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29"/>
              </a:lnSpc>
            </a:pPr>
            <a:r>
              <a:rPr lang="en-US" sz="3026" b="true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Final states : q2, q3</a:t>
            </a:r>
          </a:p>
          <a:p>
            <a:pPr algn="just" marL="0" indent="0" lvl="0">
              <a:lnSpc>
                <a:spcPts val="3329"/>
              </a:lnSpc>
            </a:pPr>
            <a:r>
              <a:rPr lang="en-US" b="true" sz="3026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 → Class A = { q2, q3 }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23811" y="2797031"/>
            <a:ext cx="1341359" cy="42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352"/>
              </a:lnSpc>
              <a:spcBef>
                <a:spcPct val="0"/>
              </a:spcBef>
            </a:pPr>
            <a:r>
              <a:rPr lang="en-US" b="true" sz="2793" strike="noStrike" u="non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Class A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61868" y="5891799"/>
            <a:ext cx="6214168" cy="1989220"/>
            <a:chOff x="0" y="0"/>
            <a:chExt cx="8285557" cy="2652294"/>
          </a:xfrm>
        </p:grpSpPr>
        <p:sp>
          <p:nvSpPr>
            <p:cNvPr name="AutoShape 17" id="17"/>
            <p:cNvSpPr/>
            <p:nvPr/>
          </p:nvSpPr>
          <p:spPr>
            <a:xfrm>
              <a:off x="29568" y="1284518"/>
              <a:ext cx="8255989" cy="0"/>
            </a:xfrm>
            <a:prstGeom prst="line">
              <a:avLst/>
            </a:prstGeom>
            <a:ln cap="flat" w="59137">
              <a:solidFill>
                <a:srgbClr val="9AFFFF"/>
              </a:solidFill>
              <a:prstDash val="solid"/>
              <a:headEnd type="oval" len="lg" w="lg"/>
              <a:tailEnd type="none" len="sm" w="sm"/>
            </a:ln>
          </p:spPr>
        </p:sp>
        <p:grpSp>
          <p:nvGrpSpPr>
            <p:cNvPr name="Group 18" id="18"/>
            <p:cNvGrpSpPr/>
            <p:nvPr/>
          </p:nvGrpSpPr>
          <p:grpSpPr>
            <a:xfrm rot="0">
              <a:off x="54173" y="0"/>
              <a:ext cx="3125076" cy="920651"/>
              <a:chOff x="0" y="0"/>
              <a:chExt cx="530275" cy="15622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530275" cy="156220"/>
              </a:xfrm>
              <a:custGeom>
                <a:avLst/>
                <a:gdLst/>
                <a:ahLst/>
                <a:cxnLst/>
                <a:rect r="r" b="b" t="t" l="l"/>
                <a:pathLst>
                  <a:path h="156220" w="530275">
                    <a:moveTo>
                      <a:pt x="78110" y="0"/>
                    </a:moveTo>
                    <a:lnTo>
                      <a:pt x="452165" y="0"/>
                    </a:lnTo>
                    <a:cubicBezTo>
                      <a:pt x="495304" y="0"/>
                      <a:pt x="530275" y="34971"/>
                      <a:pt x="530275" y="78110"/>
                    </a:cubicBezTo>
                    <a:lnTo>
                      <a:pt x="530275" y="78110"/>
                    </a:lnTo>
                    <a:cubicBezTo>
                      <a:pt x="530275" y="98826"/>
                      <a:pt x="522046" y="118693"/>
                      <a:pt x="507397" y="133342"/>
                    </a:cubicBezTo>
                    <a:cubicBezTo>
                      <a:pt x="492749" y="147990"/>
                      <a:pt x="472881" y="156220"/>
                      <a:pt x="452165" y="156220"/>
                    </a:cubicBezTo>
                    <a:lnTo>
                      <a:pt x="78110" y="156220"/>
                    </a:lnTo>
                    <a:cubicBezTo>
                      <a:pt x="57394" y="156220"/>
                      <a:pt x="37526" y="147990"/>
                      <a:pt x="22878" y="133342"/>
                    </a:cubicBezTo>
                    <a:cubicBezTo>
                      <a:pt x="8229" y="118693"/>
                      <a:pt x="0" y="98826"/>
                      <a:pt x="0" y="78110"/>
                    </a:cubicBezTo>
                    <a:lnTo>
                      <a:pt x="0" y="78110"/>
                    </a:lnTo>
                    <a:cubicBezTo>
                      <a:pt x="0" y="57394"/>
                      <a:pt x="8229" y="37526"/>
                      <a:pt x="22878" y="22878"/>
                    </a:cubicBezTo>
                    <a:cubicBezTo>
                      <a:pt x="37526" y="8229"/>
                      <a:pt x="57394" y="0"/>
                      <a:pt x="7811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5000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38100"/>
                <a:ext cx="530275" cy="1943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1" id="21"/>
            <p:cNvSpPr txBox="true"/>
            <p:nvPr/>
          </p:nvSpPr>
          <p:spPr>
            <a:xfrm rot="0">
              <a:off x="485926" y="1230126"/>
              <a:ext cx="7029504" cy="1146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29"/>
                </a:lnSpc>
              </a:pPr>
              <a:r>
                <a:rPr lang="en-US" sz="3026" b="true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Non-Final states : q2, q3</a:t>
              </a:r>
            </a:p>
            <a:p>
              <a:pPr algn="just" marL="0" indent="0" lvl="0">
                <a:lnSpc>
                  <a:spcPts val="3329"/>
                </a:lnSpc>
              </a:pPr>
              <a:r>
                <a:rPr lang="en-US" b="true" sz="302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 → Class B = { q1 }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747076" y="179425"/>
              <a:ext cx="1788478" cy="561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3352"/>
                </a:lnSpc>
                <a:spcBef>
                  <a:spcPct val="0"/>
                </a:spcBef>
              </a:pPr>
              <a:r>
                <a:rPr lang="en-US" b="true" sz="2793" strike="noStrike" u="none">
                  <a:solidFill>
                    <a:srgbClr val="01014A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Class B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25710" y="344481"/>
            <a:ext cx="832084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3. 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Refinement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7335562" y="6144871"/>
            <a:ext cx="6431150" cy="1364224"/>
            <a:chOff x="0" y="0"/>
            <a:chExt cx="8574866" cy="181896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162633" cy="1818966"/>
            </a:xfrm>
            <a:custGeom>
              <a:avLst/>
              <a:gdLst/>
              <a:ahLst/>
              <a:cxnLst/>
              <a:rect r="r" b="b" t="t" l="l"/>
              <a:pathLst>
                <a:path h="1818966" w="4162633">
                  <a:moveTo>
                    <a:pt x="0" y="0"/>
                  </a:moveTo>
                  <a:lnTo>
                    <a:pt x="4162633" y="0"/>
                  </a:lnTo>
                  <a:lnTo>
                    <a:pt x="4162633" y="1818966"/>
                  </a:lnTo>
                  <a:lnTo>
                    <a:pt x="0" y="1818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6" id="26"/>
            <p:cNvGrpSpPr/>
            <p:nvPr/>
          </p:nvGrpSpPr>
          <p:grpSpPr>
            <a:xfrm rot="0">
              <a:off x="5047285" y="511396"/>
              <a:ext cx="932223" cy="954642"/>
              <a:chOff x="0" y="0"/>
              <a:chExt cx="793712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79371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3712">
                    <a:moveTo>
                      <a:pt x="396856" y="0"/>
                    </a:moveTo>
                    <a:cubicBezTo>
                      <a:pt x="177678" y="0"/>
                      <a:pt x="0" y="181951"/>
                      <a:pt x="0" y="406400"/>
                    </a:cubicBezTo>
                    <a:cubicBezTo>
                      <a:pt x="0" y="630849"/>
                      <a:pt x="177678" y="812800"/>
                      <a:pt x="396856" y="812800"/>
                    </a:cubicBezTo>
                    <a:cubicBezTo>
                      <a:pt x="616033" y="812800"/>
                      <a:pt x="793712" y="630849"/>
                      <a:pt x="793712" y="406400"/>
                    </a:cubicBezTo>
                    <a:cubicBezTo>
                      <a:pt x="793712" y="181951"/>
                      <a:pt x="616033" y="0"/>
                      <a:pt x="39685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38100" cap="sq">
                <a:solidFill>
                  <a:srgbClr val="042C94"/>
                </a:solidFill>
                <a:prstDash val="solid"/>
                <a:miter/>
              </a:ln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74410" y="38100"/>
                <a:ext cx="644891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6335771" y="669871"/>
              <a:ext cx="2239096" cy="71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8"/>
                </a:lnSpc>
              </a:pPr>
              <a:r>
                <a:rPr lang="en-US" b="true" sz="3888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No pair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645826" y="2974960"/>
            <a:ext cx="6246037" cy="1364224"/>
            <a:chOff x="0" y="0"/>
            <a:chExt cx="8328049" cy="181896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162633" cy="1818966"/>
            </a:xfrm>
            <a:custGeom>
              <a:avLst/>
              <a:gdLst/>
              <a:ahLst/>
              <a:cxnLst/>
              <a:rect r="r" b="b" t="t" l="l"/>
              <a:pathLst>
                <a:path h="1818966" w="4162633">
                  <a:moveTo>
                    <a:pt x="0" y="0"/>
                  </a:moveTo>
                  <a:lnTo>
                    <a:pt x="4162633" y="0"/>
                  </a:lnTo>
                  <a:lnTo>
                    <a:pt x="4162633" y="1818966"/>
                  </a:lnTo>
                  <a:lnTo>
                    <a:pt x="0" y="1818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2" id="32"/>
            <p:cNvGrpSpPr/>
            <p:nvPr/>
          </p:nvGrpSpPr>
          <p:grpSpPr>
            <a:xfrm rot="0">
              <a:off x="4800467" y="417670"/>
              <a:ext cx="932223" cy="954642"/>
              <a:chOff x="0" y="0"/>
              <a:chExt cx="793712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79371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3712">
                    <a:moveTo>
                      <a:pt x="396856" y="0"/>
                    </a:moveTo>
                    <a:cubicBezTo>
                      <a:pt x="177678" y="0"/>
                      <a:pt x="0" y="181951"/>
                      <a:pt x="0" y="406400"/>
                    </a:cubicBezTo>
                    <a:cubicBezTo>
                      <a:pt x="0" y="630849"/>
                      <a:pt x="177678" y="812800"/>
                      <a:pt x="396856" y="812800"/>
                    </a:cubicBezTo>
                    <a:cubicBezTo>
                      <a:pt x="616033" y="812800"/>
                      <a:pt x="793712" y="630849"/>
                      <a:pt x="793712" y="406400"/>
                    </a:cubicBezTo>
                    <a:cubicBezTo>
                      <a:pt x="793712" y="181951"/>
                      <a:pt x="616033" y="0"/>
                      <a:pt x="396856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38100" cap="sq">
                <a:solidFill>
                  <a:srgbClr val="042C94"/>
                </a:solidFill>
                <a:prstDash val="solid"/>
                <a:miter/>
              </a:ln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4410" y="38100"/>
                <a:ext cx="644891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6088953" y="576146"/>
              <a:ext cx="2239096" cy="7138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88"/>
                </a:lnSpc>
              </a:pPr>
              <a:r>
                <a:rPr lang="en-US" b="true" sz="3888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(q2,q3)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41194" y="2080193"/>
            <a:ext cx="468607" cy="479877"/>
            <a:chOff x="0" y="0"/>
            <a:chExt cx="79371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3712" cy="812800"/>
            </a:xfrm>
            <a:custGeom>
              <a:avLst/>
              <a:gdLst/>
              <a:ahLst/>
              <a:cxnLst/>
              <a:rect r="r" b="b" t="t" l="l"/>
              <a:pathLst>
                <a:path h="812800" w="793712">
                  <a:moveTo>
                    <a:pt x="396856" y="0"/>
                  </a:moveTo>
                  <a:cubicBezTo>
                    <a:pt x="177678" y="0"/>
                    <a:pt x="0" y="181951"/>
                    <a:pt x="0" y="406400"/>
                  </a:cubicBezTo>
                  <a:cubicBezTo>
                    <a:pt x="0" y="630849"/>
                    <a:pt x="177678" y="812800"/>
                    <a:pt x="396856" y="812800"/>
                  </a:cubicBezTo>
                  <a:cubicBezTo>
                    <a:pt x="616033" y="812800"/>
                    <a:pt x="793712" y="630849"/>
                    <a:pt x="793712" y="406400"/>
                  </a:cubicBezTo>
                  <a:cubicBezTo>
                    <a:pt x="793712" y="181951"/>
                    <a:pt x="616033" y="0"/>
                    <a:pt x="3968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38100" cap="sq">
              <a:solidFill>
                <a:srgbClr val="042C9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4410" y="38100"/>
              <a:ext cx="64489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0435" y="3006731"/>
            <a:ext cx="8005360" cy="5802652"/>
            <a:chOff x="0" y="0"/>
            <a:chExt cx="10673814" cy="7736870"/>
          </a:xfrm>
        </p:grpSpPr>
        <p:grpSp>
          <p:nvGrpSpPr>
            <p:cNvPr name="Group 14" id="14"/>
            <p:cNvGrpSpPr/>
            <p:nvPr/>
          </p:nvGrpSpPr>
          <p:grpSpPr>
            <a:xfrm rot="-5400000">
              <a:off x="1468472" y="-1468472"/>
              <a:ext cx="7736870" cy="10673814"/>
              <a:chOff x="0" y="0"/>
              <a:chExt cx="1609552" cy="222054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09552" cy="2220544"/>
              </a:xfrm>
              <a:custGeom>
                <a:avLst/>
                <a:gdLst/>
                <a:ahLst/>
                <a:cxnLst/>
                <a:rect r="r" b="b" t="t" l="l"/>
                <a:pathLst>
                  <a:path h="2220544" w="1609552">
                    <a:moveTo>
                      <a:pt x="43338" y="0"/>
                    </a:moveTo>
                    <a:lnTo>
                      <a:pt x="1566214" y="0"/>
                    </a:lnTo>
                    <a:cubicBezTo>
                      <a:pt x="1577708" y="0"/>
                      <a:pt x="1588731" y="4566"/>
                      <a:pt x="1596859" y="12694"/>
                    </a:cubicBezTo>
                    <a:cubicBezTo>
                      <a:pt x="1604986" y="20821"/>
                      <a:pt x="1609552" y="31844"/>
                      <a:pt x="1609552" y="43338"/>
                    </a:cubicBezTo>
                    <a:lnTo>
                      <a:pt x="1609552" y="2177206"/>
                    </a:lnTo>
                    <a:cubicBezTo>
                      <a:pt x="1609552" y="2188700"/>
                      <a:pt x="1604986" y="2199723"/>
                      <a:pt x="1596859" y="2207851"/>
                    </a:cubicBezTo>
                    <a:cubicBezTo>
                      <a:pt x="1588731" y="2215978"/>
                      <a:pt x="1577708" y="2220544"/>
                      <a:pt x="1566214" y="2220544"/>
                    </a:cubicBezTo>
                    <a:lnTo>
                      <a:pt x="43338" y="2220544"/>
                    </a:lnTo>
                    <a:cubicBezTo>
                      <a:pt x="31844" y="2220544"/>
                      <a:pt x="20821" y="2215978"/>
                      <a:pt x="12694" y="2207851"/>
                    </a:cubicBezTo>
                    <a:cubicBezTo>
                      <a:pt x="4566" y="2199723"/>
                      <a:pt x="0" y="2188700"/>
                      <a:pt x="0" y="2177206"/>
                    </a:cubicBezTo>
                    <a:lnTo>
                      <a:pt x="0" y="43338"/>
                    </a:lnTo>
                    <a:cubicBezTo>
                      <a:pt x="0" y="31844"/>
                      <a:pt x="4566" y="20821"/>
                      <a:pt x="12694" y="12694"/>
                    </a:cubicBezTo>
                    <a:cubicBezTo>
                      <a:pt x="20821" y="4566"/>
                      <a:pt x="31844" y="0"/>
                      <a:pt x="43338" y="0"/>
                    </a:cubicBezTo>
                    <a:close/>
                  </a:path>
                </a:pathLst>
              </a:custGeom>
              <a:solidFill>
                <a:srgbClr val="98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1609552" cy="22586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9A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at </a:t>
                </a: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200048" y="0"/>
              <a:ext cx="7890332" cy="7736870"/>
            </a:xfrm>
            <a:custGeom>
              <a:avLst/>
              <a:gdLst/>
              <a:ahLst/>
              <a:cxnLst/>
              <a:rect r="r" b="b" t="t" l="l"/>
              <a:pathLst>
                <a:path h="7736870" w="7890332">
                  <a:moveTo>
                    <a:pt x="0" y="0"/>
                  </a:moveTo>
                  <a:lnTo>
                    <a:pt x="7890332" y="0"/>
                  </a:lnTo>
                  <a:lnTo>
                    <a:pt x="7890332" y="7736870"/>
                  </a:lnTo>
                  <a:lnTo>
                    <a:pt x="0" y="7736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14" r="-88796" b="-4097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209837">
              <a:off x="997609" y="3404982"/>
              <a:ext cx="711267" cy="166259"/>
            </a:xfrm>
            <a:custGeom>
              <a:avLst/>
              <a:gdLst/>
              <a:ahLst/>
              <a:cxnLst/>
              <a:rect r="r" b="b" t="t" l="l"/>
              <a:pathLst>
                <a:path h="166259" w="711267">
                  <a:moveTo>
                    <a:pt x="0" y="0"/>
                  </a:moveTo>
                  <a:lnTo>
                    <a:pt x="711267" y="0"/>
                  </a:lnTo>
                  <a:lnTo>
                    <a:pt x="711267" y="166259"/>
                  </a:lnTo>
                  <a:lnTo>
                    <a:pt x="0" y="1662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325710" y="344481"/>
            <a:ext cx="832084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3. 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Refinement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5283" y="2122777"/>
            <a:ext cx="1550488" cy="47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9"/>
              </a:lnSpc>
            </a:pPr>
            <a:r>
              <a:rPr lang="en-US" b="true" sz="3589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(q2,q3)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2046267" y="3477629"/>
            <a:ext cx="1474138" cy="634934"/>
            <a:chOff x="0" y="0"/>
            <a:chExt cx="1965517" cy="846578"/>
          </a:xfrm>
        </p:grpSpPr>
        <p:sp>
          <p:nvSpPr>
            <p:cNvPr name="Freeform 22" id="22"/>
            <p:cNvSpPr/>
            <p:nvPr/>
          </p:nvSpPr>
          <p:spPr>
            <a:xfrm flipH="false" flipV="false" rot="-10800000">
              <a:off x="0" y="249719"/>
              <a:ext cx="875394" cy="596859"/>
            </a:xfrm>
            <a:custGeom>
              <a:avLst/>
              <a:gdLst/>
              <a:ahLst/>
              <a:cxnLst/>
              <a:rect r="r" b="b" t="t" l="l"/>
              <a:pathLst>
                <a:path h="596859" w="875394">
                  <a:moveTo>
                    <a:pt x="0" y="0"/>
                  </a:moveTo>
                  <a:lnTo>
                    <a:pt x="875394" y="0"/>
                  </a:lnTo>
                  <a:lnTo>
                    <a:pt x="875394" y="596859"/>
                  </a:lnTo>
                  <a:lnTo>
                    <a:pt x="0" y="596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996911" y="85725"/>
              <a:ext cx="968606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2046267" y="4665821"/>
            <a:ext cx="1474138" cy="634934"/>
            <a:chOff x="0" y="0"/>
            <a:chExt cx="1965517" cy="846578"/>
          </a:xfrm>
        </p:grpSpPr>
        <p:sp>
          <p:nvSpPr>
            <p:cNvPr name="Freeform 25" id="25"/>
            <p:cNvSpPr/>
            <p:nvPr/>
          </p:nvSpPr>
          <p:spPr>
            <a:xfrm flipH="false" flipV="false" rot="-10800000">
              <a:off x="0" y="249719"/>
              <a:ext cx="875394" cy="596859"/>
            </a:xfrm>
            <a:custGeom>
              <a:avLst/>
              <a:gdLst/>
              <a:ahLst/>
              <a:cxnLst/>
              <a:rect r="r" b="b" t="t" l="l"/>
              <a:pathLst>
                <a:path h="596859" w="875394">
                  <a:moveTo>
                    <a:pt x="0" y="0"/>
                  </a:moveTo>
                  <a:lnTo>
                    <a:pt x="875394" y="0"/>
                  </a:lnTo>
                  <a:lnTo>
                    <a:pt x="875394" y="596859"/>
                  </a:lnTo>
                  <a:lnTo>
                    <a:pt x="0" y="596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6" id="26"/>
            <p:cNvSpPr txBox="true"/>
            <p:nvPr/>
          </p:nvSpPr>
          <p:spPr>
            <a:xfrm rot="0">
              <a:off x="996911" y="85725"/>
              <a:ext cx="968606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q2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8933815" y="3547358"/>
            <a:ext cx="3036504" cy="4318353"/>
            <a:chOff x="0" y="0"/>
            <a:chExt cx="4048672" cy="5757804"/>
          </a:xfrm>
        </p:grpSpPr>
        <p:sp>
          <p:nvSpPr>
            <p:cNvPr name="Freeform 28" id="28"/>
            <p:cNvSpPr/>
            <p:nvPr/>
          </p:nvSpPr>
          <p:spPr>
            <a:xfrm flipH="false" flipV="false" rot="5400000">
              <a:off x="1113537" y="78360"/>
              <a:ext cx="2292805" cy="2478708"/>
            </a:xfrm>
            <a:custGeom>
              <a:avLst/>
              <a:gdLst/>
              <a:ahLst/>
              <a:cxnLst/>
              <a:rect r="r" b="b" t="t" l="l"/>
              <a:pathLst>
                <a:path h="2478708" w="2292805">
                  <a:moveTo>
                    <a:pt x="0" y="0"/>
                  </a:moveTo>
                  <a:lnTo>
                    <a:pt x="2292805" y="0"/>
                  </a:lnTo>
                  <a:lnTo>
                    <a:pt x="2292805" y="2478708"/>
                  </a:lnTo>
                  <a:lnTo>
                    <a:pt x="0" y="2478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5400000">
              <a:off x="1113537" y="3372048"/>
              <a:ext cx="2292805" cy="2478708"/>
            </a:xfrm>
            <a:custGeom>
              <a:avLst/>
              <a:gdLst/>
              <a:ahLst/>
              <a:cxnLst/>
              <a:rect r="r" b="b" t="t" l="l"/>
              <a:pathLst>
                <a:path h="2478708" w="2292805">
                  <a:moveTo>
                    <a:pt x="0" y="0"/>
                  </a:moveTo>
                  <a:lnTo>
                    <a:pt x="2292805" y="0"/>
                  </a:lnTo>
                  <a:lnTo>
                    <a:pt x="2292805" y="2478708"/>
                  </a:lnTo>
                  <a:lnTo>
                    <a:pt x="0" y="24787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0" y="980150"/>
              <a:ext cx="917515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q2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3625045" y="85725"/>
              <a:ext cx="423627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a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3625045" y="1703263"/>
              <a:ext cx="423627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b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4273838"/>
              <a:ext cx="917515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q3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3625045" y="3379413"/>
              <a:ext cx="423627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a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3625045" y="4996951"/>
              <a:ext cx="423627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b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2046267" y="5947895"/>
            <a:ext cx="1474138" cy="634934"/>
            <a:chOff x="0" y="0"/>
            <a:chExt cx="1965517" cy="846578"/>
          </a:xfrm>
        </p:grpSpPr>
        <p:sp>
          <p:nvSpPr>
            <p:cNvPr name="Freeform 37" id="37"/>
            <p:cNvSpPr/>
            <p:nvPr/>
          </p:nvSpPr>
          <p:spPr>
            <a:xfrm flipH="false" flipV="false" rot="-10800000">
              <a:off x="0" y="249719"/>
              <a:ext cx="875394" cy="596859"/>
            </a:xfrm>
            <a:custGeom>
              <a:avLst/>
              <a:gdLst/>
              <a:ahLst/>
              <a:cxnLst/>
              <a:rect r="r" b="b" t="t" l="l"/>
              <a:pathLst>
                <a:path h="596859" w="875394">
                  <a:moveTo>
                    <a:pt x="0" y="0"/>
                  </a:moveTo>
                  <a:lnTo>
                    <a:pt x="875394" y="0"/>
                  </a:lnTo>
                  <a:lnTo>
                    <a:pt x="875394" y="596859"/>
                  </a:lnTo>
                  <a:lnTo>
                    <a:pt x="0" y="596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996911" y="85725"/>
              <a:ext cx="968606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q3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2046267" y="7136087"/>
            <a:ext cx="1474138" cy="634934"/>
            <a:chOff x="0" y="0"/>
            <a:chExt cx="1965517" cy="846578"/>
          </a:xfrm>
        </p:grpSpPr>
        <p:sp>
          <p:nvSpPr>
            <p:cNvPr name="Freeform 40" id="40"/>
            <p:cNvSpPr/>
            <p:nvPr/>
          </p:nvSpPr>
          <p:spPr>
            <a:xfrm flipH="false" flipV="false" rot="-10800000">
              <a:off x="0" y="249719"/>
              <a:ext cx="875394" cy="596859"/>
            </a:xfrm>
            <a:custGeom>
              <a:avLst/>
              <a:gdLst/>
              <a:ahLst/>
              <a:cxnLst/>
              <a:rect r="r" b="b" t="t" l="l"/>
              <a:pathLst>
                <a:path h="596859" w="875394">
                  <a:moveTo>
                    <a:pt x="0" y="0"/>
                  </a:moveTo>
                  <a:lnTo>
                    <a:pt x="875394" y="0"/>
                  </a:lnTo>
                  <a:lnTo>
                    <a:pt x="875394" y="596859"/>
                  </a:lnTo>
                  <a:lnTo>
                    <a:pt x="0" y="5968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996911" y="85725"/>
              <a:ext cx="968606" cy="7608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66"/>
                </a:lnSpc>
              </a:pPr>
              <a:r>
                <a:rPr lang="en-US" b="true" sz="4166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q2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3596605" y="3477629"/>
            <a:ext cx="4218244" cy="4369733"/>
            <a:chOff x="0" y="0"/>
            <a:chExt cx="5624326" cy="5826310"/>
          </a:xfrm>
        </p:grpSpPr>
        <p:sp>
          <p:nvSpPr>
            <p:cNvPr name="Freeform 43" id="43"/>
            <p:cNvSpPr/>
            <p:nvPr/>
          </p:nvSpPr>
          <p:spPr>
            <a:xfrm flipH="false" flipV="false" rot="-10800000">
              <a:off x="0" y="0"/>
              <a:ext cx="1440688" cy="5826310"/>
            </a:xfrm>
            <a:custGeom>
              <a:avLst/>
              <a:gdLst/>
              <a:ahLst/>
              <a:cxnLst/>
              <a:rect r="r" b="b" t="t" l="l"/>
              <a:pathLst>
                <a:path h="5826310" w="1440688">
                  <a:moveTo>
                    <a:pt x="0" y="0"/>
                  </a:moveTo>
                  <a:lnTo>
                    <a:pt x="1440688" y="0"/>
                  </a:lnTo>
                  <a:lnTo>
                    <a:pt x="1440688" y="5826310"/>
                  </a:lnTo>
                  <a:lnTo>
                    <a:pt x="0" y="58263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4" id="44"/>
            <p:cNvSpPr txBox="true"/>
            <p:nvPr/>
          </p:nvSpPr>
          <p:spPr>
            <a:xfrm rot="0">
              <a:off x="1713158" y="866726"/>
              <a:ext cx="3911168" cy="41690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82"/>
                </a:lnSpc>
              </a:pPr>
              <a:r>
                <a:rPr lang="en-US" b="true" sz="3482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The result is    identical, so q2 and q3 are equivalent states and we can merge them.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41194" y="2080193"/>
            <a:ext cx="468607" cy="479877"/>
            <a:chOff x="0" y="0"/>
            <a:chExt cx="79371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93712" cy="812800"/>
            </a:xfrm>
            <a:custGeom>
              <a:avLst/>
              <a:gdLst/>
              <a:ahLst/>
              <a:cxnLst/>
              <a:rect r="r" b="b" t="t" l="l"/>
              <a:pathLst>
                <a:path h="812800" w="793712">
                  <a:moveTo>
                    <a:pt x="396856" y="0"/>
                  </a:moveTo>
                  <a:cubicBezTo>
                    <a:pt x="177678" y="0"/>
                    <a:pt x="0" y="181951"/>
                    <a:pt x="0" y="406400"/>
                  </a:cubicBezTo>
                  <a:cubicBezTo>
                    <a:pt x="0" y="630849"/>
                    <a:pt x="177678" y="812800"/>
                    <a:pt x="396856" y="812800"/>
                  </a:cubicBezTo>
                  <a:cubicBezTo>
                    <a:pt x="616033" y="812800"/>
                    <a:pt x="793712" y="630849"/>
                    <a:pt x="793712" y="406400"/>
                  </a:cubicBezTo>
                  <a:cubicBezTo>
                    <a:pt x="793712" y="181951"/>
                    <a:pt x="616033" y="0"/>
                    <a:pt x="39685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  <a:ln w="38100" cap="sq">
              <a:solidFill>
                <a:srgbClr val="042C94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4410" y="38100"/>
              <a:ext cx="644891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5400000">
            <a:off x="7995110" y="-5890"/>
            <a:ext cx="6410400" cy="12117980"/>
            <a:chOff x="0" y="0"/>
            <a:chExt cx="1778131" cy="336131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778131" cy="3361311"/>
            </a:xfrm>
            <a:custGeom>
              <a:avLst/>
              <a:gdLst/>
              <a:ahLst/>
              <a:cxnLst/>
              <a:rect r="r" b="b" t="t" l="l"/>
              <a:pathLst>
                <a:path h="3361311" w="1778131">
                  <a:moveTo>
                    <a:pt x="42270" y="0"/>
                  </a:moveTo>
                  <a:lnTo>
                    <a:pt x="1735861" y="0"/>
                  </a:lnTo>
                  <a:cubicBezTo>
                    <a:pt x="1759206" y="0"/>
                    <a:pt x="1778131" y="18925"/>
                    <a:pt x="1778131" y="42270"/>
                  </a:cubicBezTo>
                  <a:lnTo>
                    <a:pt x="1778131" y="3319042"/>
                  </a:lnTo>
                  <a:cubicBezTo>
                    <a:pt x="1778131" y="3342387"/>
                    <a:pt x="1759206" y="3361311"/>
                    <a:pt x="1735861" y="3361311"/>
                  </a:cubicBezTo>
                  <a:lnTo>
                    <a:pt x="42270" y="3361311"/>
                  </a:lnTo>
                  <a:cubicBezTo>
                    <a:pt x="18925" y="3361311"/>
                    <a:pt x="0" y="3342387"/>
                    <a:pt x="0" y="3319042"/>
                  </a:cubicBezTo>
                  <a:lnTo>
                    <a:pt x="0" y="42270"/>
                  </a:lnTo>
                  <a:cubicBezTo>
                    <a:pt x="0" y="18925"/>
                    <a:pt x="18925" y="0"/>
                    <a:pt x="422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778131" cy="3399412"/>
            </a:xfrm>
            <a:prstGeom prst="rect">
              <a:avLst/>
            </a:prstGeom>
          </p:spPr>
          <p:txBody>
            <a:bodyPr anchor="ctr" rtlCol="false" tIns="47146" lIns="47146" bIns="47146" rIns="47146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9A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at 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5374983" y="3526795"/>
            <a:ext cx="12077035" cy="5157114"/>
          </a:xfrm>
          <a:custGeom>
            <a:avLst/>
            <a:gdLst/>
            <a:ahLst/>
            <a:cxnLst/>
            <a:rect r="r" b="b" t="t" l="l"/>
            <a:pathLst>
              <a:path h="5157114" w="12077035">
                <a:moveTo>
                  <a:pt x="0" y="0"/>
                </a:moveTo>
                <a:lnTo>
                  <a:pt x="12077035" y="0"/>
                </a:lnTo>
                <a:lnTo>
                  <a:pt x="12077035" y="5157114"/>
                </a:lnTo>
                <a:lnTo>
                  <a:pt x="0" y="51571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377" t="0" r="-3377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6065981" y="7230584"/>
            <a:ext cx="6624928" cy="1614826"/>
          </a:xfrm>
          <a:custGeom>
            <a:avLst/>
            <a:gdLst/>
            <a:ahLst/>
            <a:cxnLst/>
            <a:rect r="r" b="b" t="t" l="l"/>
            <a:pathLst>
              <a:path h="1614826" w="6624928">
                <a:moveTo>
                  <a:pt x="0" y="0"/>
                </a:moveTo>
                <a:lnTo>
                  <a:pt x="6624928" y="0"/>
                </a:lnTo>
                <a:lnTo>
                  <a:pt x="6624928" y="1614826"/>
                </a:lnTo>
                <a:lnTo>
                  <a:pt x="0" y="16148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25710" y="344481"/>
            <a:ext cx="13404253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4. M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erge equivalent states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85283" y="2122777"/>
            <a:ext cx="5019571" cy="470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9"/>
              </a:lnSpc>
            </a:pPr>
            <a:r>
              <a:rPr lang="en-US" b="true" sz="3589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We merge q2 and q3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5498" y="4729668"/>
            <a:ext cx="5902015" cy="1781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0"/>
              </a:lnSpc>
            </a:pPr>
            <a:r>
              <a:rPr lang="en-US" b="true" sz="682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The final result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9520" y="2572823"/>
            <a:ext cx="9383517" cy="93835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7686" y="1028700"/>
            <a:ext cx="5956311" cy="595631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25046" t="0" r="-25046" b="0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sp>
        <p:nvSpPr>
          <p:cNvPr name="AutoShape 7" id="7"/>
          <p:cNvSpPr/>
          <p:nvPr/>
        </p:nvSpPr>
        <p:spPr>
          <a:xfrm>
            <a:off x="8240202" y="4047390"/>
            <a:ext cx="10047798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4991488" y="5362570"/>
            <a:ext cx="2242509" cy="2242509"/>
          </a:xfrm>
          <a:custGeom>
            <a:avLst/>
            <a:gdLst/>
            <a:ahLst/>
            <a:cxnLst/>
            <a:rect r="r" b="b" t="t" l="l"/>
            <a:pathLst>
              <a:path h="2242509" w="2242509">
                <a:moveTo>
                  <a:pt x="0" y="0"/>
                </a:moveTo>
                <a:lnTo>
                  <a:pt x="2242509" y="0"/>
                </a:lnTo>
                <a:lnTo>
                  <a:pt x="2242509" y="2242509"/>
                </a:lnTo>
                <a:lnTo>
                  <a:pt x="0" y="2242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531359" y="8016535"/>
            <a:ext cx="1267424" cy="12674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-548912">
            <a:off x="15754733" y="8715907"/>
            <a:ext cx="3558930" cy="1779465"/>
          </a:xfrm>
          <a:custGeom>
            <a:avLst/>
            <a:gdLst/>
            <a:ahLst/>
            <a:cxnLst/>
            <a:rect r="r" b="b" t="t" l="l"/>
            <a:pathLst>
              <a:path h="1779465" w="3558930">
                <a:moveTo>
                  <a:pt x="0" y="0"/>
                </a:moveTo>
                <a:lnTo>
                  <a:pt x="3558930" y="0"/>
                </a:lnTo>
                <a:lnTo>
                  <a:pt x="3558930" y="1779465"/>
                </a:lnTo>
                <a:lnTo>
                  <a:pt x="0" y="17794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556877" y="5989081"/>
            <a:ext cx="3294878" cy="3294878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-25046" t="0" r="-25046" b="0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8280769" y="1794960"/>
            <a:ext cx="1546908" cy="1709291"/>
          </a:xfrm>
          <a:custGeom>
            <a:avLst/>
            <a:gdLst/>
            <a:ahLst/>
            <a:cxnLst/>
            <a:rect r="r" b="b" t="t" l="l"/>
            <a:pathLst>
              <a:path h="1709291" w="1546908">
                <a:moveTo>
                  <a:pt x="0" y="0"/>
                </a:moveTo>
                <a:lnTo>
                  <a:pt x="1546909" y="0"/>
                </a:lnTo>
                <a:lnTo>
                  <a:pt x="1546909" y="1709291"/>
                </a:lnTo>
                <a:lnTo>
                  <a:pt x="0" y="170929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280769" y="1994985"/>
            <a:ext cx="12004054" cy="141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47"/>
              </a:lnSpc>
              <a:spcBef>
                <a:spcPct val="0"/>
              </a:spcBef>
            </a:pPr>
            <a:r>
              <a:rPr lang="en-US" sz="1064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    PROGRAMMING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13227" y="-1074629"/>
            <a:ext cx="14050584" cy="1405058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5898" y="555625"/>
            <a:ext cx="8937178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CONTENT TABLE</a:t>
            </a:r>
          </a:p>
        </p:txBody>
      </p:sp>
      <p:sp>
        <p:nvSpPr>
          <p:cNvPr name="AutoShape 6" id="6"/>
          <p:cNvSpPr/>
          <p:nvPr/>
        </p:nvSpPr>
        <p:spPr>
          <a:xfrm>
            <a:off x="0" y="1795410"/>
            <a:ext cx="9144000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7" id="7"/>
          <p:cNvGrpSpPr/>
          <p:nvPr/>
        </p:nvGrpSpPr>
        <p:grpSpPr>
          <a:xfrm rot="0">
            <a:off x="7895723" y="8098219"/>
            <a:ext cx="1219584" cy="121958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320940" y="6260940"/>
            <a:ext cx="1219584" cy="121958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355949" y="4422231"/>
            <a:ext cx="1219584" cy="121958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965741" y="2583522"/>
            <a:ext cx="1219584" cy="121958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83726" y="8051089"/>
            <a:ext cx="1267424" cy="1267424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2366860">
            <a:off x="-727867" y="8618534"/>
            <a:ext cx="3558930" cy="1779465"/>
          </a:xfrm>
          <a:custGeom>
            <a:avLst/>
            <a:gdLst/>
            <a:ahLst/>
            <a:cxnLst/>
            <a:rect r="r" b="b" t="t" l="l"/>
            <a:pathLst>
              <a:path h="1779465" w="3558930">
                <a:moveTo>
                  <a:pt x="0" y="0"/>
                </a:moveTo>
                <a:lnTo>
                  <a:pt x="3558930" y="0"/>
                </a:lnTo>
                <a:lnTo>
                  <a:pt x="3558930" y="1779465"/>
                </a:lnTo>
                <a:lnTo>
                  <a:pt x="0" y="1779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9431600" y="2843479"/>
            <a:ext cx="4096355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6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Definition and objective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31600" y="8358176"/>
            <a:ext cx="4169836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6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C programming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901662" y="4682188"/>
            <a:ext cx="4626294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6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DFA minimization methods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901662" y="6520897"/>
            <a:ext cx="3404707" cy="36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86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Partition method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35781" y="2983764"/>
            <a:ext cx="87950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  <a:spcBef>
                <a:spcPct val="0"/>
              </a:spcBef>
            </a:pPr>
            <a:r>
              <a:rPr lang="en-US" b="true" sz="2899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01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525989" y="4822473"/>
            <a:ext cx="87950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  <a:spcBef>
                <a:spcPct val="0"/>
              </a:spcBef>
            </a:pPr>
            <a:r>
              <a:rPr lang="en-US" b="true" sz="2899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02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490980" y="6661183"/>
            <a:ext cx="87950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  <a:spcBef>
                <a:spcPct val="0"/>
              </a:spcBef>
            </a:pPr>
            <a:r>
              <a:rPr lang="en-US" b="true" sz="2899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03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065763" y="8498461"/>
            <a:ext cx="879503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79"/>
              </a:lnSpc>
              <a:spcBef>
                <a:spcPct val="0"/>
              </a:spcBef>
            </a:pPr>
            <a:r>
              <a:rPr lang="en-US" b="true" sz="2899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04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80730" y="-1332427"/>
            <a:ext cx="9383517" cy="938351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48102" y="478157"/>
            <a:ext cx="9314981" cy="107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7"/>
              </a:lnSpc>
              <a:spcBef>
                <a:spcPct val="0"/>
              </a:spcBef>
            </a:pPr>
            <a:r>
              <a:rPr lang="en-US" sz="808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DEFINITION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660849" y="3364443"/>
            <a:ext cx="6143823" cy="614382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>
                <a:alphaModFix amt="38000"/>
              </a:blip>
              <a:stretch>
                <a:fillRect l="-44602" t="0" r="-5491" b="0"/>
              </a:stretch>
            </a:blipFill>
            <a:ln w="76200" cap="sq">
              <a:solidFill>
                <a:srgbClr val="98FFFF">
                  <a:alpha val="37647"/>
                </a:srgbClr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752082" y="733345"/>
            <a:ext cx="3980678" cy="398067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>
                <a:alphaModFix amt="26000"/>
              </a:blip>
              <a:stretch>
                <a:fillRect l="-50221" t="-2631" r="-46203" b="0"/>
              </a:stretch>
            </a:blipFill>
            <a:ln w="76200" cap="sq">
              <a:solidFill>
                <a:srgbClr val="98FFFF">
                  <a:alpha val="25882"/>
                </a:srgbClr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983726" y="8051089"/>
            <a:ext cx="1267424" cy="1267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2366860">
            <a:off x="-727867" y="8618534"/>
            <a:ext cx="3558930" cy="1779465"/>
          </a:xfrm>
          <a:custGeom>
            <a:avLst/>
            <a:gdLst/>
            <a:ahLst/>
            <a:cxnLst/>
            <a:rect r="r" b="b" t="t" l="l"/>
            <a:pathLst>
              <a:path h="1779465" w="3558930">
                <a:moveTo>
                  <a:pt x="0" y="0"/>
                </a:moveTo>
                <a:lnTo>
                  <a:pt x="3558930" y="0"/>
                </a:lnTo>
                <a:lnTo>
                  <a:pt x="3558930" y="1779465"/>
                </a:lnTo>
                <a:lnTo>
                  <a:pt x="0" y="1779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-311771" y="1918398"/>
            <a:ext cx="9422156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9980481" y="7180803"/>
            <a:ext cx="2242509" cy="2242509"/>
          </a:xfrm>
          <a:custGeom>
            <a:avLst/>
            <a:gdLst/>
            <a:ahLst/>
            <a:cxnLst/>
            <a:rect r="r" b="b" t="t" l="l"/>
            <a:pathLst>
              <a:path h="2242509" w="2242509">
                <a:moveTo>
                  <a:pt x="0" y="0"/>
                </a:moveTo>
                <a:lnTo>
                  <a:pt x="2242509" y="0"/>
                </a:lnTo>
                <a:lnTo>
                  <a:pt x="2242509" y="2242509"/>
                </a:lnTo>
                <a:lnTo>
                  <a:pt x="0" y="22425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-311771" y="6236459"/>
            <a:ext cx="9422156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17" id="17"/>
          <p:cNvSpPr txBox="true"/>
          <p:nvPr/>
        </p:nvSpPr>
        <p:spPr>
          <a:xfrm rot="0">
            <a:off x="90604" y="2434911"/>
            <a:ext cx="9019781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b="true" sz="3786" spc="37">
                <a:solidFill>
                  <a:srgbClr val="9A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Is t</a:t>
            </a:r>
            <a:r>
              <a:rPr lang="en-US" b="true" sz="3786" spc="37" strike="noStrike" u="none">
                <a:solidFill>
                  <a:srgbClr val="9A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he process of reducing the number of states in a given DFA while conserving the same properties.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48102" y="4796218"/>
            <a:ext cx="9314981" cy="1073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87"/>
              </a:lnSpc>
              <a:spcBef>
                <a:spcPct val="0"/>
              </a:spcBef>
            </a:pPr>
            <a:r>
              <a:rPr lang="en-US" sz="808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OBJECTIVE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604" y="6598409"/>
            <a:ext cx="9225133" cy="1714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43"/>
              </a:lnSpc>
              <a:spcBef>
                <a:spcPct val="0"/>
              </a:spcBef>
            </a:pPr>
            <a:r>
              <a:rPr lang="en-US" b="true" sz="3786" spc="37" strike="noStrike" u="none">
                <a:solidFill>
                  <a:srgbClr val="9A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Reducing resources usage in term of memory, processing power and compilation time.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9752082" y="733345"/>
            <a:ext cx="3980678" cy="398067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00254" t="-47096" r="0" b="0"/>
              </a:stretch>
            </a:blipFill>
            <a:ln w="76200" cap="sq">
              <a:gradFill>
                <a:gsLst>
                  <a:gs pos="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0660849" y="3364443"/>
            <a:ext cx="6143823" cy="6143823"/>
            <a:chOff x="0" y="0"/>
            <a:chExt cx="864668" cy="8646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64668" cy="864668"/>
            </a:xfrm>
            <a:custGeom>
              <a:avLst/>
              <a:gdLst/>
              <a:ahLst/>
              <a:cxnLst/>
              <a:rect r="r" b="b" t="t" l="l"/>
              <a:pathLst>
                <a:path h="864668" w="864668">
                  <a:moveTo>
                    <a:pt x="432334" y="0"/>
                  </a:moveTo>
                  <a:cubicBezTo>
                    <a:pt x="193562" y="0"/>
                    <a:pt x="0" y="193562"/>
                    <a:pt x="0" y="432334"/>
                  </a:cubicBezTo>
                  <a:cubicBezTo>
                    <a:pt x="0" y="671105"/>
                    <a:pt x="193562" y="864668"/>
                    <a:pt x="432334" y="864668"/>
                  </a:cubicBezTo>
                  <a:cubicBezTo>
                    <a:pt x="671105" y="864668"/>
                    <a:pt x="864668" y="671105"/>
                    <a:pt x="864668" y="432334"/>
                  </a:cubicBezTo>
                  <a:cubicBezTo>
                    <a:pt x="864668" y="193562"/>
                    <a:pt x="671105" y="0"/>
                    <a:pt x="432334" y="0"/>
                  </a:cubicBezTo>
                  <a:close/>
                </a:path>
              </a:pathLst>
            </a:custGeom>
            <a:blipFill>
              <a:blip r:embed="rId9"/>
              <a:stretch>
                <a:fillRect l="-18069" t="0" r="-18069" b="0"/>
              </a:stretch>
            </a:blipFill>
            <a:ln w="76200" cap="sq">
              <a:gradFill>
                <a:gsLst>
                  <a:gs pos="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prstDash val="solid"/>
              <a:miter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438583"/>
            <a:ext cx="18288000" cy="1412818"/>
            <a:chOff x="0" y="0"/>
            <a:chExt cx="4816593" cy="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372100"/>
            </a:xfrm>
            <a:custGeom>
              <a:avLst/>
              <a:gdLst/>
              <a:ahLst/>
              <a:cxnLst/>
              <a:rect r="r" b="b" t="t" l="l"/>
              <a:pathLst>
                <a:path h="37210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72100"/>
                  </a:lnTo>
                  <a:lnTo>
                    <a:pt x="0" y="372100"/>
                  </a:ln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1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63959">
            <a:off x="15742859" y="585488"/>
            <a:ext cx="1267424" cy="1267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8456822">
            <a:off x="15922817" y="329468"/>
            <a:ext cx="3558930" cy="1779465"/>
          </a:xfrm>
          <a:custGeom>
            <a:avLst/>
            <a:gdLst/>
            <a:ahLst/>
            <a:cxnLst/>
            <a:rect r="r" b="b" t="t" l="l"/>
            <a:pathLst>
              <a:path h="1779465" w="3558930">
                <a:moveTo>
                  <a:pt x="0" y="0"/>
                </a:moveTo>
                <a:lnTo>
                  <a:pt x="3558930" y="0"/>
                </a:lnTo>
                <a:lnTo>
                  <a:pt x="3558930" y="1779464"/>
                </a:lnTo>
                <a:lnTo>
                  <a:pt x="0" y="1779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820852" y="4830648"/>
            <a:ext cx="2628689" cy="2628689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4644" t="0" r="-4644" b="0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1801513" y="4838700"/>
            <a:ext cx="2628689" cy="2628689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0" r="-85185" b="0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13857798" y="4830648"/>
            <a:ext cx="2628689" cy="2628689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5555" r="0" b="-5555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9840190" y="4830648"/>
            <a:ext cx="2628689" cy="2628689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3919" r="0" b="-46353"/>
              </a:stretch>
            </a:blipFill>
            <a:ln w="76200" cap="sq">
              <a:solidFill>
                <a:srgbClr val="98FFFF"/>
              </a:solidFill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4939022" y="1352550"/>
            <a:ext cx="9251466" cy="2089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DFA MINIMIZATION METHODS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31680" y="7661207"/>
            <a:ext cx="2880926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640"/>
              </a:lnSpc>
            </a:pPr>
            <a:r>
              <a:rPr lang="en-US" b="true" sz="24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Hopcroft’s Algorithm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390725" y="7661207"/>
            <a:ext cx="3527620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640"/>
              </a:lnSpc>
            </a:pPr>
            <a:r>
              <a:rPr lang="en-US" b="true" sz="24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Brzozowsk</a:t>
            </a:r>
            <a:r>
              <a:rPr lang="en-US" b="true" sz="2400" strike="noStrike" u="none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i’s Algorithm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981849" y="7661207"/>
            <a:ext cx="2310156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640"/>
              </a:lnSpc>
            </a:pPr>
            <a:r>
              <a:rPr lang="en-US" b="true" sz="24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Myhill-Nerode Algorithm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808436" y="7661207"/>
            <a:ext cx="2621765" cy="668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2640"/>
              </a:lnSpc>
            </a:pPr>
            <a:r>
              <a:rPr lang="en-US" b="true" sz="2400">
                <a:solidFill>
                  <a:srgbClr val="FF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Partition Refinement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914187" y="3659073"/>
            <a:ext cx="10459625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sz="2600" b="true">
                <a:solidFill>
                  <a:srgbClr val="9A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There are a lot of methods to minimize a DFA</a:t>
            </a:r>
          </a:p>
          <a:p>
            <a:pPr algn="ctr" marL="0" indent="0" lvl="0">
              <a:lnSpc>
                <a:spcPts val="3120"/>
              </a:lnSpc>
              <a:spcBef>
                <a:spcPct val="0"/>
              </a:spcBef>
            </a:pPr>
            <a:r>
              <a:rPr lang="en-US" b="true" sz="2600">
                <a:solidFill>
                  <a:srgbClr val="9AFFFF"/>
                </a:solidFill>
                <a:latin typeface="Nunito Semi-Bold"/>
                <a:ea typeface="Nunito Semi-Bold"/>
                <a:cs typeface="Nunito Semi-Bold"/>
                <a:sym typeface="Nunito Semi-Bold"/>
              </a:rPr>
              <a:t>We can use 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00966" y="2791260"/>
            <a:ext cx="4249105" cy="6643647"/>
            <a:chOff x="0" y="0"/>
            <a:chExt cx="1037213" cy="162172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0275" y="1795457"/>
            <a:ext cx="1991607" cy="19916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537488" y="2009490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40" y="0"/>
                </a:lnTo>
                <a:lnTo>
                  <a:pt x="1563540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90763" y="3809864"/>
            <a:ext cx="3710632" cy="505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945"/>
              </a:lnSpc>
              <a:spcBef>
                <a:spcPct val="0"/>
              </a:spcBef>
            </a:pPr>
            <a:r>
              <a:rPr lang="en-US" b="true" sz="3586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Initial Partition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44294" y="4717508"/>
            <a:ext cx="3055332" cy="399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3"/>
              </a:lnSpc>
            </a:pPr>
            <a:r>
              <a:rPr lang="en-US" sz="2657" b="tru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We create two classes :</a:t>
            </a:r>
          </a:p>
          <a:p>
            <a:pPr algn="l">
              <a:lnSpc>
                <a:spcPts val="2923"/>
              </a:lnSpc>
            </a:pPr>
          </a:p>
          <a:p>
            <a:pPr algn="l">
              <a:lnSpc>
                <a:spcPts val="2923"/>
              </a:lnSpc>
            </a:pPr>
            <a:r>
              <a:rPr lang="en-US" sz="2657" b="tru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A) Final states : This will present all final states </a:t>
            </a:r>
          </a:p>
          <a:p>
            <a:pPr algn="l">
              <a:lnSpc>
                <a:spcPts val="2923"/>
              </a:lnSpc>
            </a:pPr>
          </a:p>
          <a:p>
            <a:pPr algn="l" marL="0" indent="0" lvl="1">
              <a:lnSpc>
                <a:spcPts val="2923"/>
              </a:lnSpc>
              <a:spcBef>
                <a:spcPct val="0"/>
              </a:spcBef>
            </a:pPr>
            <a:r>
              <a:rPr lang="en-US" b="true" sz="2657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B) Non-final states : This will present all Non-final states.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4800824" y="2791260"/>
            <a:ext cx="4249105" cy="6643647"/>
            <a:chOff x="0" y="0"/>
            <a:chExt cx="1037213" cy="1621724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5850133" y="1795457"/>
            <a:ext cx="1991607" cy="19916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6037346" y="2009490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40" y="0"/>
                </a:lnTo>
                <a:lnTo>
                  <a:pt x="1563540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127975" y="3800339"/>
            <a:ext cx="3435923" cy="82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259"/>
              </a:lnSpc>
              <a:spcBef>
                <a:spcPct val="0"/>
              </a:spcBef>
            </a:pPr>
            <a:r>
              <a:rPr lang="en-US" b="true" sz="2962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 Remove Unreachable States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44152" y="4717508"/>
            <a:ext cx="3055332" cy="1462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923"/>
              </a:lnSpc>
              <a:spcBef>
                <a:spcPct val="0"/>
              </a:spcBef>
            </a:pPr>
            <a:r>
              <a:rPr lang="en-US" b="true" sz="2657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We delete all states that cannot be reached from the intial state.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3794334" y="2791260"/>
            <a:ext cx="4249105" cy="6643647"/>
            <a:chOff x="0" y="0"/>
            <a:chExt cx="1037213" cy="162172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9A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at 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4843643" y="1795457"/>
            <a:ext cx="1991607" cy="199160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33" id="3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15030856" y="2009490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40" y="0"/>
                </a:lnTo>
                <a:lnTo>
                  <a:pt x="1563540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9297579" y="2791260"/>
            <a:ext cx="4249105" cy="6643647"/>
            <a:chOff x="0" y="0"/>
            <a:chExt cx="1037213" cy="162172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346888" y="1795457"/>
            <a:ext cx="1991607" cy="199160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0492790" y="2009490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40" y="0"/>
                </a:lnTo>
                <a:lnTo>
                  <a:pt x="1563540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319444" y="2725631"/>
            <a:ext cx="4249105" cy="6643647"/>
            <a:chOff x="0" y="0"/>
            <a:chExt cx="1037213" cy="1621724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368752" y="1729828"/>
            <a:ext cx="1991607" cy="1991607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1555966" y="1943861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39" y="0"/>
                </a:lnTo>
                <a:lnTo>
                  <a:pt x="1563539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4808360" y="2791260"/>
            <a:ext cx="4249105" cy="6643647"/>
            <a:chOff x="0" y="0"/>
            <a:chExt cx="1037213" cy="1621724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37213" cy="1621724"/>
            </a:xfrm>
            <a:custGeom>
              <a:avLst/>
              <a:gdLst/>
              <a:ahLst/>
              <a:cxnLst/>
              <a:rect r="r" b="b" t="t" l="l"/>
              <a:pathLst>
                <a:path h="1621724" w="1037213">
                  <a:moveTo>
                    <a:pt x="63770" y="0"/>
                  </a:moveTo>
                  <a:lnTo>
                    <a:pt x="973443" y="0"/>
                  </a:lnTo>
                  <a:cubicBezTo>
                    <a:pt x="1008662" y="0"/>
                    <a:pt x="1037213" y="28551"/>
                    <a:pt x="1037213" y="63770"/>
                  </a:cubicBezTo>
                  <a:lnTo>
                    <a:pt x="1037213" y="1557954"/>
                  </a:lnTo>
                  <a:cubicBezTo>
                    <a:pt x="1037213" y="1574867"/>
                    <a:pt x="1030494" y="1591087"/>
                    <a:pt x="1018535" y="1603046"/>
                  </a:cubicBezTo>
                  <a:cubicBezTo>
                    <a:pt x="1006576" y="1615006"/>
                    <a:pt x="990356" y="1621724"/>
                    <a:pt x="973443" y="1621724"/>
                  </a:cubicBezTo>
                  <a:lnTo>
                    <a:pt x="63770" y="1621724"/>
                  </a:lnTo>
                  <a:cubicBezTo>
                    <a:pt x="46857" y="1621724"/>
                    <a:pt x="30637" y="1615006"/>
                    <a:pt x="18678" y="1603046"/>
                  </a:cubicBezTo>
                  <a:cubicBezTo>
                    <a:pt x="6719" y="1591087"/>
                    <a:pt x="0" y="1574867"/>
                    <a:pt x="0" y="1557954"/>
                  </a:cubicBezTo>
                  <a:lnTo>
                    <a:pt x="0" y="63770"/>
                  </a:lnTo>
                  <a:cubicBezTo>
                    <a:pt x="0" y="46857"/>
                    <a:pt x="6719" y="30637"/>
                    <a:pt x="18678" y="18678"/>
                  </a:cubicBezTo>
                  <a:cubicBezTo>
                    <a:pt x="30637" y="6719"/>
                    <a:pt x="46857" y="0"/>
                    <a:pt x="63770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1037213" cy="16598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5857668" y="1795457"/>
            <a:ext cx="1991607" cy="1991607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8FFFF">
                    <a:alpha val="100000"/>
                  </a:srgbClr>
                </a:gs>
                <a:gs pos="100000">
                  <a:srgbClr val="057FFF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6044881" y="2009490"/>
            <a:ext cx="1563540" cy="1563540"/>
          </a:xfrm>
          <a:custGeom>
            <a:avLst/>
            <a:gdLst/>
            <a:ahLst/>
            <a:cxnLst/>
            <a:rect r="r" b="b" t="t" l="l"/>
            <a:pathLst>
              <a:path h="1563540" w="1563540">
                <a:moveTo>
                  <a:pt x="0" y="0"/>
                </a:moveTo>
                <a:lnTo>
                  <a:pt x="1563540" y="0"/>
                </a:lnTo>
                <a:lnTo>
                  <a:pt x="1563540" y="1563540"/>
                </a:lnTo>
                <a:lnTo>
                  <a:pt x="0" y="15635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6" id="56"/>
          <p:cNvSpPr/>
          <p:nvPr/>
        </p:nvSpPr>
        <p:spPr>
          <a:xfrm flipH="false" flipV="false" rot="0">
            <a:off x="5991841" y="1986738"/>
            <a:ext cx="1609044" cy="1609044"/>
          </a:xfrm>
          <a:custGeom>
            <a:avLst/>
            <a:gdLst/>
            <a:ahLst/>
            <a:cxnLst/>
            <a:rect r="r" b="b" t="t" l="l"/>
            <a:pathLst>
              <a:path h="1609044" w="1609044">
                <a:moveTo>
                  <a:pt x="0" y="0"/>
                </a:moveTo>
                <a:lnTo>
                  <a:pt x="1609045" y="0"/>
                </a:lnTo>
                <a:lnTo>
                  <a:pt x="1609045" y="1609045"/>
                </a:lnTo>
                <a:lnTo>
                  <a:pt x="0" y="16090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7" id="57"/>
          <p:cNvSpPr/>
          <p:nvPr/>
        </p:nvSpPr>
        <p:spPr>
          <a:xfrm flipH="false" flipV="false" rot="0">
            <a:off x="10408067" y="1973296"/>
            <a:ext cx="1635930" cy="1635930"/>
          </a:xfrm>
          <a:custGeom>
            <a:avLst/>
            <a:gdLst/>
            <a:ahLst/>
            <a:cxnLst/>
            <a:rect r="r" b="b" t="t" l="l"/>
            <a:pathLst>
              <a:path h="1635930" w="1635930">
                <a:moveTo>
                  <a:pt x="0" y="0"/>
                </a:moveTo>
                <a:lnTo>
                  <a:pt x="1635930" y="0"/>
                </a:lnTo>
                <a:lnTo>
                  <a:pt x="1635930" y="1635929"/>
                </a:lnTo>
                <a:lnTo>
                  <a:pt x="0" y="163592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8" id="58"/>
          <p:cNvSpPr/>
          <p:nvPr/>
        </p:nvSpPr>
        <p:spPr>
          <a:xfrm flipH="false" flipV="false" rot="0">
            <a:off x="15060996" y="2039630"/>
            <a:ext cx="1503260" cy="1503260"/>
          </a:xfrm>
          <a:custGeom>
            <a:avLst/>
            <a:gdLst/>
            <a:ahLst/>
            <a:cxnLst/>
            <a:rect r="r" b="b" t="t" l="l"/>
            <a:pathLst>
              <a:path h="1503260" w="1503260">
                <a:moveTo>
                  <a:pt x="0" y="0"/>
                </a:moveTo>
                <a:lnTo>
                  <a:pt x="1503260" y="0"/>
                </a:lnTo>
                <a:lnTo>
                  <a:pt x="1503260" y="1503261"/>
                </a:lnTo>
                <a:lnTo>
                  <a:pt x="0" y="150326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9" id="59"/>
          <p:cNvSpPr txBox="true"/>
          <p:nvPr/>
        </p:nvSpPr>
        <p:spPr>
          <a:xfrm rot="0">
            <a:off x="314845" y="354006"/>
            <a:ext cx="1043539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PARTITION REFINEMENT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3984131" y="3809864"/>
            <a:ext cx="3710632" cy="100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945"/>
              </a:lnSpc>
              <a:spcBef>
                <a:spcPct val="0"/>
              </a:spcBef>
            </a:pPr>
            <a:r>
              <a:rPr lang="en-US" b="true" sz="3586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Merge equivalent states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4296766" y="4955795"/>
            <a:ext cx="3244242" cy="3471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921"/>
              </a:lnSpc>
              <a:spcBef>
                <a:spcPct val="0"/>
              </a:spcBef>
            </a:pPr>
            <a:r>
              <a:rPr lang="en-US" b="true" sz="3112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</a:t>
            </a:r>
            <a:r>
              <a:rPr lang="en-US" b="true" sz="3112" strike="noStrike" u="non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e merge all equivalent states into a single state and construct the new minimized DFA.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9487375" y="3800339"/>
            <a:ext cx="3710632" cy="42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259"/>
              </a:lnSpc>
              <a:spcBef>
                <a:spcPct val="0"/>
              </a:spcBef>
            </a:pPr>
            <a:r>
              <a:rPr lang="en-US" b="true" sz="2962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Refine the Partition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9733740" y="4332757"/>
            <a:ext cx="3461373" cy="492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529"/>
              </a:lnSpc>
            </a:pPr>
            <a:r>
              <a:rPr lang="en-US" b="true" sz="2823" spc="5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We generate all possible pairs of</a:t>
            </a:r>
            <a:r>
              <a:rPr lang="en-US" b="true" sz="2823" spc="5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 states in each class, then we apply the input symbols on each pair and compare the results in order to identify if we have equivalent or distinguishable states.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646594" y="3750010"/>
            <a:ext cx="3435923" cy="828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259"/>
              </a:lnSpc>
              <a:spcBef>
                <a:spcPct val="0"/>
              </a:spcBef>
            </a:pPr>
            <a:r>
              <a:rPr lang="en-US" b="true" sz="2962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 Remove Unreachable States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768220" y="4801037"/>
            <a:ext cx="3192672" cy="2481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3921"/>
              </a:lnSpc>
            </a:pPr>
            <a:r>
              <a:rPr lang="en-US" b="true" sz="3112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We delete all states that cannot be reached from the intial state.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4998156" y="3800339"/>
            <a:ext cx="3710632" cy="42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3259"/>
              </a:lnSpc>
              <a:spcBef>
                <a:spcPct val="0"/>
              </a:spcBef>
            </a:pPr>
            <a:r>
              <a:rPr lang="en-US" b="true" sz="2962" strike="noStrike" u="none">
                <a:solidFill>
                  <a:srgbClr val="042C94"/>
                </a:solidFill>
                <a:latin typeface="Nunito Bold"/>
                <a:ea typeface="Nunito Bold"/>
                <a:cs typeface="Nunito Bold"/>
                <a:sym typeface="Nunito Bold"/>
              </a:rPr>
              <a:t>Initial Partition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5242122" y="4622234"/>
            <a:ext cx="3055332" cy="4303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3"/>
              </a:lnSpc>
            </a:pPr>
            <a:r>
              <a:rPr lang="en-US" sz="2857" b="tru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We create two classes :</a:t>
            </a:r>
          </a:p>
          <a:p>
            <a:pPr algn="l">
              <a:lnSpc>
                <a:spcPts val="3143"/>
              </a:lnSpc>
            </a:pPr>
          </a:p>
          <a:p>
            <a:pPr algn="l">
              <a:lnSpc>
                <a:spcPts val="3143"/>
              </a:lnSpc>
            </a:pPr>
            <a:r>
              <a:rPr lang="en-US" sz="2857" b="true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A) Final states : This will present all final states </a:t>
            </a:r>
          </a:p>
          <a:p>
            <a:pPr algn="l">
              <a:lnSpc>
                <a:spcPts val="3143"/>
              </a:lnSpc>
            </a:pPr>
          </a:p>
          <a:p>
            <a:pPr algn="l" marL="0" indent="0" lvl="1">
              <a:lnSpc>
                <a:spcPts val="3143"/>
              </a:lnSpc>
              <a:spcBef>
                <a:spcPct val="0"/>
              </a:spcBef>
            </a:pPr>
            <a:r>
              <a:rPr lang="en-US" b="true" sz="2857">
                <a:solidFill>
                  <a:srgbClr val="01014A"/>
                </a:solidFill>
                <a:latin typeface="Nunito Bold"/>
                <a:ea typeface="Nunito Bold"/>
                <a:cs typeface="Nunito Bold"/>
                <a:sym typeface="Nunito Bold"/>
              </a:rPr>
              <a:t>B) Non-final states : This will present all Non-final states.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5730083" y="-1613391"/>
            <a:ext cx="6820855" cy="14263647"/>
            <a:chOff x="0" y="0"/>
            <a:chExt cx="1664981" cy="34817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4981" cy="3481778"/>
            </a:xfrm>
            <a:custGeom>
              <a:avLst/>
              <a:gdLst/>
              <a:ahLst/>
              <a:cxnLst/>
              <a:rect r="r" b="b" t="t" l="l"/>
              <a:pathLst>
                <a:path h="3481778" w="1664981">
                  <a:moveTo>
                    <a:pt x="39726" y="0"/>
                  </a:moveTo>
                  <a:lnTo>
                    <a:pt x="1625255" y="0"/>
                  </a:lnTo>
                  <a:cubicBezTo>
                    <a:pt x="1635791" y="0"/>
                    <a:pt x="1645895" y="4185"/>
                    <a:pt x="1653345" y="11636"/>
                  </a:cubicBezTo>
                  <a:cubicBezTo>
                    <a:pt x="1660796" y="19086"/>
                    <a:pt x="1664981" y="29190"/>
                    <a:pt x="1664981" y="39726"/>
                  </a:cubicBezTo>
                  <a:lnTo>
                    <a:pt x="1664981" y="3442052"/>
                  </a:lnTo>
                  <a:cubicBezTo>
                    <a:pt x="1664981" y="3452588"/>
                    <a:pt x="1660796" y="3462692"/>
                    <a:pt x="1653345" y="3470142"/>
                  </a:cubicBezTo>
                  <a:cubicBezTo>
                    <a:pt x="1645895" y="3477592"/>
                    <a:pt x="1635791" y="3481778"/>
                    <a:pt x="1625255" y="3481778"/>
                  </a:cubicBezTo>
                  <a:lnTo>
                    <a:pt x="39726" y="3481778"/>
                  </a:lnTo>
                  <a:cubicBezTo>
                    <a:pt x="29190" y="3481778"/>
                    <a:pt x="19086" y="3477592"/>
                    <a:pt x="11636" y="3470142"/>
                  </a:cubicBezTo>
                  <a:cubicBezTo>
                    <a:pt x="4185" y="3462692"/>
                    <a:pt x="0" y="3452588"/>
                    <a:pt x="0" y="3442052"/>
                  </a:cubicBezTo>
                  <a:lnTo>
                    <a:pt x="0" y="39726"/>
                  </a:lnTo>
                  <a:cubicBezTo>
                    <a:pt x="0" y="29190"/>
                    <a:pt x="4185" y="19086"/>
                    <a:pt x="11636" y="11636"/>
                  </a:cubicBezTo>
                  <a:cubicBezTo>
                    <a:pt x="19086" y="4185"/>
                    <a:pt x="29190" y="0"/>
                    <a:pt x="39726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64981" cy="351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9A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at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30423" y="2301655"/>
            <a:ext cx="12695723" cy="6433555"/>
          </a:xfrm>
          <a:custGeom>
            <a:avLst/>
            <a:gdLst/>
            <a:ahLst/>
            <a:cxnLst/>
            <a:rect r="r" b="b" t="t" l="l"/>
            <a:pathLst>
              <a:path h="6433555" w="12695723">
                <a:moveTo>
                  <a:pt x="0" y="0"/>
                </a:moveTo>
                <a:lnTo>
                  <a:pt x="12695723" y="0"/>
                </a:lnTo>
                <a:lnTo>
                  <a:pt x="12695723" y="6433555"/>
                </a:lnTo>
                <a:lnTo>
                  <a:pt x="0" y="6433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71" r="0" b="-473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09837">
            <a:off x="2843964" y="5067300"/>
            <a:ext cx="651979" cy="152400"/>
          </a:xfrm>
          <a:custGeom>
            <a:avLst/>
            <a:gdLst/>
            <a:ahLst/>
            <a:cxnLst/>
            <a:rect r="r" b="b" t="t" l="l"/>
            <a:pathLst>
              <a:path h="152400" w="651979">
                <a:moveTo>
                  <a:pt x="0" y="0"/>
                </a:moveTo>
                <a:lnTo>
                  <a:pt x="651979" y="0"/>
                </a:lnTo>
                <a:lnTo>
                  <a:pt x="65197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14845" y="354006"/>
            <a:ext cx="445369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EXEMPLE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5730083" y="-1613391"/>
            <a:ext cx="6820855" cy="14263647"/>
            <a:chOff x="0" y="0"/>
            <a:chExt cx="1664981" cy="348177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64981" cy="3481778"/>
            </a:xfrm>
            <a:custGeom>
              <a:avLst/>
              <a:gdLst/>
              <a:ahLst/>
              <a:cxnLst/>
              <a:rect r="r" b="b" t="t" l="l"/>
              <a:pathLst>
                <a:path h="3481778" w="1664981">
                  <a:moveTo>
                    <a:pt x="39726" y="0"/>
                  </a:moveTo>
                  <a:lnTo>
                    <a:pt x="1625255" y="0"/>
                  </a:lnTo>
                  <a:cubicBezTo>
                    <a:pt x="1635791" y="0"/>
                    <a:pt x="1645895" y="4185"/>
                    <a:pt x="1653345" y="11636"/>
                  </a:cubicBezTo>
                  <a:cubicBezTo>
                    <a:pt x="1660796" y="19086"/>
                    <a:pt x="1664981" y="29190"/>
                    <a:pt x="1664981" y="39726"/>
                  </a:cubicBezTo>
                  <a:lnTo>
                    <a:pt x="1664981" y="3442052"/>
                  </a:lnTo>
                  <a:cubicBezTo>
                    <a:pt x="1664981" y="3452588"/>
                    <a:pt x="1660796" y="3462692"/>
                    <a:pt x="1653345" y="3470142"/>
                  </a:cubicBezTo>
                  <a:cubicBezTo>
                    <a:pt x="1645895" y="3477592"/>
                    <a:pt x="1635791" y="3481778"/>
                    <a:pt x="1625255" y="3481778"/>
                  </a:cubicBezTo>
                  <a:lnTo>
                    <a:pt x="39726" y="3481778"/>
                  </a:lnTo>
                  <a:cubicBezTo>
                    <a:pt x="29190" y="3481778"/>
                    <a:pt x="19086" y="3477592"/>
                    <a:pt x="11636" y="3470142"/>
                  </a:cubicBezTo>
                  <a:cubicBezTo>
                    <a:pt x="4185" y="3462692"/>
                    <a:pt x="0" y="3452588"/>
                    <a:pt x="0" y="3442052"/>
                  </a:cubicBezTo>
                  <a:lnTo>
                    <a:pt x="0" y="39726"/>
                  </a:lnTo>
                  <a:cubicBezTo>
                    <a:pt x="0" y="29190"/>
                    <a:pt x="4185" y="19086"/>
                    <a:pt x="11636" y="11636"/>
                  </a:cubicBezTo>
                  <a:cubicBezTo>
                    <a:pt x="19086" y="4185"/>
                    <a:pt x="29190" y="0"/>
                    <a:pt x="39726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664981" cy="351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9A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at 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30423" y="2301655"/>
            <a:ext cx="12695723" cy="6433555"/>
          </a:xfrm>
          <a:custGeom>
            <a:avLst/>
            <a:gdLst/>
            <a:ahLst/>
            <a:cxnLst/>
            <a:rect r="r" b="b" t="t" l="l"/>
            <a:pathLst>
              <a:path h="6433555" w="12695723">
                <a:moveTo>
                  <a:pt x="0" y="0"/>
                </a:moveTo>
                <a:lnTo>
                  <a:pt x="12695723" y="0"/>
                </a:lnTo>
                <a:lnTo>
                  <a:pt x="12695723" y="6433555"/>
                </a:lnTo>
                <a:lnTo>
                  <a:pt x="0" y="64335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71" r="0" b="-4736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209837">
            <a:off x="2843964" y="5067300"/>
            <a:ext cx="651979" cy="152400"/>
          </a:xfrm>
          <a:custGeom>
            <a:avLst/>
            <a:gdLst/>
            <a:ahLst/>
            <a:cxnLst/>
            <a:rect r="r" b="b" t="t" l="l"/>
            <a:pathLst>
              <a:path h="152400" w="651979">
                <a:moveTo>
                  <a:pt x="0" y="0"/>
                </a:moveTo>
                <a:lnTo>
                  <a:pt x="651979" y="0"/>
                </a:lnTo>
                <a:lnTo>
                  <a:pt x="651979" y="152400"/>
                </a:lnTo>
                <a:lnTo>
                  <a:pt x="0" y="152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840457">
            <a:off x="4787358" y="3694563"/>
            <a:ext cx="3647167" cy="584317"/>
          </a:xfrm>
          <a:custGeom>
            <a:avLst/>
            <a:gdLst/>
            <a:ahLst/>
            <a:cxnLst/>
            <a:rect r="r" b="b" t="t" l="l"/>
            <a:pathLst>
              <a:path h="584317" w="3647167">
                <a:moveTo>
                  <a:pt x="0" y="0"/>
                </a:moveTo>
                <a:lnTo>
                  <a:pt x="3647167" y="0"/>
                </a:lnTo>
                <a:lnTo>
                  <a:pt x="3647167" y="584317"/>
                </a:lnTo>
                <a:lnTo>
                  <a:pt x="0" y="5843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1498633">
            <a:off x="4834644" y="5998086"/>
            <a:ext cx="3725459" cy="596861"/>
          </a:xfrm>
          <a:custGeom>
            <a:avLst/>
            <a:gdLst/>
            <a:ahLst/>
            <a:cxnLst/>
            <a:rect r="r" b="b" t="t" l="l"/>
            <a:pathLst>
              <a:path h="596861" w="3725459">
                <a:moveTo>
                  <a:pt x="0" y="0"/>
                </a:moveTo>
                <a:lnTo>
                  <a:pt x="3725459" y="0"/>
                </a:lnTo>
                <a:lnTo>
                  <a:pt x="3725459" y="596860"/>
                </a:lnTo>
                <a:lnTo>
                  <a:pt x="0" y="5968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539511" y="4783630"/>
            <a:ext cx="527852" cy="527852"/>
          </a:xfrm>
          <a:custGeom>
            <a:avLst/>
            <a:gdLst/>
            <a:ahLst/>
            <a:cxnLst/>
            <a:rect r="r" b="b" t="t" l="l"/>
            <a:pathLst>
              <a:path h="527852" w="527852">
                <a:moveTo>
                  <a:pt x="0" y="0"/>
                </a:moveTo>
                <a:lnTo>
                  <a:pt x="527851" y="0"/>
                </a:lnTo>
                <a:lnTo>
                  <a:pt x="527851" y="527852"/>
                </a:lnTo>
                <a:lnTo>
                  <a:pt x="0" y="52785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0" y="321968"/>
            <a:ext cx="1472164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1. 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Remove Unreachable States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09837">
            <a:off x="894236" y="3962018"/>
            <a:ext cx="401166" cy="93773"/>
          </a:xfrm>
          <a:custGeom>
            <a:avLst/>
            <a:gdLst/>
            <a:ahLst/>
            <a:cxnLst/>
            <a:rect r="r" b="b" t="t" l="l"/>
            <a:pathLst>
              <a:path h="93773" w="401166">
                <a:moveTo>
                  <a:pt x="0" y="0"/>
                </a:moveTo>
                <a:lnTo>
                  <a:pt x="401166" y="0"/>
                </a:lnTo>
                <a:lnTo>
                  <a:pt x="401166" y="93773"/>
                </a:lnTo>
                <a:lnTo>
                  <a:pt x="0" y="93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5400000">
            <a:off x="2946009" y="95445"/>
            <a:ext cx="3514189" cy="7348808"/>
            <a:chOff x="0" y="0"/>
            <a:chExt cx="1664981" cy="34817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64981" cy="3481778"/>
            </a:xfrm>
            <a:custGeom>
              <a:avLst/>
              <a:gdLst/>
              <a:ahLst/>
              <a:cxnLst/>
              <a:rect r="r" b="b" t="t" l="l"/>
              <a:pathLst>
                <a:path h="3481778" w="1664981">
                  <a:moveTo>
                    <a:pt x="77107" y="0"/>
                  </a:moveTo>
                  <a:lnTo>
                    <a:pt x="1587874" y="0"/>
                  </a:lnTo>
                  <a:cubicBezTo>
                    <a:pt x="1608324" y="0"/>
                    <a:pt x="1627937" y="8124"/>
                    <a:pt x="1642397" y="22584"/>
                  </a:cubicBezTo>
                  <a:cubicBezTo>
                    <a:pt x="1656857" y="37044"/>
                    <a:pt x="1664981" y="56657"/>
                    <a:pt x="1664981" y="77107"/>
                  </a:cubicBezTo>
                  <a:lnTo>
                    <a:pt x="1664981" y="3404671"/>
                  </a:lnTo>
                  <a:cubicBezTo>
                    <a:pt x="1664981" y="3447256"/>
                    <a:pt x="1630459" y="3481778"/>
                    <a:pt x="1587874" y="3481778"/>
                  </a:cubicBezTo>
                  <a:lnTo>
                    <a:pt x="77107" y="3481778"/>
                  </a:lnTo>
                  <a:cubicBezTo>
                    <a:pt x="34522" y="3481778"/>
                    <a:pt x="0" y="3447256"/>
                    <a:pt x="0" y="3404671"/>
                  </a:cubicBezTo>
                  <a:lnTo>
                    <a:pt x="0" y="77107"/>
                  </a:lnTo>
                  <a:cubicBezTo>
                    <a:pt x="0" y="34522"/>
                    <a:pt x="34522" y="0"/>
                    <a:pt x="77107" y="0"/>
                  </a:cubicBezTo>
                  <a:close/>
                </a:path>
              </a:pathLst>
            </a:custGeom>
            <a:solidFill>
              <a:srgbClr val="98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64981" cy="35198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9A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at 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55111" y="2112526"/>
            <a:ext cx="6540994" cy="3314647"/>
          </a:xfrm>
          <a:custGeom>
            <a:avLst/>
            <a:gdLst/>
            <a:ahLst/>
            <a:cxnLst/>
            <a:rect r="r" b="b" t="t" l="l"/>
            <a:pathLst>
              <a:path h="3314647" w="6540994">
                <a:moveTo>
                  <a:pt x="0" y="0"/>
                </a:moveTo>
                <a:lnTo>
                  <a:pt x="6540994" y="0"/>
                </a:lnTo>
                <a:lnTo>
                  <a:pt x="6540994" y="3314647"/>
                </a:lnTo>
                <a:lnTo>
                  <a:pt x="0" y="3314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071" r="0" b="-4736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209837">
            <a:off x="1459045" y="3537420"/>
            <a:ext cx="335907" cy="78518"/>
          </a:xfrm>
          <a:custGeom>
            <a:avLst/>
            <a:gdLst/>
            <a:ahLst/>
            <a:cxnLst/>
            <a:rect r="r" b="b" t="t" l="l"/>
            <a:pathLst>
              <a:path h="78518" w="335907">
                <a:moveTo>
                  <a:pt x="0" y="0"/>
                </a:moveTo>
                <a:lnTo>
                  <a:pt x="335908" y="0"/>
                </a:lnTo>
                <a:lnTo>
                  <a:pt x="335908" y="78519"/>
                </a:lnTo>
                <a:lnTo>
                  <a:pt x="0" y="785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40457">
            <a:off x="2460306" y="2830169"/>
            <a:ext cx="1879066" cy="301048"/>
          </a:xfrm>
          <a:custGeom>
            <a:avLst/>
            <a:gdLst/>
            <a:ahLst/>
            <a:cxnLst/>
            <a:rect r="r" b="b" t="t" l="l"/>
            <a:pathLst>
              <a:path h="301048" w="1879066">
                <a:moveTo>
                  <a:pt x="0" y="0"/>
                </a:moveTo>
                <a:lnTo>
                  <a:pt x="1879066" y="0"/>
                </a:lnTo>
                <a:lnTo>
                  <a:pt x="1879066" y="301048"/>
                </a:lnTo>
                <a:lnTo>
                  <a:pt x="0" y="30104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1498633">
            <a:off x="2484668" y="4016973"/>
            <a:ext cx="1919403" cy="307510"/>
          </a:xfrm>
          <a:custGeom>
            <a:avLst/>
            <a:gdLst/>
            <a:ahLst/>
            <a:cxnLst/>
            <a:rect r="r" b="b" t="t" l="l"/>
            <a:pathLst>
              <a:path h="307510" w="1919403">
                <a:moveTo>
                  <a:pt x="0" y="0"/>
                </a:moveTo>
                <a:lnTo>
                  <a:pt x="1919403" y="0"/>
                </a:lnTo>
                <a:lnTo>
                  <a:pt x="1919403" y="307510"/>
                </a:lnTo>
                <a:lnTo>
                  <a:pt x="0" y="3075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454311" y="3391270"/>
            <a:ext cx="271956" cy="271956"/>
          </a:xfrm>
          <a:custGeom>
            <a:avLst/>
            <a:gdLst/>
            <a:ahLst/>
            <a:cxnLst/>
            <a:rect r="r" b="b" t="t" l="l"/>
            <a:pathLst>
              <a:path h="271956" w="271956">
                <a:moveTo>
                  <a:pt x="0" y="0"/>
                </a:moveTo>
                <a:lnTo>
                  <a:pt x="271956" y="0"/>
                </a:lnTo>
                <a:lnTo>
                  <a:pt x="271956" y="271956"/>
                </a:lnTo>
                <a:lnTo>
                  <a:pt x="0" y="2719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4379240" y="4989023"/>
            <a:ext cx="12641312" cy="4953023"/>
            <a:chOff x="0" y="0"/>
            <a:chExt cx="16855083" cy="6604031"/>
          </a:xfrm>
        </p:grpSpPr>
        <p:sp>
          <p:nvSpPr>
            <p:cNvPr name="Freeform 20" id="20"/>
            <p:cNvSpPr/>
            <p:nvPr/>
          </p:nvSpPr>
          <p:spPr>
            <a:xfrm flipH="false" flipV="false" rot="209837">
              <a:off x="8724902" y="2819471"/>
              <a:ext cx="571330" cy="133548"/>
            </a:xfrm>
            <a:custGeom>
              <a:avLst/>
              <a:gdLst/>
              <a:ahLst/>
              <a:cxnLst/>
              <a:rect r="r" b="b" t="t" l="l"/>
              <a:pathLst>
                <a:path h="133548" w="571330">
                  <a:moveTo>
                    <a:pt x="0" y="0"/>
                  </a:moveTo>
                  <a:lnTo>
                    <a:pt x="571330" y="0"/>
                  </a:lnTo>
                  <a:lnTo>
                    <a:pt x="571330" y="133549"/>
                  </a:lnTo>
                  <a:lnTo>
                    <a:pt x="0" y="1335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1" id="21"/>
            <p:cNvGrpSpPr/>
            <p:nvPr/>
          </p:nvGrpSpPr>
          <p:grpSpPr>
            <a:xfrm rot="-5400000">
              <a:off x="8997595" y="-1253457"/>
              <a:ext cx="6604031" cy="9110945"/>
              <a:chOff x="0" y="0"/>
              <a:chExt cx="1609552" cy="2220544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609552" cy="2220544"/>
              </a:xfrm>
              <a:custGeom>
                <a:avLst/>
                <a:gdLst/>
                <a:ahLst/>
                <a:cxnLst/>
                <a:rect r="r" b="b" t="t" l="l"/>
                <a:pathLst>
                  <a:path h="2220544" w="1609552">
                    <a:moveTo>
                      <a:pt x="54707" y="0"/>
                    </a:moveTo>
                    <a:lnTo>
                      <a:pt x="1554845" y="0"/>
                    </a:lnTo>
                    <a:cubicBezTo>
                      <a:pt x="1585059" y="0"/>
                      <a:pt x="1609552" y="24493"/>
                      <a:pt x="1609552" y="54707"/>
                    </a:cubicBezTo>
                    <a:lnTo>
                      <a:pt x="1609552" y="2165837"/>
                    </a:lnTo>
                    <a:cubicBezTo>
                      <a:pt x="1609552" y="2196051"/>
                      <a:pt x="1585059" y="2220544"/>
                      <a:pt x="1554845" y="2220544"/>
                    </a:cubicBezTo>
                    <a:lnTo>
                      <a:pt x="54707" y="2220544"/>
                    </a:lnTo>
                    <a:cubicBezTo>
                      <a:pt x="24493" y="2220544"/>
                      <a:pt x="0" y="2196051"/>
                      <a:pt x="0" y="2165837"/>
                    </a:cubicBezTo>
                    <a:lnTo>
                      <a:pt x="0" y="54707"/>
                    </a:lnTo>
                    <a:cubicBezTo>
                      <a:pt x="0" y="24493"/>
                      <a:pt x="24493" y="0"/>
                      <a:pt x="54707" y="0"/>
                    </a:cubicBezTo>
                    <a:close/>
                  </a:path>
                </a:pathLst>
              </a:custGeom>
              <a:solidFill>
                <a:srgbClr val="98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-38100"/>
                <a:ext cx="1609552" cy="22586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9A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at </a:t>
                </a:r>
              </a:p>
            </p:txBody>
          </p:sp>
        </p:grpSp>
        <p:sp>
          <p:nvSpPr>
            <p:cNvPr name="Freeform 24" id="24"/>
            <p:cNvSpPr/>
            <p:nvPr/>
          </p:nvSpPr>
          <p:spPr>
            <a:xfrm flipH="false" flipV="false" rot="0">
              <a:off x="8768474" y="0"/>
              <a:ext cx="6735023" cy="6604031"/>
            </a:xfrm>
            <a:custGeom>
              <a:avLst/>
              <a:gdLst/>
              <a:ahLst/>
              <a:cxnLst/>
              <a:rect r="r" b="b" t="t" l="l"/>
              <a:pathLst>
                <a:path h="6604031" w="6735023">
                  <a:moveTo>
                    <a:pt x="0" y="0"/>
                  </a:moveTo>
                  <a:lnTo>
                    <a:pt x="6735023" y="0"/>
                  </a:lnTo>
                  <a:lnTo>
                    <a:pt x="6735023" y="6604031"/>
                  </a:lnTo>
                  <a:lnTo>
                    <a:pt x="0" y="66040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114" r="-88796" b="-4097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true" rot="-102861">
              <a:off x="74792" y="1040417"/>
              <a:ext cx="6399715" cy="5095773"/>
            </a:xfrm>
            <a:custGeom>
              <a:avLst/>
              <a:gdLst/>
              <a:ahLst/>
              <a:cxnLst/>
              <a:rect r="r" b="b" t="t" l="l"/>
              <a:pathLst>
                <a:path h="5095773" w="6399715">
                  <a:moveTo>
                    <a:pt x="0" y="5095773"/>
                  </a:moveTo>
                  <a:lnTo>
                    <a:pt x="6399716" y="5095773"/>
                  </a:lnTo>
                  <a:lnTo>
                    <a:pt x="6399716" y="0"/>
                  </a:lnTo>
                  <a:lnTo>
                    <a:pt x="0" y="0"/>
                  </a:lnTo>
                  <a:lnTo>
                    <a:pt x="0" y="5095773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209837">
              <a:off x="8432930" y="2828495"/>
              <a:ext cx="869305" cy="203200"/>
            </a:xfrm>
            <a:custGeom>
              <a:avLst/>
              <a:gdLst/>
              <a:ahLst/>
              <a:cxnLst/>
              <a:rect r="r" b="b" t="t" l="l"/>
              <a:pathLst>
                <a:path h="203200" w="869305">
                  <a:moveTo>
                    <a:pt x="0" y="0"/>
                  </a:moveTo>
                  <a:lnTo>
                    <a:pt x="869304" y="0"/>
                  </a:lnTo>
                  <a:lnTo>
                    <a:pt x="869304" y="203200"/>
                  </a:lnTo>
                  <a:lnTo>
                    <a:pt x="0" y="2032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9499969" y="2475811"/>
            <a:ext cx="8250589" cy="441936"/>
            <a:chOff x="0" y="0"/>
            <a:chExt cx="11000786" cy="589249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0"/>
              <a:ext cx="589249" cy="589249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  <a:ln w="38100" cap="sq">
                <a:solidFill>
                  <a:srgbClr val="042C94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1" id="31"/>
            <p:cNvSpPr txBox="true"/>
            <p:nvPr/>
          </p:nvSpPr>
          <p:spPr>
            <a:xfrm rot="0">
              <a:off x="916498" y="98409"/>
              <a:ext cx="10084288" cy="4400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00"/>
                </a:lnSpc>
              </a:pPr>
              <a:r>
                <a:rPr lang="en-US" b="true" sz="2400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q4 is an unreachable state ,so remove it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0" y="344481"/>
            <a:ext cx="1472164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1. 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Remove Unreachable States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1014A">
                <a:alpha val="100000"/>
              </a:srgbClr>
            </a:gs>
            <a:gs pos="50000">
              <a:srgbClr val="0765D3">
                <a:alpha val="100000"/>
              </a:srgbClr>
            </a:gs>
            <a:gs pos="100000">
              <a:srgbClr val="02024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20261" y="7671261"/>
            <a:ext cx="11077002" cy="110770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-303968" y="1614482"/>
            <a:ext cx="8477019" cy="0"/>
          </a:xfrm>
          <a:prstGeom prst="line">
            <a:avLst/>
          </a:prstGeom>
          <a:ln cap="flat" w="38100">
            <a:solidFill>
              <a:srgbClr val="9AFFF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6" id="6"/>
          <p:cNvGrpSpPr/>
          <p:nvPr/>
        </p:nvGrpSpPr>
        <p:grpSpPr>
          <a:xfrm rot="0">
            <a:off x="641194" y="9258300"/>
            <a:ext cx="1367493" cy="136749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1014A">
                    <a:alpha val="100000"/>
                  </a:srgbClr>
                </a:gs>
                <a:gs pos="50000">
                  <a:srgbClr val="0765D3">
                    <a:alpha val="100000"/>
                  </a:srgbClr>
                </a:gs>
                <a:gs pos="100000">
                  <a:srgbClr val="020241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2366860">
            <a:off x="-1727602" y="8982065"/>
            <a:ext cx="3839924" cy="1919962"/>
          </a:xfrm>
          <a:custGeom>
            <a:avLst/>
            <a:gdLst/>
            <a:ahLst/>
            <a:cxnLst/>
            <a:rect r="r" b="b" t="t" l="l"/>
            <a:pathLst>
              <a:path h="1919962" w="3839924">
                <a:moveTo>
                  <a:pt x="0" y="0"/>
                </a:moveTo>
                <a:lnTo>
                  <a:pt x="3839924" y="0"/>
                </a:lnTo>
                <a:lnTo>
                  <a:pt x="3839924" y="1919962"/>
                </a:lnTo>
                <a:lnTo>
                  <a:pt x="0" y="1919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173051" y="2537728"/>
            <a:ext cx="8625785" cy="6252365"/>
            <a:chOff x="0" y="0"/>
            <a:chExt cx="11501047" cy="8336486"/>
          </a:xfrm>
        </p:grpSpPr>
        <p:grpSp>
          <p:nvGrpSpPr>
            <p:cNvPr name="Group 11" id="11"/>
            <p:cNvGrpSpPr/>
            <p:nvPr/>
          </p:nvGrpSpPr>
          <p:grpSpPr>
            <a:xfrm rot="-5400000">
              <a:off x="1582280" y="-1582280"/>
              <a:ext cx="8336486" cy="11501047"/>
              <a:chOff x="0" y="0"/>
              <a:chExt cx="1609552" cy="222054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609552" cy="2220544"/>
              </a:xfrm>
              <a:custGeom>
                <a:avLst/>
                <a:gdLst/>
                <a:ahLst/>
                <a:cxnLst/>
                <a:rect r="r" b="b" t="t" l="l"/>
                <a:pathLst>
                  <a:path h="2220544" w="1609552">
                    <a:moveTo>
                      <a:pt x="43338" y="0"/>
                    </a:moveTo>
                    <a:lnTo>
                      <a:pt x="1566214" y="0"/>
                    </a:lnTo>
                    <a:cubicBezTo>
                      <a:pt x="1577708" y="0"/>
                      <a:pt x="1588731" y="4566"/>
                      <a:pt x="1596859" y="12694"/>
                    </a:cubicBezTo>
                    <a:cubicBezTo>
                      <a:pt x="1604986" y="20821"/>
                      <a:pt x="1609552" y="31844"/>
                      <a:pt x="1609552" y="43338"/>
                    </a:cubicBezTo>
                    <a:lnTo>
                      <a:pt x="1609552" y="2177206"/>
                    </a:lnTo>
                    <a:cubicBezTo>
                      <a:pt x="1609552" y="2188700"/>
                      <a:pt x="1604986" y="2199723"/>
                      <a:pt x="1596859" y="2207851"/>
                    </a:cubicBezTo>
                    <a:cubicBezTo>
                      <a:pt x="1588731" y="2215978"/>
                      <a:pt x="1577708" y="2220544"/>
                      <a:pt x="1566214" y="2220544"/>
                    </a:cubicBezTo>
                    <a:lnTo>
                      <a:pt x="43338" y="2220544"/>
                    </a:lnTo>
                    <a:cubicBezTo>
                      <a:pt x="31844" y="2220544"/>
                      <a:pt x="20821" y="2215978"/>
                      <a:pt x="12694" y="2207851"/>
                    </a:cubicBezTo>
                    <a:cubicBezTo>
                      <a:pt x="4566" y="2199723"/>
                      <a:pt x="0" y="2188700"/>
                      <a:pt x="0" y="2177206"/>
                    </a:cubicBezTo>
                    <a:lnTo>
                      <a:pt x="0" y="43338"/>
                    </a:lnTo>
                    <a:cubicBezTo>
                      <a:pt x="0" y="31844"/>
                      <a:pt x="4566" y="20821"/>
                      <a:pt x="12694" y="12694"/>
                    </a:cubicBezTo>
                    <a:cubicBezTo>
                      <a:pt x="20821" y="4566"/>
                      <a:pt x="31844" y="0"/>
                      <a:pt x="43338" y="0"/>
                    </a:cubicBezTo>
                    <a:close/>
                  </a:path>
                </a:pathLst>
              </a:custGeom>
              <a:solidFill>
                <a:srgbClr val="98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609552" cy="22586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9A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at 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1293053" y="0"/>
              <a:ext cx="8501842" cy="8336486"/>
            </a:xfrm>
            <a:custGeom>
              <a:avLst/>
              <a:gdLst/>
              <a:ahLst/>
              <a:cxnLst/>
              <a:rect r="r" b="b" t="t" l="l"/>
              <a:pathLst>
                <a:path h="8336486" w="8501842">
                  <a:moveTo>
                    <a:pt x="0" y="0"/>
                  </a:moveTo>
                  <a:lnTo>
                    <a:pt x="8501842" y="0"/>
                  </a:lnTo>
                  <a:lnTo>
                    <a:pt x="8501842" y="8336486"/>
                  </a:lnTo>
                  <a:lnTo>
                    <a:pt x="0" y="83364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14" r="-88796" b="-4097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209837">
              <a:off x="1074925" y="3668873"/>
              <a:ext cx="766391" cy="179144"/>
            </a:xfrm>
            <a:custGeom>
              <a:avLst/>
              <a:gdLst/>
              <a:ahLst/>
              <a:cxnLst/>
              <a:rect r="r" b="b" t="t" l="l"/>
              <a:pathLst>
                <a:path h="179144" w="766391">
                  <a:moveTo>
                    <a:pt x="0" y="0"/>
                  </a:moveTo>
                  <a:lnTo>
                    <a:pt x="766391" y="0"/>
                  </a:lnTo>
                  <a:lnTo>
                    <a:pt x="766391" y="179143"/>
                  </a:lnTo>
                  <a:lnTo>
                    <a:pt x="0" y="1791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325710" y="344481"/>
            <a:ext cx="8320844" cy="1079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2.</a:t>
            </a:r>
            <a:r>
              <a:rPr lang="en-US" sz="800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Initial partition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695620" y="3245746"/>
            <a:ext cx="5338124" cy="1708790"/>
            <a:chOff x="0" y="0"/>
            <a:chExt cx="7117499" cy="2278386"/>
          </a:xfrm>
        </p:grpSpPr>
        <p:sp>
          <p:nvSpPr>
            <p:cNvPr name="AutoShape 18" id="18"/>
            <p:cNvSpPr/>
            <p:nvPr/>
          </p:nvSpPr>
          <p:spPr>
            <a:xfrm>
              <a:off x="25400" y="1103433"/>
              <a:ext cx="7092099" cy="0"/>
            </a:xfrm>
            <a:prstGeom prst="line">
              <a:avLst/>
            </a:prstGeom>
            <a:ln cap="flat" w="50800">
              <a:solidFill>
                <a:srgbClr val="9AFFFF"/>
              </a:solidFill>
              <a:prstDash val="solid"/>
              <a:headEnd type="oval" len="lg" w="lg"/>
              <a:tailEnd type="none" len="sm" w="sm"/>
            </a:ln>
          </p:spPr>
        </p:sp>
        <p:grpSp>
          <p:nvGrpSpPr>
            <p:cNvPr name="Group 19" id="19"/>
            <p:cNvGrpSpPr/>
            <p:nvPr/>
          </p:nvGrpSpPr>
          <p:grpSpPr>
            <a:xfrm rot="0">
              <a:off x="46536" y="0"/>
              <a:ext cx="2684518" cy="790862"/>
              <a:chOff x="0" y="0"/>
              <a:chExt cx="530275" cy="15622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30275" cy="156220"/>
              </a:xfrm>
              <a:custGeom>
                <a:avLst/>
                <a:gdLst/>
                <a:ahLst/>
                <a:cxnLst/>
                <a:rect r="r" b="b" t="t" l="l"/>
                <a:pathLst>
                  <a:path h="156220" w="530275">
                    <a:moveTo>
                      <a:pt x="78110" y="0"/>
                    </a:moveTo>
                    <a:lnTo>
                      <a:pt x="452165" y="0"/>
                    </a:lnTo>
                    <a:cubicBezTo>
                      <a:pt x="495304" y="0"/>
                      <a:pt x="530275" y="34971"/>
                      <a:pt x="530275" y="78110"/>
                    </a:cubicBezTo>
                    <a:lnTo>
                      <a:pt x="530275" y="78110"/>
                    </a:lnTo>
                    <a:cubicBezTo>
                      <a:pt x="530275" y="98826"/>
                      <a:pt x="522046" y="118693"/>
                      <a:pt x="507397" y="133342"/>
                    </a:cubicBezTo>
                    <a:cubicBezTo>
                      <a:pt x="492749" y="147990"/>
                      <a:pt x="472881" y="156220"/>
                      <a:pt x="452165" y="156220"/>
                    </a:cubicBezTo>
                    <a:lnTo>
                      <a:pt x="78110" y="156220"/>
                    </a:lnTo>
                    <a:cubicBezTo>
                      <a:pt x="57394" y="156220"/>
                      <a:pt x="37526" y="147990"/>
                      <a:pt x="22878" y="133342"/>
                    </a:cubicBezTo>
                    <a:cubicBezTo>
                      <a:pt x="8229" y="118693"/>
                      <a:pt x="0" y="98826"/>
                      <a:pt x="0" y="78110"/>
                    </a:cubicBezTo>
                    <a:lnTo>
                      <a:pt x="0" y="78110"/>
                    </a:lnTo>
                    <a:cubicBezTo>
                      <a:pt x="0" y="57394"/>
                      <a:pt x="8229" y="37526"/>
                      <a:pt x="22878" y="22878"/>
                    </a:cubicBezTo>
                    <a:cubicBezTo>
                      <a:pt x="37526" y="8229"/>
                      <a:pt x="57394" y="0"/>
                      <a:pt x="7811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5000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30275" cy="1943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417422" y="1060737"/>
              <a:ext cx="6038518" cy="980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0"/>
                </a:lnSpc>
              </a:pPr>
              <a:r>
                <a:rPr lang="en-US" sz="2600" b="true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Final states : q2, q3</a:t>
              </a:r>
            </a:p>
            <a:p>
              <a:pPr algn="just" marL="0" indent="0" lvl="0">
                <a:lnSpc>
                  <a:spcPts val="2860"/>
                </a:lnSpc>
              </a:pPr>
              <a:r>
                <a:rPr lang="en-US" b="true" sz="2600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 → Class A = { q2, q3 }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41757" y="163656"/>
              <a:ext cx="1536347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01014A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Class A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695620" y="5356562"/>
            <a:ext cx="5338124" cy="1708790"/>
            <a:chOff x="0" y="0"/>
            <a:chExt cx="7117499" cy="2278386"/>
          </a:xfrm>
        </p:grpSpPr>
        <p:sp>
          <p:nvSpPr>
            <p:cNvPr name="AutoShape 25" id="25"/>
            <p:cNvSpPr/>
            <p:nvPr/>
          </p:nvSpPr>
          <p:spPr>
            <a:xfrm>
              <a:off x="25400" y="1103433"/>
              <a:ext cx="7092099" cy="0"/>
            </a:xfrm>
            <a:prstGeom prst="line">
              <a:avLst/>
            </a:prstGeom>
            <a:ln cap="flat" w="50800">
              <a:solidFill>
                <a:srgbClr val="9AFFFF"/>
              </a:solidFill>
              <a:prstDash val="solid"/>
              <a:headEnd type="oval" len="lg" w="lg"/>
              <a:tailEnd type="none" len="sm" w="sm"/>
            </a:ln>
          </p:spPr>
        </p:sp>
        <p:grpSp>
          <p:nvGrpSpPr>
            <p:cNvPr name="Group 26" id="26"/>
            <p:cNvGrpSpPr/>
            <p:nvPr/>
          </p:nvGrpSpPr>
          <p:grpSpPr>
            <a:xfrm rot="0">
              <a:off x="46536" y="0"/>
              <a:ext cx="2684518" cy="790862"/>
              <a:chOff x="0" y="0"/>
              <a:chExt cx="530275" cy="15622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530275" cy="156220"/>
              </a:xfrm>
              <a:custGeom>
                <a:avLst/>
                <a:gdLst/>
                <a:ahLst/>
                <a:cxnLst/>
                <a:rect r="r" b="b" t="t" l="l"/>
                <a:pathLst>
                  <a:path h="156220" w="530275">
                    <a:moveTo>
                      <a:pt x="78110" y="0"/>
                    </a:moveTo>
                    <a:lnTo>
                      <a:pt x="452165" y="0"/>
                    </a:lnTo>
                    <a:cubicBezTo>
                      <a:pt x="495304" y="0"/>
                      <a:pt x="530275" y="34971"/>
                      <a:pt x="530275" y="78110"/>
                    </a:cubicBezTo>
                    <a:lnTo>
                      <a:pt x="530275" y="78110"/>
                    </a:lnTo>
                    <a:cubicBezTo>
                      <a:pt x="530275" y="98826"/>
                      <a:pt x="522046" y="118693"/>
                      <a:pt x="507397" y="133342"/>
                    </a:cubicBezTo>
                    <a:cubicBezTo>
                      <a:pt x="492749" y="147990"/>
                      <a:pt x="472881" y="156220"/>
                      <a:pt x="452165" y="156220"/>
                    </a:cubicBezTo>
                    <a:lnTo>
                      <a:pt x="78110" y="156220"/>
                    </a:lnTo>
                    <a:cubicBezTo>
                      <a:pt x="57394" y="156220"/>
                      <a:pt x="37526" y="147990"/>
                      <a:pt x="22878" y="133342"/>
                    </a:cubicBezTo>
                    <a:cubicBezTo>
                      <a:pt x="8229" y="118693"/>
                      <a:pt x="0" y="98826"/>
                      <a:pt x="0" y="78110"/>
                    </a:cubicBezTo>
                    <a:lnTo>
                      <a:pt x="0" y="78110"/>
                    </a:lnTo>
                    <a:cubicBezTo>
                      <a:pt x="0" y="57394"/>
                      <a:pt x="8229" y="37526"/>
                      <a:pt x="22878" y="22878"/>
                    </a:cubicBezTo>
                    <a:cubicBezTo>
                      <a:pt x="37526" y="8229"/>
                      <a:pt x="57394" y="0"/>
                      <a:pt x="7811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98FFFF">
                      <a:alpha val="100000"/>
                    </a:srgbClr>
                  </a:gs>
                  <a:gs pos="50000">
                    <a:srgbClr val="98FFFF">
                      <a:alpha val="100000"/>
                    </a:srgbClr>
                  </a:gs>
                  <a:gs pos="100000">
                    <a:srgbClr val="057FFF">
                      <a:alpha val="100000"/>
                    </a:srgbClr>
                  </a:gs>
                </a:gsLst>
                <a:path path="circle">
                  <a:fillToRect l="50000" r="50000" t="50000" b="50000"/>
                </a:path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38100"/>
                <a:ext cx="530275" cy="19432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29" id="29"/>
            <p:cNvSpPr txBox="true"/>
            <p:nvPr/>
          </p:nvSpPr>
          <p:spPr>
            <a:xfrm rot="0">
              <a:off x="417422" y="1060737"/>
              <a:ext cx="6038518" cy="9806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860"/>
                </a:lnSpc>
              </a:pPr>
              <a:r>
                <a:rPr lang="en-US" sz="2600" b="true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Non-Final states : q1</a:t>
              </a:r>
            </a:p>
            <a:p>
              <a:pPr algn="just" marL="0" indent="0" lvl="0">
                <a:lnSpc>
                  <a:spcPts val="2860"/>
                </a:lnSpc>
              </a:pPr>
              <a:r>
                <a:rPr lang="en-US" b="true" sz="2600">
                  <a:solidFill>
                    <a:srgbClr val="FFFFFF"/>
                  </a:solidFill>
                  <a:latin typeface="Nunito Semi-Bold"/>
                  <a:ea typeface="Nunito Semi-Bold"/>
                  <a:cs typeface="Nunito Semi-Bold"/>
                  <a:sym typeface="Nunito Semi-Bold"/>
                </a:rPr>
                <a:t> → Class B = { q1 }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641757" y="163656"/>
              <a:ext cx="1536347" cy="473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1">
                <a:lnSpc>
                  <a:spcPts val="2880"/>
                </a:lnSpc>
                <a:spcBef>
                  <a:spcPct val="0"/>
                </a:spcBef>
              </a:pPr>
              <a:r>
                <a:rPr lang="en-US" b="true" sz="2400" strike="noStrike" u="none">
                  <a:solidFill>
                    <a:srgbClr val="01014A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Class B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DAGm8rbwTCg</dc:identifier>
  <dcterms:modified xsi:type="dcterms:W3CDTF">2011-08-01T06:04:30Z</dcterms:modified>
  <cp:revision>1</cp:revision>
  <dc:title>Minim</dc:title>
</cp:coreProperties>
</file>