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60" d="100"/>
          <a:sy n="60" d="100"/>
        </p:scale>
        <p:origin x="-1422"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FFD2C054-FD71-450D-9146-5ED1F5EA23F4}" type="datetimeFigureOut">
              <a:rPr lang="fr-FR" smtClean="0"/>
              <a:t>11/09/2021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FD2C054-FD71-450D-9146-5ED1F5EA23F4}" type="datetimeFigureOut">
              <a:rPr lang="fr-FR" smtClean="0"/>
              <a:t>11/09/2021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FD2C054-FD71-450D-9146-5ED1F5EA23F4}" type="datetimeFigureOut">
              <a:rPr lang="fr-FR" smtClean="0"/>
              <a:t>11/09/2021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FD2C054-FD71-450D-9146-5ED1F5EA23F4}" type="datetimeFigureOut">
              <a:rPr lang="fr-FR" smtClean="0"/>
              <a:t>11/09/2021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FD2C054-FD71-450D-9146-5ED1F5EA23F4}" type="datetimeFigureOut">
              <a:rPr lang="fr-FR" smtClean="0"/>
              <a:t>11/09/2021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FD2C054-FD71-450D-9146-5ED1F5EA23F4}" type="datetimeFigureOut">
              <a:rPr lang="fr-FR" smtClean="0"/>
              <a:t>11/09/2021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FFD2C054-FD71-450D-9146-5ED1F5EA23F4}" type="datetimeFigureOut">
              <a:rPr lang="fr-FR" smtClean="0"/>
              <a:t>11/09/2021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FFD2C054-FD71-450D-9146-5ED1F5EA23F4}" type="datetimeFigureOut">
              <a:rPr lang="fr-FR" smtClean="0"/>
              <a:t>11/09/2021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2C054-FD71-450D-9146-5ED1F5EA23F4}" type="datetimeFigureOut">
              <a:rPr lang="fr-FR" smtClean="0"/>
              <a:t>11/09/2021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43164BD-DEEF-4427-B929-64C6ABB2597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D2C054-FD71-450D-9146-5ED1F5EA23F4}" type="datetimeFigureOut">
              <a:rPr lang="fr-FR" smtClean="0"/>
              <a:t>11/09/2021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3164BD-DEEF-4427-B929-64C6ABB25976}" type="slidenum">
              <a:rPr lang="fr-FR" smtClean="0"/>
              <a:t>‹N°›</a:t>
            </a:fld>
            <a:endParaRPr lang="fr-FR"/>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FFD2C054-FD71-450D-9146-5ED1F5EA23F4}" type="datetimeFigureOut">
              <a:rPr lang="fr-FR" smtClean="0"/>
              <a:t>11/09/2021</a:t>
            </a:fld>
            <a:endParaRPr lang="fr-FR"/>
          </a:p>
        </p:txBody>
      </p:sp>
      <p:sp>
        <p:nvSpPr>
          <p:cNvPr id="9" name="Slide Number Placeholder 8"/>
          <p:cNvSpPr>
            <a:spLocks noGrp="1"/>
          </p:cNvSpPr>
          <p:nvPr>
            <p:ph type="sldNum" sz="quarter" idx="11"/>
          </p:nvPr>
        </p:nvSpPr>
        <p:spPr/>
        <p:txBody>
          <a:bodyPr/>
          <a:lstStyle/>
          <a:p>
            <a:fld id="{543164BD-DEEF-4427-B929-64C6ABB25976}" type="slidenum">
              <a:rPr lang="fr-FR" smtClean="0"/>
              <a:t>‹N°›</a:t>
            </a:fld>
            <a:endParaRPr lang="fr-FR"/>
          </a:p>
        </p:txBody>
      </p:sp>
      <p:sp>
        <p:nvSpPr>
          <p:cNvPr id="10" name="Footer Placeholder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43164BD-DEEF-4427-B929-64C6ABB25976}" type="slidenum">
              <a:rPr lang="fr-FR" smtClean="0"/>
              <a:t>‹N°›</a:t>
            </a:fld>
            <a:endParaRPr lang="fr-F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fr-F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FD2C054-FD71-450D-9146-5ED1F5EA23F4}" type="datetimeFigureOut">
              <a:rPr lang="fr-FR" smtClean="0"/>
              <a:t>11/09/2021</a:t>
            </a:fld>
            <a:endParaRPr lang="fr-F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iro.medium.com/max/3840/1*ikuJuYk7INiHdgX_9qaNWQ.jpe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836712"/>
            <a:ext cx="7543800" cy="3662263"/>
          </a:xfrm>
        </p:spPr>
        <p:txBody>
          <a:bodyPr>
            <a:normAutofit/>
          </a:bodyPr>
          <a:lstStyle/>
          <a:p>
            <a:pPr algn="ctr"/>
            <a:r>
              <a:rPr lang="fr-FR" sz="4400" b="1" dirty="0">
                <a:solidFill>
                  <a:schemeClr val="bg2">
                    <a:lumMod val="75000"/>
                  </a:schemeClr>
                </a:solidFill>
                <a:latin typeface="Bahnschrift" panose="020B0502040204020203" pitchFamily="34" charset="0"/>
              </a:rPr>
              <a:t>Relational DataBase Management Systems</a:t>
            </a:r>
            <a:br>
              <a:rPr lang="fr-FR" sz="4400" b="1" dirty="0">
                <a:solidFill>
                  <a:schemeClr val="bg2">
                    <a:lumMod val="75000"/>
                  </a:schemeClr>
                </a:solidFill>
                <a:latin typeface="Bahnschrift" panose="020B0502040204020203" pitchFamily="34" charset="0"/>
              </a:rPr>
            </a:br>
            <a:r>
              <a:rPr lang="fr-FR" sz="4400" b="1" dirty="0">
                <a:solidFill>
                  <a:schemeClr val="bg2">
                    <a:lumMod val="75000"/>
                  </a:schemeClr>
                </a:solidFill>
                <a:latin typeface="Bahnschrift" panose="020B0502040204020203" pitchFamily="34" charset="0"/>
              </a:rPr>
              <a:t>(RDBMS</a:t>
            </a:r>
            <a:r>
              <a:rPr lang="fr-FR" sz="4400" b="1" dirty="0" smtClean="0">
                <a:solidFill>
                  <a:schemeClr val="bg2">
                    <a:lumMod val="75000"/>
                  </a:schemeClr>
                </a:solidFill>
                <a:latin typeface="Bahnschrift" panose="020B0502040204020203" pitchFamily="34" charset="0"/>
              </a:rPr>
              <a:t>)</a:t>
            </a:r>
            <a:br>
              <a:rPr lang="fr-FR" sz="4400" b="1" dirty="0" smtClean="0">
                <a:solidFill>
                  <a:schemeClr val="bg2">
                    <a:lumMod val="75000"/>
                  </a:schemeClr>
                </a:solidFill>
                <a:latin typeface="Bahnschrift" panose="020B0502040204020203" pitchFamily="34" charset="0"/>
              </a:rPr>
            </a:br>
            <a:r>
              <a:rPr lang="fr-FR" sz="4000" b="1" dirty="0">
                <a:solidFill>
                  <a:schemeClr val="bg2">
                    <a:lumMod val="75000"/>
                  </a:schemeClr>
                </a:solidFill>
                <a:latin typeface="Bahnschrift" panose="020B0502040204020203" pitchFamily="34" charset="0"/>
              </a:rPr>
              <a:t/>
            </a:r>
            <a:br>
              <a:rPr lang="fr-FR" sz="4000" b="1" dirty="0">
                <a:solidFill>
                  <a:schemeClr val="bg2">
                    <a:lumMod val="75000"/>
                  </a:schemeClr>
                </a:solidFill>
                <a:latin typeface="Bahnschrift" panose="020B0502040204020203" pitchFamily="34" charset="0"/>
              </a:rPr>
            </a:br>
            <a:endParaRPr lang="fr-FR" sz="4400" b="1" dirty="0">
              <a:latin typeface="Bahnschrift" panose="020B0502040204020203" pitchFamily="34" charset="0"/>
            </a:endParaRPr>
          </a:p>
        </p:txBody>
      </p:sp>
      <p:sp>
        <p:nvSpPr>
          <p:cNvPr id="3" name="Sous-titre 2"/>
          <p:cNvSpPr>
            <a:spLocks noGrp="1"/>
          </p:cNvSpPr>
          <p:nvPr>
            <p:ph type="subTitle" idx="1"/>
          </p:nvPr>
        </p:nvSpPr>
        <p:spPr/>
        <p:txBody>
          <a:bodyPr>
            <a:normAutofit/>
          </a:bodyPr>
          <a:lstStyle/>
          <a:p>
            <a:r>
              <a:rPr lang="fr-FR" sz="3600" b="1" i="1" dirty="0" smtClean="0">
                <a:latin typeface="Arial Narrow" panose="020B0606020202030204" pitchFamily="34" charset="0"/>
              </a:rPr>
              <a:t>Bouchiba Soulayma</a:t>
            </a:r>
            <a:endParaRPr lang="fr-FR" sz="3600" b="1" i="1" dirty="0">
              <a:latin typeface="Arial Narrow" panose="020B0606020202030204" pitchFamily="34" charset="0"/>
            </a:endParaRPr>
          </a:p>
        </p:txBody>
      </p:sp>
    </p:spTree>
    <p:extLst>
      <p:ext uri="{BB962C8B-B14F-4D97-AF65-F5344CB8AC3E}">
        <p14:creationId xmlns:p14="http://schemas.microsoft.com/office/powerpoint/2010/main" val="2713361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200" dirty="0" smtClean="0">
                <a:latin typeface="Bahnschrift SemiBold" panose="020B0502040204020203" pitchFamily="34" charset="0"/>
              </a:rPr>
              <a:t>Relational Database Management Systems (RDBMS):</a:t>
            </a:r>
            <a:r>
              <a:rPr lang="fr-FR" sz="3200" dirty="0">
                <a:latin typeface="Bahnschrift SemiBold" panose="020B0502040204020203" pitchFamily="34" charset="0"/>
              </a:rPr>
              <a:t/>
            </a:r>
            <a:br>
              <a:rPr lang="fr-FR" sz="3200" dirty="0">
                <a:latin typeface="Bahnschrift SemiBold" panose="020B0502040204020203" pitchFamily="34" charset="0"/>
              </a:rPr>
            </a:br>
            <a:endParaRPr lang="fr-FR" sz="1600" dirty="0">
              <a:latin typeface="Bahnschrift SemiBold" panose="020B0502040204020203" pitchFamily="34" charset="0"/>
            </a:endParaRPr>
          </a:p>
        </p:txBody>
      </p:sp>
      <p:sp>
        <p:nvSpPr>
          <p:cNvPr id="3" name="Espace réservé du contenu 2"/>
          <p:cNvSpPr>
            <a:spLocks noGrp="1"/>
          </p:cNvSpPr>
          <p:nvPr>
            <p:ph idx="1"/>
          </p:nvPr>
        </p:nvSpPr>
        <p:spPr/>
        <p:txBody>
          <a:bodyPr>
            <a:noAutofit/>
          </a:bodyPr>
          <a:lstStyle/>
          <a:p>
            <a:r>
              <a:rPr lang="en-US" sz="2400" dirty="0"/>
              <a:t>A Relational Database Management System (RDBMS) provides a foundation for numerous apps and services. Technologically, RDBMS are considered primeval. However, the strong theoretical foundation of relational database technology has kept it pertinent in a volatile industry. </a:t>
            </a:r>
            <a:endParaRPr lang="en-US" sz="2400" dirty="0" smtClean="0"/>
          </a:p>
          <a:p>
            <a:r>
              <a:rPr lang="en-US" sz="2400" dirty="0" smtClean="0"/>
              <a:t>This </a:t>
            </a:r>
            <a:r>
              <a:rPr lang="en-US" sz="2400" dirty="0"/>
              <a:t>is why even </a:t>
            </a:r>
            <a:r>
              <a:rPr lang="en-US" sz="2400" dirty="0" smtClean="0"/>
              <a:t>non-relational</a:t>
            </a:r>
            <a:r>
              <a:rPr lang="en-US" sz="2400" dirty="0"/>
              <a:t> </a:t>
            </a:r>
            <a:r>
              <a:rPr lang="en-US" sz="2400" dirty="0" smtClean="0"/>
              <a:t>databases</a:t>
            </a:r>
            <a:r>
              <a:rPr lang="en-US" sz="2400" dirty="0"/>
              <a:t> include RDBMS-like features, such as the SQL interface in Hadoop.  Some popular examples of relational databases include Microsoft SQL Server and MySQL, which may store employee records, customer records, and various other business information.</a:t>
            </a:r>
            <a:br>
              <a:rPr lang="en-US" sz="2400" dirty="0"/>
            </a:br>
            <a:r>
              <a:rPr lang="en-US" sz="2400" dirty="0"/>
              <a:t/>
            </a:r>
            <a:br>
              <a:rPr lang="en-US" sz="2400" dirty="0"/>
            </a:br>
            <a:endParaRPr lang="fr-FR" sz="2400" dirty="0"/>
          </a:p>
        </p:txBody>
      </p:sp>
    </p:spTree>
    <p:extLst>
      <p:ext uri="{BB962C8B-B14F-4D97-AF65-F5344CB8AC3E}">
        <p14:creationId xmlns:p14="http://schemas.microsoft.com/office/powerpoint/2010/main" val="3889786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sz="2400" dirty="0" smtClean="0"/>
              <a:t/>
            </a:r>
            <a:br>
              <a:rPr lang="en-US" sz="2400" dirty="0" smtClean="0"/>
            </a:br>
            <a:r>
              <a:rPr lang="en-US" sz="3100" b="1" dirty="0" smtClean="0">
                <a:latin typeface="Bahnschrift Light SemiCondensed" panose="020B0502040204020203" pitchFamily="34" charset="0"/>
              </a:rPr>
              <a:t>What </a:t>
            </a:r>
            <a:r>
              <a:rPr lang="en-US" sz="3100" b="1" dirty="0">
                <a:latin typeface="Bahnschrift Light SemiCondensed" panose="020B0502040204020203" pitchFamily="34" charset="0"/>
              </a:rPr>
              <a:t>is a Database Management System?</a:t>
            </a:r>
            <a:r>
              <a:rPr lang="en-US" sz="2400" dirty="0"/>
              <a:t/>
            </a:r>
            <a:br>
              <a:rPr lang="en-US" sz="2400" dirty="0"/>
            </a:br>
            <a:r>
              <a:rPr lang="en-US" sz="2400" dirty="0"/>
              <a:t/>
            </a:r>
            <a:br>
              <a:rPr lang="en-US" sz="2400" dirty="0"/>
            </a:br>
            <a:endParaRPr lang="fr-FR" sz="2400" dirty="0"/>
          </a:p>
        </p:txBody>
      </p:sp>
      <p:sp>
        <p:nvSpPr>
          <p:cNvPr id="3" name="Espace réservé du contenu 2"/>
          <p:cNvSpPr>
            <a:spLocks noGrp="1"/>
          </p:cNvSpPr>
          <p:nvPr>
            <p:ph sz="half" idx="1"/>
          </p:nvPr>
        </p:nvSpPr>
        <p:spPr/>
        <p:txBody>
          <a:bodyPr>
            <a:normAutofit fontScale="55000" lnSpcReduction="20000"/>
          </a:bodyPr>
          <a:lstStyle/>
          <a:p>
            <a:r>
              <a:rPr lang="en-US" sz="3800" dirty="0"/>
              <a:t>A database management system (DBMS) is software designed to store, retrieve, and manage data in databases. The most prevalent DBMS system is the RDBMS</a:t>
            </a:r>
            <a:r>
              <a:rPr lang="en-US" sz="3800" dirty="0" smtClean="0"/>
              <a:t>.</a:t>
            </a:r>
          </a:p>
          <a:p>
            <a:r>
              <a:rPr lang="en-US" sz="3800" dirty="0" smtClean="0"/>
              <a:t> </a:t>
            </a:r>
            <a:r>
              <a:rPr lang="en-US" sz="3800" dirty="0"/>
              <a:t>The full form of RDBMS is Relational Database Management System.  </a:t>
            </a:r>
            <a:endParaRPr lang="en-US" sz="3800" dirty="0" smtClean="0"/>
          </a:p>
          <a:p>
            <a:r>
              <a:rPr lang="en-US" sz="3800" dirty="0" smtClean="0"/>
              <a:t>Now </a:t>
            </a:r>
            <a:r>
              <a:rPr lang="en-US" sz="3800" dirty="0"/>
              <a:t>that it is clear what a database management system is let’s learn about the relational database management solution.</a:t>
            </a:r>
          </a:p>
          <a:p>
            <a:r>
              <a:rPr lang="en-US" dirty="0">
                <a:hlinkClick r:id="rId2"/>
              </a:rPr>
              <a:t/>
            </a:r>
            <a:br>
              <a:rPr lang="en-US" dirty="0">
                <a:hlinkClick r:id="rId2"/>
              </a:rPr>
            </a:br>
            <a:endParaRPr lang="fr-FR" dirty="0"/>
          </a:p>
        </p:txBody>
      </p:sp>
      <p:sp>
        <p:nvSpPr>
          <p:cNvPr id="7" name="Espace réservé du contenu 6"/>
          <p:cNvSpPr>
            <a:spLocks noGrp="1"/>
          </p:cNvSpPr>
          <p:nvPr>
            <p:ph sz="half" idx="2"/>
          </p:nvPr>
        </p:nvSpPr>
        <p:spPr/>
        <p:txBody>
          <a:bodyPr>
            <a:normAutofit fontScale="55000" lnSpcReduction="20000"/>
          </a:bodyPr>
          <a:lstStyle/>
          <a:p>
            <a:endParaRPr lang="fr-F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412777"/>
            <a:ext cx="3888432"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048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pPr algn="ctr"/>
            <a:r>
              <a:rPr lang="en-US" sz="2400" dirty="0" smtClean="0"/>
              <a:t/>
            </a:r>
            <a:br>
              <a:rPr lang="en-US" sz="2400" dirty="0" smtClean="0"/>
            </a:br>
            <a:r>
              <a:rPr lang="en-US" sz="2400" dirty="0"/>
              <a:t/>
            </a:r>
            <a:br>
              <a:rPr lang="en-US" sz="2400" dirty="0"/>
            </a:br>
            <a:r>
              <a:rPr lang="en-US" sz="3100" b="1" dirty="0" smtClean="0">
                <a:latin typeface="Bahnschrift Light SemiCondensed" panose="020B0502040204020203" pitchFamily="34" charset="0"/>
              </a:rPr>
              <a:t>Before </a:t>
            </a:r>
            <a:r>
              <a:rPr lang="en-US" sz="3100" b="1" dirty="0">
                <a:latin typeface="Bahnschrift Light SemiCondensed" panose="020B0502040204020203" pitchFamily="34" charset="0"/>
              </a:rPr>
              <a:t>creating these tables, the RDBMS must check the following constraints:</a:t>
            </a:r>
            <a:br>
              <a:rPr lang="en-US" sz="3100" b="1" dirty="0">
                <a:latin typeface="Bahnschrift Light SemiCondensed" panose="020B0502040204020203" pitchFamily="34" charset="0"/>
              </a:rPr>
            </a:br>
            <a:r>
              <a:rPr lang="en-US" sz="2400" dirty="0"/>
              <a:t/>
            </a:r>
            <a:br>
              <a:rPr lang="en-US" sz="2400" dirty="0"/>
            </a:br>
            <a:endParaRPr lang="fr-FR" sz="2400" dirty="0"/>
          </a:p>
        </p:txBody>
      </p:sp>
      <p:sp>
        <p:nvSpPr>
          <p:cNvPr id="6" name="Espace réservé du contenu 5"/>
          <p:cNvSpPr>
            <a:spLocks noGrp="1"/>
          </p:cNvSpPr>
          <p:nvPr>
            <p:ph idx="1"/>
          </p:nvPr>
        </p:nvSpPr>
        <p:spPr/>
        <p:txBody>
          <a:bodyPr>
            <a:normAutofit/>
          </a:bodyPr>
          <a:lstStyle/>
          <a:p>
            <a:r>
              <a:rPr lang="en-US" dirty="0"/>
              <a:t>Primary keys </a:t>
            </a:r>
            <a:r>
              <a:rPr lang="en-US" dirty="0" smtClean="0"/>
              <a:t>: this </a:t>
            </a:r>
            <a:r>
              <a:rPr lang="en-US" dirty="0"/>
              <a:t>identifies each row in the table. One table can only contain one primary key. The key must be unique and without null values.</a:t>
            </a:r>
          </a:p>
          <a:p>
            <a:r>
              <a:rPr lang="en-US" dirty="0"/>
              <a:t>Foreign keys </a:t>
            </a:r>
            <a:r>
              <a:rPr lang="en-US" dirty="0" smtClean="0"/>
              <a:t>: </a:t>
            </a:r>
            <a:r>
              <a:rPr lang="en-US" dirty="0"/>
              <a:t>this is used to link two tables. The foreign key is kept in one table and refers to the primary key associated with another table.</a:t>
            </a:r>
          </a:p>
          <a:p>
            <a:r>
              <a:rPr lang="en-US" dirty="0"/>
              <a:t>Not null :</a:t>
            </a:r>
            <a:r>
              <a:rPr lang="en-US" dirty="0" smtClean="0"/>
              <a:t> </a:t>
            </a:r>
            <a:r>
              <a:rPr lang="en-US" dirty="0"/>
              <a:t>this ensures that every column does not have a null value, such as an empty cell.</a:t>
            </a:r>
          </a:p>
          <a:p>
            <a:r>
              <a:rPr lang="en-US" dirty="0"/>
              <a:t>Check </a:t>
            </a:r>
            <a:r>
              <a:rPr lang="en-US" dirty="0" smtClean="0"/>
              <a:t> : this </a:t>
            </a:r>
            <a:r>
              <a:rPr lang="en-US" dirty="0"/>
              <a:t>confirms that each entry in a column or row satisfies a precise condition and that every column holds unique data.</a:t>
            </a:r>
          </a:p>
          <a:p>
            <a:r>
              <a:rPr lang="en-US" dirty="0"/>
              <a:t>Data integrity :</a:t>
            </a:r>
            <a:r>
              <a:rPr lang="en-US" dirty="0" smtClean="0"/>
              <a:t> </a:t>
            </a:r>
            <a:r>
              <a:rPr lang="en-US" dirty="0"/>
              <a:t>the integrity of the data must be confirmed before the data is created.</a:t>
            </a:r>
          </a:p>
          <a:p>
            <a:endParaRPr lang="fr-FR" dirty="0"/>
          </a:p>
        </p:txBody>
      </p:sp>
    </p:spTree>
    <p:extLst>
      <p:ext uri="{BB962C8B-B14F-4D97-AF65-F5344CB8AC3E}">
        <p14:creationId xmlns:p14="http://schemas.microsoft.com/office/powerpoint/2010/main" val="1121177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7620000" cy="6322714"/>
          </a:xfrm>
        </p:spPr>
        <p:txBody>
          <a:bodyPr/>
          <a:lstStyle/>
          <a:p>
            <a:r>
              <a:rPr lang="en-US" sz="2400" dirty="0"/>
              <a:t>Assuring the integrity of data includes several specific tests, including entity, domain, referential and user-defined integrity. Entity integrity confirms that the rows are not duplicated in the table</a:t>
            </a:r>
            <a:r>
              <a:rPr lang="en-US" sz="2400" dirty="0" smtClean="0"/>
              <a:t>.</a:t>
            </a:r>
            <a:br>
              <a:rPr lang="en-US" sz="2400" dirty="0" smtClean="0"/>
            </a:br>
            <a:r>
              <a:rPr lang="en-US" sz="2400" dirty="0"/>
              <a:t/>
            </a:r>
            <a:br>
              <a:rPr lang="en-US" sz="2400" dirty="0"/>
            </a:br>
            <a:r>
              <a:rPr lang="en-US" sz="2400" dirty="0" smtClean="0"/>
              <a:t> </a:t>
            </a:r>
            <a:r>
              <a:rPr lang="en-US" sz="2400" dirty="0"/>
              <a:t>Domain integrity makes sure that data is entered into the table based on specific conditions, such as </a:t>
            </a:r>
            <a:r>
              <a:rPr lang="en-US" sz="2400" dirty="0" smtClean="0"/>
              <a:t>file format or </a:t>
            </a:r>
            <a:r>
              <a:rPr lang="en-US" sz="2400" dirty="0"/>
              <a:t>range of values. Referential integrity ensures that any row that is re-linked to a different table cannot be deleted. </a:t>
            </a:r>
            <a:r>
              <a:rPr lang="en-US" sz="2400" dirty="0" smtClean="0"/>
              <a:t/>
            </a:r>
            <a:br>
              <a:rPr lang="en-US" sz="2400" dirty="0" smtClean="0"/>
            </a:br>
            <a:r>
              <a:rPr lang="en-US" sz="2400" dirty="0"/>
              <a:t/>
            </a:r>
            <a:br>
              <a:rPr lang="en-US" sz="2400" dirty="0"/>
            </a:br>
            <a:r>
              <a:rPr lang="en-US" sz="2400" dirty="0" smtClean="0"/>
              <a:t>Finally</a:t>
            </a:r>
            <a:r>
              <a:rPr lang="en-US" sz="2400" dirty="0"/>
              <a:t>, user-defined integrity confirms that the table will satisfy all user-defined conditions.</a:t>
            </a:r>
            <a:br>
              <a:rPr lang="en-US" sz="2400" dirty="0"/>
            </a:br>
            <a:endParaRPr lang="fr-FR" sz="2400" dirty="0"/>
          </a:p>
        </p:txBody>
      </p:sp>
    </p:spTree>
    <p:extLst>
      <p:ext uri="{BB962C8B-B14F-4D97-AF65-F5344CB8AC3E}">
        <p14:creationId xmlns:p14="http://schemas.microsoft.com/office/powerpoint/2010/main" val="2999574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en-US" sz="1600" b="1" dirty="0" smtClean="0"/>
              <a:t/>
            </a:r>
            <a:br>
              <a:rPr lang="en-US" sz="1600" b="1" dirty="0" smtClean="0"/>
            </a:br>
            <a:r>
              <a:rPr lang="en-US" sz="2800" b="1" dirty="0" smtClean="0">
                <a:latin typeface="Bahnschrift Light SemiCondensed" panose="020B0502040204020203" pitchFamily="34" charset="0"/>
              </a:rPr>
              <a:t>Advantages </a:t>
            </a:r>
            <a:r>
              <a:rPr lang="en-US" sz="2800" b="1" dirty="0">
                <a:latin typeface="Bahnschrift Light SemiCondensed" panose="020B0502040204020203" pitchFamily="34" charset="0"/>
              </a:rPr>
              <a:t>of relational database management system</a:t>
            </a:r>
            <a:br>
              <a:rPr lang="en-US" sz="2800" b="1" dirty="0">
                <a:latin typeface="Bahnschrift Light SemiCondensed" panose="020B0502040204020203" pitchFamily="34" charset="0"/>
              </a:rPr>
            </a:br>
            <a:r>
              <a:rPr lang="en-US" sz="1600" dirty="0"/>
              <a:t/>
            </a:r>
            <a:br>
              <a:rPr lang="en-US" sz="1600" dirty="0"/>
            </a:br>
            <a:endParaRPr lang="fr-FR" sz="1600" dirty="0"/>
          </a:p>
        </p:txBody>
      </p:sp>
      <p:sp>
        <p:nvSpPr>
          <p:cNvPr id="4" name="Espace réservé du contenu 3"/>
          <p:cNvSpPr>
            <a:spLocks noGrp="1"/>
          </p:cNvSpPr>
          <p:nvPr>
            <p:ph idx="1"/>
          </p:nvPr>
        </p:nvSpPr>
        <p:spPr/>
        <p:txBody>
          <a:bodyPr>
            <a:normAutofit/>
          </a:bodyPr>
          <a:lstStyle/>
          <a:p>
            <a:r>
              <a:rPr lang="en-US" dirty="0"/>
              <a:t>The use of an RDBMS can be beneficial to most organizations; the systematic view of raw data helps companies better understand and execute the information while enhancing the decision-making process. </a:t>
            </a:r>
            <a:endParaRPr lang="en-US" dirty="0" smtClean="0"/>
          </a:p>
          <a:p>
            <a:r>
              <a:rPr lang="en-US" dirty="0" smtClean="0"/>
              <a:t>The </a:t>
            </a:r>
            <a:r>
              <a:rPr lang="en-US" dirty="0"/>
              <a:t>use of tables to store data also improves the security of information stored in the databases. Users are able to customize access and set barriers to limit the content that is made available. This feature makes the RDBMS particularly useful to companies in which the manager decides what data is provided to employees and customers.</a:t>
            </a:r>
          </a:p>
          <a:p>
            <a:r>
              <a:rPr lang="en-US" dirty="0"/>
              <a:t/>
            </a:r>
            <a:br>
              <a:rPr lang="en-US" dirty="0"/>
            </a:br>
            <a:endParaRPr lang="fr-FR" dirty="0"/>
          </a:p>
        </p:txBody>
      </p:sp>
    </p:spTree>
    <p:extLst>
      <p:ext uri="{BB962C8B-B14F-4D97-AF65-F5344CB8AC3E}">
        <p14:creationId xmlns:p14="http://schemas.microsoft.com/office/powerpoint/2010/main" val="3866655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74638"/>
            <a:ext cx="7620000" cy="6178698"/>
          </a:xfrm>
        </p:spPr>
        <p:txBody>
          <a:bodyPr>
            <a:normAutofit fontScale="90000"/>
          </a:bodyPr>
          <a:lstStyle/>
          <a:p>
            <a:r>
              <a:rPr lang="en-US" sz="2400" dirty="0"/>
              <a:t>Furthermore, RDBMSes make it easy to add new data to the system or alter existing tables while ensuring consistency with the previously available content</a:t>
            </a:r>
            <a:r>
              <a:rPr lang="en-US" sz="2400" dirty="0" smtClean="0"/>
              <a:t>.</a:t>
            </a:r>
            <a:br>
              <a:rPr lang="en-US" sz="2400" dirty="0" smtClean="0"/>
            </a:br>
            <a:r>
              <a:rPr lang="en-US" sz="2400" dirty="0"/>
              <a:t/>
            </a:r>
            <a:br>
              <a:rPr lang="en-US" sz="2400" dirty="0"/>
            </a:br>
            <a:r>
              <a:rPr lang="en-US" sz="2400" dirty="0"/>
              <a:t>Other advantages of the RDBMS include:</a:t>
            </a:r>
            <a:br>
              <a:rPr lang="en-US" sz="2400" dirty="0"/>
            </a:br>
            <a:r>
              <a:rPr lang="en-US" sz="2400" dirty="0"/>
              <a:t>Flexibility </a:t>
            </a:r>
            <a:r>
              <a:rPr lang="en-US" sz="2400" dirty="0"/>
              <a:t>:</a:t>
            </a:r>
            <a:r>
              <a:rPr lang="en-US" sz="2400" dirty="0" smtClean="0"/>
              <a:t> </a:t>
            </a:r>
            <a:r>
              <a:rPr lang="en-US" sz="2400" dirty="0"/>
              <a:t>updating data is more efficient since the changes only need to be made in one place</a:t>
            </a:r>
            <a:r>
              <a:rPr lang="en-US" sz="2400" dirty="0" smtClean="0"/>
              <a:t>.</a:t>
            </a:r>
            <a:br>
              <a:rPr lang="en-US" sz="2400" dirty="0" smtClean="0"/>
            </a:br>
            <a:r>
              <a:rPr lang="en-US" sz="2400" dirty="0"/>
              <a:t/>
            </a:r>
            <a:br>
              <a:rPr lang="en-US" sz="2400" dirty="0"/>
            </a:br>
            <a:r>
              <a:rPr lang="en-US" sz="2400" dirty="0"/>
              <a:t>Maintenance </a:t>
            </a:r>
            <a:r>
              <a:rPr lang="en-US" sz="2400" dirty="0"/>
              <a:t>:</a:t>
            </a:r>
            <a:r>
              <a:rPr lang="en-US" sz="2400" dirty="0" smtClean="0"/>
              <a:t> </a:t>
            </a:r>
            <a:r>
              <a:rPr lang="en-US" sz="2400" dirty="0"/>
              <a:t>database administrators can easily maintain, control and update data in the database. Backups also become easier since automation tools included in the RDBMS automate these tasks</a:t>
            </a:r>
            <a:r>
              <a:rPr lang="en-US" sz="2400" dirty="0" smtClean="0"/>
              <a:t>.</a:t>
            </a:r>
            <a:br>
              <a:rPr lang="en-US" sz="2400" dirty="0" smtClean="0"/>
            </a:br>
            <a:r>
              <a:rPr lang="en-US" sz="2400" dirty="0"/>
              <a:t/>
            </a:r>
            <a:br>
              <a:rPr lang="en-US" sz="2400" dirty="0"/>
            </a:br>
            <a:r>
              <a:rPr lang="en-US" sz="2400" dirty="0"/>
              <a:t>Data structure </a:t>
            </a:r>
            <a:r>
              <a:rPr lang="en-US" sz="2400" dirty="0"/>
              <a:t>:</a:t>
            </a:r>
            <a:r>
              <a:rPr lang="en-US" sz="2400" dirty="0" smtClean="0"/>
              <a:t> </a:t>
            </a:r>
            <a:r>
              <a:rPr lang="en-US" sz="2400" dirty="0"/>
              <a:t>the table format used in RDBMSes is easy to understand and provides an organized and structural manner through which entries are matched by firing queries.</a:t>
            </a:r>
            <a:br>
              <a:rPr lang="en-US" sz="2400" dirty="0"/>
            </a:br>
            <a:r>
              <a:rPr lang="en-US" sz="2400" dirty="0"/>
              <a:t/>
            </a:r>
            <a:br>
              <a:rPr lang="en-US" sz="2400" dirty="0"/>
            </a:br>
            <a:endParaRPr lang="fr-FR" sz="2400" dirty="0"/>
          </a:p>
        </p:txBody>
      </p:sp>
    </p:spTree>
    <p:extLst>
      <p:ext uri="{BB962C8B-B14F-4D97-AF65-F5344CB8AC3E}">
        <p14:creationId xmlns:p14="http://schemas.microsoft.com/office/powerpoint/2010/main" val="414693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pPr algn="ctr"/>
            <a:r>
              <a:rPr lang="en-US" sz="2800" b="1" dirty="0">
                <a:latin typeface="Bahnschrift Light SemiCondensed" panose="020B0502040204020203" pitchFamily="34" charset="0"/>
              </a:rPr>
              <a:t>Comparison between the three RDBMS</a:t>
            </a:r>
            <a:endParaRPr lang="fr-FR" sz="2800" b="1" dirty="0">
              <a:latin typeface="Bahnschrift Light SemiCondensed" panose="020B0502040204020203" pitchFamily="34" charset="0"/>
            </a:endParaRPr>
          </a:p>
        </p:txBody>
      </p:sp>
      <p:pic>
        <p:nvPicPr>
          <p:cNvPr id="5" name="Picture 2"/>
          <p:cNvPicPr>
            <a:picLocks noGrp="1" noChangeAspect="1" noChangeArrowheads="1"/>
          </p:cNvPicPr>
          <p:nvPr>
            <p:ph idx="1"/>
          </p:nvPr>
        </p:nvPicPr>
        <p:blipFill>
          <a:blip r:embed="rId2"/>
          <a:stretch>
            <a:fillRect/>
          </a:stretch>
        </p:blipFill>
        <p:spPr bwMode="auto">
          <a:xfrm>
            <a:off x="1212273" y="1600200"/>
            <a:ext cx="6109854" cy="4800600"/>
          </a:xfrm>
          <a:prstGeom prst="rect">
            <a:avLst/>
          </a:prstGeom>
          <a:noFill/>
          <a:ln w="9525">
            <a:noFill/>
            <a:miter lim="800000"/>
            <a:headEnd/>
            <a:tailEnd/>
          </a:ln>
          <a:effectLst/>
        </p:spPr>
      </p:pic>
    </p:spTree>
    <p:extLst>
      <p:ext uri="{BB962C8B-B14F-4D97-AF65-F5344CB8AC3E}">
        <p14:creationId xmlns:p14="http://schemas.microsoft.com/office/powerpoint/2010/main" val="632391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Contiguïté">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965</TotalTime>
  <Words>381</Words>
  <Application>Microsoft Office PowerPoint</Application>
  <PresentationFormat>Affichage à l'écran (4:3)</PresentationFormat>
  <Paragraphs>23</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Contiguïté</vt:lpstr>
      <vt:lpstr>Relational DataBase Management Systems (RDBMS)  </vt:lpstr>
      <vt:lpstr>Relational Database Management Systems (RDBMS): </vt:lpstr>
      <vt:lpstr> What is a Database Management System?  </vt:lpstr>
      <vt:lpstr>  Before creating these tables, the RDBMS must check the following constraints:  </vt:lpstr>
      <vt:lpstr>Assuring the integrity of data includes several specific tests, including entity, domain, referential and user-defined integrity. Entity integrity confirms that the rows are not duplicated in the table.   Domain integrity makes sure that data is entered into the table based on specific conditions, such as file format or range of values. Referential integrity ensures that any row that is re-linked to a different table cannot be deleted.   Finally, user-defined integrity confirms that the table will satisfy all user-defined conditions. </vt:lpstr>
      <vt:lpstr> Advantages of relational database management system  </vt:lpstr>
      <vt:lpstr>Furthermore, RDBMSes make it easy to add new data to the system or alter existing tables while ensuring consistency with the previously available content.  Other advantages of the RDBMS include: Flexibility : updating data is more efficient since the changes only need to be made in one place.  Maintenance : database administrators can easily maintain, control and update data in the database. Backups also become easier since automation tools included in the RDBMS automate these tasks.  Data structure : the table format used in RDBMSes is easy to understand and provides an organized and structural manner through which entries are matched by firing queries.  </vt:lpstr>
      <vt:lpstr>Comparison between the three RDBMS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21655</dc:creator>
  <cp:lastModifiedBy>21655</cp:lastModifiedBy>
  <cp:revision>8</cp:revision>
  <dcterms:created xsi:type="dcterms:W3CDTF">2021-09-10T18:51:29Z</dcterms:created>
  <dcterms:modified xsi:type="dcterms:W3CDTF">2021-09-11T11:04:59Z</dcterms:modified>
</cp:coreProperties>
</file>