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6" r:id="rId8"/>
    <p:sldId id="261" r:id="rId9"/>
    <p:sldId id="263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5965-2860-4F7D-A3C8-552CC648831E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0527-E2B7-40A6-933E-F1CA40DB8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80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5965-2860-4F7D-A3C8-552CC648831E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0527-E2B7-40A6-933E-F1CA40DB8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73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5965-2860-4F7D-A3C8-552CC648831E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0527-E2B7-40A6-933E-F1CA40DB8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82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5965-2860-4F7D-A3C8-552CC648831E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0527-E2B7-40A6-933E-F1CA40DB8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40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5965-2860-4F7D-A3C8-552CC648831E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0527-E2B7-40A6-933E-F1CA40DB8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12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5965-2860-4F7D-A3C8-552CC648831E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0527-E2B7-40A6-933E-F1CA40DB8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12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5965-2860-4F7D-A3C8-552CC648831E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0527-E2B7-40A6-933E-F1CA40DB8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44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5965-2860-4F7D-A3C8-552CC648831E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0527-E2B7-40A6-933E-F1CA40DB8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8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5965-2860-4F7D-A3C8-552CC648831E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0527-E2B7-40A6-933E-F1CA40DB8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22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5965-2860-4F7D-A3C8-552CC648831E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0527-E2B7-40A6-933E-F1CA40DB8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63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5965-2860-4F7D-A3C8-552CC648831E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0527-E2B7-40A6-933E-F1CA40DB8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73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45965-2860-4F7D-A3C8-552CC648831E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20527-E2B7-40A6-933E-F1CA40DB8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406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AMES House Price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2015-30194 </a:t>
            </a:r>
            <a:r>
              <a:rPr lang="ko-KR" altLang="en-US" dirty="0"/>
              <a:t>김광훈</a:t>
            </a:r>
            <a:endParaRPr lang="en-US" altLang="ko-KR" dirty="0"/>
          </a:p>
          <a:p>
            <a:r>
              <a:rPr lang="en-US" altLang="ko-KR" dirty="0"/>
              <a:t>2015-20935 </a:t>
            </a:r>
            <a:r>
              <a:rPr lang="ko-KR" altLang="en-US" dirty="0"/>
              <a:t>서효원</a:t>
            </a:r>
          </a:p>
        </p:txBody>
      </p:sp>
    </p:spTree>
    <p:extLst>
      <p:ext uri="{BB962C8B-B14F-4D97-AF65-F5344CB8AC3E}">
        <p14:creationId xmlns:p14="http://schemas.microsoft.com/office/powerpoint/2010/main" val="1946118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722CA-4D71-4272-B2BE-3DDB4F04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MLP (Price Classification)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F8FCC0-1CAF-4CC9-A9F9-2C3E2AECEB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89553" y="2448020"/>
            <a:ext cx="8656955" cy="21530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1921DD-A784-4C41-931F-40DBAE1475F8}"/>
              </a:ext>
            </a:extLst>
          </p:cNvPr>
          <p:cNvSpPr txBox="1"/>
          <p:nvPr/>
        </p:nvSpPr>
        <p:spPr>
          <a:xfrm>
            <a:off x="601785" y="5158127"/>
            <a:ext cx="303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Dimension Reduced Input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EC331A-E15E-4F45-9E65-653EE3993DAF}"/>
              </a:ext>
            </a:extLst>
          </p:cNvPr>
          <p:cNvSpPr txBox="1"/>
          <p:nvPr/>
        </p:nvSpPr>
        <p:spPr>
          <a:xfrm>
            <a:off x="4036647" y="5158127"/>
            <a:ext cx="303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Sigmoid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5C0B2CF-CAE4-487D-A5E7-C0E62B7BFC41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4845539" y="4173416"/>
            <a:ext cx="707293" cy="984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909061A-D6DB-4D98-B250-FAFEE54B2A9E}"/>
              </a:ext>
            </a:extLst>
          </p:cNvPr>
          <p:cNvCxnSpPr>
            <a:stCxn id="9" idx="0"/>
          </p:cNvCxnSpPr>
          <p:nvPr/>
        </p:nvCxnSpPr>
        <p:spPr>
          <a:xfrm flipV="1">
            <a:off x="5552832" y="4149969"/>
            <a:ext cx="1191845" cy="1008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43F4B9D-9A09-4601-8625-ECD6D79830E8}"/>
              </a:ext>
            </a:extLst>
          </p:cNvPr>
          <p:cNvCxnSpPr>
            <a:stCxn id="8" idx="0"/>
          </p:cNvCxnSpPr>
          <p:nvPr/>
        </p:nvCxnSpPr>
        <p:spPr>
          <a:xfrm flipV="1">
            <a:off x="2117970" y="4149969"/>
            <a:ext cx="351692" cy="1008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058456-91F3-4C18-94EB-EEDBE5ACF7C0}"/>
              </a:ext>
            </a:extLst>
          </p:cNvPr>
          <p:cNvSpPr txBox="1"/>
          <p:nvPr/>
        </p:nvSpPr>
        <p:spPr>
          <a:xfrm>
            <a:off x="7451970" y="5147381"/>
            <a:ext cx="303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Sigmoid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DEB7D71-AD81-4750-92E2-EEF93B5BBBF5}"/>
              </a:ext>
            </a:extLst>
          </p:cNvPr>
          <p:cNvCxnSpPr>
            <a:stCxn id="16" idx="0"/>
          </p:cNvCxnSpPr>
          <p:nvPr/>
        </p:nvCxnSpPr>
        <p:spPr>
          <a:xfrm flipV="1">
            <a:off x="8968155" y="4173416"/>
            <a:ext cx="191476" cy="97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126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6FD9E-1334-4045-B47B-EC24C6AF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MLP Result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4DBF6048-471A-41E9-BFAF-5D86C9EC03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4724746"/>
              </p:ext>
            </p:extLst>
          </p:nvPr>
        </p:nvGraphicFramePr>
        <p:xfrm>
          <a:off x="6283211" y="3047356"/>
          <a:ext cx="3511550" cy="335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7380">
                  <a:extLst>
                    <a:ext uri="{9D8B030D-6E8A-4147-A177-3AD203B41FA5}">
                      <a16:colId xmlns:a16="http://schemas.microsoft.com/office/drawing/2014/main" val="3756868783"/>
                    </a:ext>
                  </a:extLst>
                </a:gridCol>
                <a:gridCol w="2884170">
                  <a:extLst>
                    <a:ext uri="{9D8B030D-6E8A-4147-A177-3AD203B41FA5}">
                      <a16:colId xmlns:a16="http://schemas.microsoft.com/office/drawing/2014/main" val="260229204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Training (Error Rate)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2561942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1000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0.1329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7890215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BDEFF06F-6790-44AD-8ECD-67A8B8BA314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87" y="2000809"/>
            <a:ext cx="5372613" cy="402828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내용 개체 틀 4">
            <a:extLst>
              <a:ext uri="{FF2B5EF4-FFF2-40B4-BE49-F238E27FC236}">
                <a16:creationId xmlns:a16="http://schemas.microsoft.com/office/drawing/2014/main" id="{BD7702F6-B27D-4577-AB02-BDD5572EDF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0530382"/>
              </p:ext>
            </p:extLst>
          </p:nvPr>
        </p:nvGraphicFramePr>
        <p:xfrm>
          <a:off x="6283211" y="4739304"/>
          <a:ext cx="3511550" cy="335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7380">
                  <a:extLst>
                    <a:ext uri="{9D8B030D-6E8A-4147-A177-3AD203B41FA5}">
                      <a16:colId xmlns:a16="http://schemas.microsoft.com/office/drawing/2014/main" val="3756868783"/>
                    </a:ext>
                  </a:extLst>
                </a:gridCol>
                <a:gridCol w="2884170">
                  <a:extLst>
                    <a:ext uri="{9D8B030D-6E8A-4147-A177-3AD203B41FA5}">
                      <a16:colId xmlns:a16="http://schemas.microsoft.com/office/drawing/2014/main" val="260229204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Test (Error Rate)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2561942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1000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0.1547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7890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51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Discrete, Continuous attributes: as it is</a:t>
            </a:r>
          </a:p>
          <a:p>
            <a:endParaRPr lang="en-US" altLang="ko-KR" dirty="0"/>
          </a:p>
          <a:p>
            <a:r>
              <a:rPr lang="en-US" altLang="ko-KR" dirty="0"/>
              <a:t>Ordinal: Integer value</a:t>
            </a:r>
          </a:p>
          <a:p>
            <a:endParaRPr lang="en-US" altLang="ko-KR" dirty="0"/>
          </a:p>
          <a:p>
            <a:r>
              <a:rPr lang="en-US" altLang="ko-KR" dirty="0"/>
              <a:t>Nominal: One-hot encode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856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Ordinal and Nominal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0">
              <a:buNone/>
            </a:pPr>
            <a:r>
              <a:rPr lang="en-US" altLang="ko-KR" dirty="0" err="1"/>
              <a:t>ExterQual</a:t>
            </a:r>
            <a:r>
              <a:rPr lang="en-US" altLang="ko-KR" dirty="0"/>
              <a:t> (Ordinal)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 err="1"/>
              <a:t>Rawdata</a:t>
            </a:r>
            <a:r>
              <a:rPr lang="en-US" altLang="ko-KR" dirty="0"/>
              <a:t>:	Po, Fa, TA, </a:t>
            </a:r>
            <a:r>
              <a:rPr lang="en-US" altLang="ko-KR" dirty="0" err="1"/>
              <a:t>Gd</a:t>
            </a:r>
            <a:r>
              <a:rPr lang="en-US" altLang="ko-KR" dirty="0"/>
              <a:t>, Ex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Processed:	0, 1, 2, 3, 4</a:t>
            </a:r>
          </a:p>
          <a:p>
            <a:pPr marL="0" indent="0" latinLnBrk="0">
              <a:buNone/>
            </a:pPr>
            <a:endParaRPr lang="en-US" altLang="ko-KR" dirty="0"/>
          </a:p>
          <a:p>
            <a:pPr marL="0" indent="0" latinLnBrk="0">
              <a:buNone/>
            </a:pPr>
            <a:r>
              <a:rPr lang="en-US" altLang="ko-KR" dirty="0" err="1"/>
              <a:t>MSSubClass</a:t>
            </a:r>
            <a:r>
              <a:rPr lang="en-US" altLang="ko-KR" dirty="0"/>
              <a:t> (Nominal)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Raw Data: 	20, 30, 40, 45….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Processed: 	MSSubClass_20 - 0 or 1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	MSSubClass_30 - 0 or 1</a:t>
            </a:r>
            <a:endParaRPr lang="ko-KR" altLang="ko-KR" dirty="0"/>
          </a:p>
          <a:p>
            <a:pPr marL="0" indent="0" latinLnBrk="0">
              <a:buNone/>
            </a:pP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32707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KNN(Price Prediction)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87208" y="3647953"/>
            <a:ext cx="3988266" cy="161206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Predicted Price</a:t>
            </a:r>
            <a:br>
              <a:rPr lang="en-US" altLang="ko-KR" dirty="0"/>
            </a:br>
            <a:r>
              <a:rPr lang="en-US" altLang="ko-KR" dirty="0"/>
              <a:t>=</a:t>
            </a:r>
            <a:br>
              <a:rPr lang="en-US" altLang="ko-KR" dirty="0"/>
            </a:br>
            <a:r>
              <a:rPr lang="en-US" altLang="ko-KR" dirty="0"/>
              <a:t>Average(Sale Price of Neighbors)</a:t>
            </a:r>
          </a:p>
        </p:txBody>
      </p:sp>
      <p:sp>
        <p:nvSpPr>
          <p:cNvPr id="5" name="타원 4"/>
          <p:cNvSpPr/>
          <p:nvPr/>
        </p:nvSpPr>
        <p:spPr>
          <a:xfrm>
            <a:off x="3165189" y="2264770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671236" y="2900646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047570" y="4884104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398885" y="3431097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037671" y="5412296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795587" y="3889629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503089" y="3692354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334000" y="4395260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807204" y="5956582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122076" y="4472815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307342" y="5279470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189896" y="4618053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527646" y="1778466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645092" y="1626828"/>
            <a:ext cx="164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Training Data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5527646" y="2083938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645092" y="1996160"/>
            <a:ext cx="164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 Data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1549938" y="4884104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065673" y="3674406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725594" y="4603215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308201" y="3025025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319213" y="5839136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65673" y="4494813"/>
            <a:ext cx="359115" cy="34178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183119" y="5167302"/>
            <a:ext cx="359115" cy="34178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926735" y="4771936"/>
            <a:ext cx="359115" cy="34178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06354" y="4162206"/>
            <a:ext cx="100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145000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22222" y="5590904"/>
            <a:ext cx="100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155000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619297" y="5139751"/>
            <a:ext cx="100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165000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295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KNN(Price Prediction)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165189" y="2264770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671236" y="2900646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047570" y="4884104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398885" y="3431097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037671" y="5412296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795587" y="3889629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503089" y="3692354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334000" y="4395260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807204" y="5956582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122076" y="4472815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307342" y="5279470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189896" y="4618053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527646" y="1778466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645092" y="1626828"/>
            <a:ext cx="164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Training Data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5527646" y="2083938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645092" y="1996160"/>
            <a:ext cx="164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 Data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1549938" y="4884104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065673" y="3674406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725594" y="4603215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308201" y="3025025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319213" y="5839136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65673" y="4494813"/>
            <a:ext cx="359115" cy="34178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183119" y="5167302"/>
            <a:ext cx="359115" cy="34178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926735" y="4771936"/>
            <a:ext cx="359115" cy="34178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내용 개체 틀 28">
            <a:extLst>
              <a:ext uri="{FF2B5EF4-FFF2-40B4-BE49-F238E27FC236}">
                <a16:creationId xmlns:a16="http://schemas.microsoft.com/office/drawing/2014/main" id="{31A4E2D1-B310-4D60-88F2-5D259F152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591" b="53317"/>
          <a:stretch/>
        </p:blipFill>
        <p:spPr>
          <a:xfrm>
            <a:off x="6739385" y="2223660"/>
            <a:ext cx="4923879" cy="4494963"/>
          </a:xfr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D187449-C59B-4F42-A607-F0488D91E9C1}"/>
              </a:ext>
            </a:extLst>
          </p:cNvPr>
          <p:cNvSpPr txBox="1"/>
          <p:nvPr/>
        </p:nvSpPr>
        <p:spPr>
          <a:xfrm>
            <a:off x="306354" y="4162206"/>
            <a:ext cx="100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145000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DCC123-48D3-4385-8437-D8E4023BA6E9}"/>
              </a:ext>
            </a:extLst>
          </p:cNvPr>
          <p:cNvSpPr txBox="1"/>
          <p:nvPr/>
        </p:nvSpPr>
        <p:spPr>
          <a:xfrm>
            <a:off x="822222" y="5590904"/>
            <a:ext cx="100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155000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00E703-10BE-460C-A7ED-4D2B886B9C25}"/>
              </a:ext>
            </a:extLst>
          </p:cNvPr>
          <p:cNvSpPr txBox="1"/>
          <p:nvPr/>
        </p:nvSpPr>
        <p:spPr>
          <a:xfrm>
            <a:off x="1619297" y="5139751"/>
            <a:ext cx="100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165000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6905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722CA-4D71-4272-B2BE-3DDB4F04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Multilayer</a:t>
            </a:r>
            <a:r>
              <a:rPr lang="ko-KR" altLang="en-US" dirty="0"/>
              <a:t> </a:t>
            </a:r>
            <a:r>
              <a:rPr lang="en-US" altLang="ko-KR" dirty="0"/>
              <a:t>Perceptron</a:t>
            </a:r>
            <a:r>
              <a:rPr lang="ko-KR" altLang="en-US" dirty="0"/>
              <a:t> </a:t>
            </a:r>
            <a:r>
              <a:rPr lang="en-US" altLang="ko-KR" dirty="0"/>
              <a:t>ANN (P. P.)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F8FCC0-1CAF-4CC9-A9F9-2C3E2AECEB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7522" y="2432389"/>
            <a:ext cx="8656955" cy="21530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1921DD-A784-4C41-931F-40DBAE1475F8}"/>
              </a:ext>
            </a:extLst>
          </p:cNvPr>
          <p:cNvSpPr txBox="1"/>
          <p:nvPr/>
        </p:nvSpPr>
        <p:spPr>
          <a:xfrm>
            <a:off x="179754" y="5142496"/>
            <a:ext cx="303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Dimension Reduced Input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EC331A-E15E-4F45-9E65-653EE3993DAF}"/>
              </a:ext>
            </a:extLst>
          </p:cNvPr>
          <p:cNvSpPr txBox="1"/>
          <p:nvPr/>
        </p:nvSpPr>
        <p:spPr>
          <a:xfrm>
            <a:off x="3614616" y="5142496"/>
            <a:ext cx="303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Sigmoid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5C0B2CF-CAE4-487D-A5E7-C0E62B7BFC41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4423508" y="4157785"/>
            <a:ext cx="707293" cy="984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909061A-D6DB-4D98-B250-FAFEE54B2A9E}"/>
              </a:ext>
            </a:extLst>
          </p:cNvPr>
          <p:cNvCxnSpPr>
            <a:stCxn id="9" idx="0"/>
          </p:cNvCxnSpPr>
          <p:nvPr/>
        </p:nvCxnSpPr>
        <p:spPr>
          <a:xfrm flipV="1">
            <a:off x="5130801" y="4134338"/>
            <a:ext cx="1191845" cy="1008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43F4B9D-9A09-4601-8625-ECD6D79830E8}"/>
              </a:ext>
            </a:extLst>
          </p:cNvPr>
          <p:cNvCxnSpPr>
            <a:stCxn id="8" idx="0"/>
          </p:cNvCxnSpPr>
          <p:nvPr/>
        </p:nvCxnSpPr>
        <p:spPr>
          <a:xfrm flipV="1">
            <a:off x="1695939" y="4134338"/>
            <a:ext cx="351692" cy="1008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058456-91F3-4C18-94EB-EEDBE5ACF7C0}"/>
              </a:ext>
            </a:extLst>
          </p:cNvPr>
          <p:cNvSpPr txBox="1"/>
          <p:nvPr/>
        </p:nvSpPr>
        <p:spPr>
          <a:xfrm>
            <a:off x="7029939" y="5131750"/>
            <a:ext cx="303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Linear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DEB7D71-AD81-4750-92E2-EEF93B5BBBF5}"/>
              </a:ext>
            </a:extLst>
          </p:cNvPr>
          <p:cNvCxnSpPr>
            <a:stCxn id="16" idx="0"/>
          </p:cNvCxnSpPr>
          <p:nvPr/>
        </p:nvCxnSpPr>
        <p:spPr>
          <a:xfrm flipV="1">
            <a:off x="8546124" y="4157785"/>
            <a:ext cx="191476" cy="97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37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41C22-F733-4AC6-8EF7-8B69C103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MLP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586BE3-1B8C-4F3D-BD31-7E5D7BE60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Loss Function=MSE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1A6DFC-09CA-4525-B19F-8043A49F88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2" y="2615530"/>
            <a:ext cx="5324475" cy="3162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74A108-F4CA-4D4A-A527-E56CFC5A9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632114"/>
              </p:ext>
            </p:extLst>
          </p:nvPr>
        </p:nvGraphicFramePr>
        <p:xfrm>
          <a:off x="5358448" y="3408839"/>
          <a:ext cx="6650990" cy="1184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7380">
                  <a:extLst>
                    <a:ext uri="{9D8B030D-6E8A-4147-A177-3AD203B41FA5}">
                      <a16:colId xmlns:a16="http://schemas.microsoft.com/office/drawing/2014/main" val="328084915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86976877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199956000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65456617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370397082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53612397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80577986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719203241"/>
                    </a:ext>
                  </a:extLst>
                </a:gridCol>
                <a:gridCol w="1061720">
                  <a:extLst>
                    <a:ext uri="{9D8B030D-6E8A-4147-A177-3AD203B41FA5}">
                      <a16:colId xmlns:a16="http://schemas.microsoft.com/office/drawing/2014/main" val="26336238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Training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Test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353507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epochs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Bias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MD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MAD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MSE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Bias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MD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MAD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MSE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706894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11.7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504471.4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34503.4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2472711663.1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-397.2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279549.5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37510.8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2758683336.1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898783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500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-10.6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501244.7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34034.9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2417893138.8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-440.8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281271.5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37395.8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2754422249.3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10687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1000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-8.2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497610.2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33659.5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2372882426.9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-448.5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281430.0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37222.2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2744701549.0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5153690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1500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-7.0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494341.5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33324.9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2332988745.7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-438.2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280972.9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37037.4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2732209940.4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282316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2000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-6.3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491417.9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33020.8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2296892472.2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-420.1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280255.1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36852.2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2718982451.9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9287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695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KNN(Price Classification)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87208" y="2622965"/>
            <a:ext cx="3988266" cy="161206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Predicted Label</a:t>
            </a:r>
            <a:br>
              <a:rPr lang="en-US" altLang="ko-KR" dirty="0"/>
            </a:br>
            <a:r>
              <a:rPr lang="en-US" altLang="ko-KR" dirty="0"/>
              <a:t>=</a:t>
            </a:r>
            <a:br>
              <a:rPr lang="en-US" altLang="ko-KR" dirty="0"/>
            </a:br>
            <a:r>
              <a:rPr lang="en-US" altLang="ko-KR" dirty="0"/>
              <a:t>Mode(Label of Neighbors)</a:t>
            </a:r>
          </a:p>
        </p:txBody>
      </p:sp>
      <p:sp>
        <p:nvSpPr>
          <p:cNvPr id="5" name="타원 4"/>
          <p:cNvSpPr/>
          <p:nvPr/>
        </p:nvSpPr>
        <p:spPr>
          <a:xfrm>
            <a:off x="3165189" y="2264770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671236" y="2900646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047570" y="4884104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398885" y="3431097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037671" y="5412296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795587" y="3889629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503089" y="3692354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334000" y="4395260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807204" y="5956582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122076" y="4472815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307342" y="5279470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189896" y="4618053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527646" y="1778466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645092" y="1626828"/>
            <a:ext cx="164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Training Data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5527646" y="2083938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645092" y="1996160"/>
            <a:ext cx="164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 Data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1549938" y="4884104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065673" y="3674406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725594" y="4603215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308201" y="3025025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319213" y="5839136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65673" y="4494813"/>
            <a:ext cx="359115" cy="34178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183119" y="5167302"/>
            <a:ext cx="359115" cy="34178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926735" y="4771936"/>
            <a:ext cx="359115" cy="34178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979210" y="4395260"/>
            <a:ext cx="356118" cy="370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73361" y="4509737"/>
            <a:ext cx="356118" cy="370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82506" y="5542606"/>
            <a:ext cx="356118" cy="370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6D598FD-591F-4854-B0B5-08B372C386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" b="70454"/>
          <a:stretch/>
        </p:blipFill>
        <p:spPr>
          <a:xfrm>
            <a:off x="6545924" y="4432957"/>
            <a:ext cx="4831368" cy="162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73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KNN with Ensemble(Price Classification)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693362" y="1908199"/>
            <a:ext cx="2124483" cy="2235133"/>
            <a:chOff x="503853" y="1828800"/>
            <a:chExt cx="5663682" cy="4702629"/>
          </a:xfrm>
        </p:grpSpPr>
        <p:sp>
          <p:nvSpPr>
            <p:cNvPr id="34" name="타원 33"/>
            <p:cNvSpPr/>
            <p:nvPr/>
          </p:nvSpPr>
          <p:spPr>
            <a:xfrm>
              <a:off x="3165189" y="2264770"/>
              <a:ext cx="117446" cy="117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1671236" y="2900646"/>
              <a:ext cx="117446" cy="117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2047570" y="4884104"/>
              <a:ext cx="117446" cy="117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4398885" y="3431097"/>
              <a:ext cx="117446" cy="117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3037671" y="5412296"/>
              <a:ext cx="117446" cy="117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1795587" y="3889629"/>
              <a:ext cx="117446" cy="117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3503089" y="3692354"/>
              <a:ext cx="117446" cy="117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5334000" y="4395260"/>
              <a:ext cx="117446" cy="117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3807204" y="5956582"/>
              <a:ext cx="117446" cy="117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4122076" y="4472815"/>
              <a:ext cx="117446" cy="117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1307342" y="5279470"/>
              <a:ext cx="117446" cy="117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1189896" y="4618053"/>
              <a:ext cx="117446" cy="117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1549938" y="4884104"/>
              <a:ext cx="117446" cy="11744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1065673" y="3674406"/>
              <a:ext cx="117446" cy="117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2725594" y="4603215"/>
              <a:ext cx="117446" cy="117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3308201" y="3025025"/>
              <a:ext cx="117446" cy="117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2319213" y="5839136"/>
              <a:ext cx="117446" cy="117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1065673" y="4494813"/>
              <a:ext cx="359115" cy="341781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1183119" y="5167302"/>
              <a:ext cx="359115" cy="341781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1926735" y="4771936"/>
              <a:ext cx="359115" cy="341781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/>
            <p:cNvSpPr/>
            <p:nvPr/>
          </p:nvSpPr>
          <p:spPr>
            <a:xfrm>
              <a:off x="503853" y="1828800"/>
              <a:ext cx="5663682" cy="470262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2948045" y="1908198"/>
            <a:ext cx="2124483" cy="2235133"/>
            <a:chOff x="2948045" y="1908198"/>
            <a:chExt cx="2124483" cy="2235133"/>
          </a:xfrm>
        </p:grpSpPr>
        <p:sp>
          <p:nvSpPr>
            <p:cNvPr id="56" name="타원 55"/>
            <p:cNvSpPr/>
            <p:nvPr/>
          </p:nvSpPr>
          <p:spPr>
            <a:xfrm>
              <a:off x="3946329" y="2115412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3385938" y="2417640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3480976" y="3164468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4505272" y="2678088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4034318" y="3388277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3025173" y="2356945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4240935" y="2566838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4759864" y="3128022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4187153" y="3870109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3968356" y="2820092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3399298" y="3761440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3205384" y="3233914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3340438" y="3360367"/>
              <a:ext cx="44055" cy="5582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3494580" y="2618659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3797467" y="2356945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4687371" y="2142521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4746670" y="3451211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3158787" y="3175339"/>
              <a:ext cx="134706" cy="162447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3369086" y="3719784"/>
              <a:ext cx="134706" cy="162447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3424595" y="3091311"/>
              <a:ext cx="134706" cy="162447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사각형: 둥근 모서리 75"/>
            <p:cNvSpPr/>
            <p:nvPr/>
          </p:nvSpPr>
          <p:spPr>
            <a:xfrm>
              <a:off x="2948045" y="1908198"/>
              <a:ext cx="2124483" cy="22351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674994" y="4235794"/>
            <a:ext cx="2124483" cy="2235133"/>
            <a:chOff x="674994" y="4235794"/>
            <a:chExt cx="2124483" cy="2235133"/>
          </a:xfrm>
        </p:grpSpPr>
        <p:sp>
          <p:nvSpPr>
            <p:cNvPr id="78" name="타원 77"/>
            <p:cNvSpPr/>
            <p:nvPr/>
          </p:nvSpPr>
          <p:spPr>
            <a:xfrm>
              <a:off x="1673278" y="4443008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1129810" y="5297539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1254052" y="5687963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>
              <a:off x="2136045" y="4997357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>
              <a:off x="1199927" y="5928591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841681" y="4688815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1954497" y="4629024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2486813" y="5455618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2518911" y="6213452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/>
            <p:cNvSpPr/>
            <p:nvPr/>
          </p:nvSpPr>
          <p:spPr>
            <a:xfrm>
              <a:off x="2067380" y="5998077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/>
            <p:cNvSpPr/>
            <p:nvPr/>
          </p:nvSpPr>
          <p:spPr>
            <a:xfrm>
              <a:off x="976388" y="5875878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/>
            <p:cNvSpPr/>
            <p:nvPr/>
          </p:nvSpPr>
          <p:spPr>
            <a:xfrm>
              <a:off x="1374314" y="5109368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/>
            <p:nvPr/>
          </p:nvSpPr>
          <p:spPr>
            <a:xfrm>
              <a:off x="1067387" y="5687963"/>
              <a:ext cx="44055" cy="5582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885736" y="5113000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/>
            <p:cNvSpPr/>
            <p:nvPr/>
          </p:nvSpPr>
          <p:spPr>
            <a:xfrm>
              <a:off x="1508383" y="5554458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/>
            <p:cNvSpPr/>
            <p:nvPr/>
          </p:nvSpPr>
          <p:spPr>
            <a:xfrm>
              <a:off x="1651250" y="5128747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/>
            <p:cNvSpPr/>
            <p:nvPr/>
          </p:nvSpPr>
          <p:spPr>
            <a:xfrm>
              <a:off x="1800765" y="5434951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1174839" y="5875878"/>
              <a:ext cx="134706" cy="162447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929791" y="5822565"/>
              <a:ext cx="134706" cy="162447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/>
            <p:cNvSpPr/>
            <p:nvPr/>
          </p:nvSpPr>
          <p:spPr>
            <a:xfrm>
              <a:off x="1208726" y="5634650"/>
              <a:ext cx="134706" cy="162447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사각형: 둥근 모서리 97"/>
            <p:cNvSpPr/>
            <p:nvPr/>
          </p:nvSpPr>
          <p:spPr>
            <a:xfrm>
              <a:off x="674994" y="4235794"/>
              <a:ext cx="2124483" cy="22351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2921484" y="4223631"/>
            <a:ext cx="2124483" cy="2235133"/>
            <a:chOff x="2921484" y="4223631"/>
            <a:chExt cx="2124483" cy="2235133"/>
          </a:xfrm>
        </p:grpSpPr>
        <p:sp>
          <p:nvSpPr>
            <p:cNvPr id="100" name="타원 99"/>
            <p:cNvSpPr/>
            <p:nvPr/>
          </p:nvSpPr>
          <p:spPr>
            <a:xfrm>
              <a:off x="3919768" y="4430845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3537273" y="4853792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3388939" y="5566666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4382535" y="4985194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3249439" y="6239198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3609923" y="5156657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/>
            <p:cNvSpPr/>
            <p:nvPr/>
          </p:nvSpPr>
          <p:spPr>
            <a:xfrm>
              <a:off x="4046516" y="5109368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4733303" y="5443455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3631658" y="6213452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4187152" y="5967376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3381404" y="5826493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3178823" y="5549347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3313877" y="5675800"/>
              <a:ext cx="44055" cy="5582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4322757" y="4788894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3897740" y="4629023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4066189" y="5427707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3152554" y="5025267"/>
              <a:ext cx="44055" cy="558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3132226" y="5490772"/>
              <a:ext cx="134706" cy="162447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3325440" y="5792309"/>
              <a:ext cx="134706" cy="162447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3353032" y="5499453"/>
              <a:ext cx="134706" cy="162447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사각형: 둥근 모서리 119"/>
            <p:cNvSpPr/>
            <p:nvPr/>
          </p:nvSpPr>
          <p:spPr>
            <a:xfrm>
              <a:off x="2921484" y="4223631"/>
              <a:ext cx="2124483" cy="22351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688333" y="1530048"/>
            <a:ext cx="220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Predicted Label=0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2945503" y="1524543"/>
            <a:ext cx="220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Predicted Label=1</a:t>
            </a:r>
            <a:endParaRPr lang="ko-KR" alt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674994" y="6487485"/>
            <a:ext cx="220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Predicted Label=0</a:t>
            </a:r>
            <a:endParaRPr lang="ko-KR" alt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2890358" y="6478208"/>
            <a:ext cx="220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Predicted Label=0</a:t>
            </a:r>
            <a:endParaRPr lang="ko-KR" altLang="en-US" dirty="0"/>
          </a:p>
        </p:txBody>
      </p:sp>
      <p:sp>
        <p:nvSpPr>
          <p:cNvPr id="128" name="화살표: 오른쪽 127"/>
          <p:cNvSpPr/>
          <p:nvPr/>
        </p:nvSpPr>
        <p:spPr>
          <a:xfrm>
            <a:off x="5346358" y="2642537"/>
            <a:ext cx="1791478" cy="887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337260" y="2050068"/>
            <a:ext cx="160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Majority Vote</a:t>
            </a:r>
            <a:endParaRPr lang="ko-KR" alt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7220035" y="2913354"/>
            <a:ext cx="207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Predict Label=0</a:t>
            </a:r>
            <a:endParaRPr lang="ko-KR" altLang="en-US" dirty="0"/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E8EA2546-9787-4E4F-8280-CCE089D6C1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" t="69006" r="426" b="1448"/>
          <a:stretch/>
        </p:blipFill>
        <p:spPr>
          <a:xfrm>
            <a:off x="6545924" y="4432957"/>
            <a:ext cx="4831368" cy="162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3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213</Words>
  <Application>Microsoft Office PowerPoint</Application>
  <PresentationFormat>와이드스크린</PresentationFormat>
  <Paragraphs>122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Times New Roman</vt:lpstr>
      <vt:lpstr>Office 테마</vt:lpstr>
      <vt:lpstr>AMES House Price</vt:lpstr>
      <vt:lpstr>Data Process</vt:lpstr>
      <vt:lpstr>Ordinal and Nominal Example</vt:lpstr>
      <vt:lpstr>KNN(Price Prediction)</vt:lpstr>
      <vt:lpstr>KNN(Price Prediction)</vt:lpstr>
      <vt:lpstr>Multilayer Perceptron ANN (P. P.)</vt:lpstr>
      <vt:lpstr>MLP </vt:lpstr>
      <vt:lpstr>KNN(Price Classification)</vt:lpstr>
      <vt:lpstr>KNN with Ensemble(Price Classification)</vt:lpstr>
      <vt:lpstr>MLP (Price Classification)</vt:lpstr>
      <vt:lpstr>MLP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AMES House Price</dc:title>
  <dc:creator>Hyo Won Suh</dc:creator>
  <cp:lastModifiedBy>Hyo Won Suh</cp:lastModifiedBy>
  <cp:revision>11</cp:revision>
  <dcterms:created xsi:type="dcterms:W3CDTF">2017-06-12T13:29:32Z</dcterms:created>
  <dcterms:modified xsi:type="dcterms:W3CDTF">2017-06-13T03:48:26Z</dcterms:modified>
</cp:coreProperties>
</file>