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75" r:id="rId4"/>
    <p:sldId id="277" r:id="rId5"/>
    <p:sldId id="272" r:id="rId6"/>
    <p:sldId id="266" r:id="rId7"/>
    <p:sldId id="274" r:id="rId8"/>
    <p:sldId id="278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A0EBA-B5A0-42F5-A8C8-3DD9F6ABE8DF}" v="22" dt="2025-03-27T09:54:57.0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690" autoAdjust="0"/>
  </p:normalViewPr>
  <p:slideViewPr>
    <p:cSldViewPr snapToGrid="0">
      <p:cViewPr varScale="1">
        <p:scale>
          <a:sx n="73" d="100"/>
          <a:sy n="73" d="100"/>
        </p:scale>
        <p:origin x="4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Evolution</a:t>
            </a:r>
            <a:r>
              <a:rPr lang="en-US" baseline="0"/>
              <a:t> des Ventes 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271385554854094E-2"/>
          <c:y val="0.10036427718133523"/>
          <c:w val="0.94145722889029182"/>
          <c:h val="0.77906206299322811"/>
        </c:manualLayout>
      </c:layout>
      <c:lineChart>
        <c:grouping val="standard"/>
        <c:varyColors val="0"/>
        <c:ser>
          <c:idx val="0"/>
          <c:order val="0"/>
          <c:tx>
            <c:strRef>
              <c:f>Feuil1!$A$28</c:f>
              <c:strCache>
                <c:ptCount val="1"/>
                <c:pt idx="0">
                  <c:v>TOTAL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none"/>
          </c:marker>
          <c:dLbls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Feuil1!$B$28:$F$28</c:f>
              <c:numCache>
                <c:formatCode>General</c:formatCode>
                <c:ptCount val="5"/>
                <c:pt idx="0">
                  <c:v>740</c:v>
                </c:pt>
                <c:pt idx="1">
                  <c:v>916</c:v>
                </c:pt>
                <c:pt idx="2">
                  <c:v>903</c:v>
                </c:pt>
                <c:pt idx="3">
                  <c:v>1119</c:v>
                </c:pt>
                <c:pt idx="4">
                  <c:v>3678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76-4D0A-971F-72CD6200349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smooth val="0"/>
        <c:axId val="412220335"/>
        <c:axId val="1872510799"/>
      </c:lineChart>
      <c:catAx>
        <c:axId val="41222033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72510799"/>
        <c:crosses val="autoZero"/>
        <c:auto val="1"/>
        <c:lblAlgn val="ctr"/>
        <c:lblOffset val="100"/>
        <c:noMultiLvlLbl val="0"/>
      </c:catAx>
      <c:valAx>
        <c:axId val="187251079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122203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/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SN"/>
              <a:t>Taux</a:t>
            </a:r>
            <a:r>
              <a:rPr lang="fr-SN" baseline="0"/>
              <a:t> de contribution par DR</a:t>
            </a:r>
            <a:endParaRPr lang="fr-S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SN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A86-4E9E-B5D9-E24ECEF3EE6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A86-4E9E-B5D9-E24ECEF3EE6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A86-4E9E-B5D9-E24ECEF3EE6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A86-4E9E-B5D9-E24ECEF3EE6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A86-4E9E-B5D9-E24ECEF3EE6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Feuil1!$B$32:$B$36</c:f>
              <c:strCache>
                <c:ptCount val="5"/>
                <c:pt idx="0">
                  <c:v>DRE</c:v>
                </c:pt>
                <c:pt idx="1">
                  <c:v>DRC</c:v>
                </c:pt>
                <c:pt idx="2">
                  <c:v>DRS</c:v>
                </c:pt>
                <c:pt idx="3">
                  <c:v>DRSE</c:v>
                </c:pt>
                <c:pt idx="4">
                  <c:v>DRN</c:v>
                </c:pt>
              </c:strCache>
            </c:strRef>
          </c:cat>
          <c:val>
            <c:numRef>
              <c:f>Feuil1!$C$32:$C$36</c:f>
              <c:numCache>
                <c:formatCode>0%</c:formatCode>
                <c:ptCount val="5"/>
                <c:pt idx="0">
                  <c:v>1.1152173913043477</c:v>
                </c:pt>
                <c:pt idx="1">
                  <c:v>1.1054347826086957</c:v>
                </c:pt>
                <c:pt idx="2">
                  <c:v>0.64673913043478259</c:v>
                </c:pt>
                <c:pt idx="3">
                  <c:v>0.57282608695652171</c:v>
                </c:pt>
                <c:pt idx="4">
                  <c:v>0.55760869565217386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A86-4E9E-B5D9-E24ECEF3EE6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EAF4-4F16-B381-0CF3898214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EAF4-4F16-B381-0CF3898214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EAF4-4F16-B381-0CF3898214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EAF4-4F16-B381-0CF38982144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EAF4-4F16-B381-0CF38982144C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Feuil2!$C$19:$C$23</c:f>
              <c:strCache>
                <c:ptCount val="5"/>
                <c:pt idx="0">
                  <c:v>DRC</c:v>
                </c:pt>
                <c:pt idx="1">
                  <c:v>DRE</c:v>
                </c:pt>
                <c:pt idx="2">
                  <c:v>DRN</c:v>
                </c:pt>
                <c:pt idx="3">
                  <c:v>DRS</c:v>
                </c:pt>
                <c:pt idx="4">
                  <c:v>DRSE</c:v>
                </c:pt>
              </c:strCache>
            </c:strRef>
          </c:cat>
          <c:val>
            <c:numRef>
              <c:f>Feuil2!$D$19:$D$23</c:f>
              <c:numCache>
                <c:formatCode>General</c:formatCode>
                <c:ptCount val="5"/>
                <c:pt idx="0">
                  <c:v>4</c:v>
                </c:pt>
                <c:pt idx="1">
                  <c:v>48</c:v>
                </c:pt>
                <c:pt idx="2">
                  <c:v>28</c:v>
                </c:pt>
                <c:pt idx="3">
                  <c:v>0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EAF4-4F16-B381-0CF38982144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>
        <c:manualLayout>
          <c:xMode val="edge"/>
          <c:yMode val="edge"/>
          <c:x val="0.44197260827560958"/>
          <c:y val="5.1470588235294115E-2"/>
        </c:manualLayout>
      </c:layout>
      <c:overlay val="0"/>
      <c:spPr>
        <a:solidFill>
          <a:sysClr val="window" lastClr="FFFFFF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'TOTAL 4 SEM'!$B$10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ysClr val="window" lastClr="FFFFFF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ysClr val="window" lastClr="FFFFFF"/>
              </a:solidFill>
              <a:ln>
                <a:solidFill>
                  <a:sysClr val="window" lastClr="FFFFFF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'TOTAL 4 SEM'!$C$10:$F$10</c:f>
              <c:numCache>
                <c:formatCode>General</c:formatCode>
                <c:ptCount val="4"/>
                <c:pt idx="0">
                  <c:v>851</c:v>
                </c:pt>
                <c:pt idx="1">
                  <c:v>650</c:v>
                </c:pt>
                <c:pt idx="2">
                  <c:v>518</c:v>
                </c:pt>
                <c:pt idx="3">
                  <c:v>450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19-4962-B193-21A1AF3E2F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82564207"/>
        <c:axId val="582584847"/>
      </c:lineChart>
      <c:catAx>
        <c:axId val="582564207"/>
        <c:scaling>
          <c:orientation val="minMax"/>
        </c:scaling>
        <c:delete val="1"/>
        <c:axPos val="b"/>
        <c:majorTickMark val="none"/>
        <c:minorTickMark val="none"/>
        <c:tickLblPos val="nextTo"/>
        <c:crossAx val="582584847"/>
        <c:crosses val="autoZero"/>
        <c:auto val="1"/>
        <c:lblAlgn val="ctr"/>
        <c:lblOffset val="100"/>
        <c:noMultiLvlLbl val="0"/>
      </c:catAx>
      <c:valAx>
        <c:axId val="5825848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825642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4472C4">
        <a:lumMod val="75000"/>
      </a:srgb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Taux de contribution par DR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'TOTAL 4 SEM'!$K$16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927-43F1-B414-822C2F7AB26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927-43F1-B414-822C2F7AB26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927-43F1-B414-822C2F7AB26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927-43F1-B414-822C2F7AB26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927-43F1-B414-822C2F7AB26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'TOTAL 4 SEM'!$J$17:$J$21</c:f>
              <c:strCache>
                <c:ptCount val="5"/>
                <c:pt idx="0">
                  <c:v>DRC</c:v>
                </c:pt>
                <c:pt idx="1">
                  <c:v>DRE</c:v>
                </c:pt>
                <c:pt idx="2">
                  <c:v>DRN</c:v>
                </c:pt>
                <c:pt idx="3">
                  <c:v>DRS</c:v>
                </c:pt>
                <c:pt idx="4">
                  <c:v>DRSE</c:v>
                </c:pt>
              </c:strCache>
            </c:strRef>
          </c:cat>
          <c:val>
            <c:numRef>
              <c:f>'TOTAL 4 SEM'!$K$17:$K$21</c:f>
              <c:numCache>
                <c:formatCode>General</c:formatCode>
                <c:ptCount val="5"/>
                <c:pt idx="0">
                  <c:v>473</c:v>
                </c:pt>
                <c:pt idx="1">
                  <c:v>526</c:v>
                </c:pt>
                <c:pt idx="2">
                  <c:v>630</c:v>
                </c:pt>
                <c:pt idx="3">
                  <c:v>557</c:v>
                </c:pt>
                <c:pt idx="4">
                  <c:v>283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927-43F1-B414-822C2F7AB2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>
        <a:lumMod val="85000"/>
      </a:sysClr>
    </a:solidFill>
    <a:ln>
      <a:noFill/>
    </a:ln>
    <a:effectLst/>
  </c:spPr>
  <c:txPr>
    <a:bodyPr/>
    <a:lstStyle/>
    <a:p>
      <a:pPr>
        <a:defRPr/>
      </a:pPr>
      <a:endParaRPr lang="fr-FR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defRPr sz="900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00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0E93CA-D482-BBFC-8638-460651BBC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BDAB412-F77A-F6C9-DBA2-9969D03E6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S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81E52B-EB44-9BFA-6CED-7AF93F095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3C18-1DA1-40E6-89DD-19B7B438DFFA}" type="datetimeFigureOut">
              <a:rPr lang="fr-SN" smtClean="0"/>
              <a:t>28/03/2025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71D2E1-544F-6591-D371-F64497A8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FA48A-0619-5DB3-1307-3AB61019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49FE-60BC-4046-9C58-C660EA10CDED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461226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D59B43-4095-F332-FAD9-9BDDCC13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97181D-1C16-53ED-22CE-52F9AEC92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1615C7-7CE2-1384-4BFD-FB51F6C2D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3C18-1DA1-40E6-89DD-19B7B438DFFA}" type="datetimeFigureOut">
              <a:rPr lang="fr-SN" smtClean="0"/>
              <a:t>28/03/2025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907402-7FCB-1DB6-5E04-B1A0B0D27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9F23CF-FEFB-B9A8-1D82-8B6A25CE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49FE-60BC-4046-9C58-C660EA10CDED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80405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8614F7E-4C05-53D9-4E13-8292E2D1BB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DAA01E-8EB6-DDEC-FA9C-D8BAE7D9D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C24854-D3A9-65B7-53A8-6AC4309C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3C18-1DA1-40E6-89DD-19B7B438DFFA}" type="datetimeFigureOut">
              <a:rPr lang="fr-SN" smtClean="0"/>
              <a:t>28/03/2025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0ECCDC-3D4D-8685-FA9C-51461031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ACAA3B-98A8-B376-3400-707643E1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49FE-60BC-4046-9C58-C660EA10CDED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45272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792FA-EC7E-0C8D-7578-5DF287E8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1F554D-DE07-3940-DDE9-21400038A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CC39AC-CE85-8790-318B-DD420D903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3C18-1DA1-40E6-89DD-19B7B438DFFA}" type="datetimeFigureOut">
              <a:rPr lang="fr-SN" smtClean="0"/>
              <a:t>28/03/2025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FBEC26-7C88-C8EA-1B98-AFBC67C6C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3885E8-BE37-3197-3A27-ED89E723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49FE-60BC-4046-9C58-C660EA10CDED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350089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A2C091-ABF4-FD6B-8EFC-C976450F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B8DE06-F51E-1031-A5BB-D0B517632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432022-A0D2-938B-DF5E-54E60485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3C18-1DA1-40E6-89DD-19B7B438DFFA}" type="datetimeFigureOut">
              <a:rPr lang="fr-SN" smtClean="0"/>
              <a:t>28/03/2025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7A7BCD-CA9D-7DA5-6D0F-174E4F91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F03DD8-15FB-0303-4D97-2529B130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49FE-60BC-4046-9C58-C660EA10CDED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97952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050AA1-E72E-13EF-E06D-EC1EABA53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9D39A7-6BC8-FE37-A024-4526FC471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FC151A-4435-411E-FF6A-8987EEA7A7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1CB4DD6-958F-6E83-0800-438C7696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3C18-1DA1-40E6-89DD-19B7B438DFFA}" type="datetimeFigureOut">
              <a:rPr lang="fr-SN" smtClean="0"/>
              <a:t>28/03/2025</a:t>
            </a:fld>
            <a:endParaRPr lang="fr-S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CD74D7-9289-F4F3-7EEC-AA9C3C3A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D80CB1-51C7-2F9C-D483-CA6E47F8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49FE-60BC-4046-9C58-C660EA10CDED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64404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B1920B-087D-548B-E5DD-A8542472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BD59A5-A7F2-852A-C523-0D3B45F0C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C32F75-92D9-1746-C33E-724B37FEA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BD02391-CD12-3BF7-D41B-7E98FDA04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D2CD6C5-778F-66BE-194D-5E42F3103F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3D5AB7F-66BE-DFA3-D450-FCC0D7887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3C18-1DA1-40E6-89DD-19B7B438DFFA}" type="datetimeFigureOut">
              <a:rPr lang="fr-SN" smtClean="0"/>
              <a:t>28/03/2025</a:t>
            </a:fld>
            <a:endParaRPr lang="fr-SN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D677633-1DB0-41E5-F77E-EB893611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7E3364D-C5B7-F529-1249-79782739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49FE-60BC-4046-9C58-C660EA10CDED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106241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3FB394-23E1-304D-5D0F-B3C2937C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63AB2B-F29D-75F8-5B34-AE7A0C92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3C18-1DA1-40E6-89DD-19B7B438DFFA}" type="datetimeFigureOut">
              <a:rPr lang="fr-SN" smtClean="0"/>
              <a:t>28/03/2025</a:t>
            </a:fld>
            <a:endParaRPr lang="fr-SN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9F893CD-2337-505C-DA3C-95C58CC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FA69C2A-F883-0ACB-442B-D9E78B62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49FE-60BC-4046-9C58-C660EA10CDED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25328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D15213-ABC0-E4CB-05D6-D5C3A452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3C18-1DA1-40E6-89DD-19B7B438DFFA}" type="datetimeFigureOut">
              <a:rPr lang="fr-SN" smtClean="0"/>
              <a:t>28/03/2025</a:t>
            </a:fld>
            <a:endParaRPr lang="fr-SN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B3CF337-AA00-E93C-8BE5-673490F7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4375371-6101-4D4A-9F11-B0B3254A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49FE-60BC-4046-9C58-C660EA10CDED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123449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00B33-069E-6CAA-155A-2C035391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ADB379-67F2-31CB-6BA6-1DA9E49C4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7EB4A70-4BA7-37F1-6E88-F40B1E9DE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CDBC60-BB99-6B88-6F60-E4FDC15DD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3C18-1DA1-40E6-89DD-19B7B438DFFA}" type="datetimeFigureOut">
              <a:rPr lang="fr-SN" smtClean="0"/>
              <a:t>28/03/2025</a:t>
            </a:fld>
            <a:endParaRPr lang="fr-S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DAC90D-5C27-F5E9-B00C-E0DDDB539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F6FF79-CE84-8900-307C-BE93C191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49FE-60BC-4046-9C58-C660EA10CDED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267423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3638AD-A515-13D7-7113-6B85FDAE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324BC77-F476-D175-F981-AD74CD83E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SN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E3E993-2FA2-5CEC-842D-703AC7201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9E8D92-6CC0-E8BA-A019-F20BD064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3C18-1DA1-40E6-89DD-19B7B438DFFA}" type="datetimeFigureOut">
              <a:rPr lang="fr-SN" smtClean="0"/>
              <a:t>28/03/2025</a:t>
            </a:fld>
            <a:endParaRPr lang="fr-SN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5B7501-A0DD-1A47-942F-E3C9347D2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SN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75D7F3-983F-7436-533E-11FA14EE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449FE-60BC-4046-9C58-C660EA10CDED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333395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D0F5D0-6D10-8B38-7126-B25C3726F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SN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BA602D-E957-0F17-FED3-8F0895B9A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SN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58557F-AE73-C0AD-E247-BA4B186176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43C18-1DA1-40E6-89DD-19B7B438DFFA}" type="datetimeFigureOut">
              <a:rPr lang="fr-SN" smtClean="0"/>
              <a:t>28/03/2025</a:t>
            </a:fld>
            <a:endParaRPr lang="fr-SN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5A582F-7685-0BEE-6F97-34F4C797F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SN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E3019B-961C-C3BF-92EF-1C2686F652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449FE-60BC-4046-9C58-C660EA10CDED}" type="slidenum">
              <a:rPr lang="fr-SN" smtClean="0"/>
              <a:t>‹N°›</a:t>
            </a:fld>
            <a:endParaRPr lang="fr-SN"/>
          </a:p>
        </p:txBody>
      </p:sp>
    </p:spTree>
    <p:extLst>
      <p:ext uri="{BB962C8B-B14F-4D97-AF65-F5344CB8AC3E}">
        <p14:creationId xmlns:p14="http://schemas.microsoft.com/office/powerpoint/2010/main" val="335299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DFE4A24F-8546-E32B-6806-EE9833A71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3688" y="2569945"/>
            <a:ext cx="6092326" cy="2002055"/>
          </a:xfrm>
          <a:prstGeom prst="flowChartAlternateProcess">
            <a:avLst/>
          </a:prstGeom>
          <a:solidFill>
            <a:schemeClr val="bg1">
              <a:lumMod val="65000"/>
            </a:schemeClr>
          </a:solidFill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</p:spPr>
        <p:txBody>
          <a:bodyPr vert="horz" lIns="91440" tIns="45720" rIns="91440" bIns="45720" rtlCol="0" anchor="ctr">
            <a:normAutofit/>
          </a:bodyPr>
          <a:lstStyle/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4000" b="1" dirty="0">
                <a:solidFill>
                  <a:schemeClr val="tx1"/>
                </a:solidFill>
              </a:rPr>
              <a:t>Animation </a:t>
            </a:r>
            <a:r>
              <a:rPr lang="en-US" sz="4000" b="1" dirty="0" err="1">
                <a:solidFill>
                  <a:schemeClr val="tx1"/>
                </a:solidFill>
              </a:rPr>
              <a:t>Loumas</a:t>
            </a:r>
            <a:endParaRPr lang="en-US" sz="4000" b="1" dirty="0"/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4000" b="1" dirty="0">
                <a:solidFill>
                  <a:schemeClr val="tx1"/>
                </a:solidFill>
              </a:rPr>
              <a:t>Bilan </a:t>
            </a:r>
            <a:r>
              <a:rPr lang="en-US" sz="4000" b="1" dirty="0">
                <a:solidFill>
                  <a:schemeClr val="accent1"/>
                </a:solidFill>
              </a:rPr>
              <a:t>à mi </a:t>
            </a:r>
            <a:r>
              <a:rPr lang="en-US" sz="4000" b="1" dirty="0" err="1">
                <a:solidFill>
                  <a:schemeClr val="accent1"/>
                </a:solidFill>
              </a:rPr>
              <a:t>parcours</a:t>
            </a:r>
            <a:r>
              <a:rPr lang="en-US" sz="4000" b="1" dirty="0">
                <a:solidFill>
                  <a:schemeClr val="accent1"/>
                </a:solidFill>
              </a:rPr>
              <a:t> </a:t>
            </a:r>
          </a:p>
          <a:p>
            <a:pPr algn="ctr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      du 24 Février au 24 mars 2025</a:t>
            </a:r>
          </a:p>
        </p:txBody>
      </p:sp>
      <p:sp>
        <p:nvSpPr>
          <p:cNvPr id="35" name="Freeform: Shape 2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2" descr="C:\Users\fall7435\AppData\Local\Microsoft\Windows\Temporary Internet Files\Content.Outlook\C7OMFMIC\mm.jpg">
            <a:extLst>
              <a:ext uri="{FF2B5EF4-FFF2-40B4-BE49-F238E27FC236}">
                <a16:creationId xmlns:a16="http://schemas.microsoft.com/office/drawing/2014/main" id="{3BC432A8-A909-92BE-809B-4A6F66A7C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1552610"/>
            <a:ext cx="4777381" cy="3583035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3">
            <a:extLst>
              <a:ext uri="{FF2B5EF4-FFF2-40B4-BE49-F238E27FC236}">
                <a16:creationId xmlns:a16="http://schemas.microsoft.com/office/drawing/2014/main" id="{E10A869D-C694-C02A-0B00-8087D7287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458774"/>
            <a:ext cx="5312229" cy="1160104"/>
          </a:xfrm>
          <a:prstGeom prst="flowChartAlternateProcess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>
                <a:shade val="50000"/>
              </a:sysClr>
            </a:solidFill>
            <a:prstDash val="solid"/>
            <a:headEnd/>
            <a:tailEnd/>
          </a:ln>
          <a:effectLst/>
        </p:spPr>
        <p:txBody>
          <a:bodyPr/>
          <a:lstStyle/>
          <a:p>
            <a:pPr marL="0" marR="0" lvl="0" indent="0" algn="ctr" defTabSz="91440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4000" b="1" kern="0" dirty="0">
                <a:solidFill>
                  <a:srgbClr val="FF6600"/>
                </a:solidFill>
                <a:latin typeface="Helvetica 35 Thin" pitchFamily="34" charset="0"/>
              </a:rPr>
              <a:t>DV/DOC/DVRT/SRME</a:t>
            </a:r>
            <a:endParaRPr kumimoji="0" lang="fr-FR" sz="4000" b="1" i="0" u="none" strike="noStrike" kern="0" cap="none" spc="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Helvetica 35 Thin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82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86054D0F-B798-A3EC-63BF-D637ED0E3099}"/>
              </a:ext>
            </a:extLst>
          </p:cNvPr>
          <p:cNvSpPr/>
          <p:nvPr/>
        </p:nvSpPr>
        <p:spPr>
          <a:xfrm rot="5400000">
            <a:off x="8993396" y="3627945"/>
            <a:ext cx="2242059" cy="2620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SN" sz="1600" dirty="0">
              <a:solidFill>
                <a:srgbClr val="0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87E817-2088-2D04-53D7-BC45BB2B20E0}"/>
              </a:ext>
            </a:extLst>
          </p:cNvPr>
          <p:cNvSpPr/>
          <p:nvPr/>
        </p:nvSpPr>
        <p:spPr>
          <a:xfrm rot="5400000">
            <a:off x="5025813" y="3329022"/>
            <a:ext cx="1878301" cy="2620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SN" sz="1600" dirty="0">
              <a:solidFill>
                <a:srgbClr val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6ECC96-FDDA-07FB-2A0C-169BE9CE5514}"/>
              </a:ext>
            </a:extLst>
          </p:cNvPr>
          <p:cNvSpPr/>
          <p:nvPr/>
        </p:nvSpPr>
        <p:spPr>
          <a:xfrm rot="5400000">
            <a:off x="821327" y="3692969"/>
            <a:ext cx="2136179" cy="23790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SN" sz="1600" dirty="0">
              <a:solidFill>
                <a:srgbClr val="000000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902F45-5DEC-6CB6-947D-5911A48EDFC9}"/>
              </a:ext>
            </a:extLst>
          </p:cNvPr>
          <p:cNvSpPr/>
          <p:nvPr/>
        </p:nvSpPr>
        <p:spPr>
          <a:xfrm>
            <a:off x="2800952" y="4399206"/>
            <a:ext cx="6160168" cy="2878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SN" sz="1600" dirty="0">
              <a:solidFill>
                <a:srgbClr val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3B6F8A-498C-9AAC-61CB-4706DC55D180}"/>
              </a:ext>
            </a:extLst>
          </p:cNvPr>
          <p:cNvSpPr/>
          <p:nvPr/>
        </p:nvSpPr>
        <p:spPr>
          <a:xfrm>
            <a:off x="2800952" y="2473169"/>
            <a:ext cx="6160168" cy="28783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SN" sz="1600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7BA72B-5090-02FA-1637-B20BF1DDA44C}"/>
              </a:ext>
            </a:extLst>
          </p:cNvPr>
          <p:cNvSpPr/>
          <p:nvPr/>
        </p:nvSpPr>
        <p:spPr>
          <a:xfrm>
            <a:off x="643650" y="1970358"/>
            <a:ext cx="2357120" cy="148656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 algn="ctr"/>
            <a:r>
              <a:rPr lang="fr-SN" b="1" dirty="0"/>
              <a:t>GO de lancement Pilote  </a:t>
            </a:r>
          </a:p>
          <a:p>
            <a:pPr lvl="0"/>
            <a:r>
              <a:rPr lang="fr-SN" b="1" dirty="0"/>
              <a:t> </a:t>
            </a:r>
          </a:p>
          <a:p>
            <a:pPr lvl="0" algn="ctr"/>
            <a:r>
              <a:rPr lang="fr-SN" b="1" dirty="0"/>
              <a:t>24 février 2025</a:t>
            </a:r>
          </a:p>
        </p:txBody>
      </p:sp>
      <p:sp>
        <p:nvSpPr>
          <p:cNvPr id="7" name="Frame 2">
            <a:extLst>
              <a:ext uri="{FF2B5EF4-FFF2-40B4-BE49-F238E27FC236}">
                <a16:creationId xmlns:a16="http://schemas.microsoft.com/office/drawing/2014/main" id="{A09900F6-6E73-4EE6-E7FA-9F55C8D69083}"/>
              </a:ext>
            </a:extLst>
          </p:cNvPr>
          <p:cNvSpPr/>
          <p:nvPr/>
        </p:nvSpPr>
        <p:spPr>
          <a:xfrm>
            <a:off x="565091" y="1864933"/>
            <a:ext cx="2540000" cy="1684421"/>
          </a:xfrm>
          <a:prstGeom prst="frame">
            <a:avLst>
              <a:gd name="adj1" fmla="val 373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68506-5E02-0A34-FF1F-FB65EDE9956D}"/>
              </a:ext>
            </a:extLst>
          </p:cNvPr>
          <p:cNvSpPr/>
          <p:nvPr/>
        </p:nvSpPr>
        <p:spPr>
          <a:xfrm>
            <a:off x="4789771" y="2001111"/>
            <a:ext cx="2540001" cy="1486568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 algn="ctr"/>
            <a:r>
              <a:rPr lang="fr-SN" b="1" dirty="0"/>
              <a:t>Sites cibles du pilote  </a:t>
            </a:r>
          </a:p>
          <a:p>
            <a:pPr lvl="0"/>
            <a:endParaRPr lang="fr-SN" b="1" dirty="0"/>
          </a:p>
          <a:p>
            <a:pPr lvl="0" algn="ctr"/>
            <a:r>
              <a:rPr lang="fr-SN" b="1" dirty="0"/>
              <a:t> 06 grands Louma de chaque DR Régions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A55B23-2864-1174-CAB6-77D22BE776AD}"/>
              </a:ext>
            </a:extLst>
          </p:cNvPr>
          <p:cNvSpPr/>
          <p:nvPr/>
        </p:nvSpPr>
        <p:spPr>
          <a:xfrm>
            <a:off x="8833049" y="2062005"/>
            <a:ext cx="2448561" cy="1486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 algn="ctr"/>
            <a:r>
              <a:rPr lang="fr-SN" b="1" dirty="0">
                <a:solidFill>
                  <a:schemeClr val="tx1"/>
                </a:solidFill>
              </a:rPr>
              <a:t>Offres mises en avant  </a:t>
            </a:r>
          </a:p>
          <a:p>
            <a:pPr lvl="0"/>
            <a:endParaRPr lang="fr-SN" b="1" dirty="0">
              <a:solidFill>
                <a:schemeClr val="tx1"/>
              </a:solidFill>
            </a:endParaRPr>
          </a:p>
          <a:p>
            <a:pPr lvl="0" algn="ctr"/>
            <a:r>
              <a:rPr lang="fr-SN" b="1" dirty="0">
                <a:solidFill>
                  <a:schemeClr val="tx1"/>
                </a:solidFill>
              </a:rPr>
              <a:t>SIM, OM, OE, Terminaux 4G</a:t>
            </a:r>
          </a:p>
          <a:p>
            <a:pPr lvl="0" algn="ctr"/>
            <a:r>
              <a:rPr lang="fr-SN" b="1" dirty="0">
                <a:solidFill>
                  <a:schemeClr val="tx1"/>
                </a:solidFill>
              </a:rPr>
              <a:t>Swap 4G</a:t>
            </a:r>
          </a:p>
        </p:txBody>
      </p:sp>
      <p:sp>
        <p:nvSpPr>
          <p:cNvPr id="12" name="Frame 2">
            <a:extLst>
              <a:ext uri="{FF2B5EF4-FFF2-40B4-BE49-F238E27FC236}">
                <a16:creationId xmlns:a16="http://schemas.microsoft.com/office/drawing/2014/main" id="{D75B8FBA-62DF-0B1D-D7E6-E892DDF52F6E}"/>
              </a:ext>
            </a:extLst>
          </p:cNvPr>
          <p:cNvSpPr/>
          <p:nvPr/>
        </p:nvSpPr>
        <p:spPr>
          <a:xfrm>
            <a:off x="4701408" y="1901622"/>
            <a:ext cx="2738119" cy="1684420"/>
          </a:xfrm>
          <a:prstGeom prst="frame">
            <a:avLst>
              <a:gd name="adj1" fmla="val 373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3" name="Frame 2">
            <a:extLst>
              <a:ext uri="{FF2B5EF4-FFF2-40B4-BE49-F238E27FC236}">
                <a16:creationId xmlns:a16="http://schemas.microsoft.com/office/drawing/2014/main" id="{9E803680-77E3-2E47-021E-5A4D92CB2E42}"/>
              </a:ext>
            </a:extLst>
          </p:cNvPr>
          <p:cNvSpPr/>
          <p:nvPr/>
        </p:nvSpPr>
        <p:spPr>
          <a:xfrm>
            <a:off x="8737800" y="1970358"/>
            <a:ext cx="2639060" cy="1684420"/>
          </a:xfrm>
          <a:prstGeom prst="frame">
            <a:avLst>
              <a:gd name="adj1" fmla="val 373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14E606-E680-9810-E6E5-C32297D969C2}"/>
              </a:ext>
            </a:extLst>
          </p:cNvPr>
          <p:cNvSpPr/>
          <p:nvPr/>
        </p:nvSpPr>
        <p:spPr>
          <a:xfrm>
            <a:off x="655831" y="4477366"/>
            <a:ext cx="2357120" cy="15689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 algn="ctr"/>
            <a:r>
              <a:rPr lang="fr-SN" b="1" dirty="0">
                <a:solidFill>
                  <a:schemeClr val="tx1"/>
                </a:solidFill>
              </a:rPr>
              <a:t>Objectifs à piloter </a:t>
            </a:r>
          </a:p>
          <a:p>
            <a:pPr lvl="0"/>
            <a:r>
              <a:rPr lang="fr-SN" b="1" dirty="0">
                <a:solidFill>
                  <a:schemeClr val="tx1"/>
                </a:solidFill>
              </a:rPr>
              <a:t> SIM :  4600 / mois</a:t>
            </a:r>
          </a:p>
          <a:p>
            <a:pPr lvl="0"/>
            <a:r>
              <a:rPr lang="fr-SN" b="1" dirty="0">
                <a:solidFill>
                  <a:schemeClr val="tx1"/>
                </a:solidFill>
              </a:rPr>
              <a:t> OM : 2300 UI / mois </a:t>
            </a:r>
          </a:p>
          <a:p>
            <a:pPr lvl="0"/>
            <a:r>
              <a:rPr lang="fr-SN" b="1" dirty="0">
                <a:solidFill>
                  <a:schemeClr val="tx1"/>
                </a:solidFill>
              </a:rPr>
              <a:t>  </a:t>
            </a:r>
          </a:p>
        </p:txBody>
      </p:sp>
      <p:sp>
        <p:nvSpPr>
          <p:cNvPr id="15" name="Frame 2">
            <a:extLst>
              <a:ext uri="{FF2B5EF4-FFF2-40B4-BE49-F238E27FC236}">
                <a16:creationId xmlns:a16="http://schemas.microsoft.com/office/drawing/2014/main" id="{AF35E11D-D3EC-9731-1406-8D368B2E0E33}"/>
              </a:ext>
            </a:extLst>
          </p:cNvPr>
          <p:cNvSpPr/>
          <p:nvPr/>
        </p:nvSpPr>
        <p:spPr>
          <a:xfrm>
            <a:off x="578587" y="4346092"/>
            <a:ext cx="2540000" cy="1775859"/>
          </a:xfrm>
          <a:prstGeom prst="frame">
            <a:avLst>
              <a:gd name="adj1" fmla="val 373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EF41E9-F763-61BF-83E4-3CB29C3D9100}"/>
              </a:ext>
            </a:extLst>
          </p:cNvPr>
          <p:cNvSpPr/>
          <p:nvPr/>
        </p:nvSpPr>
        <p:spPr>
          <a:xfrm>
            <a:off x="4773557" y="4391906"/>
            <a:ext cx="2540000" cy="1665168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/>
            <a:r>
              <a:rPr lang="fr-SN" b="1" dirty="0"/>
              <a:t>Equipe mobilisée </a:t>
            </a:r>
          </a:p>
          <a:p>
            <a:pPr lvl="0"/>
            <a:r>
              <a:rPr lang="fr-SN" b="1" dirty="0"/>
              <a:t>PVT : 05</a:t>
            </a:r>
          </a:p>
          <a:p>
            <a:pPr lvl="0"/>
            <a:r>
              <a:rPr lang="fr-SN" b="1" dirty="0"/>
              <a:t>VTO : 20</a:t>
            </a:r>
          </a:p>
          <a:p>
            <a:pPr lvl="0"/>
            <a:r>
              <a:rPr lang="fr-SN" b="1" dirty="0"/>
              <a:t>Chauffeur : 05</a:t>
            </a:r>
          </a:p>
          <a:p>
            <a:pPr lvl="0" algn="ctr"/>
            <a:r>
              <a:rPr lang="fr-SN" dirty="0"/>
              <a:t> </a:t>
            </a:r>
          </a:p>
          <a:p>
            <a:pPr lvl="0" algn="ctr"/>
            <a:endParaRPr lang="fr-SN" dirty="0"/>
          </a:p>
          <a:p>
            <a:pPr lvl="0" algn="ctr"/>
            <a:r>
              <a:rPr lang="fr-SN" dirty="0"/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6A1291-1A31-94CE-48DF-19138FABB6B9}"/>
              </a:ext>
            </a:extLst>
          </p:cNvPr>
          <p:cNvSpPr/>
          <p:nvPr/>
        </p:nvSpPr>
        <p:spPr>
          <a:xfrm>
            <a:off x="8787331" y="4286853"/>
            <a:ext cx="2540000" cy="16988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lvl="0" algn="ctr"/>
            <a:r>
              <a:rPr lang="fr-SN" b="1" dirty="0">
                <a:solidFill>
                  <a:schemeClr val="tx1"/>
                </a:solidFill>
              </a:rPr>
              <a:t>Moyens mobilisés </a:t>
            </a:r>
          </a:p>
          <a:p>
            <a:pPr lvl="0"/>
            <a:r>
              <a:rPr lang="fr-SN" b="1" dirty="0">
                <a:solidFill>
                  <a:schemeClr val="tx1"/>
                </a:solidFill>
              </a:rPr>
              <a:t>Véhicules : 05</a:t>
            </a:r>
          </a:p>
          <a:p>
            <a:pPr lvl="0"/>
            <a:r>
              <a:rPr lang="fr-SN" b="1" dirty="0">
                <a:solidFill>
                  <a:schemeClr val="tx1"/>
                </a:solidFill>
              </a:rPr>
              <a:t>Tentes : 12  </a:t>
            </a:r>
          </a:p>
          <a:p>
            <a:pPr lvl="0"/>
            <a:r>
              <a:rPr lang="fr-SN" b="1" dirty="0">
                <a:solidFill>
                  <a:schemeClr val="tx1"/>
                </a:solidFill>
              </a:rPr>
              <a:t>Chaises : 40</a:t>
            </a:r>
          </a:p>
          <a:p>
            <a:pPr lvl="0"/>
            <a:r>
              <a:rPr lang="fr-SN" b="1" dirty="0">
                <a:solidFill>
                  <a:schemeClr val="tx1"/>
                </a:solidFill>
              </a:rPr>
              <a:t>Tables : 12 </a:t>
            </a:r>
          </a:p>
          <a:p>
            <a:pPr lvl="0"/>
            <a:r>
              <a:rPr lang="fr-SN" b="1" dirty="0">
                <a:solidFill>
                  <a:schemeClr val="tx1"/>
                </a:solidFill>
              </a:rPr>
              <a:t>Sono Mobiles : 06 </a:t>
            </a:r>
          </a:p>
          <a:p>
            <a:pPr lvl="0"/>
            <a:endParaRPr lang="fr-SN" dirty="0"/>
          </a:p>
        </p:txBody>
      </p:sp>
      <p:sp>
        <p:nvSpPr>
          <p:cNvPr id="19" name="Frame 2">
            <a:extLst>
              <a:ext uri="{FF2B5EF4-FFF2-40B4-BE49-F238E27FC236}">
                <a16:creationId xmlns:a16="http://schemas.microsoft.com/office/drawing/2014/main" id="{E5A9F877-578C-350A-2315-0A2AB6FC6FE5}"/>
              </a:ext>
            </a:extLst>
          </p:cNvPr>
          <p:cNvSpPr/>
          <p:nvPr/>
        </p:nvSpPr>
        <p:spPr>
          <a:xfrm>
            <a:off x="4702397" y="4282218"/>
            <a:ext cx="2738119" cy="1785486"/>
          </a:xfrm>
          <a:prstGeom prst="frame">
            <a:avLst>
              <a:gd name="adj1" fmla="val 373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Frame 2">
            <a:extLst>
              <a:ext uri="{FF2B5EF4-FFF2-40B4-BE49-F238E27FC236}">
                <a16:creationId xmlns:a16="http://schemas.microsoft.com/office/drawing/2014/main" id="{5A879255-243C-27E7-AFA5-C5DBE53C1F3A}"/>
              </a:ext>
            </a:extLst>
          </p:cNvPr>
          <p:cNvSpPr/>
          <p:nvPr/>
        </p:nvSpPr>
        <p:spPr>
          <a:xfrm>
            <a:off x="8688271" y="4274938"/>
            <a:ext cx="2738119" cy="1795112"/>
          </a:xfrm>
          <a:prstGeom prst="frame">
            <a:avLst>
              <a:gd name="adj1" fmla="val 373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en-US" sz="135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Titre 2">
            <a:extLst>
              <a:ext uri="{FF2B5EF4-FFF2-40B4-BE49-F238E27FC236}">
                <a16:creationId xmlns:a16="http://schemas.microsoft.com/office/drawing/2014/main" id="{A8E35746-5C6C-B68D-0197-542214869330}"/>
              </a:ext>
            </a:extLst>
          </p:cNvPr>
          <p:cNvSpPr txBox="1">
            <a:spLocks/>
          </p:cNvSpPr>
          <p:nvPr/>
        </p:nvSpPr>
        <p:spPr>
          <a:xfrm>
            <a:off x="92695" y="6048"/>
            <a:ext cx="6299396" cy="9981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spc="-20" baseline="0">
                <a:solidFill>
                  <a:schemeClr val="bg2"/>
                </a:solidFill>
                <a:latin typeface="Helvetica 75 Bold" panose="020B0804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dirty="0">
                <a:solidFill>
                  <a:srgbClr val="FF7900"/>
                </a:solidFill>
              </a:rPr>
              <a:t>An</a:t>
            </a:r>
            <a:r>
              <a:rPr kumimoji="0" lang="fr-FR" sz="2400" b="0" i="0" u="none" strike="noStrike" kern="1200" cap="none" spc="-20" normalizeH="0" baseline="0" noProof="0" dirty="0" err="1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 panose="020B0804020202020204" pitchFamily="34" charset="0"/>
                <a:ea typeface="+mj-ea"/>
                <a:cs typeface="+mj-cs"/>
              </a:rPr>
              <a:t>imations</a:t>
            </a:r>
            <a:r>
              <a:rPr kumimoji="0" lang="fr-FR" sz="2400" b="0" i="0" u="none" strike="noStrike" kern="1200" cap="none" spc="-2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Helvetica 75 Bold" panose="020B0804020202020204" pitchFamily="34" charset="0"/>
                <a:ea typeface="+mj-ea"/>
                <a:cs typeface="+mj-cs"/>
              </a:rPr>
              <a:t> Loumas : Phase Pilote  </a:t>
            </a:r>
            <a:r>
              <a:rPr lang="fr-FR" sz="2400" dirty="0">
                <a:solidFill>
                  <a:srgbClr val="FF7900"/>
                </a:solidFill>
              </a:rPr>
              <a:t> </a:t>
            </a:r>
          </a:p>
          <a:p>
            <a:pPr marR="0" lvl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fr-FR" sz="1400" b="0" i="0" u="none" strike="noStrike" kern="1200" cap="none" spc="-2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j-ea"/>
              <a:cs typeface="+mj-c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986F9D1-5DAF-54F9-2657-3FC924255B5A}"/>
              </a:ext>
            </a:extLst>
          </p:cNvPr>
          <p:cNvSpPr txBox="1"/>
          <p:nvPr/>
        </p:nvSpPr>
        <p:spPr>
          <a:xfrm>
            <a:off x="426430" y="452139"/>
            <a:ext cx="8694254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 dirty="0"/>
              <a:t>Focus sur l’enjeu de retrouver notre </a:t>
            </a:r>
            <a:r>
              <a:rPr lang="fr-FR" dirty="0">
                <a:solidFill>
                  <a:schemeClr val="tx1"/>
                </a:solidFill>
              </a:rPr>
              <a:t>dynamique de croissance sur le Mobile : </a:t>
            </a:r>
            <a:r>
              <a:rPr lang="fr-FR" b="1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fr-FR" dirty="0">
                <a:solidFill>
                  <a:schemeClr val="tx1"/>
                </a:solidFill>
              </a:rPr>
              <a:t>Un </a:t>
            </a:r>
            <a:r>
              <a:rPr lang="fr-FR" b="1" dirty="0">
                <a:solidFill>
                  <a:schemeClr val="tx1"/>
                </a:solidFill>
              </a:rPr>
              <a:t>fort potentiel </a:t>
            </a:r>
            <a:r>
              <a:rPr lang="fr-FR" dirty="0">
                <a:solidFill>
                  <a:schemeClr val="tx1"/>
                </a:solidFill>
              </a:rPr>
              <a:t>vente à exploiter </a:t>
            </a: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fr-FR" dirty="0"/>
              <a:t>Une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b="1" dirty="0">
                <a:solidFill>
                  <a:schemeClr val="tx1"/>
                </a:solidFill>
              </a:rPr>
              <a:t>présence commerciale </a:t>
            </a:r>
            <a:r>
              <a:rPr lang="fr-FR" dirty="0">
                <a:solidFill>
                  <a:schemeClr val="tx1"/>
                </a:solidFill>
              </a:rPr>
              <a:t>à assurer </a:t>
            </a:r>
          </a:p>
          <a:p>
            <a:pPr marL="742950" lvl="1" indent="-285750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Char char="§"/>
              <a:defRPr/>
            </a:pPr>
            <a:r>
              <a:rPr lang="fr-FR" dirty="0"/>
              <a:t>Une </a:t>
            </a:r>
            <a:r>
              <a:rPr kumimoji="0" lang="fr-FR" b="0" i="0" u="none" strike="noStrike" kern="1200" cap="none" spc="-2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j-ea"/>
                <a:cs typeface="+mj-cs"/>
              </a:rPr>
              <a:t>QoS technique </a:t>
            </a:r>
            <a:r>
              <a:rPr lang="fr-FR" dirty="0"/>
              <a:t>à améliorer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9FF84B1-8C9F-9B6E-27E6-46B2874F90A8}"/>
              </a:ext>
            </a:extLst>
          </p:cNvPr>
          <p:cNvSpPr txBox="1"/>
          <p:nvPr/>
        </p:nvSpPr>
        <p:spPr>
          <a:xfrm>
            <a:off x="1848587" y="6320878"/>
            <a:ext cx="10127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Warning : </a:t>
            </a:r>
            <a:r>
              <a:rPr lang="fr-FR" b="1" dirty="0"/>
              <a:t>Le délai de livraison des tentes, chaises, et tables est relativement long  : Fin avril </a:t>
            </a:r>
            <a:endParaRPr lang="fr-SN" b="1" dirty="0"/>
          </a:p>
        </p:txBody>
      </p:sp>
    </p:spTree>
    <p:extLst>
      <p:ext uri="{BB962C8B-B14F-4D97-AF65-F5344CB8AC3E}">
        <p14:creationId xmlns:p14="http://schemas.microsoft.com/office/powerpoint/2010/main" val="859333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541621-8BB2-2D76-0A05-69DDEB81A9D1}"/>
              </a:ext>
            </a:extLst>
          </p:cNvPr>
          <p:cNvSpPr txBox="1"/>
          <p:nvPr/>
        </p:nvSpPr>
        <p:spPr>
          <a:xfrm>
            <a:off x="0" y="0"/>
            <a:ext cx="8188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2400" spc="-20" dirty="0">
                <a:solidFill>
                  <a:srgbClr val="FF7900"/>
                </a:solidFill>
                <a:latin typeface="Helvetica 75 Bold" panose="020B0804020202020204" pitchFamily="34" charset="0"/>
                <a:ea typeface="+mj-ea"/>
                <a:cs typeface="+mj-cs"/>
              </a:rPr>
              <a:t>Bilan des réalisations </a:t>
            </a:r>
            <a:r>
              <a:rPr lang="fr-FR" sz="2400" spc="-20" dirty="0">
                <a:solidFill>
                  <a:srgbClr val="FF7900"/>
                </a:solidFill>
                <a:highlight>
                  <a:srgbClr val="FFFF00"/>
                </a:highlight>
                <a:latin typeface="Helvetica 75 Bold" panose="020B0804020202020204" pitchFamily="34" charset="0"/>
                <a:ea typeface="+mj-ea"/>
                <a:cs typeface="+mj-cs"/>
              </a:rPr>
              <a:t>SIM</a:t>
            </a:r>
            <a:r>
              <a:rPr lang="fr-FR" sz="2400" spc="-20" dirty="0">
                <a:solidFill>
                  <a:srgbClr val="FF7900"/>
                </a:solidFill>
                <a:latin typeface="Helvetica 75 Bold" panose="020B0804020202020204" pitchFamily="34" charset="0"/>
                <a:ea typeface="+mj-ea"/>
                <a:cs typeface="+mj-cs"/>
              </a:rPr>
              <a:t>  </a:t>
            </a:r>
            <a:endParaRPr lang="fr-SN" sz="2400" spc="-20" dirty="0">
              <a:solidFill>
                <a:srgbClr val="FF7900"/>
              </a:solidFill>
              <a:latin typeface="Helvetica 75 Bold" panose="020B0804020202020204" pitchFamily="34" charset="0"/>
              <a:ea typeface="+mj-ea"/>
              <a:cs typeface="+mj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ECF93BF-0239-01E9-F551-82D3F67F5697}"/>
              </a:ext>
            </a:extLst>
          </p:cNvPr>
          <p:cNvSpPr txBox="1"/>
          <p:nvPr/>
        </p:nvSpPr>
        <p:spPr>
          <a:xfrm>
            <a:off x="4748199" y="5326800"/>
            <a:ext cx="731578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 L’objectif : revu de 05 à 10 Sim par VTO et par jour dés la 2eme semaine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TR Global 80%  :  DRC et DRE à + de 100% , DRN DRS et DRSE reste faibles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Ventes Totales  : évolution positive de la S1 à la Se4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dirty="0"/>
              <a:t>Meilleur taux de contribution 28%  : DRC et DRE </a:t>
            </a:r>
          </a:p>
          <a:p>
            <a:endParaRPr lang="fr-SN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5E7F573-5842-1D2A-87B0-62E606038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380278"/>
              </p:ext>
            </p:extLst>
          </p:nvPr>
        </p:nvGraphicFramePr>
        <p:xfrm>
          <a:off x="206481" y="630237"/>
          <a:ext cx="6041598" cy="4516351"/>
        </p:xfrm>
        <a:graphic>
          <a:graphicData uri="http://schemas.openxmlformats.org/drawingml/2006/table">
            <a:tbl>
              <a:tblPr/>
              <a:tblGrid>
                <a:gridCol w="685885">
                  <a:extLst>
                    <a:ext uri="{9D8B030D-6E8A-4147-A177-3AD203B41FA5}">
                      <a16:colId xmlns:a16="http://schemas.microsoft.com/office/drawing/2014/main" val="3807609829"/>
                    </a:ext>
                  </a:extLst>
                </a:gridCol>
                <a:gridCol w="771181">
                  <a:extLst>
                    <a:ext uri="{9D8B030D-6E8A-4147-A177-3AD203B41FA5}">
                      <a16:colId xmlns:a16="http://schemas.microsoft.com/office/drawing/2014/main" val="3048278654"/>
                    </a:ext>
                  </a:extLst>
                </a:gridCol>
                <a:gridCol w="694063">
                  <a:extLst>
                    <a:ext uri="{9D8B030D-6E8A-4147-A177-3AD203B41FA5}">
                      <a16:colId xmlns:a16="http://schemas.microsoft.com/office/drawing/2014/main" val="1200188327"/>
                    </a:ext>
                  </a:extLst>
                </a:gridCol>
                <a:gridCol w="767482">
                  <a:extLst>
                    <a:ext uri="{9D8B030D-6E8A-4147-A177-3AD203B41FA5}">
                      <a16:colId xmlns:a16="http://schemas.microsoft.com/office/drawing/2014/main" val="2869462993"/>
                    </a:ext>
                  </a:extLst>
                </a:gridCol>
                <a:gridCol w="644745">
                  <a:extLst>
                    <a:ext uri="{9D8B030D-6E8A-4147-A177-3AD203B41FA5}">
                      <a16:colId xmlns:a16="http://schemas.microsoft.com/office/drawing/2014/main" val="2593784438"/>
                    </a:ext>
                  </a:extLst>
                </a:gridCol>
                <a:gridCol w="785784">
                  <a:extLst>
                    <a:ext uri="{9D8B030D-6E8A-4147-A177-3AD203B41FA5}">
                      <a16:colId xmlns:a16="http://schemas.microsoft.com/office/drawing/2014/main" val="422977475"/>
                    </a:ext>
                  </a:extLst>
                </a:gridCol>
                <a:gridCol w="705191">
                  <a:extLst>
                    <a:ext uri="{9D8B030D-6E8A-4147-A177-3AD203B41FA5}">
                      <a16:colId xmlns:a16="http://schemas.microsoft.com/office/drawing/2014/main" val="3072598803"/>
                    </a:ext>
                  </a:extLst>
                </a:gridCol>
                <a:gridCol w="987267">
                  <a:extLst>
                    <a:ext uri="{9D8B030D-6E8A-4147-A177-3AD203B41FA5}">
                      <a16:colId xmlns:a16="http://schemas.microsoft.com/office/drawing/2014/main" val="1011503924"/>
                    </a:ext>
                  </a:extLst>
                </a:gridCol>
              </a:tblGrid>
              <a:tr h="645193"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SEM1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SEM2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SEM3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SEM4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OBJ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520879"/>
                  </a:ext>
                </a:extLst>
              </a:tr>
              <a:tr h="645193"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DRC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801438"/>
                  </a:ext>
                </a:extLst>
              </a:tr>
              <a:tr h="645193"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112%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316138"/>
                  </a:ext>
                </a:extLst>
              </a:tr>
              <a:tr h="645193"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085834"/>
                  </a:ext>
                </a:extLst>
              </a:tr>
              <a:tr h="645193"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421004"/>
                  </a:ext>
                </a:extLst>
              </a:tr>
              <a:tr h="645193"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DRSE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406638"/>
                  </a:ext>
                </a:extLst>
              </a:tr>
              <a:tr h="645193"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1119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3678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4600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fr-S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056082"/>
                  </a:ext>
                </a:extLst>
              </a:tr>
            </a:tbl>
          </a:graphicData>
        </a:graphic>
      </p:graphicFrame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F70F14D6-DCB7-FB19-2B29-870D797F8D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3571166"/>
              </p:ext>
            </p:extLst>
          </p:nvPr>
        </p:nvGraphicFramePr>
        <p:xfrm>
          <a:off x="6742324" y="663682"/>
          <a:ext cx="5243196" cy="2241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Graphique 10">
            <a:extLst>
              <a:ext uri="{FF2B5EF4-FFF2-40B4-BE49-F238E27FC236}">
                <a16:creationId xmlns:a16="http://schemas.microsoft.com/office/drawing/2014/main" id="{6E1EB29A-647A-A91D-C754-4E937332F7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8166948"/>
              </p:ext>
            </p:extLst>
          </p:nvPr>
        </p:nvGraphicFramePr>
        <p:xfrm>
          <a:off x="6742324" y="2905134"/>
          <a:ext cx="5243195" cy="2241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73CCC531-EEEE-2707-BCD4-2D526CF1B5DC}"/>
              </a:ext>
            </a:extLst>
          </p:cNvPr>
          <p:cNvSpPr txBox="1"/>
          <p:nvPr/>
        </p:nvSpPr>
        <p:spPr>
          <a:xfrm>
            <a:off x="206481" y="5348604"/>
            <a:ext cx="3999759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NB: </a:t>
            </a:r>
          </a:p>
          <a:p>
            <a:r>
              <a:rPr lang="fr-FR" dirty="0"/>
              <a:t>DRN faible taux dû à un problème de carte carburant pendant les SEM2 et SEM3</a:t>
            </a:r>
          </a:p>
        </p:txBody>
      </p:sp>
    </p:spTree>
    <p:extLst>
      <p:ext uri="{BB962C8B-B14F-4D97-AF65-F5344CB8AC3E}">
        <p14:creationId xmlns:p14="http://schemas.microsoft.com/office/powerpoint/2010/main" val="57720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541621-8BB2-2D76-0A05-69DDEB81A9D1}"/>
              </a:ext>
            </a:extLst>
          </p:cNvPr>
          <p:cNvSpPr txBox="1"/>
          <p:nvPr/>
        </p:nvSpPr>
        <p:spPr>
          <a:xfrm>
            <a:off x="0" y="0"/>
            <a:ext cx="81883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fr-FR" sz="2400" spc="-20" dirty="0">
                <a:solidFill>
                  <a:srgbClr val="FF7900"/>
                </a:solidFill>
                <a:latin typeface="Helvetica 75 Bold" panose="020B0804020202020204" pitchFamily="34" charset="0"/>
                <a:ea typeface="+mj-ea"/>
                <a:cs typeface="+mj-cs"/>
              </a:rPr>
              <a:t>Bilan des réalisations </a:t>
            </a:r>
            <a:r>
              <a:rPr lang="fr-FR" sz="2400" spc="-20" dirty="0">
                <a:solidFill>
                  <a:srgbClr val="FF7900"/>
                </a:solidFill>
                <a:highlight>
                  <a:srgbClr val="FFFF00"/>
                </a:highlight>
                <a:latin typeface="Helvetica 75 Bold" panose="020B0804020202020204" pitchFamily="34" charset="0"/>
                <a:ea typeface="+mj-ea"/>
                <a:cs typeface="+mj-cs"/>
              </a:rPr>
              <a:t>OM </a:t>
            </a:r>
            <a:r>
              <a:rPr lang="fr-FR" sz="2400" spc="-20" dirty="0">
                <a:solidFill>
                  <a:srgbClr val="FF7900"/>
                </a:solidFill>
                <a:latin typeface="Helvetica 75 Bold" panose="020B0804020202020204" pitchFamily="34" charset="0"/>
                <a:ea typeface="+mj-ea"/>
                <a:cs typeface="+mj-cs"/>
              </a:rPr>
              <a:t>et vente </a:t>
            </a:r>
            <a:r>
              <a:rPr lang="fr-FR" sz="2400" spc="-20" dirty="0">
                <a:solidFill>
                  <a:srgbClr val="FF7900"/>
                </a:solidFill>
                <a:highlight>
                  <a:srgbClr val="FFFF00"/>
                </a:highlight>
                <a:latin typeface="Helvetica 75 Bold" panose="020B0804020202020204" pitchFamily="34" charset="0"/>
                <a:ea typeface="+mj-ea"/>
                <a:cs typeface="+mj-cs"/>
              </a:rPr>
              <a:t>SANZA </a:t>
            </a:r>
            <a:endParaRPr lang="fr-SN" sz="2400" spc="-20" dirty="0">
              <a:solidFill>
                <a:srgbClr val="FF7900"/>
              </a:solidFill>
              <a:highlight>
                <a:srgbClr val="FFFF00"/>
              </a:highlight>
              <a:latin typeface="Helvetica 75 Bold" panose="020B0804020202020204" pitchFamily="34" charset="0"/>
              <a:ea typeface="+mj-ea"/>
              <a:cs typeface="+mj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ECF93BF-0239-01E9-F551-82D3F67F5697}"/>
              </a:ext>
            </a:extLst>
          </p:cNvPr>
          <p:cNvSpPr txBox="1"/>
          <p:nvPr/>
        </p:nvSpPr>
        <p:spPr>
          <a:xfrm>
            <a:off x="4094186" y="5774875"/>
            <a:ext cx="7769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Bonnes réalisations sur les inscriptions OM pour les DRE,DRN et DRS et la DRC</a:t>
            </a:r>
          </a:p>
          <a:p>
            <a:pPr marL="285750" indent="-285750">
              <a:buFontTx/>
              <a:buChar char="-"/>
            </a:pPr>
            <a:r>
              <a:rPr lang="fr-FR" dirty="0"/>
              <a:t>Warning sur les IU pour la DRSE</a:t>
            </a:r>
          </a:p>
          <a:p>
            <a:pPr marL="285750" indent="-285750">
              <a:buFontTx/>
              <a:buChar char="-"/>
            </a:pPr>
            <a:r>
              <a:rPr lang="fr-FR" dirty="0"/>
              <a:t>Cependant la tendance est restée baissière de semaine en semaine 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F566022B-B1C7-BDB2-C5F0-438139FB2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771681"/>
              </p:ext>
            </p:extLst>
          </p:nvPr>
        </p:nvGraphicFramePr>
        <p:xfrm>
          <a:off x="61056" y="3152864"/>
          <a:ext cx="3910987" cy="2622011"/>
        </p:xfrm>
        <a:graphic>
          <a:graphicData uri="http://schemas.openxmlformats.org/drawingml/2006/table">
            <a:tbl>
              <a:tblPr/>
              <a:tblGrid>
                <a:gridCol w="844966">
                  <a:extLst>
                    <a:ext uri="{9D8B030D-6E8A-4147-A177-3AD203B41FA5}">
                      <a16:colId xmlns:a16="http://schemas.microsoft.com/office/drawing/2014/main" val="1366259812"/>
                    </a:ext>
                  </a:extLst>
                </a:gridCol>
                <a:gridCol w="893250">
                  <a:extLst>
                    <a:ext uri="{9D8B030D-6E8A-4147-A177-3AD203B41FA5}">
                      <a16:colId xmlns:a16="http://schemas.microsoft.com/office/drawing/2014/main" val="2463950832"/>
                    </a:ext>
                  </a:extLst>
                </a:gridCol>
                <a:gridCol w="724257">
                  <a:extLst>
                    <a:ext uri="{9D8B030D-6E8A-4147-A177-3AD203B41FA5}">
                      <a16:colId xmlns:a16="http://schemas.microsoft.com/office/drawing/2014/main" val="3479022617"/>
                    </a:ext>
                  </a:extLst>
                </a:gridCol>
                <a:gridCol w="724257">
                  <a:extLst>
                    <a:ext uri="{9D8B030D-6E8A-4147-A177-3AD203B41FA5}">
                      <a16:colId xmlns:a16="http://schemas.microsoft.com/office/drawing/2014/main" val="2374641276"/>
                    </a:ext>
                  </a:extLst>
                </a:gridCol>
                <a:gridCol w="724257">
                  <a:extLst>
                    <a:ext uri="{9D8B030D-6E8A-4147-A177-3AD203B41FA5}">
                      <a16:colId xmlns:a16="http://schemas.microsoft.com/office/drawing/2014/main" val="2044753893"/>
                    </a:ext>
                  </a:extLst>
                </a:gridCol>
              </a:tblGrid>
              <a:tr h="374573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SEM1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SEM2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SEM3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SEM4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4242774"/>
                  </a:ext>
                </a:extLst>
              </a:tr>
              <a:tr h="374573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7437211"/>
                  </a:ext>
                </a:extLst>
              </a:tr>
              <a:tr h="374573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2974584"/>
                  </a:ext>
                </a:extLst>
              </a:tr>
              <a:tr h="374573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851790"/>
                  </a:ext>
                </a:extLst>
              </a:tr>
              <a:tr h="374573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677706"/>
                  </a:ext>
                </a:extLst>
              </a:tr>
              <a:tr h="374573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DRSE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147531"/>
                  </a:ext>
                </a:extLst>
              </a:tr>
              <a:tr h="374573">
                <a:tc>
                  <a:txBody>
                    <a:bodyPr/>
                    <a:lstStyle/>
                    <a:p>
                      <a:pPr algn="l" fontAlgn="b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229350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3FA5448-F2EA-0820-7816-21E48368065E}"/>
              </a:ext>
            </a:extLst>
          </p:cNvPr>
          <p:cNvSpPr/>
          <p:nvPr/>
        </p:nvSpPr>
        <p:spPr>
          <a:xfrm>
            <a:off x="50040" y="2469117"/>
            <a:ext cx="3922003" cy="425194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127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000" b="1" dirty="0">
                <a:solidFill>
                  <a:srgbClr val="FFFFFF"/>
                </a:solidFill>
                <a:latin typeface="Helvetica 45 Light"/>
              </a:rPr>
              <a:t>SANZA   </a:t>
            </a:r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0B229A53-ABC0-94A0-AD84-9069DD4DCE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9149374"/>
              </p:ext>
            </p:extLst>
          </p:nvPr>
        </p:nvGraphicFramePr>
        <p:xfrm>
          <a:off x="4213213" y="3470366"/>
          <a:ext cx="4142662" cy="2123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3C273260-7BB4-DD41-386F-9480AC5F61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307310"/>
              </p:ext>
            </p:extLst>
          </p:nvPr>
        </p:nvGraphicFramePr>
        <p:xfrm>
          <a:off x="4139469" y="560529"/>
          <a:ext cx="3959225" cy="172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69FD8344-8CBC-3538-0DD8-57BEEC563D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5208439"/>
              </p:ext>
            </p:extLst>
          </p:nvPr>
        </p:nvGraphicFramePr>
        <p:xfrm>
          <a:off x="8188372" y="581127"/>
          <a:ext cx="3903008" cy="172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EE1159A9-3244-A2B7-DD23-50F86C8A1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826050"/>
              </p:ext>
            </p:extLst>
          </p:nvPr>
        </p:nvGraphicFramePr>
        <p:xfrm>
          <a:off x="50040" y="658938"/>
          <a:ext cx="4070023" cy="1530381"/>
        </p:xfrm>
        <a:graphic>
          <a:graphicData uri="http://schemas.openxmlformats.org/drawingml/2006/table">
            <a:tbl>
              <a:tblPr/>
              <a:tblGrid>
                <a:gridCol w="450972">
                  <a:extLst>
                    <a:ext uri="{9D8B030D-6E8A-4147-A177-3AD203B41FA5}">
                      <a16:colId xmlns:a16="http://schemas.microsoft.com/office/drawing/2014/main" val="1057010614"/>
                    </a:ext>
                  </a:extLst>
                </a:gridCol>
                <a:gridCol w="338229">
                  <a:extLst>
                    <a:ext uri="{9D8B030D-6E8A-4147-A177-3AD203B41FA5}">
                      <a16:colId xmlns:a16="http://schemas.microsoft.com/office/drawing/2014/main" val="3573304202"/>
                    </a:ext>
                  </a:extLst>
                </a:gridCol>
                <a:gridCol w="574989">
                  <a:extLst>
                    <a:ext uri="{9D8B030D-6E8A-4147-A177-3AD203B41FA5}">
                      <a16:colId xmlns:a16="http://schemas.microsoft.com/office/drawing/2014/main" val="4066711373"/>
                    </a:ext>
                  </a:extLst>
                </a:gridCol>
                <a:gridCol w="518618">
                  <a:extLst>
                    <a:ext uri="{9D8B030D-6E8A-4147-A177-3AD203B41FA5}">
                      <a16:colId xmlns:a16="http://schemas.microsoft.com/office/drawing/2014/main" val="2585467651"/>
                    </a:ext>
                  </a:extLst>
                </a:gridCol>
                <a:gridCol w="586264">
                  <a:extLst>
                    <a:ext uri="{9D8B030D-6E8A-4147-A177-3AD203B41FA5}">
                      <a16:colId xmlns:a16="http://schemas.microsoft.com/office/drawing/2014/main" val="3143315840"/>
                    </a:ext>
                  </a:extLst>
                </a:gridCol>
                <a:gridCol w="518618">
                  <a:extLst>
                    <a:ext uri="{9D8B030D-6E8A-4147-A177-3AD203B41FA5}">
                      <a16:colId xmlns:a16="http://schemas.microsoft.com/office/drawing/2014/main" val="2819066527"/>
                    </a:ext>
                  </a:extLst>
                </a:gridCol>
                <a:gridCol w="529892">
                  <a:extLst>
                    <a:ext uri="{9D8B030D-6E8A-4147-A177-3AD203B41FA5}">
                      <a16:colId xmlns:a16="http://schemas.microsoft.com/office/drawing/2014/main" val="3541651561"/>
                    </a:ext>
                  </a:extLst>
                </a:gridCol>
                <a:gridCol w="552441">
                  <a:extLst>
                    <a:ext uri="{9D8B030D-6E8A-4147-A177-3AD203B41FA5}">
                      <a16:colId xmlns:a16="http://schemas.microsoft.com/office/drawing/2014/main" val="4283833673"/>
                    </a:ext>
                  </a:extLst>
                </a:gridCol>
              </a:tblGrid>
              <a:tr h="326865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SEM1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SEM2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SEM3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SEM4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OBJ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84090"/>
                  </a:ext>
                </a:extLst>
              </a:tr>
              <a:tr h="20058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DRC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755146"/>
                  </a:ext>
                </a:extLst>
              </a:tr>
              <a:tr h="20058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526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978267"/>
                  </a:ext>
                </a:extLst>
              </a:tr>
              <a:tr h="20058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23003"/>
                  </a:ext>
                </a:extLst>
              </a:tr>
              <a:tr h="20058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116%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481027"/>
                  </a:ext>
                </a:extLst>
              </a:tr>
              <a:tr h="20058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DRSE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999123"/>
                  </a:ext>
                </a:extLst>
              </a:tr>
              <a:tr h="200586"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2469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2400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103%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527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68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541621-8BB2-2D76-0A05-69DDEB81A9D1}"/>
              </a:ext>
            </a:extLst>
          </p:cNvPr>
          <p:cNvSpPr txBox="1"/>
          <p:nvPr/>
        </p:nvSpPr>
        <p:spPr>
          <a:xfrm>
            <a:off x="0" y="587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1800" b="1" i="0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Faits marquants</a:t>
            </a:r>
            <a:endParaRPr lang="fr-S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586D0D-1883-57C9-15B9-6E5E632C79E5}"/>
              </a:ext>
            </a:extLst>
          </p:cNvPr>
          <p:cNvSpPr/>
          <p:nvPr/>
        </p:nvSpPr>
        <p:spPr>
          <a:xfrm>
            <a:off x="3289436" y="684853"/>
            <a:ext cx="4180055" cy="63798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400" b="1" dirty="0">
                <a:solidFill>
                  <a:srgbClr val="FFFFFF"/>
                </a:solidFill>
                <a:latin typeface="Helvetica 45 Light" panose="020B0404020002020204" pitchFamily="34" charset="0"/>
              </a:rPr>
              <a:t>Difficultés et remontées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28798E-0DA2-A490-6772-65764BFFB8EA}"/>
              </a:ext>
            </a:extLst>
          </p:cNvPr>
          <p:cNvSpPr/>
          <p:nvPr/>
        </p:nvSpPr>
        <p:spPr>
          <a:xfrm>
            <a:off x="7749382" y="705081"/>
            <a:ext cx="4180055" cy="57346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127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400" b="1" dirty="0">
                <a:solidFill>
                  <a:srgbClr val="FFFFFF"/>
                </a:solidFill>
                <a:latin typeface="Helvetica 45 Light" panose="020B0404020002020204" pitchFamily="34" charset="0"/>
              </a:rPr>
              <a:t>Next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3289FE0-0973-7199-0C70-9652312D30D6}"/>
              </a:ext>
            </a:extLst>
          </p:cNvPr>
          <p:cNvSpPr/>
          <p:nvPr/>
        </p:nvSpPr>
        <p:spPr>
          <a:xfrm>
            <a:off x="105372" y="705080"/>
            <a:ext cx="2769422" cy="63798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 defTabSz="7127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2000" b="1" dirty="0">
                <a:solidFill>
                  <a:srgbClr val="FFFFFF"/>
                </a:solidFill>
                <a:latin typeface="Helvetica 45 Light"/>
              </a:rPr>
              <a:t>Points Forts  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DD0B0F8-B0AE-1CAD-610C-616B58CA4CB4}"/>
              </a:ext>
            </a:extLst>
          </p:cNvPr>
          <p:cNvSpPr txBox="1"/>
          <p:nvPr/>
        </p:nvSpPr>
        <p:spPr>
          <a:xfrm>
            <a:off x="0" y="1437485"/>
            <a:ext cx="292743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Forte affluence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Bon réseau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Fort potentiel de vente de plusieurs les offres (</a:t>
            </a:r>
            <a:r>
              <a:rPr lang="fr-FR" dirty="0" err="1"/>
              <a:t>sim</a:t>
            </a:r>
            <a:r>
              <a:rPr lang="fr-FR" dirty="0"/>
              <a:t>, OM, swap, terminaux, OE) </a:t>
            </a:r>
          </a:p>
          <a:p>
            <a:endParaRPr lang="fr-S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DA9786-E37F-80DE-0532-20E58F01E0C9}"/>
              </a:ext>
            </a:extLst>
          </p:cNvPr>
          <p:cNvSpPr/>
          <p:nvPr/>
        </p:nvSpPr>
        <p:spPr>
          <a:xfrm rot="5400000">
            <a:off x="495547" y="3328275"/>
            <a:ext cx="5139390" cy="20145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SN" sz="1600" dirty="0">
              <a:solidFill>
                <a:srgbClr val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46B95E-F3CE-39E1-FBB7-D5C94C0A4954}"/>
              </a:ext>
            </a:extLst>
          </p:cNvPr>
          <p:cNvSpPr/>
          <p:nvPr/>
        </p:nvSpPr>
        <p:spPr>
          <a:xfrm rot="5400000">
            <a:off x="4997765" y="3242175"/>
            <a:ext cx="5212057" cy="2686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SN" sz="1600" dirty="0">
              <a:solidFill>
                <a:srgbClr val="00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C467C28-9E01-35FD-C817-207095B1B709}"/>
              </a:ext>
            </a:extLst>
          </p:cNvPr>
          <p:cNvSpPr txBox="1"/>
          <p:nvPr/>
        </p:nvSpPr>
        <p:spPr>
          <a:xfrm>
            <a:off x="3281038" y="1389373"/>
            <a:ext cx="39499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Lenteur dans le déploiement de la logistique (tente, sono, chaises et tables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Pas d’</a:t>
            </a:r>
            <a:r>
              <a:rPr lang="fr-FR" dirty="0" err="1"/>
              <a:t>acces</a:t>
            </a:r>
            <a:r>
              <a:rPr lang="fr-FR" dirty="0"/>
              <a:t> SI pour certains opérations (retrait de lignes ou cession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Permettre aux VTO de vendre dans les villages environnants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Attendre la phase pilote pour changer les objectifs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Transmettre les autorisations pour la fixation des points de RV dans le Louma</a:t>
            </a: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7D51DDA-E5F3-0BAE-3C0B-E9382DA35DA5}"/>
              </a:ext>
            </a:extLst>
          </p:cNvPr>
          <p:cNvSpPr txBox="1"/>
          <p:nvPr/>
        </p:nvSpPr>
        <p:spPr>
          <a:xfrm>
            <a:off x="7872397" y="1527873"/>
            <a:ext cx="41800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Déploiement des tentes et Sono pour augmenter la visibilité et l’attirance des clients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Suivre les swap Sim 4G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Suivre les ventes OE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Faire les Loumas Tour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Traiter le Paiement des VTO et PVT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Com. locales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Finalisation des avenants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Mettre des pare buffles dans les véhicules et des caisses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Intégration DR2 dans la phase pilote à la 5eme semaine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Généralisation des animations Louma par zone SADI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Automatisation de la géolocalisation et </a:t>
            </a:r>
            <a:r>
              <a:rPr lang="fr-FR" dirty="0" err="1"/>
              <a:t>reporting</a:t>
            </a:r>
            <a:r>
              <a:rPr lang="fr-FR" dirty="0"/>
              <a:t> des ventes (EMB en cours à DSI)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512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4">
            <a:extLst>
              <a:ext uri="{FF2B5EF4-FFF2-40B4-BE49-F238E27FC236}">
                <a16:creationId xmlns:a16="http://schemas.microsoft.com/office/drawing/2014/main" id="{BE57207C-CE90-7AF7-F227-EA692994A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302"/>
            <a:ext cx="8515350" cy="753696"/>
          </a:xfrm>
        </p:spPr>
        <p:txBody>
          <a:bodyPr>
            <a:normAutofit/>
          </a:bodyPr>
          <a:lstStyle/>
          <a:p>
            <a:r>
              <a:rPr kumimoji="0" lang="fr-FR" sz="2000" b="1" i="0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Planning des animations et liste des VTO </a:t>
            </a:r>
            <a:r>
              <a:rPr kumimoji="0" lang="fr-FR" sz="2000" b="1" i="0" strike="noStrike" kern="1200" cap="none" spc="0" normalizeH="0" baseline="0" noProof="0" dirty="0" err="1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diediés</a:t>
            </a:r>
            <a:r>
              <a:rPr kumimoji="0" lang="fr-FR" sz="2000" b="1" i="0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rPr>
              <a:t> </a:t>
            </a:r>
            <a:endParaRPr lang="fr-FR" dirty="0">
              <a:latin typeface="+mj-lt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13C9485A-964D-BD34-BE9F-F8282198FD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679601"/>
              </p:ext>
            </p:extLst>
          </p:nvPr>
        </p:nvGraphicFramePr>
        <p:xfrm>
          <a:off x="141071" y="808762"/>
          <a:ext cx="6030105" cy="5979455"/>
        </p:xfrm>
        <a:graphic>
          <a:graphicData uri="http://schemas.openxmlformats.org/drawingml/2006/table">
            <a:tbl>
              <a:tblPr/>
              <a:tblGrid>
                <a:gridCol w="460633">
                  <a:extLst>
                    <a:ext uri="{9D8B030D-6E8A-4147-A177-3AD203B41FA5}">
                      <a16:colId xmlns:a16="http://schemas.microsoft.com/office/drawing/2014/main" val="4085957768"/>
                    </a:ext>
                  </a:extLst>
                </a:gridCol>
                <a:gridCol w="1629529">
                  <a:extLst>
                    <a:ext uri="{9D8B030D-6E8A-4147-A177-3AD203B41FA5}">
                      <a16:colId xmlns:a16="http://schemas.microsoft.com/office/drawing/2014/main" val="1423083932"/>
                    </a:ext>
                  </a:extLst>
                </a:gridCol>
                <a:gridCol w="1718536">
                  <a:extLst>
                    <a:ext uri="{9D8B030D-6E8A-4147-A177-3AD203B41FA5}">
                      <a16:colId xmlns:a16="http://schemas.microsoft.com/office/drawing/2014/main" val="2682963139"/>
                    </a:ext>
                  </a:extLst>
                </a:gridCol>
                <a:gridCol w="916985">
                  <a:extLst>
                    <a:ext uri="{9D8B030D-6E8A-4147-A177-3AD203B41FA5}">
                      <a16:colId xmlns:a16="http://schemas.microsoft.com/office/drawing/2014/main" val="682377500"/>
                    </a:ext>
                  </a:extLst>
                </a:gridCol>
                <a:gridCol w="1304422">
                  <a:extLst>
                    <a:ext uri="{9D8B030D-6E8A-4147-A177-3AD203B41FA5}">
                      <a16:colId xmlns:a16="http://schemas.microsoft.com/office/drawing/2014/main" val="2203675325"/>
                    </a:ext>
                  </a:extLst>
                </a:gridCol>
              </a:tblGrid>
              <a:tr h="118578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fr-FR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Liste des 06 grands Loumas par DR avec coordonnées géographiques</a:t>
                      </a:r>
                    </a:p>
                  </a:txBody>
                  <a:tcPr marL="3288" marR="3288" marT="328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951994"/>
                  </a:ext>
                </a:extLst>
              </a:tr>
              <a:tr h="224151">
                <a:tc>
                  <a:txBody>
                    <a:bodyPr/>
                    <a:lstStyle/>
                    <a:p>
                      <a:pPr algn="ctr" fontAlgn="ctr"/>
                      <a:r>
                        <a:rPr lang="fr-S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DRV</a:t>
                      </a:r>
                    </a:p>
                  </a:txBody>
                  <a:tcPr marL="3288" marR="3288" marT="32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S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 GRANDS LOUMA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S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Coordonnées GPS 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S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JOUR LOUMAS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S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DISTANCES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180425"/>
                  </a:ext>
                </a:extLst>
              </a:tr>
              <a:tr h="11092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fr-S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</a:t>
                      </a:r>
                    </a:p>
                  </a:txBody>
                  <a:tcPr marL="3288" marR="3288" marT="32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NIAKHAR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14.473825, -16.402988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Lundi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 Km +36 KM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542326"/>
                  </a:ext>
                </a:extLst>
              </a:tr>
              <a:tr h="187429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NDIENE LAGUENE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14°30'44.5''N   15°55'28.1''W 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Mardi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 Km+130 KM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222943"/>
                  </a:ext>
                </a:extLst>
              </a:tr>
              <a:tr h="110928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SOKONE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13.8778012, -16.3728707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Mercredi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 Km+154 KM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719188"/>
                  </a:ext>
                </a:extLst>
              </a:tr>
              <a:tr h="110928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MISSIRAH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13,99044°N ; 15,11439°O 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Jeudi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165 Km+330 KM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7916066"/>
                  </a:ext>
                </a:extLst>
              </a:tr>
              <a:tr h="110928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DIAMA GADIO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13,78641°N ; 15,42236°O 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Samedi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147 Km+294 KM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9606286"/>
                  </a:ext>
                </a:extLst>
              </a:tr>
              <a:tr h="114752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COLOBANE MBAR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14°3837 N ; 15°4227 O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Dimanche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86 Km+172 KM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574179"/>
                  </a:ext>
                </a:extLst>
              </a:tr>
              <a:tr h="187429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fr-S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NORD</a:t>
                      </a:r>
                    </a:p>
                  </a:txBody>
                  <a:tcPr marL="3288" marR="3288" marT="32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NIASSANTE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16,0254900, -16,4972290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MERCREDI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286 KM * 2 = 572 KM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808370"/>
                  </a:ext>
                </a:extLst>
              </a:tr>
              <a:tr h="187429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THIAMENE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15.477969,-15.866354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VENDREDI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85 KM * 2 = 170 KM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070442"/>
                  </a:ext>
                </a:extLst>
              </a:tr>
              <a:tr h="187429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KEUR MOMAR SARR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15.926355,-15.967798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Samedi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180 KM *2 = 360 KM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440674"/>
                  </a:ext>
                </a:extLst>
              </a:tr>
              <a:tr h="187429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GASSANE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14.8192774;-15.3005457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LUNDI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110 KM *2 = 220 KM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986943"/>
                  </a:ext>
                </a:extLst>
              </a:tr>
              <a:tr h="187429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LABGAR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15.8324420;-14.8085243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MARDI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70 KM * 2 = 140 KM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074103"/>
                  </a:ext>
                </a:extLst>
              </a:tr>
              <a:tr h="206555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DOUNDE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15.084233283996582000 -12.901286125183105000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SAMEDI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n-NO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310 KM * 2 = 620 KM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425375"/>
                  </a:ext>
                </a:extLst>
              </a:tr>
              <a:tr h="11092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fr-S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SUD EST </a:t>
                      </a:r>
                    </a:p>
                  </a:txBody>
                  <a:tcPr marL="3288" marR="3288" marT="32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PAYAR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14°26'10.9"N - 14°29'33.5"W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Jeudi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160 KM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795544"/>
                  </a:ext>
                </a:extLst>
              </a:tr>
              <a:tr h="110928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DAWADI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14°07'43.7"N - 13°58'06.4"W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Mercredi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83 KM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329325"/>
                  </a:ext>
                </a:extLst>
              </a:tr>
              <a:tr h="110928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KAHENE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13°45'11.7"N - 14°43'44.7"W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Mercredi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114 KM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081972"/>
                  </a:ext>
                </a:extLst>
              </a:tr>
              <a:tr h="110928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MERETO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13°49'08.0"N -14°26'26.7"W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Lundi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83 KM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8784624"/>
                  </a:ext>
                </a:extLst>
              </a:tr>
              <a:tr h="110928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MAKACOLIBANTANG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13°40'46.5"N - 14°16'18.5"W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Jeudi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79 km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2522771"/>
                  </a:ext>
                </a:extLst>
              </a:tr>
              <a:tr h="114752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ALTOU FASS / MALEM NIANI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13°56'21.4"N - 14°17'53.7"W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Mardi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72 KM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9828064"/>
                  </a:ext>
                </a:extLst>
              </a:tr>
              <a:tr h="11092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fr-S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SUD</a:t>
                      </a:r>
                    </a:p>
                  </a:txBody>
                  <a:tcPr marL="3288" marR="3288" marT="32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DIANA 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12.972480,-16.715768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SAMEDI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140 (70)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250715"/>
                  </a:ext>
                </a:extLst>
              </a:tr>
              <a:tr h="110928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DJIBANAR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12.543907,-15810159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DIMANCHE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116 (58)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112979"/>
                  </a:ext>
                </a:extLst>
              </a:tr>
              <a:tr h="110928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DIAOBE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12.915496 ,-14.150688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MERCREDI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 84   (42)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627890"/>
                  </a:ext>
                </a:extLst>
              </a:tr>
              <a:tr h="110928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BAYENGOU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13.207572, -15.145006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LUNDI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124 (62)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1682029"/>
                  </a:ext>
                </a:extLst>
              </a:tr>
              <a:tr h="110928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MANDA DOUANE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13.3339667,-13.8229600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MARDI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  64  (32)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2494623"/>
                  </a:ext>
                </a:extLst>
              </a:tr>
              <a:tr h="114752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SARE YOBA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12.76538, -15.105637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JEUDI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  62  (31)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331939"/>
                  </a:ext>
                </a:extLst>
              </a:tr>
              <a:tr h="11092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fr-S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CENTRE</a:t>
                      </a:r>
                    </a:p>
                  </a:txBody>
                  <a:tcPr marL="3288" marR="3288" marT="32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MBAR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14°32'16.8''N   15°45'29.9''W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LUNDI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54KM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5261715"/>
                  </a:ext>
                </a:extLst>
              </a:tr>
              <a:tr h="110928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SAM YABAL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15.207794,-15.899213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MARDI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 KM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70096"/>
                  </a:ext>
                </a:extLst>
              </a:tr>
              <a:tr h="110928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BABA GARAGE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14°56'24''N 16°29'23''W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MERCREDI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129 KM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659958"/>
                  </a:ext>
                </a:extLst>
              </a:tr>
              <a:tr h="110928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DIOURBEL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14.650291,-16.234170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JEUDI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185 KM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22082"/>
                  </a:ext>
                </a:extLst>
              </a:tr>
              <a:tr h="110928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SADIO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14.819680-15.546418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VENDREDI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144KM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262060"/>
                  </a:ext>
                </a:extLst>
              </a:tr>
              <a:tr h="114752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Sandiara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14.434948-16.793366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SAMEDI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89 KM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730978"/>
                  </a:ext>
                </a:extLst>
              </a:tr>
              <a:tr h="110928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fr-S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DR2</a:t>
                      </a:r>
                    </a:p>
                  </a:txBody>
                  <a:tcPr marL="3288" marR="3288" marT="328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Marché Jeudi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14.7828199-17.376013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JEUDI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7173380"/>
                  </a:ext>
                </a:extLst>
              </a:tr>
              <a:tr h="187429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Marché </a:t>
                      </a:r>
                      <a:r>
                        <a:rPr lang="fr-SN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Tivaoune</a:t>
                      </a:r>
                      <a:r>
                        <a:rPr lang="fr-S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Peulh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14°48'35" nord, 17°16'44" ouest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MARDI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288" marR="3288" marT="3288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481561"/>
                  </a:ext>
                </a:extLst>
              </a:tr>
              <a:tr h="110928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Marché Niagal Toubabou Dialaw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14°60'55"N - 17°15'14"O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LUNDI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934500"/>
                  </a:ext>
                </a:extLst>
              </a:tr>
              <a:tr h="110928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Marché rond point daral Rufisque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14.71554 -17.270929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SAMEDI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104743"/>
                  </a:ext>
                </a:extLst>
              </a:tr>
              <a:tr h="187429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Marché Mame Thierno Bargny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14°41' 22.79" N -17°14'0.60" O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MERCREDI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6346354"/>
                  </a:ext>
                </a:extLst>
              </a:tr>
              <a:tr h="114752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Marché Keur Mbaye Fall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14°44'23"N - 17°19'14"W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9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VENDREDI</a:t>
                      </a:r>
                    </a:p>
                  </a:txBody>
                  <a:tcPr marL="3288" marR="3288" marT="328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3288" marR="3288" marT="328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7666255"/>
                  </a:ext>
                </a:extLst>
              </a:tr>
            </a:tbl>
          </a:graphicData>
        </a:graphic>
      </p:graphicFrame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1AA9355A-383B-A312-F00D-B4F7EE48A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574747"/>
              </p:ext>
            </p:extLst>
          </p:nvPr>
        </p:nvGraphicFramePr>
        <p:xfrm>
          <a:off x="6705599" y="808762"/>
          <a:ext cx="5345329" cy="5979453"/>
        </p:xfrm>
        <a:graphic>
          <a:graphicData uri="http://schemas.openxmlformats.org/drawingml/2006/table">
            <a:tbl>
              <a:tblPr/>
              <a:tblGrid>
                <a:gridCol w="607424">
                  <a:extLst>
                    <a:ext uri="{9D8B030D-6E8A-4147-A177-3AD203B41FA5}">
                      <a16:colId xmlns:a16="http://schemas.microsoft.com/office/drawing/2014/main" val="3108931575"/>
                    </a:ext>
                  </a:extLst>
                </a:gridCol>
                <a:gridCol w="685450">
                  <a:extLst>
                    <a:ext uri="{9D8B030D-6E8A-4147-A177-3AD203B41FA5}">
                      <a16:colId xmlns:a16="http://schemas.microsoft.com/office/drawing/2014/main" val="1711776580"/>
                    </a:ext>
                  </a:extLst>
                </a:gridCol>
                <a:gridCol w="1427371">
                  <a:extLst>
                    <a:ext uri="{9D8B030D-6E8A-4147-A177-3AD203B41FA5}">
                      <a16:colId xmlns:a16="http://schemas.microsoft.com/office/drawing/2014/main" val="2554635804"/>
                    </a:ext>
                  </a:extLst>
                </a:gridCol>
                <a:gridCol w="887852">
                  <a:extLst>
                    <a:ext uri="{9D8B030D-6E8A-4147-A177-3AD203B41FA5}">
                      <a16:colId xmlns:a16="http://schemas.microsoft.com/office/drawing/2014/main" val="1953094885"/>
                    </a:ext>
                  </a:extLst>
                </a:gridCol>
                <a:gridCol w="996175">
                  <a:extLst>
                    <a:ext uri="{9D8B030D-6E8A-4147-A177-3AD203B41FA5}">
                      <a16:colId xmlns:a16="http://schemas.microsoft.com/office/drawing/2014/main" val="2405470897"/>
                    </a:ext>
                  </a:extLst>
                </a:gridCol>
                <a:gridCol w="741057">
                  <a:extLst>
                    <a:ext uri="{9D8B030D-6E8A-4147-A177-3AD203B41FA5}">
                      <a16:colId xmlns:a16="http://schemas.microsoft.com/office/drawing/2014/main" val="3687899979"/>
                    </a:ext>
                  </a:extLst>
                </a:gridCol>
              </a:tblGrid>
              <a:tr h="426528">
                <a:tc>
                  <a:txBody>
                    <a:bodyPr/>
                    <a:lstStyle/>
                    <a:p>
                      <a:pPr algn="l" fontAlgn="b"/>
                      <a:endParaRPr lang="fr-SN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734" marR="5734" marT="5734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S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PVT</a:t>
                      </a:r>
                    </a:p>
                  </a:txBody>
                  <a:tcPr marL="5734" marR="5734" marT="57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S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PRENOM_VENDEUR</a:t>
                      </a:r>
                    </a:p>
                  </a:txBody>
                  <a:tcPr marL="5734" marR="5734" marT="57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S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NOM_VENDEUR</a:t>
                      </a:r>
                    </a:p>
                  </a:txBody>
                  <a:tcPr marL="5734" marR="5734" marT="57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S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LOGIN_VENDEUR</a:t>
                      </a:r>
                    </a:p>
                  </a:txBody>
                  <a:tcPr marL="5734" marR="5734" marT="57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S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KABBU</a:t>
                      </a:r>
                    </a:p>
                  </a:txBody>
                  <a:tcPr marL="5734" marR="5734" marT="57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A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5342364"/>
                  </a:ext>
                </a:extLst>
              </a:tr>
              <a:tr h="22841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fr-S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SUD</a:t>
                      </a:r>
                    </a:p>
                  </a:txBody>
                  <a:tcPr marL="5734" marR="5734" marT="57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fr-S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PVT MOR WADE KOLDA</a:t>
                      </a:r>
                    </a:p>
                  </a:txBody>
                  <a:tcPr marL="5734" marR="5734" marT="57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FATOUMATA BINTA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pvt_mwadk0290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775810336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239665"/>
                  </a:ext>
                </a:extLst>
              </a:tr>
              <a:tr h="228418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MOUHAMADOU KALIDOU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SOW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pvt_mwadk194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772107591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7243319"/>
                  </a:ext>
                </a:extLst>
              </a:tr>
              <a:tr h="228418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HAMADOU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MBALLO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pvt_mwadk181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772104981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286220"/>
                  </a:ext>
                </a:extLst>
              </a:tr>
              <a:tr h="236295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HAMADOU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BALDE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pvt_mwadk236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778525987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726440"/>
                  </a:ext>
                </a:extLst>
              </a:tr>
              <a:tr h="22841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fr-S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SUD EST</a:t>
                      </a:r>
                    </a:p>
                  </a:txBody>
                  <a:tcPr marL="5734" marR="5734" marT="57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fr-S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PVT SEYDINA OUSMANE SY </a:t>
                      </a:r>
                    </a:p>
                  </a:txBody>
                  <a:tcPr marL="5734" marR="5734" marT="57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Abdoulaye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DIALLO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pvt_sosy134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771883753</a:t>
                      </a:r>
                    </a:p>
                  </a:txBody>
                  <a:tcPr marL="5734" marR="5734" marT="57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909054"/>
                  </a:ext>
                </a:extLst>
              </a:tr>
              <a:tr h="228418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DIOR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NDIAYE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pvt_sosy0290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775801980</a:t>
                      </a:r>
                    </a:p>
                  </a:txBody>
                  <a:tcPr marL="5734" marR="5734" marT="57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801159"/>
                  </a:ext>
                </a:extLst>
              </a:tr>
              <a:tr h="228418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ADAMA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GUEYE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pvt_sosy150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771883900</a:t>
                      </a:r>
                    </a:p>
                  </a:txBody>
                  <a:tcPr marL="5734" marR="5734" marT="57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7462921"/>
                  </a:ext>
                </a:extLst>
              </a:tr>
              <a:tr h="236295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KHADIDIATOU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SOUARE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pvt_sosy165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781596632</a:t>
                      </a:r>
                    </a:p>
                  </a:txBody>
                  <a:tcPr marL="5734" marR="5734" marT="57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553197"/>
                  </a:ext>
                </a:extLst>
              </a:tr>
              <a:tr h="22841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fr-S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EST</a:t>
                      </a:r>
                    </a:p>
                  </a:txBody>
                  <a:tcPr marL="5734" marR="5734" marT="57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sv-SE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PVT DEMBA FALL DE FATICK</a:t>
                      </a:r>
                    </a:p>
                  </a:txBody>
                  <a:tcPr marL="5734" marR="5734" marT="57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AMY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SAMB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pvt_dfallf0271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787567059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445614"/>
                  </a:ext>
                </a:extLst>
              </a:tr>
              <a:tr h="228418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Abdoulaye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Dabo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pvt_dfallf0182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 787655204</a:t>
                      </a:r>
                    </a:p>
                  </a:txBody>
                  <a:tcPr marL="5734" marR="5734" marT="57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293133"/>
                  </a:ext>
                </a:extLst>
              </a:tr>
              <a:tr h="228418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AWA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NDOUR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pvt_dfallf0272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778528509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12505"/>
                  </a:ext>
                </a:extLst>
              </a:tr>
              <a:tr h="236295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IBRAHIMA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DIALLO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pvt_dfallf0220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787655222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64891"/>
                  </a:ext>
                </a:extLst>
              </a:tr>
              <a:tr h="22841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fr-S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NORD</a:t>
                      </a:r>
                    </a:p>
                  </a:txBody>
                  <a:tcPr marL="5734" marR="5734" marT="57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it-I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PVT MADINA BUSINESS PRO LINGUERE</a:t>
                      </a:r>
                    </a:p>
                  </a:txBody>
                  <a:tcPr marL="5734" marR="5734" marT="57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OUSSEYNOU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MBAYE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Pvt_mbpling114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776003741</a:t>
                      </a:r>
                    </a:p>
                  </a:txBody>
                  <a:tcPr marL="5734" marR="5734" marT="57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034400"/>
                  </a:ext>
                </a:extLst>
              </a:tr>
              <a:tr h="228418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MASSOUDA DIENG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FALL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Pvt_mbpling0224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787095631</a:t>
                      </a:r>
                    </a:p>
                  </a:txBody>
                  <a:tcPr marL="5734" marR="5734" marT="57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174944"/>
                  </a:ext>
                </a:extLst>
              </a:tr>
              <a:tr h="228418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ALIOUNE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DIALLO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Pvt_mbpling0230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787095625</a:t>
                      </a:r>
                    </a:p>
                  </a:txBody>
                  <a:tcPr marL="5734" marR="5734" marT="57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891672"/>
                  </a:ext>
                </a:extLst>
              </a:tr>
              <a:tr h="236295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DEMBA SOUMARE </a:t>
                      </a:r>
                    </a:p>
                  </a:txBody>
                  <a:tcPr marL="5734" marR="5734" marT="5734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DIOUF</a:t>
                      </a:r>
                    </a:p>
                  </a:txBody>
                  <a:tcPr marL="5734" marR="5734" marT="57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Pvt_mbpling173</a:t>
                      </a:r>
                    </a:p>
                  </a:txBody>
                  <a:tcPr marL="5734" marR="5734" marT="57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776006374</a:t>
                      </a:r>
                    </a:p>
                  </a:txBody>
                  <a:tcPr marL="5734" marR="5734" marT="57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974135"/>
                  </a:ext>
                </a:extLst>
              </a:tr>
              <a:tr h="236295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fr-S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CENTRE</a:t>
                      </a:r>
                    </a:p>
                  </a:txBody>
                  <a:tcPr marL="5734" marR="5734" marT="57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fr-S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SERIGNE MBACKE MADINA CISSE</a:t>
                      </a:r>
                    </a:p>
                  </a:txBody>
                  <a:tcPr marL="5734" marR="5734" marT="57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GAMOU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NDIAYE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pvt_smmc301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786241255</a:t>
                      </a:r>
                    </a:p>
                  </a:txBody>
                  <a:tcPr marL="5734" marR="5734" marT="57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3001065"/>
                  </a:ext>
                </a:extLst>
              </a:tr>
              <a:tr h="236295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MAYANE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NDIM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pvt_smmc2695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775812208</a:t>
                      </a:r>
                    </a:p>
                  </a:txBody>
                  <a:tcPr marL="5734" marR="5734" marT="57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1551693"/>
                  </a:ext>
                </a:extLst>
              </a:tr>
              <a:tr h="236295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ASSANE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DIOP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pvt_smmc303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786241266</a:t>
                      </a:r>
                    </a:p>
                  </a:txBody>
                  <a:tcPr marL="5734" marR="5734" marT="57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4241064"/>
                  </a:ext>
                </a:extLst>
              </a:tr>
              <a:tr h="236295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DABA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BEYE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pvt_smmc653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786239376</a:t>
                      </a:r>
                    </a:p>
                  </a:txBody>
                  <a:tcPr marL="5734" marR="5734" marT="57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806852"/>
                  </a:ext>
                </a:extLst>
              </a:tr>
              <a:tr h="22841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fr-SN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DR2</a:t>
                      </a:r>
                    </a:p>
                  </a:txBody>
                  <a:tcPr marL="5734" marR="5734" marT="573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fr-S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TEKNICOM CONSULTING GROUPE</a:t>
                      </a:r>
                    </a:p>
                  </a:txBody>
                  <a:tcPr marL="5734" marR="5734" marT="57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FATOU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TAMBASSA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pvt_tcg_0260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787095594</a:t>
                      </a:r>
                    </a:p>
                  </a:txBody>
                  <a:tcPr marL="5734" marR="5734" marT="57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233000"/>
                  </a:ext>
                </a:extLst>
              </a:tr>
              <a:tr h="228418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SERIGNE FALLOU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BITEYE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pvt_tcg_0331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S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787095584</a:t>
                      </a:r>
                    </a:p>
                  </a:txBody>
                  <a:tcPr marL="5734" marR="5734" marT="57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199197"/>
                  </a:ext>
                </a:extLst>
              </a:tr>
              <a:tr h="228418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AMDY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GUEYE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pvt_tcg_0124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782989910</a:t>
                      </a:r>
                    </a:p>
                  </a:txBody>
                  <a:tcPr marL="5734" marR="5734" marT="57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2914980"/>
                  </a:ext>
                </a:extLst>
              </a:tr>
              <a:tr h="236295"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S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OUSMANE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NDIAYE 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SN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pvt_tcg_0078</a:t>
                      </a:r>
                    </a:p>
                  </a:txBody>
                  <a:tcPr marL="5734" marR="5734" marT="573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S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777411462</a:t>
                      </a:r>
                    </a:p>
                  </a:txBody>
                  <a:tcPr marL="5734" marR="5734" marT="57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42335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2F652DC-08E9-7699-2767-57C84E018B40}"/>
              </a:ext>
            </a:extLst>
          </p:cNvPr>
          <p:cNvSpPr/>
          <p:nvPr/>
        </p:nvSpPr>
        <p:spPr>
          <a:xfrm rot="5400000">
            <a:off x="3448661" y="3531279"/>
            <a:ext cx="5979454" cy="5344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SN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135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4E2AF-E1DB-90E8-CB37-7C088868F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4">
            <a:extLst>
              <a:ext uri="{FF2B5EF4-FFF2-40B4-BE49-F238E27FC236}">
                <a16:creationId xmlns:a16="http://schemas.microsoft.com/office/drawing/2014/main" id="{1218BF3B-7DC7-70B2-D757-CC8491B2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5" y="132470"/>
            <a:ext cx="8490856" cy="451004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FF7900"/>
                </a:solidFill>
                <a:ea typeface="+mn-ea"/>
                <a:cs typeface="Arial" panose="020B0604020202020204" pitchFamily="34" charset="0"/>
              </a:rPr>
              <a:t>Détails Ventes VTO</a:t>
            </a:r>
            <a:endParaRPr lang="fr-FR" dirty="0">
              <a:latin typeface="+mj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BC9E3E-3D0A-A824-4C28-39B29124DC5D}"/>
              </a:ext>
            </a:extLst>
          </p:cNvPr>
          <p:cNvSpPr/>
          <p:nvPr/>
        </p:nvSpPr>
        <p:spPr>
          <a:xfrm rot="5400000">
            <a:off x="2838574" y="3387290"/>
            <a:ext cx="6142054" cy="5344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SN" sz="1600" dirty="0">
              <a:solidFill>
                <a:srgbClr val="000000"/>
              </a:solidFill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642EC6E-CB45-6537-A42C-9C16842BC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445407"/>
              </p:ext>
            </p:extLst>
          </p:nvPr>
        </p:nvGraphicFramePr>
        <p:xfrm>
          <a:off x="95795" y="583474"/>
          <a:ext cx="5355772" cy="6142054"/>
        </p:xfrm>
        <a:graphic>
          <a:graphicData uri="http://schemas.openxmlformats.org/drawingml/2006/table">
            <a:tbl>
              <a:tblPr/>
              <a:tblGrid>
                <a:gridCol w="799594">
                  <a:extLst>
                    <a:ext uri="{9D8B030D-6E8A-4147-A177-3AD203B41FA5}">
                      <a16:colId xmlns:a16="http://schemas.microsoft.com/office/drawing/2014/main" val="2016432725"/>
                    </a:ext>
                  </a:extLst>
                </a:gridCol>
                <a:gridCol w="1497537">
                  <a:extLst>
                    <a:ext uri="{9D8B030D-6E8A-4147-A177-3AD203B41FA5}">
                      <a16:colId xmlns:a16="http://schemas.microsoft.com/office/drawing/2014/main" val="2433463747"/>
                    </a:ext>
                  </a:extLst>
                </a:gridCol>
                <a:gridCol w="1278412">
                  <a:extLst>
                    <a:ext uri="{9D8B030D-6E8A-4147-A177-3AD203B41FA5}">
                      <a16:colId xmlns:a16="http://schemas.microsoft.com/office/drawing/2014/main" val="3091771739"/>
                    </a:ext>
                  </a:extLst>
                </a:gridCol>
                <a:gridCol w="467687">
                  <a:extLst>
                    <a:ext uri="{9D8B030D-6E8A-4147-A177-3AD203B41FA5}">
                      <a16:colId xmlns:a16="http://schemas.microsoft.com/office/drawing/2014/main" val="1218794823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1215273730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1878322867"/>
                    </a:ext>
                  </a:extLst>
                </a:gridCol>
                <a:gridCol w="437514">
                  <a:extLst>
                    <a:ext uri="{9D8B030D-6E8A-4147-A177-3AD203B41FA5}">
                      <a16:colId xmlns:a16="http://schemas.microsoft.com/office/drawing/2014/main" val="2603874452"/>
                    </a:ext>
                  </a:extLst>
                </a:gridCol>
              </a:tblGrid>
              <a:tr h="494823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PRENOM_VENDEUR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NOM_VENDEUR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SEM 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SEM2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SEM3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SEM4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805816"/>
                  </a:ext>
                </a:extLst>
              </a:tr>
              <a:tr h="26672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 SUD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FATOUMATA BINTA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731659"/>
                  </a:ext>
                </a:extLst>
              </a:tr>
              <a:tr h="26672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MOUHAMADOU KALIDOU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324590"/>
                  </a:ext>
                </a:extLst>
              </a:tr>
              <a:tr h="26672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HAMADOU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MBALLO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819715"/>
                  </a:ext>
                </a:extLst>
              </a:tr>
              <a:tr h="27592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HAMADOU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BALDE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785804"/>
                  </a:ext>
                </a:extLst>
              </a:tr>
              <a:tr h="26672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SUD EST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Abdoulaye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DIALLO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9948172"/>
                  </a:ext>
                </a:extLst>
              </a:tr>
              <a:tr h="26672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DIOR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NDIAYE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703533"/>
                  </a:ext>
                </a:extLst>
              </a:tr>
              <a:tr h="26672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ADAMA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GUEYE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5709961"/>
                  </a:ext>
                </a:extLst>
              </a:tr>
              <a:tr h="27592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KHADIDIATOU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SOUARE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8713039"/>
                  </a:ext>
                </a:extLst>
              </a:tr>
              <a:tr h="26672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 EST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SAMB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156971"/>
                  </a:ext>
                </a:extLst>
              </a:tr>
              <a:tr h="26672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Abdoulaye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Dabo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4825742"/>
                  </a:ext>
                </a:extLst>
              </a:tr>
              <a:tr h="26672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AWA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NDOUR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8864599"/>
                  </a:ext>
                </a:extLst>
              </a:tr>
              <a:tr h="27592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IBRAHIMA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DIALLO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078865"/>
                  </a:ext>
                </a:extLst>
              </a:tr>
              <a:tr h="26672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 NORD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OUSSEYNOU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MBAYE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721090"/>
                  </a:ext>
                </a:extLst>
              </a:tr>
              <a:tr h="26672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MASSOUDA DIENG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FALL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430068"/>
                  </a:ext>
                </a:extLst>
              </a:tr>
              <a:tr h="26672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ALIOUNE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DIALLO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999913"/>
                  </a:ext>
                </a:extLst>
              </a:tr>
              <a:tr h="27592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DEMBA SOUMARE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DIOUF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204665"/>
                  </a:ext>
                </a:extLst>
              </a:tr>
              <a:tr h="26672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 CENTRE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GAMOU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NDIAYE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2080578"/>
                  </a:ext>
                </a:extLst>
              </a:tr>
              <a:tr h="26672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MAYANE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NDIM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095641"/>
                  </a:ext>
                </a:extLst>
              </a:tr>
              <a:tr h="26672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ASSANE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DIOP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950527"/>
                  </a:ext>
                </a:extLst>
              </a:tr>
              <a:tr h="275923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DABA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BEYE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391689"/>
                  </a:ext>
                </a:extLst>
              </a:tr>
              <a:tr h="266726"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962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1119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657124"/>
                  </a:ext>
                </a:extLst>
              </a:tr>
            </a:tbl>
          </a:graphicData>
        </a:graphic>
      </p:graphicFrame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A9A8F05F-DABB-98E3-0199-926E6D259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443690"/>
              </p:ext>
            </p:extLst>
          </p:nvPr>
        </p:nvGraphicFramePr>
        <p:xfrm>
          <a:off x="6367635" y="583475"/>
          <a:ext cx="5728570" cy="7111531"/>
        </p:xfrm>
        <a:graphic>
          <a:graphicData uri="http://schemas.openxmlformats.org/drawingml/2006/table">
            <a:tbl>
              <a:tblPr/>
              <a:tblGrid>
                <a:gridCol w="816423">
                  <a:extLst>
                    <a:ext uri="{9D8B030D-6E8A-4147-A177-3AD203B41FA5}">
                      <a16:colId xmlns:a16="http://schemas.microsoft.com/office/drawing/2014/main" val="554148275"/>
                    </a:ext>
                  </a:extLst>
                </a:gridCol>
                <a:gridCol w="1619239">
                  <a:extLst>
                    <a:ext uri="{9D8B030D-6E8A-4147-A177-3AD203B41FA5}">
                      <a16:colId xmlns:a16="http://schemas.microsoft.com/office/drawing/2014/main" val="1468849897"/>
                    </a:ext>
                  </a:extLst>
                </a:gridCol>
                <a:gridCol w="1123971">
                  <a:extLst>
                    <a:ext uri="{9D8B030D-6E8A-4147-A177-3AD203B41FA5}">
                      <a16:colId xmlns:a16="http://schemas.microsoft.com/office/drawing/2014/main" val="3235910676"/>
                    </a:ext>
                  </a:extLst>
                </a:gridCol>
                <a:gridCol w="508876">
                  <a:extLst>
                    <a:ext uri="{9D8B030D-6E8A-4147-A177-3AD203B41FA5}">
                      <a16:colId xmlns:a16="http://schemas.microsoft.com/office/drawing/2014/main" val="2409958782"/>
                    </a:ext>
                  </a:extLst>
                </a:gridCol>
                <a:gridCol w="435425">
                  <a:extLst>
                    <a:ext uri="{9D8B030D-6E8A-4147-A177-3AD203B41FA5}">
                      <a16:colId xmlns:a16="http://schemas.microsoft.com/office/drawing/2014/main" val="2399885270"/>
                    </a:ext>
                  </a:extLst>
                </a:gridCol>
                <a:gridCol w="408212">
                  <a:extLst>
                    <a:ext uri="{9D8B030D-6E8A-4147-A177-3AD203B41FA5}">
                      <a16:colId xmlns:a16="http://schemas.microsoft.com/office/drawing/2014/main" val="2381814368"/>
                    </a:ext>
                  </a:extLst>
                </a:gridCol>
                <a:gridCol w="408212">
                  <a:extLst>
                    <a:ext uri="{9D8B030D-6E8A-4147-A177-3AD203B41FA5}">
                      <a16:colId xmlns:a16="http://schemas.microsoft.com/office/drawing/2014/main" val="2912610396"/>
                    </a:ext>
                  </a:extLst>
                </a:gridCol>
                <a:gridCol w="408212">
                  <a:extLst>
                    <a:ext uri="{9D8B030D-6E8A-4147-A177-3AD203B41FA5}">
                      <a16:colId xmlns:a16="http://schemas.microsoft.com/office/drawing/2014/main" val="2068270017"/>
                    </a:ext>
                  </a:extLst>
                </a:gridCol>
              </a:tblGrid>
              <a:tr h="26665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PRENOM_VENDEUR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NOM_VENDEUR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KABBU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SEM1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SEM2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SEM3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SEM4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461793"/>
                  </a:ext>
                </a:extLst>
              </a:tr>
              <a:tr h="27621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 SUD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FATOUMATA BINTA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775810336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8756777"/>
                  </a:ext>
                </a:extLst>
              </a:tr>
              <a:tr h="27621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MOUHAMADOU KALIDOU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SOW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772107591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2740028"/>
                  </a:ext>
                </a:extLst>
              </a:tr>
              <a:tr h="27621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HAMADOU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MBALLO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772104981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49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82932"/>
                  </a:ext>
                </a:extLst>
              </a:tr>
              <a:tr h="27621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HAMADOU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BALDE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778525987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966736"/>
                  </a:ext>
                </a:extLst>
              </a:tr>
              <a:tr h="14373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866524"/>
                  </a:ext>
                </a:extLst>
              </a:tr>
              <a:tr h="27621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SUD EST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Abdoulaye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DIALLO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771883753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957976"/>
                  </a:ext>
                </a:extLst>
              </a:tr>
              <a:tr h="27621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DIOR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NDIAYE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775801980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0985"/>
                  </a:ext>
                </a:extLst>
              </a:tr>
              <a:tr h="27621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ADAMA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GUEYE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771883900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1862006"/>
                  </a:ext>
                </a:extLst>
              </a:tr>
              <a:tr h="27621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KHADIDIATOU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SOUARE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781596632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019737"/>
                  </a:ext>
                </a:extLst>
              </a:tr>
              <a:tr h="14373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915505"/>
                  </a:ext>
                </a:extLst>
              </a:tr>
              <a:tr h="27621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 EST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AMY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SAMB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787657059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263968"/>
                  </a:ext>
                </a:extLst>
              </a:tr>
              <a:tr h="27621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Abdoulaye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Dabo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787655204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40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7250219"/>
                  </a:ext>
                </a:extLst>
              </a:tr>
              <a:tr h="27621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AWA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NDOUR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778528509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50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644951"/>
                  </a:ext>
                </a:extLst>
              </a:tr>
              <a:tr h="27621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IBRAHIMA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DIALLO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787655222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55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47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7142885"/>
                  </a:ext>
                </a:extLst>
              </a:tr>
              <a:tr h="14373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5749407"/>
                  </a:ext>
                </a:extLst>
              </a:tr>
              <a:tr h="27621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 NORD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OUSSEYNOU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MBAYE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776003741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39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42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930172"/>
                  </a:ext>
                </a:extLst>
              </a:tr>
              <a:tr h="27621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MASSOUDA DIENG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FALL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787095631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603824"/>
                  </a:ext>
                </a:extLst>
              </a:tr>
              <a:tr h="27621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ALIOUNE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DIALLO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787095625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315403"/>
                  </a:ext>
                </a:extLst>
              </a:tr>
              <a:tr h="27621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DEMBA SOUMARE 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DIOUF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776006374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7853410"/>
                  </a:ext>
                </a:extLst>
              </a:tr>
              <a:tr h="14373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123497"/>
                  </a:ext>
                </a:extLst>
              </a:tr>
              <a:tr h="27621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 CENTRE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GAMOU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NDIAYE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786241255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994070"/>
                  </a:ext>
                </a:extLst>
              </a:tr>
              <a:tr h="27621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MAYANE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NDIM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775812208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4833593"/>
                  </a:ext>
                </a:extLst>
              </a:tr>
              <a:tr h="27621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ASSANE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DIOP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786241266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34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346563"/>
                  </a:ext>
                </a:extLst>
              </a:tr>
              <a:tr h="27621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DABA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BEYE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786239376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</a:t>
                      </a:r>
                    </a:p>
                  </a:txBody>
                  <a:tcPr marL="5803" marR="5803" marT="580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</a:t>
                      </a:r>
                    </a:p>
                  </a:txBody>
                  <a:tcPr marL="5803" marR="5803" marT="580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755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200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87DD7C-6AE7-7206-3CD8-570926DB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D92FCE-DB40-F31F-A370-3FE67FA12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10405752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14315</TotalTime>
  <Words>1656</Words>
  <Application>Microsoft Office PowerPoint</Application>
  <PresentationFormat>Grand écran</PresentationFormat>
  <Paragraphs>816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8" baseType="lpstr">
      <vt:lpstr>Aptos</vt:lpstr>
      <vt:lpstr>Aptos Narrow</vt:lpstr>
      <vt:lpstr>Arial</vt:lpstr>
      <vt:lpstr>Calibri</vt:lpstr>
      <vt:lpstr>Calibri Light</vt:lpstr>
      <vt:lpstr>Helvetica 35 Thin</vt:lpstr>
      <vt:lpstr>Helvetica 45 Light</vt:lpstr>
      <vt:lpstr>Helvetica 75 Bold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Planning des animations et liste des VTO diediés </vt:lpstr>
      <vt:lpstr>Détails Ventes VTO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Animation Loumas  Bilan d’étape  du 24 février au 24 mars 2025</dc:title>
  <dc:creator>Ibrahima GUEYE [SNT DV/DOC/DVRTF/SABF]</dc:creator>
  <cp:lastModifiedBy>Ndeye Gnagna FALL [SNT DV/DOC/DVRTF/SDAT]</cp:lastModifiedBy>
  <cp:revision>9</cp:revision>
  <dcterms:created xsi:type="dcterms:W3CDTF">2025-03-12T09:06:42Z</dcterms:created>
  <dcterms:modified xsi:type="dcterms:W3CDTF">2025-03-28T12:38:05Z</dcterms:modified>
</cp:coreProperties>
</file>