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724AD-DB0F-49BB-A1F1-BCF1BD0D94B5}">
  <a:tblStyle styleId="{5E6724AD-DB0F-49BB-A1F1-BCF1BD0D94B5}" styleName="Table_0">
    <a:wholeTbl>
      <a:tcTxStyle b="off" i="off">
        <a:font>
          <a:latin typeface="Abadi"/>
          <a:ea typeface="Abadi"/>
          <a:cs typeface="Abad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badi"/>
          <a:ea typeface="Abadi"/>
          <a:cs typeface="Abad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badi"/>
          <a:ea typeface="Abadi"/>
          <a:cs typeface="Abad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badi"/>
          <a:ea typeface="Abadi"/>
          <a:cs typeface="Abad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badi"/>
          <a:ea typeface="Abadi"/>
          <a:cs typeface="Abad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73eace6e3_2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373eace6e3_2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73eace6e3_2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373eace6e3_2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73eace6e3_2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373eace6e3_2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73eace6e3_2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373eace6e3_2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73eace6e3_2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373eace6e3_2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73eace6e3_2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373eace6e3_2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73eace6e3_2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373eace6e3_2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373eace6e3_2_3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73eace6e3_2_4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373eace6e3_2_4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373eace6e3_2_4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73eace6e3_2_4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3373eace6e3_2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73eace6e3_2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373eace6e3_2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73eace6e3_2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73eace6e3_2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73eace6e3_2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373eace6e3_2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73eace6e3_2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373eace6e3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73eace6e3_2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373eace6e3_2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73eace6e3_2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373eace6e3_2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73eace6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73eace6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2784bd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2784bd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bg>
      <p:bgPr>
        <a:solidFill>
          <a:schemeClr val="accent3">
            <a:alpha val="20000"/>
          </a:schemeClr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113573" y="1490194"/>
            <a:ext cx="3943345" cy="1543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1131754" y="3129063"/>
            <a:ext cx="0" cy="570216"/>
          </a:xfrm>
          <a:prstGeom prst="straightConnector1">
            <a:avLst/>
          </a:prstGeom>
          <a:noFill/>
          <a:ln cap="flat" cmpd="sng" w="19050">
            <a:solidFill>
              <a:srgbClr val="D84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Click icon to add picture" id="58" name="Google Shape;58;p14"/>
          <p:cNvSpPr txBox="1"/>
          <p:nvPr>
            <p:ph idx="1" type="body"/>
          </p:nvPr>
        </p:nvSpPr>
        <p:spPr>
          <a:xfrm>
            <a:off x="1201025" y="3129063"/>
            <a:ext cx="1177959" cy="5702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5056918" y="616377"/>
            <a:ext cx="3304127" cy="379976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4"/>
          <p:cNvSpPr/>
          <p:nvPr/>
        </p:nvSpPr>
        <p:spPr>
          <a:xfrm>
            <a:off x="5580993" y="4176584"/>
            <a:ext cx="622445" cy="712090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96">
          <p15:clr>
            <a:srgbClr val="FBAE40"/>
          </p15:clr>
        </p15:guide>
        <p15:guide id="2" orient="horz" pos="3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84429" y="2576659"/>
            <a:ext cx="3190049" cy="1305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4712134" y="393971"/>
            <a:ext cx="1434846" cy="1605064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6281604" y="372083"/>
            <a:ext cx="1434846" cy="16196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496094" y="1732736"/>
            <a:ext cx="1434846" cy="16196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281604" y="3071501"/>
            <a:ext cx="1434846" cy="16196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052605" y="1732735"/>
            <a:ext cx="1434846" cy="16196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lick icon to add picture" id="68" name="Google Shape;68;p15"/>
          <p:cNvSpPr txBox="1"/>
          <p:nvPr>
            <p:ph idx="1" type="body"/>
          </p:nvPr>
        </p:nvSpPr>
        <p:spPr>
          <a:xfrm>
            <a:off x="4705520" y="807181"/>
            <a:ext cx="1434846" cy="79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69" name="Google Shape;69;p15"/>
          <p:cNvSpPr txBox="1"/>
          <p:nvPr>
            <p:ph idx="2" type="body"/>
          </p:nvPr>
        </p:nvSpPr>
        <p:spPr>
          <a:xfrm>
            <a:off x="6281604" y="807181"/>
            <a:ext cx="1428667" cy="791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70" name="Google Shape;70;p15"/>
          <p:cNvSpPr txBox="1"/>
          <p:nvPr>
            <p:ph idx="3" type="body"/>
          </p:nvPr>
        </p:nvSpPr>
        <p:spPr>
          <a:xfrm>
            <a:off x="5491462" y="2133544"/>
            <a:ext cx="1436021" cy="81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71" name="Google Shape;71;p15"/>
          <p:cNvSpPr txBox="1"/>
          <p:nvPr>
            <p:ph idx="4" type="body"/>
          </p:nvPr>
        </p:nvSpPr>
        <p:spPr>
          <a:xfrm>
            <a:off x="7057238" y="2120096"/>
            <a:ext cx="1434846" cy="830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72" name="Google Shape;72;p15"/>
          <p:cNvSpPr txBox="1"/>
          <p:nvPr>
            <p:ph idx="5" type="body"/>
          </p:nvPr>
        </p:nvSpPr>
        <p:spPr>
          <a:xfrm>
            <a:off x="6275426" y="3473452"/>
            <a:ext cx="1434846" cy="80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>
            <a:off x="473228" y="454631"/>
            <a:ext cx="1434846" cy="1605064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845360" y="379379"/>
            <a:ext cx="1298641" cy="1619656"/>
          </a:xfrm>
          <a:custGeom>
            <a:rect b="b" l="l" r="r" t="t"/>
            <a:pathLst>
              <a:path extrusionOk="0" h="2159541" w="173152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8623573" y="1827490"/>
            <a:ext cx="523516" cy="1401711"/>
          </a:xfrm>
          <a:custGeom>
            <a:rect b="b" l="l" r="r" t="t"/>
            <a:pathLst>
              <a:path extrusionOk="0" h="1868948" w="698022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845360" y="3086096"/>
            <a:ext cx="1298641" cy="1619656"/>
          </a:xfrm>
          <a:custGeom>
            <a:rect b="b" l="l" r="r" t="t"/>
            <a:pathLst>
              <a:path extrusionOk="0" h="2159541" w="173152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939703" y="1718144"/>
            <a:ext cx="1434846" cy="16196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732525" y="3042318"/>
            <a:ext cx="1434846" cy="16196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6">
          <p15:clr>
            <a:srgbClr val="FBAE40"/>
          </p15:clr>
        </p15:guide>
        <p15:guide id="2" pos="37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40872" y="380307"/>
            <a:ext cx="7886700" cy="836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/>
          <p:nvPr>
            <p:ph idx="2" type="chart"/>
          </p:nvPr>
        </p:nvSpPr>
        <p:spPr>
          <a:xfrm>
            <a:off x="440872" y="1216883"/>
            <a:ext cx="8167347" cy="31168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design">
  <p:cSld name="Title and Content with desig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36282" y="541154"/>
            <a:ext cx="8167347" cy="1064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/>
          <p:nvPr>
            <p:ph idx="2" type="tbl"/>
          </p:nvPr>
        </p:nvSpPr>
        <p:spPr>
          <a:xfrm>
            <a:off x="436282" y="1210649"/>
            <a:ext cx="8167347" cy="3238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7"/>
          <p:cNvSpPr/>
          <p:nvPr/>
        </p:nvSpPr>
        <p:spPr>
          <a:xfrm>
            <a:off x="7913459" y="3499041"/>
            <a:ext cx="452964" cy="511307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7893581" y="3859610"/>
            <a:ext cx="1250419" cy="1283891"/>
          </a:xfrm>
          <a:custGeom>
            <a:rect b="b" l="l" r="r" t="t"/>
            <a:pathLst>
              <a:path extrusionOk="0" h="1711855" w="1667226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632964" y="4010348"/>
            <a:ext cx="561415" cy="642271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307764" y="9326"/>
            <a:ext cx="1091641" cy="764345"/>
          </a:xfrm>
          <a:custGeom>
            <a:rect b="b" l="l" r="r" t="t"/>
            <a:pathLst>
              <a:path extrusionOk="0" h="1019127" w="1455521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184615" y="337503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9163" y="852353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185053" y="1359328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965329" y="3436628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966822" y="4464102"/>
            <a:ext cx="1091641" cy="699419"/>
          </a:xfrm>
          <a:custGeom>
            <a:rect b="b" l="l" r="r" t="t"/>
            <a:pathLst>
              <a:path extrusionOk="0" h="932559" w="145552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87997" y="3934082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075358" y="2910465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solidFill>
            <a:srgbClr val="334C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776" y="336098"/>
            <a:ext cx="509153" cy="950022"/>
          </a:xfrm>
          <a:custGeom>
            <a:rect b="b" l="l" r="r" t="t"/>
            <a:pathLst>
              <a:path extrusionOk="0" h="1266696" w="678871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185265" y="2387095"/>
            <a:ext cx="1091641" cy="950022"/>
          </a:xfrm>
          <a:prstGeom prst="hexagon">
            <a:avLst>
              <a:gd fmla="val 28413" name="adj"/>
              <a:gd fmla="val 115470" name="vf"/>
            </a:avLst>
          </a:prstGeom>
          <a:noFill/>
          <a:ln cap="flat" cmpd="sng" w="19050">
            <a:solidFill>
              <a:srgbClr val="FABE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751236" y="4471678"/>
            <a:ext cx="1091641" cy="676171"/>
          </a:xfrm>
          <a:custGeom>
            <a:rect b="b" l="l" r="r" t="t"/>
            <a:pathLst>
              <a:path extrusionOk="0" h="901561" w="145552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>
            <p:ph idx="2" type="pic"/>
          </p:nvPr>
        </p:nvSpPr>
        <p:spPr>
          <a:xfrm>
            <a:off x="2066211" y="1876574"/>
            <a:ext cx="1099380" cy="967046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07" name="Google Shape;107;p18"/>
          <p:cNvSpPr/>
          <p:nvPr>
            <p:ph idx="3" type="pic"/>
          </p:nvPr>
        </p:nvSpPr>
        <p:spPr>
          <a:xfrm>
            <a:off x="293333" y="1870039"/>
            <a:ext cx="1099380" cy="967046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08" name="Google Shape;108;p18"/>
          <p:cNvSpPr/>
          <p:nvPr>
            <p:ph idx="4" type="pic"/>
          </p:nvPr>
        </p:nvSpPr>
        <p:spPr>
          <a:xfrm>
            <a:off x="3863559" y="3929010"/>
            <a:ext cx="1099380" cy="967046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09" name="Google Shape;109;p18"/>
          <p:cNvSpPr/>
          <p:nvPr>
            <p:ph idx="5" type="pic"/>
          </p:nvPr>
        </p:nvSpPr>
        <p:spPr>
          <a:xfrm>
            <a:off x="2961449" y="2396196"/>
            <a:ext cx="1099380" cy="967046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Click icon to add picture" id="110" name="Google Shape;110;p18"/>
          <p:cNvSpPr txBox="1"/>
          <p:nvPr>
            <p:ph idx="1" type="body"/>
          </p:nvPr>
        </p:nvSpPr>
        <p:spPr>
          <a:xfrm>
            <a:off x="4572000" y="2320493"/>
            <a:ext cx="2275609" cy="1409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0" y="1277653"/>
            <a:ext cx="3791774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8"/>
          <p:cNvSpPr/>
          <p:nvPr/>
        </p:nvSpPr>
        <p:spPr>
          <a:xfrm>
            <a:off x="-4903" y="1361313"/>
            <a:ext cx="523079" cy="950022"/>
          </a:xfrm>
          <a:custGeom>
            <a:rect b="b" l="l" r="r" t="t"/>
            <a:pathLst>
              <a:path extrusionOk="0" h="1266696" w="697438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cap="flat" cmpd="sng" w="19050">
            <a:solidFill>
              <a:srgbClr val="D5DF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82181" y="1572669"/>
            <a:ext cx="3837872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82181" y="2576660"/>
            <a:ext cx="3195135" cy="9708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19"/>
          <p:cNvSpPr/>
          <p:nvPr>
            <p:ph idx="2" type="pic"/>
          </p:nvPr>
        </p:nvSpPr>
        <p:spPr>
          <a:xfrm>
            <a:off x="4308751" y="0"/>
            <a:ext cx="4835249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032883" y="1512434"/>
            <a:ext cx="3330891" cy="208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 rot="5400000">
            <a:off x="981174" y="1503729"/>
            <a:ext cx="2695194" cy="2160270"/>
          </a:xfrm>
          <a:prstGeom prst="hexagon">
            <a:avLst>
              <a:gd fmla="val 31211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lick icon to add picture" id="122" name="Google Shape;122;p20"/>
          <p:cNvSpPr txBox="1"/>
          <p:nvPr>
            <p:ph idx="1" type="body"/>
          </p:nvPr>
        </p:nvSpPr>
        <p:spPr>
          <a:xfrm>
            <a:off x="1739426" y="2183836"/>
            <a:ext cx="1177959" cy="8031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2" type="pic"/>
          </p:nvPr>
        </p:nvSpPr>
        <p:spPr>
          <a:xfrm>
            <a:off x="436282" y="416736"/>
            <a:ext cx="3784247" cy="433732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Quote 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4309" y="1392146"/>
            <a:ext cx="3388592" cy="12666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1999" y="2771261"/>
            <a:ext cx="3504520" cy="12666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b="0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2882669" y="541889"/>
            <a:ext cx="933680" cy="1053939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DC0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917947" y="1077686"/>
            <a:ext cx="2142754" cy="245233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CD3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69027" y="2593166"/>
            <a:ext cx="906028" cy="1036317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2188436" y="3496623"/>
            <a:ext cx="497536" cy="569192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EE8C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">
  <p:cSld name="4 Team Member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836099" y="1920265"/>
            <a:ext cx="1776046" cy="1576633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Click icon to add picture" id="136" name="Google Shape;136;p22"/>
          <p:cNvSpPr txBox="1"/>
          <p:nvPr>
            <p:ph idx="1" type="body"/>
          </p:nvPr>
        </p:nvSpPr>
        <p:spPr>
          <a:xfrm>
            <a:off x="910502" y="3573217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3" type="body"/>
          </p:nvPr>
        </p:nvSpPr>
        <p:spPr>
          <a:xfrm>
            <a:off x="910502" y="3971385"/>
            <a:ext cx="1573528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4" type="pic"/>
          </p:nvPr>
        </p:nvSpPr>
        <p:spPr>
          <a:xfrm>
            <a:off x="2717652" y="1380547"/>
            <a:ext cx="1776046" cy="1576633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Click icon to add picture" id="139" name="Google Shape;139;p22"/>
          <p:cNvSpPr txBox="1"/>
          <p:nvPr>
            <p:ph idx="5" type="body"/>
          </p:nvPr>
        </p:nvSpPr>
        <p:spPr>
          <a:xfrm>
            <a:off x="2790330" y="3034374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6" type="body"/>
          </p:nvPr>
        </p:nvSpPr>
        <p:spPr>
          <a:xfrm>
            <a:off x="2790330" y="3432542"/>
            <a:ext cx="1573528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2"/>
          <p:cNvSpPr/>
          <p:nvPr>
            <p:ph idx="7" type="pic"/>
          </p:nvPr>
        </p:nvSpPr>
        <p:spPr>
          <a:xfrm>
            <a:off x="4585051" y="1920265"/>
            <a:ext cx="1776046" cy="1576633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Click icon to add picture" id="142" name="Google Shape;142;p22"/>
          <p:cNvSpPr txBox="1"/>
          <p:nvPr>
            <p:ph idx="8" type="body"/>
          </p:nvPr>
        </p:nvSpPr>
        <p:spPr>
          <a:xfrm>
            <a:off x="4664033" y="3573217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9" type="body"/>
          </p:nvPr>
        </p:nvSpPr>
        <p:spPr>
          <a:xfrm>
            <a:off x="4664033" y="3971385"/>
            <a:ext cx="1573528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2"/>
          <p:cNvSpPr/>
          <p:nvPr>
            <p:ph idx="13" type="pic"/>
          </p:nvPr>
        </p:nvSpPr>
        <p:spPr>
          <a:xfrm>
            <a:off x="6375246" y="1377248"/>
            <a:ext cx="1776046" cy="1576633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Click icon to add picture" id="145" name="Google Shape;145;p22"/>
          <p:cNvSpPr txBox="1"/>
          <p:nvPr>
            <p:ph idx="14" type="body"/>
          </p:nvPr>
        </p:nvSpPr>
        <p:spPr>
          <a:xfrm>
            <a:off x="6476505" y="3034374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5" type="body"/>
          </p:nvPr>
        </p:nvSpPr>
        <p:spPr>
          <a:xfrm>
            <a:off x="6476505" y="3432542"/>
            <a:ext cx="1573528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Team Members">
  <p:cSld name="8 Team Member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82181" y="1775470"/>
            <a:ext cx="2932495" cy="2722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>
            <p:ph idx="2" type="pic"/>
          </p:nvPr>
        </p:nvSpPr>
        <p:spPr>
          <a:xfrm>
            <a:off x="3202347" y="327341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52" name="Google Shape;152;p23"/>
          <p:cNvSpPr txBox="1"/>
          <p:nvPr>
            <p:ph idx="1" type="body"/>
          </p:nvPr>
        </p:nvSpPr>
        <p:spPr>
          <a:xfrm>
            <a:off x="4140158" y="391886"/>
            <a:ext cx="1717382" cy="4699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3" type="body"/>
          </p:nvPr>
        </p:nvSpPr>
        <p:spPr>
          <a:xfrm>
            <a:off x="4140158" y="874411"/>
            <a:ext cx="1717382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3"/>
          <p:cNvSpPr/>
          <p:nvPr>
            <p:ph idx="4" type="pic"/>
          </p:nvPr>
        </p:nvSpPr>
        <p:spPr>
          <a:xfrm>
            <a:off x="6044937" y="327341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55" name="Google Shape;155;p23"/>
          <p:cNvSpPr txBox="1"/>
          <p:nvPr>
            <p:ph idx="5" type="body"/>
          </p:nvPr>
        </p:nvSpPr>
        <p:spPr>
          <a:xfrm>
            <a:off x="6982417" y="482000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6982418" y="874411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7" type="pic"/>
          </p:nvPr>
        </p:nvSpPr>
        <p:spPr>
          <a:xfrm>
            <a:off x="3202347" y="1503167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58" name="Google Shape;158;p23"/>
          <p:cNvSpPr txBox="1"/>
          <p:nvPr>
            <p:ph idx="8" type="body"/>
          </p:nvPr>
        </p:nvSpPr>
        <p:spPr>
          <a:xfrm>
            <a:off x="4140158" y="1578878"/>
            <a:ext cx="1644766" cy="4630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9" type="body"/>
          </p:nvPr>
        </p:nvSpPr>
        <p:spPr>
          <a:xfrm>
            <a:off x="4140159" y="2054791"/>
            <a:ext cx="1644766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3"/>
          <p:cNvSpPr/>
          <p:nvPr>
            <p:ph idx="13" type="pic"/>
          </p:nvPr>
        </p:nvSpPr>
        <p:spPr>
          <a:xfrm>
            <a:off x="6044937" y="1503167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61" name="Google Shape;161;p23"/>
          <p:cNvSpPr txBox="1"/>
          <p:nvPr>
            <p:ph idx="14" type="body"/>
          </p:nvPr>
        </p:nvSpPr>
        <p:spPr>
          <a:xfrm>
            <a:off x="6982417" y="1524152"/>
            <a:ext cx="1573529" cy="52585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5" type="body"/>
          </p:nvPr>
        </p:nvSpPr>
        <p:spPr>
          <a:xfrm>
            <a:off x="6982417" y="2059805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3"/>
          <p:cNvSpPr/>
          <p:nvPr>
            <p:ph idx="16" type="pic"/>
          </p:nvPr>
        </p:nvSpPr>
        <p:spPr>
          <a:xfrm>
            <a:off x="3202347" y="2678993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64" name="Google Shape;164;p23"/>
          <p:cNvSpPr txBox="1"/>
          <p:nvPr>
            <p:ph idx="17" type="body"/>
          </p:nvPr>
        </p:nvSpPr>
        <p:spPr>
          <a:xfrm>
            <a:off x="4140158" y="2831637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8" type="body"/>
          </p:nvPr>
        </p:nvSpPr>
        <p:spPr>
          <a:xfrm>
            <a:off x="4140158" y="3234058"/>
            <a:ext cx="1573528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3"/>
          <p:cNvSpPr/>
          <p:nvPr>
            <p:ph idx="19" type="pic"/>
          </p:nvPr>
        </p:nvSpPr>
        <p:spPr>
          <a:xfrm>
            <a:off x="6044937" y="2678993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67" name="Google Shape;167;p23"/>
          <p:cNvSpPr txBox="1"/>
          <p:nvPr>
            <p:ph idx="20" type="body"/>
          </p:nvPr>
        </p:nvSpPr>
        <p:spPr>
          <a:xfrm>
            <a:off x="6982417" y="2831637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21" type="body"/>
          </p:nvPr>
        </p:nvSpPr>
        <p:spPr>
          <a:xfrm>
            <a:off x="6982418" y="3234058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3"/>
          <p:cNvSpPr/>
          <p:nvPr>
            <p:ph idx="22" type="pic"/>
          </p:nvPr>
        </p:nvSpPr>
        <p:spPr>
          <a:xfrm>
            <a:off x="3202347" y="3865211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70" name="Google Shape;170;p23"/>
          <p:cNvSpPr txBox="1"/>
          <p:nvPr>
            <p:ph idx="23" type="body"/>
          </p:nvPr>
        </p:nvSpPr>
        <p:spPr>
          <a:xfrm>
            <a:off x="4140158" y="4027087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4" type="body"/>
          </p:nvPr>
        </p:nvSpPr>
        <p:spPr>
          <a:xfrm>
            <a:off x="4140158" y="4426196"/>
            <a:ext cx="1573528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3"/>
          <p:cNvSpPr/>
          <p:nvPr>
            <p:ph idx="25" type="pic"/>
          </p:nvPr>
        </p:nvSpPr>
        <p:spPr>
          <a:xfrm>
            <a:off x="6044937" y="3865211"/>
            <a:ext cx="879948" cy="1018440"/>
          </a:xfrm>
          <a:prstGeom prst="rect">
            <a:avLst/>
          </a:prstGeom>
          <a:noFill/>
          <a:ln>
            <a:noFill/>
          </a:ln>
        </p:spPr>
      </p:sp>
      <p:sp>
        <p:nvSpPr>
          <p:cNvPr descr="Click icon to add picture" id="173" name="Google Shape;173;p23"/>
          <p:cNvSpPr txBox="1"/>
          <p:nvPr>
            <p:ph idx="26" type="body"/>
          </p:nvPr>
        </p:nvSpPr>
        <p:spPr>
          <a:xfrm>
            <a:off x="6985209" y="4027087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7" type="body"/>
          </p:nvPr>
        </p:nvSpPr>
        <p:spPr>
          <a:xfrm>
            <a:off x="6982418" y="4426196"/>
            <a:ext cx="1573529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 with Icons">
  <p:cSld name="5 Column with Ico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1591227" y="1552955"/>
            <a:ext cx="1187260" cy="1381163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3131150" y="1555080"/>
            <a:ext cx="1187260" cy="1381163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4731284" y="1548390"/>
            <a:ext cx="1187260" cy="1381163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6305364" y="1551735"/>
            <a:ext cx="1187260" cy="1381163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lick icon to add picture" id="182" name="Google Shape;182;p24"/>
          <p:cNvSpPr txBox="1"/>
          <p:nvPr>
            <p:ph idx="1" type="body"/>
          </p:nvPr>
        </p:nvSpPr>
        <p:spPr>
          <a:xfrm>
            <a:off x="616328" y="3312424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2" type="body"/>
          </p:nvPr>
        </p:nvSpPr>
        <p:spPr>
          <a:xfrm>
            <a:off x="684470" y="3755798"/>
            <a:ext cx="1268765" cy="6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184" name="Google Shape;184;p24"/>
          <p:cNvSpPr txBox="1"/>
          <p:nvPr>
            <p:ph idx="3" type="body"/>
          </p:nvPr>
        </p:nvSpPr>
        <p:spPr>
          <a:xfrm>
            <a:off x="2166236" y="3312424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4" type="body"/>
          </p:nvPr>
        </p:nvSpPr>
        <p:spPr>
          <a:xfrm>
            <a:off x="2234378" y="3755798"/>
            <a:ext cx="1268765" cy="6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186" name="Google Shape;186;p24"/>
          <p:cNvSpPr txBox="1"/>
          <p:nvPr>
            <p:ph idx="5" type="body"/>
          </p:nvPr>
        </p:nvSpPr>
        <p:spPr>
          <a:xfrm>
            <a:off x="3805424" y="3312424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6" type="body"/>
          </p:nvPr>
        </p:nvSpPr>
        <p:spPr>
          <a:xfrm>
            <a:off x="3873566" y="3755798"/>
            <a:ext cx="1268765" cy="6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188" name="Google Shape;188;p24"/>
          <p:cNvSpPr txBox="1"/>
          <p:nvPr>
            <p:ph idx="7" type="body"/>
          </p:nvPr>
        </p:nvSpPr>
        <p:spPr>
          <a:xfrm>
            <a:off x="5444612" y="3312424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8" type="body"/>
          </p:nvPr>
        </p:nvSpPr>
        <p:spPr>
          <a:xfrm>
            <a:off x="5512754" y="3755798"/>
            <a:ext cx="1268765" cy="6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190" name="Google Shape;190;p24"/>
          <p:cNvSpPr txBox="1"/>
          <p:nvPr>
            <p:ph idx="9" type="body"/>
          </p:nvPr>
        </p:nvSpPr>
        <p:spPr>
          <a:xfrm>
            <a:off x="7083799" y="3312424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3" type="body"/>
          </p:nvPr>
        </p:nvSpPr>
        <p:spPr>
          <a:xfrm>
            <a:off x="7151942" y="3755798"/>
            <a:ext cx="1268765" cy="6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i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4"/>
          <p:cNvSpPr/>
          <p:nvPr>
            <p:ph idx="14" type="pic"/>
          </p:nvPr>
        </p:nvSpPr>
        <p:spPr>
          <a:xfrm>
            <a:off x="737462" y="1555079"/>
            <a:ext cx="1215774" cy="138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3" name="Google Shape;193;p24"/>
          <p:cNvSpPr/>
          <p:nvPr>
            <p:ph idx="15" type="pic"/>
          </p:nvPr>
        </p:nvSpPr>
        <p:spPr>
          <a:xfrm>
            <a:off x="2332010" y="1555079"/>
            <a:ext cx="1215774" cy="138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4" name="Google Shape;194;p24"/>
          <p:cNvSpPr/>
          <p:nvPr>
            <p:ph idx="16" type="pic"/>
          </p:nvPr>
        </p:nvSpPr>
        <p:spPr>
          <a:xfrm>
            <a:off x="3926558" y="1555079"/>
            <a:ext cx="1215774" cy="138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" name="Google Shape;195;p24"/>
          <p:cNvSpPr/>
          <p:nvPr>
            <p:ph idx="17" type="pic"/>
          </p:nvPr>
        </p:nvSpPr>
        <p:spPr>
          <a:xfrm>
            <a:off x="5521106" y="1555079"/>
            <a:ext cx="1215774" cy="138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" name="Google Shape;196;p24"/>
          <p:cNvSpPr/>
          <p:nvPr>
            <p:ph idx="18" type="pic"/>
          </p:nvPr>
        </p:nvSpPr>
        <p:spPr>
          <a:xfrm>
            <a:off x="7115652" y="1555079"/>
            <a:ext cx="1215774" cy="138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628650" y="2197367"/>
            <a:ext cx="1399032" cy="184822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1646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2250227" y="2197367"/>
            <a:ext cx="1400389" cy="185390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1646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3" type="body"/>
          </p:nvPr>
        </p:nvSpPr>
        <p:spPr>
          <a:xfrm>
            <a:off x="3873162" y="2197367"/>
            <a:ext cx="1399032" cy="184822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1646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4" type="body"/>
          </p:nvPr>
        </p:nvSpPr>
        <p:spPr>
          <a:xfrm>
            <a:off x="5494739" y="2197367"/>
            <a:ext cx="1399032" cy="184822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1646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5" type="body"/>
          </p:nvPr>
        </p:nvSpPr>
        <p:spPr>
          <a:xfrm>
            <a:off x="7116318" y="2197367"/>
            <a:ext cx="1399032" cy="184822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1646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6" type="body"/>
          </p:nvPr>
        </p:nvSpPr>
        <p:spPr>
          <a:xfrm>
            <a:off x="628650" y="1550357"/>
            <a:ext cx="1399032" cy="649664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7" type="body"/>
          </p:nvPr>
        </p:nvSpPr>
        <p:spPr>
          <a:xfrm>
            <a:off x="2250567" y="1550357"/>
            <a:ext cx="1399032" cy="649664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8" type="body"/>
          </p:nvPr>
        </p:nvSpPr>
        <p:spPr>
          <a:xfrm>
            <a:off x="3872484" y="1550357"/>
            <a:ext cx="1399032" cy="649664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9" type="body"/>
          </p:nvPr>
        </p:nvSpPr>
        <p:spPr>
          <a:xfrm>
            <a:off x="5494401" y="1550357"/>
            <a:ext cx="1399032" cy="649664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13" type="body"/>
          </p:nvPr>
        </p:nvSpPr>
        <p:spPr>
          <a:xfrm>
            <a:off x="7116318" y="1550357"/>
            <a:ext cx="1399032" cy="649664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971631" y="2279939"/>
            <a:ext cx="1781441" cy="205120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753072" y="1257785"/>
            <a:ext cx="1781441" cy="205120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3649257" y="2791731"/>
            <a:ext cx="1781441" cy="205120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5434251" y="2794058"/>
            <a:ext cx="1781441" cy="205120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6330547" y="1257785"/>
            <a:ext cx="1781441" cy="205120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956084" y="1250270"/>
            <a:ext cx="5364576" cy="2052713"/>
          </a:xfrm>
          <a:custGeom>
            <a:rect b="b" l="l" r="r" t="t"/>
            <a:pathLst>
              <a:path extrusionOk="0" h="2736950" w="7152768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cap="flat" cmpd="sng" w="38100">
            <a:solidFill>
              <a:srgbClr val="D9E5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6330734" y="1258106"/>
            <a:ext cx="1780162" cy="1546698"/>
          </a:xfrm>
          <a:custGeom>
            <a:rect b="b" l="l" r="r" t="t"/>
            <a:pathLst>
              <a:path extrusionOk="0" h="2062264" w="2373549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cap="flat" cmpd="sng" w="38100">
            <a:solidFill>
              <a:srgbClr val="D9E5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2" name="Google Shape;222;p26"/>
          <p:cNvSpPr/>
          <p:nvPr/>
        </p:nvSpPr>
        <p:spPr>
          <a:xfrm flipH="1">
            <a:off x="8036626" y="1682600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3" name="Google Shape;223;p26"/>
          <p:cNvSpPr/>
          <p:nvPr/>
        </p:nvSpPr>
        <p:spPr>
          <a:xfrm flipH="1">
            <a:off x="7150918" y="1178324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4" name="Google Shape;224;p26"/>
          <p:cNvSpPr/>
          <p:nvPr/>
        </p:nvSpPr>
        <p:spPr>
          <a:xfrm flipH="1">
            <a:off x="6246128" y="1693782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5" name="Google Shape;225;p26"/>
          <p:cNvSpPr/>
          <p:nvPr/>
        </p:nvSpPr>
        <p:spPr>
          <a:xfrm flipH="1">
            <a:off x="6250095" y="2708141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5359512" y="3218145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4453385" y="2710043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8" name="Google Shape;228;p26"/>
          <p:cNvSpPr/>
          <p:nvPr/>
        </p:nvSpPr>
        <p:spPr>
          <a:xfrm flipH="1">
            <a:off x="4463995" y="1688475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29" name="Google Shape;229;p26"/>
          <p:cNvSpPr/>
          <p:nvPr/>
        </p:nvSpPr>
        <p:spPr>
          <a:xfrm flipH="1">
            <a:off x="3583617" y="1174328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30" name="Google Shape;230;p26"/>
          <p:cNvSpPr/>
          <p:nvPr/>
        </p:nvSpPr>
        <p:spPr>
          <a:xfrm flipH="1">
            <a:off x="2674382" y="1685867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31" name="Google Shape;231;p26"/>
          <p:cNvSpPr/>
          <p:nvPr/>
        </p:nvSpPr>
        <p:spPr>
          <a:xfrm flipH="1">
            <a:off x="2674464" y="2710043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32" name="Google Shape;232;p26"/>
          <p:cNvSpPr/>
          <p:nvPr/>
        </p:nvSpPr>
        <p:spPr>
          <a:xfrm flipH="1">
            <a:off x="1789739" y="2222088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>
            <a:off x="892727" y="2709157"/>
            <a:ext cx="153234" cy="1773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descr="Click icon to add picture" id="234" name="Google Shape;234;p26"/>
          <p:cNvSpPr txBox="1"/>
          <p:nvPr>
            <p:ph idx="1" type="body"/>
          </p:nvPr>
        </p:nvSpPr>
        <p:spPr>
          <a:xfrm>
            <a:off x="1130352" y="2898752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2" type="body"/>
          </p:nvPr>
        </p:nvSpPr>
        <p:spPr>
          <a:xfrm>
            <a:off x="1130352" y="3335309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236" name="Google Shape;236;p26"/>
          <p:cNvSpPr txBox="1"/>
          <p:nvPr>
            <p:ph idx="3" type="body"/>
          </p:nvPr>
        </p:nvSpPr>
        <p:spPr>
          <a:xfrm>
            <a:off x="2917456" y="1766732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4" type="body"/>
          </p:nvPr>
        </p:nvSpPr>
        <p:spPr>
          <a:xfrm>
            <a:off x="2917456" y="2203289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238" name="Google Shape;238;p26"/>
          <p:cNvSpPr txBox="1"/>
          <p:nvPr>
            <p:ph idx="5" type="body"/>
          </p:nvPr>
        </p:nvSpPr>
        <p:spPr>
          <a:xfrm>
            <a:off x="3830423" y="3351811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6" type="body"/>
          </p:nvPr>
        </p:nvSpPr>
        <p:spPr>
          <a:xfrm>
            <a:off x="3830423" y="3788368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240" name="Google Shape;240;p26"/>
          <p:cNvSpPr txBox="1"/>
          <p:nvPr>
            <p:ph idx="7" type="body"/>
          </p:nvPr>
        </p:nvSpPr>
        <p:spPr>
          <a:xfrm>
            <a:off x="5626456" y="3351811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8" type="body"/>
          </p:nvPr>
        </p:nvSpPr>
        <p:spPr>
          <a:xfrm>
            <a:off x="5626456" y="3788368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242" name="Google Shape;242;p26"/>
          <p:cNvSpPr txBox="1"/>
          <p:nvPr>
            <p:ph idx="9" type="body"/>
          </p:nvPr>
        </p:nvSpPr>
        <p:spPr>
          <a:xfrm>
            <a:off x="6551038" y="1766732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13" type="body"/>
          </p:nvPr>
        </p:nvSpPr>
        <p:spPr>
          <a:xfrm>
            <a:off x="6551038" y="2203289"/>
            <a:ext cx="1408181" cy="3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434186" y="545029"/>
            <a:ext cx="7886700" cy="903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 flipH="1">
            <a:off x="576967" y="368325"/>
            <a:ext cx="1414771" cy="165989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/>
          <p:nvPr/>
        </p:nvSpPr>
        <p:spPr>
          <a:xfrm flipH="1">
            <a:off x="587359" y="3043428"/>
            <a:ext cx="1414769" cy="165989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 flipH="1">
            <a:off x="0" y="2782494"/>
            <a:ext cx="868461" cy="1127123"/>
          </a:xfrm>
          <a:custGeom>
            <a:rect b="b" l="l" r="r" t="t"/>
            <a:pathLst>
              <a:path extrusionOk="0" h="1502830" w="1157948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lick icon to add picture" id="251" name="Google Shape;251;p27"/>
          <p:cNvSpPr txBox="1"/>
          <p:nvPr>
            <p:ph idx="1" type="body"/>
          </p:nvPr>
        </p:nvSpPr>
        <p:spPr>
          <a:xfrm>
            <a:off x="3413029" y="2719199"/>
            <a:ext cx="1990159" cy="44097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2" type="body"/>
          </p:nvPr>
        </p:nvSpPr>
        <p:spPr>
          <a:xfrm>
            <a:off x="3413029" y="3184887"/>
            <a:ext cx="1990159" cy="1295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27"/>
          <p:cNvSpPr/>
          <p:nvPr>
            <p:ph idx="3" type="pic"/>
          </p:nvPr>
        </p:nvSpPr>
        <p:spPr>
          <a:xfrm>
            <a:off x="1341128" y="1722094"/>
            <a:ext cx="1414770" cy="1608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3413028" y="1268159"/>
            <a:ext cx="4949572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Click icon to add picture" id="255" name="Google Shape;255;p27"/>
          <p:cNvSpPr txBox="1"/>
          <p:nvPr>
            <p:ph idx="4" type="body"/>
          </p:nvPr>
        </p:nvSpPr>
        <p:spPr>
          <a:xfrm>
            <a:off x="5858629" y="2719199"/>
            <a:ext cx="1990159" cy="44097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>
                <a:solidFill>
                  <a:schemeClr val="accent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5" type="body"/>
          </p:nvPr>
        </p:nvSpPr>
        <p:spPr>
          <a:xfrm>
            <a:off x="5858629" y="3184887"/>
            <a:ext cx="1990159" cy="1295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>
            <a:off x="0" y="2145590"/>
            <a:ext cx="1770772" cy="2757399"/>
          </a:xfrm>
          <a:custGeom>
            <a:rect b="b" l="l" r="r" t="t"/>
            <a:pathLst>
              <a:path extrusionOk="0" h="3676532" w="2361029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rgbClr val="FCD3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 flipH="1">
            <a:off x="760675" y="3939952"/>
            <a:ext cx="1283074" cy="1194955"/>
          </a:xfrm>
          <a:custGeom>
            <a:rect b="b" l="l" r="r" t="t"/>
            <a:pathLst>
              <a:path extrusionOk="0" h="1593273" w="1710765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lick icon to add picture" id="261" name="Google Shape;261;p28"/>
          <p:cNvSpPr txBox="1"/>
          <p:nvPr>
            <p:ph idx="1" type="body"/>
          </p:nvPr>
        </p:nvSpPr>
        <p:spPr>
          <a:xfrm>
            <a:off x="3953707" y="768927"/>
            <a:ext cx="3872032" cy="3155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3953706" y="1101802"/>
            <a:ext cx="3872032" cy="1129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263" name="Google Shape;263;p28"/>
          <p:cNvSpPr txBox="1"/>
          <p:nvPr>
            <p:ph idx="3" type="body"/>
          </p:nvPr>
        </p:nvSpPr>
        <p:spPr>
          <a:xfrm>
            <a:off x="3953707" y="2238514"/>
            <a:ext cx="3872032" cy="3155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Click icon to add picture" id="264" name="Google Shape;264;p28"/>
          <p:cNvSpPr txBox="1"/>
          <p:nvPr>
            <p:ph idx="4" type="body"/>
          </p:nvPr>
        </p:nvSpPr>
        <p:spPr>
          <a:xfrm>
            <a:off x="3953705" y="3448105"/>
            <a:ext cx="3872032" cy="3160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5" type="body"/>
          </p:nvPr>
        </p:nvSpPr>
        <p:spPr>
          <a:xfrm>
            <a:off x="3953706" y="2564763"/>
            <a:ext cx="3872032" cy="8833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6" type="body"/>
          </p:nvPr>
        </p:nvSpPr>
        <p:spPr>
          <a:xfrm>
            <a:off x="3953706" y="3781442"/>
            <a:ext cx="3872032" cy="1226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28"/>
          <p:cNvSpPr/>
          <p:nvPr/>
        </p:nvSpPr>
        <p:spPr>
          <a:xfrm flipH="1">
            <a:off x="1973918" y="3524290"/>
            <a:ext cx="501611" cy="588520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376999" y="530329"/>
            <a:ext cx="2995630" cy="17081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28"/>
          <p:cNvSpPr/>
          <p:nvPr>
            <p:ph idx="7" type="pic"/>
          </p:nvPr>
        </p:nvSpPr>
        <p:spPr>
          <a:xfrm>
            <a:off x="3550629" y="856252"/>
            <a:ext cx="380833" cy="424412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28"/>
          <p:cNvSpPr/>
          <p:nvPr>
            <p:ph idx="8" type="pic"/>
          </p:nvPr>
        </p:nvSpPr>
        <p:spPr>
          <a:xfrm>
            <a:off x="3543529" y="2329238"/>
            <a:ext cx="402203" cy="424411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/>
          <p:nvPr>
            <p:ph idx="9" type="pic"/>
          </p:nvPr>
        </p:nvSpPr>
        <p:spPr>
          <a:xfrm>
            <a:off x="3535552" y="3537031"/>
            <a:ext cx="402203" cy="424411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自定义版式">
  <p:cSld name="14_自定义版式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>
            <p:ph idx="2" type="pic"/>
          </p:nvPr>
        </p:nvSpPr>
        <p:spPr>
          <a:xfrm>
            <a:off x="5619868" y="396861"/>
            <a:ext cx="3186655" cy="3548348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88070" y="2439840"/>
            <a:ext cx="3719867" cy="15053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0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700"/>
              <a:buChar char="•"/>
              <a:defRPr sz="700"/>
            </a:lvl3pPr>
            <a:lvl4pPr indent="-2667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4pPr>
            <a:lvl5pPr indent="-2667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600"/>
              <a:buChar char="•"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6" name="Google Shape;276;p29"/>
          <p:cNvSpPr/>
          <p:nvPr/>
        </p:nvSpPr>
        <p:spPr>
          <a:xfrm flipH="1">
            <a:off x="5550729" y="3381544"/>
            <a:ext cx="1010760" cy="1185884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rgbClr val="FABE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4890762" y="3579680"/>
            <a:ext cx="497536" cy="569192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78" name="Google Shape;278;p29"/>
          <p:cNvSpPr txBox="1"/>
          <p:nvPr>
            <p:ph type="title"/>
          </p:nvPr>
        </p:nvSpPr>
        <p:spPr>
          <a:xfrm>
            <a:off x="388070" y="1873116"/>
            <a:ext cx="73679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29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>
            <a:alpha val="20000"/>
          </a:scheme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  <a:defRPr b="1" i="0" sz="3300" u="none" cap="none" strike="noStrike">
                <a:solidFill>
                  <a:schemeClr val="accent6"/>
                </a:solidFill>
                <a:latin typeface="Mate"/>
                <a:ea typeface="Mate"/>
                <a:cs typeface="Mate"/>
                <a:sym typeface="M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24">
          <p15:clr>
            <a:srgbClr val="F26B43"/>
          </p15:clr>
        </p15:guide>
        <p15:guide id="2" pos="2880">
          <p15:clr>
            <a:srgbClr val="F26B43"/>
          </p15:clr>
        </p15:guide>
        <p15:guide id="3" pos="4230">
          <p15:clr>
            <a:srgbClr val="F26B43"/>
          </p15:clr>
        </p15:guide>
        <p15:guide id="4" pos="1242">
          <p15:clr>
            <a:srgbClr val="F26B43"/>
          </p15:clr>
        </p15:guide>
        <p15:guide id="5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ongodb.com/docs/manual/core/databases-and-collections/#databas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ongodb.com/docs/manual/core/databases-and-collections/#databases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ongodb.com/docs/manual/core/databases-and-collections/#databases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ongodb.com/docs/manual/installation/" TargetMode="External"/><Relationship Id="rId4" Type="http://schemas.openxmlformats.org/officeDocument/2006/relationships/hyperlink" Target="https://www.mongodb.com/try/download/community" TargetMode="External"/><Relationship Id="rId5" Type="http://schemas.openxmlformats.org/officeDocument/2006/relationships/hyperlink" Target="https://www.mongodb.com/try/download/enterpris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ongodb.com/try/download/shell" TargetMode="External"/><Relationship Id="rId4" Type="http://schemas.openxmlformats.org/officeDocument/2006/relationships/hyperlink" Target="https://www.mongodb.com/docs/atlas/getting-started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1113573" y="1490194"/>
            <a:ext cx="3943345" cy="1543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Introduction to MongoDB</a:t>
            </a:r>
            <a:endParaRPr/>
          </a:p>
        </p:txBody>
      </p:sp>
      <p:pic>
        <p:nvPicPr>
          <p:cNvPr descr="Image result for mongodb"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828" y="1490195"/>
            <a:ext cx="3465011" cy="20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440872" y="26497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MongoDB Data Types</a:t>
            </a:r>
            <a:endParaRPr/>
          </a:p>
        </p:txBody>
      </p:sp>
      <p:sp>
        <p:nvSpPr>
          <p:cNvPr id="354" name="Google Shape;354;p39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260" y="1101550"/>
            <a:ext cx="5691480" cy="331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440872" y="26497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Who’s is using MongoDB?</a:t>
            </a:r>
            <a:endParaRPr/>
          </a:p>
        </p:txBody>
      </p:sp>
      <p:sp>
        <p:nvSpPr>
          <p:cNvPr id="362" name="Google Shape;362;p40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4" name="Google Shape;364;p40"/>
          <p:cNvSpPr txBox="1"/>
          <p:nvPr/>
        </p:nvSpPr>
        <p:spPr>
          <a:xfrm>
            <a:off x="440872" y="1034773"/>
            <a:ext cx="812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has been adopted as backend software by a few major websites and services including Toyota, Cisco, Shutterfly, Adobe, Ericsson, Craigslist, eBay, and Foursquare.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e the source image" id="365" name="Google Shape;3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919" y="1725707"/>
            <a:ext cx="4442936" cy="277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40872" y="24211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MongoDB Terms</a:t>
            </a:r>
            <a:endParaRPr/>
          </a:p>
        </p:txBody>
      </p:sp>
      <p:sp>
        <p:nvSpPr>
          <p:cNvPr id="371" name="Google Shape;371;p41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41">
            <a:hlinkClick r:id="rId3"/>
          </p:cNvPr>
          <p:cNvSpPr/>
          <p:nvPr/>
        </p:nvSpPr>
        <p:spPr>
          <a:xfrm>
            <a:off x="1238591" y="99607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440872" y="1078690"/>
            <a:ext cx="82623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1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Databases: </a:t>
            </a:r>
            <a:r>
              <a:rPr b="0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0" i="0" lang="en-GB" sz="15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 stores one or more collections of documents.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b="1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Collections: </a:t>
            </a:r>
            <a:r>
              <a:rPr b="0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MongoDB stores documents in collections. Collections are analogous to tables in relational databases.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b="1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Documents: </a:t>
            </a:r>
            <a:r>
              <a:rPr b="0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MongoDB stores data records as BSON documents &amp; similar to JSON objects. It is analogous to row in relational databases. These are composed of field-and-value pairs and have the following structure: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field1: value1,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field2: value2,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field3: value3,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...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  fieldN: valueN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500" u="none" cap="none" strike="noStrike">
              <a:solidFill>
                <a:srgbClr val="001E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b="1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Fields Names: </a:t>
            </a:r>
            <a:r>
              <a:rPr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These are strings analogous to column in relational databases.</a:t>
            </a:r>
            <a:r>
              <a:rPr b="1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440872" y="24211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380" name="Google Shape;380;p42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81" name="Google Shape;381;p42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2" name="Google Shape;382;p42">
            <a:hlinkClick r:id="rId3"/>
          </p:cNvPr>
          <p:cNvSpPr/>
          <p:nvPr/>
        </p:nvSpPr>
        <p:spPr>
          <a:xfrm>
            <a:off x="1238591" y="99607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89" y="1483758"/>
            <a:ext cx="7187422" cy="2024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440872" y="24211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SQL Vs MongoDB Terms</a:t>
            </a:r>
            <a:endParaRPr/>
          </a:p>
        </p:txBody>
      </p:sp>
      <p:sp>
        <p:nvSpPr>
          <p:cNvPr id="389" name="Google Shape;389;p43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90" name="Google Shape;390;p43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1" name="Google Shape;391;p43">
            <a:hlinkClick r:id="rId3"/>
          </p:cNvPr>
          <p:cNvSpPr/>
          <p:nvPr/>
        </p:nvSpPr>
        <p:spPr>
          <a:xfrm>
            <a:off x="1238591" y="99607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620" y="1369895"/>
            <a:ext cx="5875020" cy="2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436282" y="541154"/>
            <a:ext cx="81672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MongoDB Installation</a:t>
            </a:r>
            <a:endParaRPr/>
          </a:p>
        </p:txBody>
      </p:sp>
      <p:sp>
        <p:nvSpPr>
          <p:cNvPr id="399" name="Google Shape;399;p44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400" name="Google Shape;400;p44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436282" y="1070611"/>
            <a:ext cx="82713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b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MongoDB is available in two server editions: </a:t>
            </a:r>
            <a:r>
              <a:rPr b="0" i="1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r>
              <a:rPr b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1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Enterprise</a:t>
            </a:r>
            <a:r>
              <a:rPr b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500">
              <a:solidFill>
                <a:srgbClr val="001E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Community edition is free &amp; Enterprise edition is a paid version and has some advanced features.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Installation links: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GB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Install MongoDB — MongoDB Manual</a:t>
            </a:r>
            <a:endParaRPr b="0" i="0" sz="15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	Community: </a:t>
            </a: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Try MongoDB Community Edition | MongoDB</a:t>
            </a:r>
            <a:endParaRPr sz="15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Enterprise: </a:t>
            </a: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Try MongoDB Enterprise Advanced | MongoDB</a:t>
            </a:r>
            <a:endParaRPr sz="1500">
              <a:solidFill>
                <a:srgbClr val="0070C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➢"/>
            </a:pPr>
            <a:r>
              <a:rPr lang="en-GB" sz="1500">
                <a:solidFill>
                  <a:schemeClr val="dk1"/>
                </a:solidFill>
              </a:rPr>
              <a:t>Some basic Commands : </a:t>
            </a:r>
            <a:r>
              <a:rPr lang="en-GB" sz="1500">
                <a:solidFill>
                  <a:srgbClr val="0070C0"/>
                </a:solidFill>
              </a:rPr>
              <a:t>https://soulhydra101.github.io/MONGODB-BCT/</a:t>
            </a:r>
            <a:endParaRPr sz="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436282" y="541153"/>
            <a:ext cx="8167347" cy="5789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MongoDB Compass &amp; MongoDB Atlas</a:t>
            </a:r>
            <a:endParaRPr/>
          </a:p>
        </p:txBody>
      </p:sp>
      <p:sp>
        <p:nvSpPr>
          <p:cNvPr id="408" name="Google Shape;408;p45"/>
          <p:cNvSpPr txBox="1"/>
          <p:nvPr>
            <p:ph idx="11" type="ftr"/>
          </p:nvPr>
        </p:nvSpPr>
        <p:spPr>
          <a:xfrm>
            <a:off x="363474" y="466344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409" name="Google Shape;409;p45"/>
          <p:cNvSpPr txBox="1"/>
          <p:nvPr>
            <p:ph idx="12" type="sldNum"/>
          </p:nvPr>
        </p:nvSpPr>
        <p:spPr>
          <a:xfrm>
            <a:off x="8395627" y="4663440"/>
            <a:ext cx="3439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363474" y="1173480"/>
            <a:ext cx="8113358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b="1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MongoDB Compass</a:t>
            </a:r>
            <a:r>
              <a:rPr b="0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 is a powerful GUI for querying, aggregating, and analyzing your MongoDB data in a visual environment. It is free to use and can be run on macOS, Windows, and Linux.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1E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Installation link: </a:t>
            </a: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MongoDB Compass Download | MongoDB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1E2B"/>
              </a:buClr>
              <a:buSzPts val="1500"/>
              <a:buFont typeface="Noto Sans Symbols"/>
              <a:buChar char="⮚"/>
            </a:pPr>
            <a:r>
              <a:rPr b="1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MongoDB Atlas</a:t>
            </a:r>
            <a:r>
              <a:rPr b="0" i="0" lang="en-GB" sz="1500">
                <a:solidFill>
                  <a:srgbClr val="001E2B"/>
                </a:solidFill>
                <a:latin typeface="Arial"/>
                <a:ea typeface="Arial"/>
                <a:cs typeface="Arial"/>
                <a:sym typeface="Arial"/>
              </a:rPr>
              <a:t> is a multi-cloud database service by the same people that build MongoDB. It makes easy to deploy and manage databases on-demand when and where you need them.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rgbClr val="001E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⮚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Get Started with Atlas — MongoDB Atlas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>
            <p:ph type="title"/>
          </p:nvPr>
        </p:nvSpPr>
        <p:spPr>
          <a:xfrm>
            <a:off x="2400300" y="1826293"/>
            <a:ext cx="3791774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Thank </a:t>
            </a:r>
            <a:r>
              <a:rPr lang="en-GB" sz="3600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440872" y="26497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What is MongoDB?</a:t>
            </a:r>
            <a:endParaRPr/>
          </a:p>
        </p:txBody>
      </p:sp>
      <p:sp>
        <p:nvSpPr>
          <p:cNvPr id="292" name="Google Shape;292;p31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440872" y="1175950"/>
            <a:ext cx="44892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0" i="0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NoSQL database.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pen-source document-oriented database.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0" i="0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scale-out architecture allows you to meet the increasing demand for your system by adding more nodes to share the load.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0" i="0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uses BSON (Binary JSON) to query database.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data in the form of BSON documents.</a:t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140" y="1288802"/>
            <a:ext cx="3966265" cy="256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440872" y="380307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What is NoSQL Database?</a:t>
            </a:r>
            <a:endParaRPr/>
          </a:p>
        </p:txBody>
      </p:sp>
      <p:sp>
        <p:nvSpPr>
          <p:cNvPr id="301" name="Google Shape;301;p32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440872" y="1272540"/>
            <a:ext cx="8298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500"/>
              <a:buFont typeface="Noto Sans Symbols"/>
              <a:buChar char="⮚"/>
            </a:pPr>
            <a:r>
              <a:rPr b="0" i="0" lang="en-GB" sz="1500" u="none" cap="none" strike="noStrike">
                <a:solidFill>
                  <a:srgbClr val="42494F"/>
                </a:solidFill>
                <a:latin typeface="Arial"/>
                <a:ea typeface="Arial"/>
                <a:cs typeface="Arial"/>
                <a:sym typeface="Arial"/>
              </a:rPr>
              <a:t>The term “NoSQL database” refer to any “Non-relational” or “Not only SQL” databases </a:t>
            </a: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mechanism for storage and retrieval of data in a format other than tabular relations model used in relational databases. </a:t>
            </a:r>
            <a:endParaRPr sz="1100"/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 database doesn't use tables for storing data.</a:t>
            </a:r>
            <a:endParaRPr sz="1100"/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generally used to store </a:t>
            </a:r>
            <a:r>
              <a:rPr b="1" i="0" lang="en-GB" sz="1500" u="none" cap="none" strike="noStrike">
                <a:solidFill>
                  <a:schemeClr val="dk1"/>
                </a:solidFill>
              </a:rPr>
              <a:t>big data</a:t>
            </a: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GB" sz="1500" u="none" cap="none" strike="noStrike">
                <a:solidFill>
                  <a:schemeClr val="dk1"/>
                </a:solidFill>
              </a:rPr>
              <a:t>real-time </a:t>
            </a: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applications.</a:t>
            </a:r>
            <a:endParaRPr sz="1100"/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schema i.e., no predefined or rigid schema.</a:t>
            </a:r>
            <a:endParaRPr sz="1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440872" y="380307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Types of NoSQL Database</a:t>
            </a:r>
            <a:endParaRPr/>
          </a:p>
        </p:txBody>
      </p:sp>
      <p:sp>
        <p:nvSpPr>
          <p:cNvPr id="309" name="Google Shape;309;p33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440872" y="1272540"/>
            <a:ext cx="829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NoSQL Databases</a:t>
            </a:r>
            <a:r>
              <a:rPr b="0" i="0" lang="en-GB" sz="1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are mainly categorized into four types: Key-value pair, Column-oriented, Graph-based &amp; Document-oriented. 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243" y="2041451"/>
            <a:ext cx="7949354" cy="238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440872" y="264974"/>
            <a:ext cx="7886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SQL Vs NoSQL</a:t>
            </a:r>
            <a:endParaRPr/>
          </a:p>
        </p:txBody>
      </p:sp>
      <p:sp>
        <p:nvSpPr>
          <p:cNvPr id="318" name="Google Shape;318;p34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20" name="Google Shape;320;p34"/>
          <p:cNvGraphicFramePr/>
          <p:nvPr/>
        </p:nvGraphicFramePr>
        <p:xfrm>
          <a:off x="839288" y="1002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{5E6724AD-DB0F-49BB-A1F1-BCF1BD0D94B5}</a:tableStyleId>
              </a:tblPr>
              <a:tblGrid>
                <a:gridCol w="3616775"/>
                <a:gridCol w="3505200"/>
              </a:tblGrid>
              <a:tr h="27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/>
                        <a:t>SQL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cap="none" strike="noStrike"/>
                        <a:t>NoSQL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2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databases are primarily called RDBMS or Relational Databases.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NoSQL databases are primarily called as Non-relational or distributed database.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52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databases are table-based databases.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NoSQL databases can be document based, key-value pairs, graph databases.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27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Vertical Scalability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Horizontal Scalability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Fixed or Predefined schema.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Flexible schema.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0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Not suitable for hierarchical data storage.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Suitable for hierarchical data storage.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9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Oracle, MySQL, Microsoft SQL Server, and PostgreSQL.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Document: MongoDB and CouchDB, Key-value: Redis and DynamoDB,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Column-based: Cassandra and HBase, Graph: Neo4j and Amazon Neptune.</a:t>
                      </a:r>
                      <a:endParaRPr sz="1500"/>
                    </a:p>
                  </a:txBody>
                  <a:tcPr marT="34300" marB="34300" marR="68600" marL="68600"/>
                </a:tc>
              </a:tr>
              <a:tr h="27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440872" y="26497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When to use NoSQL?</a:t>
            </a:r>
            <a:endParaRPr/>
          </a:p>
        </p:txBody>
      </p:sp>
      <p:sp>
        <p:nvSpPr>
          <p:cNvPr id="326" name="Google Shape;326;p35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495300" y="1101550"/>
            <a:ext cx="81078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te"/>
              <a:buAutoNum type="arabicPeriod"/>
            </a:pPr>
            <a:r>
              <a:rPr b="1" lang="en-GB" sz="1500">
                <a:solidFill>
                  <a:schemeClr val="dk1"/>
                </a:solidFill>
              </a:rPr>
              <a:t>For Big Data</a:t>
            </a:r>
            <a:r>
              <a:rPr lang="en-GB" sz="1500">
                <a:solidFill>
                  <a:schemeClr val="dk1"/>
                </a:solidFill>
              </a:rPr>
              <a:t> – When you need to store and retrieve a </a:t>
            </a:r>
            <a:r>
              <a:rPr b="1" lang="en-GB" sz="1500">
                <a:solidFill>
                  <a:schemeClr val="dk1"/>
                </a:solidFill>
              </a:rPr>
              <a:t>huge amount of data</a:t>
            </a:r>
            <a:r>
              <a:rPr lang="en-GB" sz="1500">
                <a:solidFill>
                  <a:schemeClr val="dk1"/>
                </a:solidFill>
              </a:rPr>
              <a:t> quickly.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te"/>
              <a:buAutoNum type="arabicPeriod"/>
            </a:pPr>
            <a:r>
              <a:rPr b="1" lang="en-GB" sz="1500">
                <a:solidFill>
                  <a:schemeClr val="dk1"/>
                </a:solidFill>
              </a:rPr>
              <a:t>For Flexible Data</a:t>
            </a:r>
            <a:r>
              <a:rPr lang="en-GB" sz="1500">
                <a:solidFill>
                  <a:schemeClr val="dk1"/>
                </a:solidFill>
              </a:rPr>
              <a:t> – When your data </a:t>
            </a:r>
            <a:r>
              <a:rPr b="1" lang="en-GB" sz="1500">
                <a:solidFill>
                  <a:schemeClr val="dk1"/>
                </a:solidFill>
              </a:rPr>
              <a:t>keeps changing</a:t>
            </a:r>
            <a:r>
              <a:rPr lang="en-GB" sz="1500">
                <a:solidFill>
                  <a:schemeClr val="dk1"/>
                </a:solidFill>
              </a:rPr>
              <a:t> and doesn’t fit into a fixed structure.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te"/>
              <a:buAutoNum type="arabicPeriod"/>
            </a:pPr>
            <a:r>
              <a:rPr b="1" lang="en-GB" sz="1500">
                <a:solidFill>
                  <a:schemeClr val="dk1"/>
                </a:solidFill>
              </a:rPr>
              <a:t>For High-Speed Performance</a:t>
            </a:r>
            <a:r>
              <a:rPr lang="en-GB" sz="1500">
                <a:solidFill>
                  <a:schemeClr val="dk1"/>
                </a:solidFill>
              </a:rPr>
              <a:t> – When you don’t need complex </a:t>
            </a:r>
            <a:r>
              <a:rPr b="1" lang="en-GB" sz="1500">
                <a:solidFill>
                  <a:schemeClr val="dk1"/>
                </a:solidFill>
              </a:rPr>
              <a:t>relationships (JOINs)</a:t>
            </a:r>
            <a:r>
              <a:rPr lang="en-GB" sz="1500">
                <a:solidFill>
                  <a:schemeClr val="dk1"/>
                </a:solidFill>
              </a:rPr>
              <a:t> between data and want </a:t>
            </a:r>
            <a:r>
              <a:rPr b="1" lang="en-GB" sz="1500">
                <a:solidFill>
                  <a:schemeClr val="dk1"/>
                </a:solidFill>
              </a:rPr>
              <a:t>faster queries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te"/>
              <a:buAutoNum type="arabicPeriod"/>
            </a:pPr>
            <a:r>
              <a:rPr b="1" lang="en-GB" sz="1500">
                <a:solidFill>
                  <a:schemeClr val="dk1"/>
                </a:solidFill>
              </a:rPr>
              <a:t>For Scalability</a:t>
            </a:r>
            <a:r>
              <a:rPr lang="en-GB" sz="1500">
                <a:solidFill>
                  <a:schemeClr val="dk1"/>
                </a:solidFill>
              </a:rPr>
              <a:t> – When your data is </a:t>
            </a:r>
            <a:r>
              <a:rPr b="1" lang="en-GB" sz="1500">
                <a:solidFill>
                  <a:schemeClr val="dk1"/>
                </a:solidFill>
              </a:rPr>
              <a:t>growing continuously</a:t>
            </a:r>
            <a:r>
              <a:rPr lang="en-GB" sz="1500">
                <a:solidFill>
                  <a:schemeClr val="dk1"/>
                </a:solidFill>
              </a:rPr>
              <a:t>, and you need to </a:t>
            </a:r>
            <a:r>
              <a:rPr b="1" lang="en-GB" sz="1500">
                <a:solidFill>
                  <a:schemeClr val="dk1"/>
                </a:solidFill>
              </a:rPr>
              <a:t>easily add more servers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te"/>
              <a:buAutoNum type="arabicPeriod"/>
            </a:pPr>
            <a:r>
              <a:rPr b="1" lang="en-GB" sz="1500">
                <a:solidFill>
                  <a:schemeClr val="dk1"/>
                </a:solidFill>
              </a:rPr>
              <a:t>For Real-Time Applications</a:t>
            </a:r>
            <a:r>
              <a:rPr lang="en-GB" sz="1500">
                <a:solidFill>
                  <a:schemeClr val="dk1"/>
                </a:solidFill>
              </a:rPr>
              <a:t> – When working with </a:t>
            </a:r>
            <a:r>
              <a:rPr b="1" lang="en-GB" sz="1500">
                <a:solidFill>
                  <a:schemeClr val="dk1"/>
                </a:solidFill>
              </a:rPr>
              <a:t>social media, IoT, gaming, analytics</a:t>
            </a:r>
            <a:r>
              <a:rPr lang="en-GB" sz="1500">
                <a:solidFill>
                  <a:schemeClr val="dk1"/>
                </a:solidFill>
              </a:rPr>
              <a:t>, or any system needing </a:t>
            </a:r>
            <a:r>
              <a:rPr b="1" lang="en-GB" sz="1500">
                <a:solidFill>
                  <a:schemeClr val="dk1"/>
                </a:solidFill>
              </a:rPr>
              <a:t>fast, scalable, and flexible storage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440872" y="264974"/>
            <a:ext cx="7886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Mate"/>
              <a:buNone/>
            </a:pPr>
            <a:r>
              <a:rPr lang="en-GB"/>
              <a:t>Features of MongoDB</a:t>
            </a:r>
            <a:endParaRPr/>
          </a:p>
        </p:txBody>
      </p:sp>
      <p:sp>
        <p:nvSpPr>
          <p:cNvPr id="334" name="Google Shape;334;p36"/>
          <p:cNvSpPr txBox="1"/>
          <p:nvPr>
            <p:ph idx="11" type="ftr"/>
          </p:nvPr>
        </p:nvSpPr>
        <p:spPr>
          <a:xfrm>
            <a:off x="363474" y="466344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MongoDB</a:t>
            </a:r>
            <a:endParaRPr/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8395627" y="4663440"/>
            <a:ext cx="3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440872" y="1175950"/>
            <a:ext cx="81240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-GB" sz="1500">
                <a:solidFill>
                  <a:schemeClr val="dk1"/>
                </a:solidFill>
              </a:rPr>
              <a:t> </a:t>
            </a:r>
            <a:r>
              <a:rPr b="1" lang="en-GB" sz="1500">
                <a:solidFill>
                  <a:schemeClr val="dk1"/>
                </a:solidFill>
              </a:rPr>
              <a:t>Fast Search (Indexing):</a:t>
            </a:r>
            <a:r>
              <a:rPr lang="en-GB" sz="1500">
                <a:solidFill>
                  <a:schemeClr val="dk1"/>
                </a:solidFill>
              </a:rPr>
              <a:t> Helps find data quickly and process it efficiently.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n-GB" sz="1500">
                <a:solidFill>
                  <a:schemeClr val="dk1"/>
                </a:solidFill>
              </a:rPr>
              <a:t>Scalability:</a:t>
            </a:r>
            <a:r>
              <a:rPr lang="en-GB" sz="1500">
                <a:solidFill>
                  <a:schemeClr val="dk1"/>
                </a:solidFill>
              </a:rPr>
              <a:t> Can handle large data by </a:t>
            </a:r>
            <a:r>
              <a:rPr b="1" lang="en-GB" sz="1500">
                <a:solidFill>
                  <a:schemeClr val="dk1"/>
                </a:solidFill>
              </a:rPr>
              <a:t>dividing it across multiple servers</a:t>
            </a:r>
            <a:r>
              <a:rPr lang="en-GB" sz="1500">
                <a:solidFill>
                  <a:schemeClr val="dk1"/>
                </a:solidFill>
              </a:rPr>
              <a:t> (sharding).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n-GB" sz="1500">
                <a:solidFill>
                  <a:schemeClr val="dk1"/>
                </a:solidFill>
              </a:rPr>
              <a:t>H</a:t>
            </a:r>
            <a:r>
              <a:rPr b="1" lang="en-GB" sz="1500">
                <a:solidFill>
                  <a:schemeClr val="dk1"/>
                </a:solidFill>
              </a:rPr>
              <a:t>igh Availability (Replication):</a:t>
            </a:r>
            <a:r>
              <a:rPr lang="en-GB" sz="1500">
                <a:solidFill>
                  <a:schemeClr val="dk1"/>
                </a:solidFill>
              </a:rPr>
              <a:t> Keeps multiple copies of data on different servers, so if one fails, data is still safe.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n-GB" sz="1500">
                <a:solidFill>
                  <a:schemeClr val="dk1"/>
                </a:solidFill>
              </a:rPr>
              <a:t>Automatic Load Balancing:</a:t>
            </a:r>
            <a:r>
              <a:rPr lang="en-GB" sz="1500">
                <a:solidFill>
                  <a:schemeClr val="dk1"/>
                </a:solidFill>
              </a:rPr>
              <a:t> Distributes the workload evenly across servers for smooth performance.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n-GB" sz="1500">
                <a:solidFill>
                  <a:schemeClr val="dk1"/>
                </a:solidFill>
              </a:rPr>
              <a:t>Aggregation:</a:t>
            </a:r>
            <a:r>
              <a:rPr lang="en-GB" sz="1500">
                <a:solidFill>
                  <a:schemeClr val="dk1"/>
                </a:solidFill>
              </a:rPr>
              <a:t> Allows data calculations like </a:t>
            </a:r>
            <a:r>
              <a:rPr b="1" lang="en-GB" sz="1500">
                <a:solidFill>
                  <a:schemeClr val="dk1"/>
                </a:solidFill>
              </a:rPr>
              <a:t>sum, average, min, max</a:t>
            </a:r>
            <a:r>
              <a:rPr lang="en-GB" sz="1500">
                <a:solidFill>
                  <a:schemeClr val="dk1"/>
                </a:solidFill>
              </a:rPr>
              <a:t>, similar to </a:t>
            </a:r>
            <a:r>
              <a:rPr b="1" lang="en-GB" sz="1500">
                <a:solidFill>
                  <a:schemeClr val="dk1"/>
                </a:solidFill>
              </a:rPr>
              <a:t>GROUP BY</a:t>
            </a:r>
            <a:r>
              <a:rPr lang="en-GB" sz="1500">
                <a:solidFill>
                  <a:schemeClr val="dk1"/>
                </a:solidFill>
              </a:rPr>
              <a:t> in SQL.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b="1" lang="en-GB" sz="1500">
                <a:solidFill>
                  <a:schemeClr val="dk1"/>
                </a:solidFill>
              </a:rPr>
              <a:t>Multi-Language Support:</a:t>
            </a:r>
            <a:r>
              <a:rPr lang="en-GB" sz="1500">
                <a:solidFill>
                  <a:schemeClr val="dk1"/>
                </a:solidFill>
              </a:rPr>
              <a:t> Works with </a:t>
            </a:r>
            <a:r>
              <a:rPr b="1" lang="en-GB" sz="1500">
                <a:solidFill>
                  <a:schemeClr val="dk1"/>
                </a:solidFill>
              </a:rPr>
              <a:t>Node.js, Python, Java, C++, C#, PHP, Ruby, Scala, Rust, and more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114300" lvl="0" marL="215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440872" y="130732"/>
            <a:ext cx="7886700" cy="83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MongoDB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334650" y="1197150"/>
            <a:ext cx="8474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Dynamic Schema Design</a:t>
            </a:r>
            <a:r>
              <a:rPr lang="en-GB" sz="1600">
                <a:solidFill>
                  <a:schemeClr val="dk1"/>
                </a:solidFill>
              </a:rPr>
              <a:t>: Flexible schema eliminates the need for a predefined structure.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Scalability</a:t>
            </a:r>
            <a:r>
              <a:rPr lang="en-GB" sz="1600">
                <a:solidFill>
                  <a:schemeClr val="dk1"/>
                </a:solidFill>
              </a:rPr>
              <a:t>: Supports horizontal scaling through sharding, distributing data across multiple servers.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Real-Time Data Handling</a:t>
            </a:r>
            <a:r>
              <a:rPr lang="en-GB" sz="1600">
                <a:solidFill>
                  <a:schemeClr val="dk1"/>
                </a:solidFill>
              </a:rPr>
              <a:t>: The aggregation framework enables real-time processing, making it ideal for analytics and dashboards.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Ease of Maintenance</a:t>
            </a:r>
            <a:r>
              <a:rPr lang="en-GB" sz="1600">
                <a:solidFill>
                  <a:schemeClr val="dk1"/>
                </a:solidFill>
              </a:rPr>
              <a:t>: No rigid schema makes updates and migrations simpler, reducing downtime.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Support for Complex Data Structures</a:t>
            </a:r>
            <a:r>
              <a:rPr lang="en-GB" sz="1600">
                <a:solidFill>
                  <a:schemeClr val="dk1"/>
                </a:solidFill>
              </a:rPr>
              <a:t>: Stores nested and hierarchical data without joins, simplifying retrieval.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440872" y="130732"/>
            <a:ext cx="7886700" cy="83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 of MongoDB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579300" y="1117675"/>
            <a:ext cx="79854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Limited ACID Transactions</a:t>
            </a:r>
            <a:r>
              <a:rPr lang="en-GB" sz="1600">
                <a:solidFill>
                  <a:schemeClr val="dk1"/>
                </a:solidFill>
              </a:rPr>
              <a:t>: Supports ACID at the document level but lacks full transactional support across multiple documents or collections.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Increased Memory Usage</a:t>
            </a:r>
            <a:r>
              <a:rPr lang="en-GB" sz="1600">
                <a:solidFill>
                  <a:schemeClr val="dk1"/>
                </a:solidFill>
              </a:rPr>
              <a:t>: Stores field names with each document, leading to higher memory consumption.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Lack of Join Support</a:t>
            </a:r>
            <a:r>
              <a:rPr lang="en-GB" sz="1600">
                <a:solidFill>
                  <a:schemeClr val="dk1"/>
                </a:solidFill>
              </a:rPr>
              <a:t>: Does not natively support joins, requiring $lookup, which can be slower and resource-intensive.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Document Size Limit</a:t>
            </a:r>
            <a:r>
              <a:rPr lang="en-GB" sz="1600">
                <a:solidFill>
                  <a:schemeClr val="dk1"/>
                </a:solidFill>
              </a:rPr>
              <a:t>: Imposes a 16 MB document size limit, restricting very large single objects.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</a:rPr>
              <a:t>Complex Sharding</a:t>
            </a:r>
            <a:r>
              <a:rPr lang="en-GB" sz="1600">
                <a:solidFill>
                  <a:schemeClr val="dk1"/>
                </a:solidFill>
              </a:rPr>
              <a:t>: While enhancing scalability, sharding can be challenging to configure and manage properly.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