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84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258-0B06-4F27-A694-F77207948AC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6A0-162A-424C-8F83-435581E7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50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258-0B06-4F27-A694-F77207948AC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6A0-162A-424C-8F83-435581E7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2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258-0B06-4F27-A694-F77207948AC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6A0-162A-424C-8F83-435581E7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19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258-0B06-4F27-A694-F77207948AC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6A0-162A-424C-8F83-435581E7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90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258-0B06-4F27-A694-F77207948AC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6A0-162A-424C-8F83-435581E7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884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258-0B06-4F27-A694-F77207948AC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6A0-162A-424C-8F83-435581E7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5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258-0B06-4F27-A694-F77207948AC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6A0-162A-424C-8F83-435581E7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4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258-0B06-4F27-A694-F77207948AC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6A0-162A-424C-8F83-435581E7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15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258-0B06-4F27-A694-F77207948AC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6A0-162A-424C-8F83-435581E7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30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258-0B06-4F27-A694-F77207948AC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6A0-162A-424C-8F83-435581E7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6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258-0B06-4F27-A694-F77207948AC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6A0-162A-424C-8F83-435581E7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19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258-0B06-4F27-A694-F77207948AC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6A0-162A-424C-8F83-435581E7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9258-0B06-4F27-A694-F77207948AC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6A0-162A-424C-8F83-435581E7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17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F679258-0B06-4F27-A694-F77207948AC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840D6A0-162A-424C-8F83-435581E7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23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F679258-0B06-4F27-A694-F77207948AC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840D6A0-162A-424C-8F83-435581E7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71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>
            <a:extLst>
              <a:ext uri="{FF2B5EF4-FFF2-40B4-BE49-F238E27FC236}">
                <a16:creationId xmlns:a16="http://schemas.microsoft.com/office/drawing/2014/main" id="{6F5A908B-D0E1-4843-B51F-4963C9AC9AEC}"/>
              </a:ext>
            </a:extLst>
          </p:cNvPr>
          <p:cNvGrpSpPr/>
          <p:nvPr/>
        </p:nvGrpSpPr>
        <p:grpSpPr>
          <a:xfrm>
            <a:off x="-1191078" y="0"/>
            <a:ext cx="13600791" cy="7053943"/>
            <a:chOff x="0" y="0"/>
            <a:chExt cx="15670325" cy="6177653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3A4C3B49-9883-4FC3-B004-CD575D9FB95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B97961A8-9D97-4577-A7B2-C32CF6B193D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5B49B96C-ACF7-4C21-937D-F3808E67FF8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6203" y="143597"/>
              <a:ext cx="14134122" cy="6034056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EB3449B-C9F3-487E-B8A9-D1599AEB6B9C}"/>
              </a:ext>
            </a:extLst>
          </p:cNvPr>
          <p:cNvSpPr/>
          <p:nvPr/>
        </p:nvSpPr>
        <p:spPr>
          <a:xfrm>
            <a:off x="3280229" y="4252686"/>
            <a:ext cx="6081485" cy="107405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Kristen ITC" panose="03050502040202030202" pitchFamily="66" charset="0"/>
              </a:rPr>
              <a:t>DAY 2</a:t>
            </a:r>
            <a:endParaRPr lang="en-IN" sz="48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8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5293-B149-40B1-8EBE-E65E7FBC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Principles of 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BA97-1F3B-4676-BE2B-A69A2104B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2️⃣ </a:t>
            </a:r>
            <a:r>
              <a:rPr lang="en-US" b="1" dirty="0"/>
              <a:t>Soft State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database </a:t>
            </a:r>
            <a:r>
              <a:rPr lang="en-US" b="1" dirty="0"/>
              <a:t>does not require immediate consistency</a:t>
            </a:r>
            <a:r>
              <a:rPr lang="en-US" dirty="0"/>
              <a:t> across all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may change </a:t>
            </a:r>
            <a:r>
              <a:rPr lang="en-US" b="1" dirty="0"/>
              <a:t>even without new inputs</a:t>
            </a:r>
            <a:r>
              <a:rPr lang="en-US" dirty="0"/>
              <a:t> due to </a:t>
            </a:r>
            <a:r>
              <a:rPr lang="en-US" b="1" dirty="0"/>
              <a:t>eventual consistency mechanisms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Unlike a traditional </a:t>
            </a:r>
            <a:r>
              <a:rPr lang="en-US" b="1" dirty="0"/>
              <a:t>light switch</a:t>
            </a:r>
            <a:r>
              <a:rPr lang="en-US" dirty="0"/>
              <a:t> (which stays ON until turned OFF), NoSQL data can change automatically due to background updates.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50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5293-B149-40B1-8EBE-E65E7FBC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Principles of 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BA97-1F3B-4676-BE2B-A69A2104B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3️⃣ </a:t>
            </a:r>
            <a:r>
              <a:rPr lang="en-US" b="1" dirty="0"/>
              <a:t>Eventual Consistency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database does not guarantee </a:t>
            </a:r>
            <a:r>
              <a:rPr lang="en-US" b="1" dirty="0"/>
              <a:t>instant consistency</a:t>
            </a:r>
            <a:r>
              <a:rPr lang="en-US" dirty="0"/>
              <a:t> after a write operation.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Instead, changes </a:t>
            </a:r>
            <a:r>
              <a:rPr lang="en-US" b="1" dirty="0"/>
              <a:t>propagate over time</a:t>
            </a:r>
            <a:r>
              <a:rPr lang="en-US" dirty="0"/>
              <a:t>, ensuring that </a:t>
            </a:r>
            <a:r>
              <a:rPr lang="en-US" b="1" dirty="0"/>
              <a:t>all copies of data eventually become consistent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In a distributed system, if a user updates their profile, some servers may show the </a:t>
            </a:r>
            <a:r>
              <a:rPr lang="en-US" b="1" dirty="0"/>
              <a:t>old version</a:t>
            </a:r>
            <a:r>
              <a:rPr lang="en-US" dirty="0"/>
              <a:t> temporarily until synchronization completes.</a:t>
            </a:r>
          </a:p>
        </p:txBody>
      </p:sp>
    </p:spTree>
    <p:extLst>
      <p:ext uri="{BB962C8B-B14F-4D97-AF65-F5344CB8AC3E}">
        <p14:creationId xmlns:p14="http://schemas.microsoft.com/office/powerpoint/2010/main" val="8037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5293-B149-40B1-8EBE-E65E7FBC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BA97-1F3B-4676-BE2B-A69A2104B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for </a:t>
            </a:r>
            <a:r>
              <a:rPr lang="en-US" b="1" dirty="0"/>
              <a:t>big data, real-time applications, and distributed systems</a:t>
            </a:r>
            <a:r>
              <a:rPr lang="en-US" dirty="0"/>
              <a:t> (e.g., Facebook, Twitter, Google).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Scales horizontally</a:t>
            </a:r>
            <a:r>
              <a:rPr lang="en-US" dirty="0"/>
              <a:t> without the performance bottlenecks of ACID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 well when </a:t>
            </a:r>
            <a:r>
              <a:rPr lang="en-US" b="1" dirty="0"/>
              <a:t>instant consistency isn’t critical</a:t>
            </a:r>
            <a:r>
              <a:rPr lang="en-US" dirty="0"/>
              <a:t> (e.g., social media posts, recommendation systems).</a:t>
            </a:r>
          </a:p>
        </p:txBody>
      </p:sp>
    </p:spTree>
    <p:extLst>
      <p:ext uri="{BB962C8B-B14F-4D97-AF65-F5344CB8AC3E}">
        <p14:creationId xmlns:p14="http://schemas.microsoft.com/office/powerpoint/2010/main" val="203058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8">
            <a:extLst>
              <a:ext uri="{FF2B5EF4-FFF2-40B4-BE49-F238E27FC236}">
                <a16:creationId xmlns:a16="http://schemas.microsoft.com/office/drawing/2014/main" id="{EEF1AB69-4D46-400E-8D8F-01E6515CFB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12114" y="973897"/>
            <a:ext cx="5110652" cy="4445747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:a16="http://schemas.microsoft.com/office/drawing/2014/main" id="{6B946ECF-5E8D-4034-A980-65376F79630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052" y="973897"/>
            <a:ext cx="5404948" cy="44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4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78A2E3CF-1669-47AE-AD25-9B87E7E09A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811" y="652182"/>
            <a:ext cx="11080377" cy="555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9D949B1F-4C57-470C-9E0F-42AB967F440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b="1073"/>
          <a:stretch/>
        </p:blipFill>
        <p:spPr>
          <a:xfrm>
            <a:off x="1101581" y="671286"/>
            <a:ext cx="9988838" cy="58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9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7D940-29DA-470F-9154-7E045E318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36" y="337456"/>
            <a:ext cx="9160127" cy="6183088"/>
          </a:xfrm>
        </p:spPr>
      </p:pic>
    </p:spTree>
    <p:extLst>
      <p:ext uri="{BB962C8B-B14F-4D97-AF65-F5344CB8AC3E}">
        <p14:creationId xmlns:p14="http://schemas.microsoft.com/office/powerpoint/2010/main" val="182889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54AB-D2B1-41FA-A6DC-5684078F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Does MongoDB Support ACID Now?</a:t>
            </a:r>
            <a:br>
              <a:rPr lang="en-US" sz="36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FE42-CFBB-4A2F-94BD-62E63AFD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✅ Since </a:t>
            </a:r>
            <a:r>
              <a:rPr lang="en-US" sz="2800" b="1" dirty="0"/>
              <a:t>MongoDB 4.0</a:t>
            </a:r>
            <a:r>
              <a:rPr lang="en-US" sz="2800" dirty="0"/>
              <a:t>, multi-document transactions are </a:t>
            </a:r>
            <a:r>
              <a:rPr lang="en-US" sz="2800" b="1" dirty="0"/>
              <a:t>ACID-compliant</a:t>
            </a:r>
            <a:r>
              <a:rPr lang="en-US" sz="2800" dirty="0"/>
              <a:t>, but they are </a:t>
            </a:r>
            <a:r>
              <a:rPr lang="en-US" sz="2800" b="1" dirty="0"/>
              <a:t>slower</a:t>
            </a:r>
            <a:r>
              <a:rPr lang="en-US" sz="2800" dirty="0"/>
              <a:t> than SQL databases.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💡 </a:t>
            </a:r>
            <a:r>
              <a:rPr lang="en-US" sz="2800" b="1" dirty="0"/>
              <a:t>Best practice</a:t>
            </a:r>
            <a:r>
              <a:rPr lang="en-US" sz="2800" dirty="0"/>
              <a:t>: Use </a:t>
            </a:r>
            <a:r>
              <a:rPr lang="en-US" sz="2800" b="1" dirty="0"/>
              <a:t>embedded documents</a:t>
            </a:r>
            <a:r>
              <a:rPr lang="en-US" sz="2800" dirty="0"/>
              <a:t> when possible to avoid transactions!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IN" dirty="0"/>
              <a:t>Link: </a:t>
            </a:r>
            <a:r>
              <a:rPr lang="en-IN" dirty="0">
                <a:solidFill>
                  <a:srgbClr val="FFFF00"/>
                </a:solidFill>
              </a:rPr>
              <a:t>https://www.mongodb.com/resources/basics/databases/acid-transactions</a:t>
            </a:r>
          </a:p>
        </p:txBody>
      </p:sp>
    </p:spTree>
    <p:extLst>
      <p:ext uri="{BB962C8B-B14F-4D97-AF65-F5344CB8AC3E}">
        <p14:creationId xmlns:p14="http://schemas.microsoft.com/office/powerpoint/2010/main" val="33789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2EC1-3646-4141-AEB8-5C96686D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81" y="195944"/>
            <a:ext cx="10353761" cy="1326321"/>
          </a:xfrm>
        </p:spPr>
        <p:txBody>
          <a:bodyPr/>
          <a:lstStyle/>
          <a:p>
            <a:r>
              <a:rPr lang="en-IN" b="1" dirty="0"/>
              <a:t>Why MongoDB Lacked ACID?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CAF0-4202-4586-B0D0-638CFADC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292" y="2139122"/>
            <a:ext cx="9908538" cy="47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1️⃣ </a:t>
            </a:r>
            <a:r>
              <a:rPr lang="en-IN" sz="1600" b="1" dirty="0"/>
              <a:t>Document-Oriented Model</a:t>
            </a:r>
            <a:r>
              <a:rPr lang="en-IN" sz="1600" dirty="0"/>
              <a:t> → Related data is often stored in a </a:t>
            </a:r>
            <a:r>
              <a:rPr lang="en-IN" sz="1600" b="1" dirty="0"/>
              <a:t>single document</a:t>
            </a:r>
            <a:r>
              <a:rPr lang="en-IN" sz="1600" dirty="0"/>
              <a:t>, making transactions unnecessary.</a:t>
            </a:r>
          </a:p>
          <a:p>
            <a:pPr marL="0" indent="0">
              <a:buNone/>
            </a:pPr>
            <a:br>
              <a:rPr lang="en-IN" sz="1600" dirty="0"/>
            </a:br>
            <a:r>
              <a:rPr lang="en-IN" sz="1600" dirty="0"/>
              <a:t>2️⃣ </a:t>
            </a:r>
            <a:r>
              <a:rPr lang="en-IN" sz="1600" b="1" dirty="0"/>
              <a:t>Horizontal Scaling </a:t>
            </a:r>
            <a:r>
              <a:rPr lang="en-IN" sz="1600" dirty="0"/>
              <a:t>→ ACID requires </a:t>
            </a:r>
            <a:r>
              <a:rPr lang="en-IN" sz="1600" b="1" dirty="0"/>
              <a:t>synchronization</a:t>
            </a:r>
            <a:r>
              <a:rPr lang="en-IN" sz="1600" dirty="0"/>
              <a:t> across multiple nodes, which slows performance.</a:t>
            </a:r>
          </a:p>
          <a:p>
            <a:pPr marL="0" indent="0">
              <a:buNone/>
            </a:pPr>
            <a:br>
              <a:rPr lang="en-IN" sz="1600" dirty="0"/>
            </a:br>
            <a:r>
              <a:rPr lang="en-IN" sz="1600" dirty="0"/>
              <a:t>3️⃣ </a:t>
            </a:r>
            <a:r>
              <a:rPr lang="en-IN" sz="1600" b="1" dirty="0"/>
              <a:t>Eventual Consistency</a:t>
            </a:r>
            <a:r>
              <a:rPr lang="en-IN" sz="1600" dirty="0"/>
              <a:t> → MongoDB allows </a:t>
            </a:r>
            <a:r>
              <a:rPr lang="en-IN" sz="1600" b="1" dirty="0"/>
              <a:t>flexible write concerns</a:t>
            </a:r>
            <a:r>
              <a:rPr lang="en-IN" sz="1600" dirty="0"/>
              <a:t>, prioritizing speed over strict durability.</a:t>
            </a:r>
          </a:p>
          <a:p>
            <a:pPr marL="0" indent="0">
              <a:buNone/>
            </a:pPr>
            <a:br>
              <a:rPr lang="en-IN" sz="1600" dirty="0"/>
            </a:br>
            <a:r>
              <a:rPr lang="en-IN" sz="1600" dirty="0"/>
              <a:t>4️⃣ </a:t>
            </a:r>
            <a:r>
              <a:rPr lang="en-IN" sz="1600" b="1" dirty="0"/>
              <a:t>No Multi-Document Transactions (Before v4.0)</a:t>
            </a:r>
            <a:r>
              <a:rPr lang="en-IN" sz="1600" dirty="0"/>
              <a:t> → Transactions were </a:t>
            </a:r>
            <a:r>
              <a:rPr lang="en-IN" sz="1600" b="1" dirty="0"/>
              <a:t>limited to a single document</a:t>
            </a:r>
            <a:r>
              <a:rPr lang="en-IN" sz="1600" dirty="0"/>
              <a:t>, unlike SQL which supports </a:t>
            </a:r>
            <a:r>
              <a:rPr lang="en-IN" sz="1600" b="1" dirty="0"/>
              <a:t>multi-table transactions</a:t>
            </a:r>
            <a:r>
              <a:rPr lang="en-IN" sz="1600" dirty="0"/>
              <a:t>.</a:t>
            </a:r>
          </a:p>
          <a:p>
            <a:pPr marL="0" indent="0">
              <a:buNone/>
            </a:pPr>
            <a:br>
              <a:rPr lang="en-IN" sz="1600" dirty="0"/>
            </a:br>
            <a:r>
              <a:rPr lang="en-IN" sz="1600" dirty="0"/>
              <a:t>5️⃣ </a:t>
            </a:r>
            <a:r>
              <a:rPr lang="en-IN" sz="1600" b="1" dirty="0"/>
              <a:t>Performance Trade-Off</a:t>
            </a:r>
            <a:r>
              <a:rPr lang="en-IN" sz="1600" dirty="0"/>
              <a:t> → ACID transactions add </a:t>
            </a:r>
            <a:r>
              <a:rPr lang="en-IN" sz="1600" b="1" dirty="0"/>
              <a:t>locking and coordination overhead</a:t>
            </a:r>
            <a:r>
              <a:rPr lang="en-IN" sz="1600" dirty="0"/>
              <a:t>, reducing MongoDB’s speed.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2720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AAA071-865F-4178-9FF6-AA5CFD5509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90" y="193732"/>
            <a:ext cx="9006724" cy="647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29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5293-B149-40B1-8EBE-E65E7FBC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Principles of 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BA97-1F3B-4676-BE2B-A69A2104B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1️⃣ </a:t>
            </a:r>
            <a:r>
              <a:rPr lang="en-US" b="1" dirty="0"/>
              <a:t>Basic Availability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database is </a:t>
            </a:r>
            <a:r>
              <a:rPr lang="en-US" b="1" dirty="0"/>
              <a:t>always available</a:t>
            </a:r>
            <a:r>
              <a:rPr lang="en-US" dirty="0"/>
              <a:t>, even if some parts of the system fail.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Achieved by </a:t>
            </a:r>
            <a:r>
              <a:rPr lang="en-US" b="1" dirty="0"/>
              <a:t>replicating data across multiple nodes</a:t>
            </a:r>
            <a:r>
              <a:rPr lang="en-US" dirty="0"/>
              <a:t> instead of relying on a single storage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failure may result in </a:t>
            </a:r>
            <a:r>
              <a:rPr lang="en-US" b="1" dirty="0"/>
              <a:t>temporary data unavailability</a:t>
            </a:r>
            <a:r>
              <a:rPr lang="en-US" dirty="0"/>
              <a:t>, but the database as a whole remains functional.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085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210</TotalTime>
  <Words>388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Kristen ITC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Does MongoDB Support ACID Now? </vt:lpstr>
      <vt:lpstr>Why MongoDB Lacked ACID?</vt:lpstr>
      <vt:lpstr>PowerPoint Presentation</vt:lpstr>
      <vt:lpstr>Three Key Principles of BASE</vt:lpstr>
      <vt:lpstr>Three Key Principles of BASE</vt:lpstr>
      <vt:lpstr>Three Key Principles of BASE</vt:lpstr>
      <vt:lpstr>Why Use BASE?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chandramouli Haldar</dc:creator>
  <cp:lastModifiedBy>chandramouli Haldar</cp:lastModifiedBy>
  <cp:revision>7</cp:revision>
  <dcterms:created xsi:type="dcterms:W3CDTF">2025-03-03T14:36:01Z</dcterms:created>
  <dcterms:modified xsi:type="dcterms:W3CDTF">2025-03-03T18:06:39Z</dcterms:modified>
</cp:coreProperties>
</file>