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notesMasterIdLst>
    <p:notesMasterId r:id="rId21"/>
  </p:notesMasterIdLst>
  <p:handoutMasterIdLst>
    <p:handoutMasterId r:id="rId22"/>
  </p:handoutMasterIdLst>
  <p:sldIdLst>
    <p:sldId id="324" r:id="rId2"/>
    <p:sldId id="421" r:id="rId3"/>
    <p:sldId id="422" r:id="rId4"/>
    <p:sldId id="434" r:id="rId5"/>
    <p:sldId id="423" r:id="rId6"/>
    <p:sldId id="440" r:id="rId7"/>
    <p:sldId id="455" r:id="rId8"/>
    <p:sldId id="456" r:id="rId9"/>
    <p:sldId id="457" r:id="rId10"/>
    <p:sldId id="458" r:id="rId11"/>
    <p:sldId id="459" r:id="rId12"/>
    <p:sldId id="460" r:id="rId13"/>
    <p:sldId id="461" r:id="rId14"/>
    <p:sldId id="426" r:id="rId15"/>
    <p:sldId id="427" r:id="rId16"/>
    <p:sldId id="428" r:id="rId17"/>
    <p:sldId id="429" r:id="rId18"/>
    <p:sldId id="430" r:id="rId19"/>
    <p:sldId id="46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1053"/>
    <a:srgbClr val="6BB445"/>
    <a:srgbClr val="FF8F1C"/>
    <a:srgbClr val="5C068C"/>
    <a:srgbClr val="840B55"/>
    <a:srgbClr val="F4633A"/>
    <a:srgbClr val="C800A1"/>
    <a:srgbClr val="5C338C"/>
    <a:srgbClr val="3972FF"/>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13"/>
  </p:normalViewPr>
  <p:slideViewPr>
    <p:cSldViewPr snapToGrid="0">
      <p:cViewPr varScale="1">
        <p:scale>
          <a:sx n="92" d="100"/>
          <a:sy n="92" d="100"/>
        </p:scale>
        <p:origin x="732" y="78"/>
      </p:cViewPr>
      <p:guideLst>
        <p:guide orient="horz" pos="1620"/>
        <p:guide pos="2880"/>
      </p:guideLst>
    </p:cSldViewPr>
  </p:slideViewPr>
  <p:notesTextViewPr>
    <p:cViewPr>
      <p:scale>
        <a:sx n="3" d="2"/>
        <a:sy n="3" d="2"/>
      </p:scale>
      <p:origin x="0" y="0"/>
    </p:cViewPr>
  </p:notesTextViewPr>
  <p:sorterViewPr>
    <p:cViewPr>
      <p:scale>
        <a:sx n="100" d="100"/>
        <a:sy n="100" d="100"/>
      </p:scale>
      <p:origin x="0" y="-186"/>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6/30/2019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6/30/2019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2018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6/30/2019</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6/30/2019</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6/30/2019</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6/30/2019</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smtClean="0"/>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6/30/2019</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6/30/2019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6/30/2019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6/30/2019</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6/30/2019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6/30/2019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6/30/2019</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6/30/2019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6/30/2019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6/30/2019</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6/30/2019</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smtClean="0"/>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6/30/2019</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smtClean="0"/>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6/30/2019</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6/30/2019</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smtClean="0"/>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6/30/2019</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smtClean="0"/>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6/30/2019</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smtClean="0"/>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6/30/2019</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smtClean="0"/>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6/30/2019</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smtClean="0"/>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6/30/2019</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6/30/2019</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6/30/2019</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6/30/2019</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6/30/2019</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6/30/2019</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smtClean="0"/>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6/30/2019</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8.png"/><Relationship Id="rId7" Type="http://schemas.openxmlformats.org/officeDocument/2006/relationships/image" Target="../media/image31.gif"/><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jpe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29.png"/><Relationship Id="rId7" Type="http://schemas.openxmlformats.org/officeDocument/2006/relationships/image" Target="../media/image36.png"/><Relationship Id="rId2" Type="http://schemas.openxmlformats.org/officeDocument/2006/relationships/image" Target="../media/image28.jpe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1.gif"/><Relationship Id="rId10" Type="http://schemas.openxmlformats.org/officeDocument/2006/relationships/image" Target="../media/image8.png"/><Relationship Id="rId4" Type="http://schemas.openxmlformats.org/officeDocument/2006/relationships/image" Target="../media/image30.png"/><Relationship Id="rId9" Type="http://schemas.openxmlformats.org/officeDocument/2006/relationships/image" Target="../media/image38.jpeg"/></Relationships>
</file>

<file path=ppt/slides/_rels/slide12.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29.png"/><Relationship Id="rId7" Type="http://schemas.openxmlformats.org/officeDocument/2006/relationships/image" Target="../media/image39.jpeg"/><Relationship Id="rId2" Type="http://schemas.openxmlformats.org/officeDocument/2006/relationships/image" Target="../media/image28.jpe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8.png"/><Relationship Id="rId5" Type="http://schemas.openxmlformats.org/officeDocument/2006/relationships/image" Target="../media/image31.gif"/><Relationship Id="rId10" Type="http://schemas.openxmlformats.org/officeDocument/2006/relationships/image" Target="../media/image42.jpeg"/><Relationship Id="rId4" Type="http://schemas.openxmlformats.org/officeDocument/2006/relationships/image" Target="../media/image30.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8.png"/><Relationship Id="rId2" Type="http://schemas.openxmlformats.org/officeDocument/2006/relationships/image" Target="../media/image28.jpe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1.gif"/><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1.gif"/><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13" Type="http://schemas.openxmlformats.org/officeDocument/2006/relationships/image" Target="../media/image25.png"/><Relationship Id="rId3" Type="http://schemas.openxmlformats.org/officeDocument/2006/relationships/image" Target="../media/image15.jpeg"/><Relationship Id="rId7" Type="http://schemas.openxmlformats.org/officeDocument/2006/relationships/image" Target="../media/image19.jpe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 2019 Cognizant</a:t>
            </a:r>
            <a:endParaRPr lang="en-US" dirty="0"/>
          </a:p>
        </p:txBody>
      </p:sp>
      <p:pic>
        <p:nvPicPr>
          <p:cNvPr id="8" name="Picture 7"/>
          <p:cNvPicPr>
            <a:picLocks noChangeAspect="1"/>
          </p:cNvPicPr>
          <p:nvPr/>
        </p:nvPicPr>
        <p:blipFill>
          <a:blip r:embed="rId2"/>
          <a:stretch>
            <a:fillRect/>
          </a:stretch>
        </p:blipFill>
        <p:spPr>
          <a:xfrm>
            <a:off x="328612" y="4757277"/>
            <a:ext cx="8448675" cy="371475"/>
          </a:xfrm>
          <a:prstGeom prst="rect">
            <a:avLst/>
          </a:prstGeom>
        </p:spPr>
      </p:pic>
      <p:pic>
        <p:nvPicPr>
          <p:cNvPr id="9" name="Picture 8"/>
          <p:cNvPicPr>
            <a:picLocks noChangeAspect="1"/>
          </p:cNvPicPr>
          <p:nvPr/>
        </p:nvPicPr>
        <p:blipFill>
          <a:blip r:embed="rId3"/>
          <a:stretch>
            <a:fillRect/>
          </a:stretch>
        </p:blipFill>
        <p:spPr>
          <a:xfrm>
            <a:off x="7561302" y="115407"/>
            <a:ext cx="1432294" cy="466909"/>
          </a:xfrm>
          <a:prstGeom prst="rect">
            <a:avLst/>
          </a:prstGeom>
        </p:spPr>
      </p:pic>
      <p:sp>
        <p:nvSpPr>
          <p:cNvPr id="6" name="Rectangle 5"/>
          <p:cNvSpPr/>
          <p:nvPr/>
        </p:nvSpPr>
        <p:spPr>
          <a:xfrm>
            <a:off x="328612" y="816432"/>
            <a:ext cx="8448675" cy="3693319"/>
          </a:xfrm>
          <a:prstGeom prst="rect">
            <a:avLst/>
          </a:prstGeom>
        </p:spPr>
        <p:txBody>
          <a:bodyPr wrap="square">
            <a:spAutoFit/>
          </a:bodyPr>
          <a:lstStyle/>
          <a:p>
            <a:pPr>
              <a:spcAft>
                <a:spcPts val="1800"/>
              </a:spcAft>
            </a:pPr>
            <a:endParaRPr lang="en-US" b="1" kern="0" dirty="0" smtClean="0">
              <a:solidFill>
                <a:schemeClr val="bg1"/>
              </a:solidFill>
              <a:latin typeface="Calibri" panose="020F0502020204030204" pitchFamily="34" charset="0"/>
              <a:cs typeface="Calibri" panose="020F0502020204030204" pitchFamily="34" charset="0"/>
            </a:endParaRPr>
          </a:p>
          <a:p>
            <a:pPr>
              <a:spcAft>
                <a:spcPts val="1800"/>
              </a:spcAft>
            </a:pPr>
            <a:r>
              <a:rPr lang="en-US" b="1" kern="0" dirty="0" smtClean="0">
                <a:solidFill>
                  <a:schemeClr val="bg1"/>
                </a:solidFill>
                <a:latin typeface="Calibri" panose="020F0502020204030204" pitchFamily="34" charset="0"/>
                <a:cs typeface="Calibri" panose="020F0502020204030204" pitchFamily="34" charset="0"/>
              </a:rPr>
              <a:t>SGO </a:t>
            </a:r>
            <a:r>
              <a:rPr lang="en-US" b="1" kern="0" dirty="0">
                <a:solidFill>
                  <a:schemeClr val="bg1"/>
                </a:solidFill>
                <a:latin typeface="Calibri" panose="020F0502020204030204" pitchFamily="34" charset="0"/>
                <a:cs typeface="Calibri" panose="020F0502020204030204" pitchFamily="34" charset="0"/>
              </a:rPr>
              <a:t>Area: </a:t>
            </a:r>
            <a:r>
              <a:rPr lang="en-US" b="1" dirty="0">
                <a:solidFill>
                  <a:schemeClr val="bg1"/>
                </a:solidFill>
                <a:latin typeface="Calibri" panose="020F0502020204030204" pitchFamily="34" charset="0"/>
                <a:cs typeface="Calibri" panose="020F0502020204030204" pitchFamily="34" charset="0"/>
              </a:rPr>
              <a:t>Digital Commercial– Field Force Engagement </a:t>
            </a:r>
            <a:r>
              <a:rPr lang="en-US" b="1" kern="0" dirty="0">
                <a:solidFill>
                  <a:schemeClr val="bg1"/>
                </a:solidFill>
                <a:latin typeface="Calibri" panose="020F0502020204030204" pitchFamily="34" charset="0"/>
                <a:cs typeface="Calibri" panose="020F0502020204030204" pitchFamily="34" charset="0"/>
              </a:rPr>
              <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Problem </a:t>
            </a:r>
            <a:r>
              <a:rPr lang="en-US" b="1" kern="0" dirty="0" smtClean="0">
                <a:solidFill>
                  <a:schemeClr val="bg1"/>
                </a:solidFill>
                <a:latin typeface="Calibri" panose="020F0502020204030204" pitchFamily="34" charset="0"/>
                <a:cs typeface="Calibri" panose="020F0502020204030204" pitchFamily="34" charset="0"/>
              </a:rPr>
              <a:t>Statement: </a:t>
            </a:r>
          </a:p>
          <a:p>
            <a:pPr>
              <a:spcAft>
                <a:spcPts val="1800"/>
              </a:spcAft>
            </a:pPr>
            <a:r>
              <a:rPr lang="en-US" sz="1400" b="1" dirty="0" smtClean="0">
                <a:solidFill>
                  <a:schemeClr val="bg1"/>
                </a:solidFill>
                <a:latin typeface="Calibri" panose="020F0502020204030204" pitchFamily="34" charset="0"/>
                <a:cs typeface="Calibri" panose="020F0502020204030204" pitchFamily="34" charset="0"/>
              </a:rPr>
              <a:t>With </a:t>
            </a:r>
            <a:r>
              <a:rPr lang="en-US" sz="1400" b="1" dirty="0">
                <a:solidFill>
                  <a:schemeClr val="bg1"/>
                </a:solidFill>
                <a:latin typeface="Calibri" panose="020F0502020204030204" pitchFamily="34" charset="0"/>
                <a:cs typeface="Calibri" panose="020F0502020204030204" pitchFamily="34" charset="0"/>
              </a:rPr>
              <a:t>advent of digital touch points, how can we devise an user friendly Artificial Intelligence (AI)/Machine Learning (ML) solution to support Sales Representative Targeting strategies, Marketing Call plans and Next Best Action (NBA) to maximize Return of Investment (ROI) of each marketing </a:t>
            </a:r>
            <a:r>
              <a:rPr lang="en-US" sz="1400" b="1" dirty="0" smtClean="0">
                <a:solidFill>
                  <a:schemeClr val="bg1"/>
                </a:solidFill>
                <a:latin typeface="Calibri" panose="020F0502020204030204" pitchFamily="34" charset="0"/>
                <a:cs typeface="Calibri" panose="020F0502020204030204" pitchFamily="34" charset="0"/>
              </a:rPr>
              <a:t>call</a:t>
            </a:r>
            <a:r>
              <a:rPr lang="en-US" b="1" kern="0" dirty="0">
                <a:solidFill>
                  <a:schemeClr val="bg1"/>
                </a:solidFill>
                <a:latin typeface="Calibri" panose="020F0502020204030204" pitchFamily="34" charset="0"/>
                <a:cs typeface="Calibri" panose="020F0502020204030204" pitchFamily="34" charset="0"/>
              </a:rPr>
              <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Team Captain ID: 434896 -  Raju Chowdhury</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Team Member ids: 174230; 439274; 555224; 713538; 373727; 380324;</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Account name: </a:t>
            </a:r>
            <a:r>
              <a:rPr lang="en-US" b="1" kern="0" dirty="0" smtClean="0">
                <a:solidFill>
                  <a:schemeClr val="bg1"/>
                </a:solidFill>
                <a:latin typeface="Calibri" panose="020F0502020204030204" pitchFamily="34" charset="0"/>
                <a:cs typeface="Calibri" panose="020F0502020204030204" pitchFamily="34" charset="0"/>
              </a:rPr>
              <a:t>AbbVie Inc.</a:t>
            </a:r>
            <a:r>
              <a:rPr lang="en-US" b="1" kern="0" dirty="0">
                <a:solidFill>
                  <a:schemeClr val="bg1"/>
                </a:solidFill>
                <a:latin typeface="Calibri" panose="020F0502020204030204" pitchFamily="34" charset="0"/>
                <a:cs typeface="Calibri" panose="020F0502020204030204" pitchFamily="34" charset="0"/>
              </a:rPr>
              <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
            </a:r>
            <a:br>
              <a:rPr lang="en-US" b="1" kern="0" dirty="0">
                <a:solidFill>
                  <a:schemeClr val="bg1"/>
                </a:solidFill>
                <a:latin typeface="Calibri" panose="020F0502020204030204" pitchFamily="34" charset="0"/>
                <a:cs typeface="Calibri" panose="020F0502020204030204" pitchFamily="34" charset="0"/>
              </a:rPr>
            </a:br>
            <a:r>
              <a:rPr lang="en-US" b="1" kern="0" dirty="0">
                <a:solidFill>
                  <a:schemeClr val="bg1"/>
                </a:solidFill>
                <a:latin typeface="Calibri" panose="020F0502020204030204" pitchFamily="34" charset="0"/>
                <a:cs typeface="Calibri" panose="020F0502020204030204" pitchFamily="34" charset="0"/>
              </a:rPr>
              <a:t>Date: </a:t>
            </a:r>
            <a:r>
              <a:rPr lang="en-US" b="1" kern="0" dirty="0" smtClean="0">
                <a:solidFill>
                  <a:schemeClr val="bg1"/>
                </a:solidFill>
                <a:latin typeface="Calibri" panose="020F0502020204030204" pitchFamily="34" charset="0"/>
                <a:cs typeface="Calibri" panose="020F0502020204030204" pitchFamily="34" charset="0"/>
              </a:rPr>
              <a:t>30</a:t>
            </a:r>
            <a:r>
              <a:rPr lang="en-US" b="1" kern="0" baseline="30000" dirty="0" smtClean="0">
                <a:solidFill>
                  <a:schemeClr val="bg1"/>
                </a:solidFill>
                <a:latin typeface="Calibri" panose="020F0502020204030204" pitchFamily="34" charset="0"/>
                <a:cs typeface="Calibri" panose="020F0502020204030204" pitchFamily="34" charset="0"/>
              </a:rPr>
              <a:t>th</a:t>
            </a:r>
            <a:r>
              <a:rPr lang="en-US" b="1" kern="0" dirty="0" smtClean="0">
                <a:solidFill>
                  <a:schemeClr val="bg1"/>
                </a:solidFill>
                <a:latin typeface="Calibri" panose="020F0502020204030204" pitchFamily="34" charset="0"/>
                <a:cs typeface="Calibri" panose="020F0502020204030204" pitchFamily="34" charset="0"/>
              </a:rPr>
              <a:t> Jun 2019</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1092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Innovation / Business Impact</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3878481" y="4680286"/>
            <a:ext cx="1199536" cy="358303"/>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cxnSp>
        <p:nvCxnSpPr>
          <p:cNvPr id="9" name="Straight Connector 8"/>
          <p:cNvCxnSpPr/>
          <p:nvPr/>
        </p:nvCxnSpPr>
        <p:spPr>
          <a:xfrm>
            <a:off x="29549" y="1745454"/>
            <a:ext cx="9110222"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p:cNvSpPr/>
          <p:nvPr/>
        </p:nvSpPr>
        <p:spPr bwMode="auto">
          <a:xfrm>
            <a:off x="1861875" y="765665"/>
            <a:ext cx="7277896" cy="497865"/>
          </a:xfrm>
          <a:prstGeom prst="rect">
            <a:avLst/>
          </a:prstGeom>
          <a:noFill/>
          <a:ln>
            <a:prstDash val="sysDot"/>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355" tIns="45678" rIns="91355" bIns="45678" numCol="1" rtlCol="0" anchor="ctr" anchorCtr="0" compatLnSpc="1">
            <a:prstTxWarp prst="textNoShape">
              <a:avLst/>
            </a:prstTxWarp>
          </a:bodyPr>
          <a:lstStyle/>
          <a:p>
            <a:pPr marL="231566" algn="just" defTabSz="913577" eaLnBrk="0" hangingPunct="0">
              <a:spcBef>
                <a:spcPts val="599"/>
              </a:spcBef>
            </a:pPr>
            <a:r>
              <a:rPr lang="en-US" sz="1099" dirty="0" smtClean="0">
                <a:solidFill>
                  <a:srgbClr val="141414"/>
                </a:solidFill>
                <a:latin typeface="Calibri" panose="020F0502020204030204" pitchFamily="34" charset="0"/>
                <a:cs typeface="Arial" charset="0"/>
              </a:rPr>
              <a:t>Seeking market </a:t>
            </a:r>
            <a:r>
              <a:rPr lang="en-US" sz="1099" dirty="0">
                <a:solidFill>
                  <a:srgbClr val="141414"/>
                </a:solidFill>
                <a:latin typeface="Calibri" panose="020F0502020204030204" pitchFamily="34" charset="0"/>
                <a:cs typeface="Arial" charset="0"/>
              </a:rPr>
              <a:t>intelligence and an understanding about the primary customer segment i.e. physicians for segmentation and targeting to optimize the downstream activities for ensuring better outreach and throughput.</a:t>
            </a:r>
            <a:endParaRPr lang="en-US" sz="899" dirty="0">
              <a:solidFill>
                <a:srgbClr val="141414"/>
              </a:solidFill>
              <a:latin typeface="Arial" charset="0"/>
              <a:cs typeface="Arial" charset="0"/>
            </a:endParaRPr>
          </a:p>
        </p:txBody>
      </p:sp>
      <p:sp>
        <p:nvSpPr>
          <p:cNvPr id="11" name="Rounded Rectangle 10"/>
          <p:cNvSpPr/>
          <p:nvPr/>
        </p:nvSpPr>
        <p:spPr bwMode="auto">
          <a:xfrm>
            <a:off x="917784" y="668335"/>
            <a:ext cx="1117874" cy="69252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798" b="1" kern="0" dirty="0">
                <a:solidFill>
                  <a:schemeClr val="bg1"/>
                </a:solidFill>
                <a:latin typeface="Calibri" panose="020F0502020204030204" pitchFamily="34" charset="0"/>
                <a:ea typeface="ＭＳ Ｐゴシック" pitchFamily="-12" charset="-128"/>
                <a:cs typeface="Calibri" panose="020F0502020204030204" pitchFamily="34" charset="0"/>
              </a:rPr>
              <a:t>Situation</a:t>
            </a:r>
            <a:endParaRPr lang="en-US" sz="1399" b="1" kern="0" dirty="0">
              <a:solidFill>
                <a:schemeClr val="bg1"/>
              </a:solidFill>
              <a:latin typeface="Calibri" panose="020F0502020204030204" pitchFamily="34" charset="0"/>
              <a:ea typeface="ＭＳ Ｐゴシック" pitchFamily="-12" charset="-128"/>
              <a:cs typeface="Calibri" panose="020F0502020204030204" pitchFamily="34" charset="0"/>
            </a:endParaRPr>
          </a:p>
        </p:txBody>
      </p:sp>
      <p:sp>
        <p:nvSpPr>
          <p:cNvPr id="12" name="Rectangle 11"/>
          <p:cNvSpPr/>
          <p:nvPr/>
        </p:nvSpPr>
        <p:spPr bwMode="auto">
          <a:xfrm>
            <a:off x="156488" y="2561255"/>
            <a:ext cx="2341506" cy="183760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355" tIns="45678" rIns="91355" bIns="45678" numCol="1" rtlCol="0" anchor="t" anchorCtr="0" compatLnSpc="1">
            <a:prstTxWarp prst="textNoShape">
              <a:avLst/>
            </a:prstTxWarp>
          </a:bodyPr>
          <a:lstStyle/>
          <a:p>
            <a:pPr defTabSz="913577" eaLnBrk="0" fontAlgn="base" hangingPunct="0">
              <a:spcBef>
                <a:spcPct val="0"/>
              </a:spcBef>
              <a:spcAft>
                <a:spcPct val="0"/>
              </a:spcAft>
              <a:defRPr/>
            </a:pPr>
            <a:endParaRPr lang="en-US" sz="2398" b="1" kern="0" dirty="0">
              <a:solidFill>
                <a:prstClr val="black"/>
              </a:solidFill>
              <a:latin typeface="Calibri" panose="020F0502020204030204" pitchFamily="34" charset="0"/>
              <a:ea typeface="ＭＳ Ｐゴシック" pitchFamily="-12" charset="-128"/>
              <a:cs typeface="Calibri" panose="020F0502020204030204" pitchFamily="34" charset="0"/>
            </a:endParaRPr>
          </a:p>
        </p:txBody>
      </p:sp>
      <p:sp>
        <p:nvSpPr>
          <p:cNvPr id="13" name="Rectangle 12"/>
          <p:cNvSpPr/>
          <p:nvPr/>
        </p:nvSpPr>
        <p:spPr bwMode="auto">
          <a:xfrm>
            <a:off x="799769" y="3789822"/>
            <a:ext cx="1044901"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u="sng" kern="0" dirty="0">
                <a:solidFill>
                  <a:schemeClr val="tx2"/>
                </a:solidFill>
                <a:latin typeface="Calibri" panose="020F0502020204030204" pitchFamily="34" charset="0"/>
                <a:cs typeface="Calibri" panose="020F0502020204030204" pitchFamily="34" charset="0"/>
              </a:rPr>
              <a:t>Data</a:t>
            </a:r>
          </a:p>
        </p:txBody>
      </p:sp>
      <p:sp>
        <p:nvSpPr>
          <p:cNvPr id="14" name="TextBox 13"/>
          <p:cNvSpPr txBox="1"/>
          <p:nvPr/>
        </p:nvSpPr>
        <p:spPr bwMode="auto">
          <a:xfrm>
            <a:off x="1004981" y="4196759"/>
            <a:ext cx="2517846" cy="43048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defTabSz="913577" eaLnBrk="0" hangingPunct="0"/>
            <a:r>
              <a:rPr lang="en-US" sz="1099" i="1" kern="0" dirty="0">
                <a:solidFill>
                  <a:prstClr val="black"/>
                </a:solidFill>
                <a:latin typeface="Calibri" panose="020F0502020204030204" pitchFamily="34" charset="0"/>
                <a:cs typeface="Calibri" panose="020F0502020204030204" pitchFamily="34" charset="0"/>
              </a:rPr>
              <a:t>Rx data</a:t>
            </a:r>
          </a:p>
          <a:p>
            <a:pPr marL="171296" indent="-171296" defTabSz="913577" eaLnBrk="0" hangingPunct="0">
              <a:buFont typeface="Arial" panose="020B0604020202020204" pitchFamily="34" charset="0"/>
              <a:buChar char="•"/>
            </a:pPr>
            <a:endParaRPr lang="en-US" sz="1099" i="1" kern="0" dirty="0">
              <a:solidFill>
                <a:prstClr val="black"/>
              </a:solidFill>
              <a:latin typeface="Calibri" panose="020F0502020204030204" pitchFamily="34" charset="0"/>
              <a:cs typeface="Calibri" panose="020F0502020204030204" pitchFamily="34" charset="0"/>
            </a:endParaRPr>
          </a:p>
        </p:txBody>
      </p:sp>
      <p:sp>
        <p:nvSpPr>
          <p:cNvPr id="15" name="L-Shape 14"/>
          <p:cNvSpPr/>
          <p:nvPr/>
        </p:nvSpPr>
        <p:spPr>
          <a:xfrm rot="5400000">
            <a:off x="2709325" y="2612313"/>
            <a:ext cx="1099543" cy="2169029"/>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Isosceles Triangle 15"/>
          <p:cNvSpPr/>
          <p:nvPr/>
        </p:nvSpPr>
        <p:spPr>
          <a:xfrm>
            <a:off x="4060088" y="2797850"/>
            <a:ext cx="311657" cy="31165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7" name="L-Shape 16"/>
          <p:cNvSpPr/>
          <p:nvPr/>
        </p:nvSpPr>
        <p:spPr>
          <a:xfrm rot="5400000">
            <a:off x="4914756" y="2386985"/>
            <a:ext cx="1099543" cy="1829615"/>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Freeform 17"/>
          <p:cNvSpPr/>
          <p:nvPr/>
        </p:nvSpPr>
        <p:spPr>
          <a:xfrm>
            <a:off x="5257167" y="2953679"/>
            <a:ext cx="1294201" cy="1010841"/>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488510">
              <a:lnSpc>
                <a:spcPct val="90000"/>
              </a:lnSpc>
              <a:spcBef>
                <a:spcPct val="0"/>
              </a:spcBef>
              <a:spcAft>
                <a:spcPct val="35000"/>
              </a:spcAft>
            </a:pPr>
            <a:r>
              <a:rPr lang="en-US" sz="999" b="1" dirty="0">
                <a:solidFill>
                  <a:srgbClr val="141414"/>
                </a:solidFill>
                <a:latin typeface="Calibri" panose="020F0502020204030204" pitchFamily="34" charset="0"/>
                <a:cs typeface="Arial" charset="0"/>
              </a:rPr>
              <a:t>K-Means clustering </a:t>
            </a:r>
            <a:r>
              <a:rPr lang="en-US" sz="999" dirty="0" smtClean="0">
                <a:solidFill>
                  <a:srgbClr val="141414"/>
                </a:solidFill>
                <a:latin typeface="Calibri" panose="020F0502020204030204" pitchFamily="34" charset="0"/>
                <a:cs typeface="Arial" charset="0"/>
              </a:rPr>
              <a:t>to </a:t>
            </a:r>
            <a:r>
              <a:rPr lang="en-US" sz="999" dirty="0">
                <a:solidFill>
                  <a:srgbClr val="141414"/>
                </a:solidFill>
                <a:latin typeface="Calibri" panose="020F0502020204030204" pitchFamily="34" charset="0"/>
                <a:cs typeface="Arial" charset="0"/>
              </a:rPr>
              <a:t>arrive at the best suited sets of clusters</a:t>
            </a:r>
            <a:endParaRPr lang="en-US" sz="999" dirty="0">
              <a:latin typeface="Calibri" panose="020F0502020204030204" pitchFamily="34" charset="0"/>
              <a:cs typeface="Calibri" panose="020F0502020204030204" pitchFamily="34" charset="0"/>
            </a:endParaRPr>
          </a:p>
        </p:txBody>
      </p:sp>
      <p:sp>
        <p:nvSpPr>
          <p:cNvPr id="19" name="Isosceles Triangle 18"/>
          <p:cNvSpPr/>
          <p:nvPr/>
        </p:nvSpPr>
        <p:spPr>
          <a:xfrm>
            <a:off x="6074772" y="2361858"/>
            <a:ext cx="311657" cy="31165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L-Shape 19"/>
          <p:cNvSpPr/>
          <p:nvPr/>
        </p:nvSpPr>
        <p:spPr>
          <a:xfrm rot="5400000">
            <a:off x="7040848" y="2020129"/>
            <a:ext cx="1099543" cy="1829615"/>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Rectangle 20"/>
          <p:cNvSpPr/>
          <p:nvPr/>
        </p:nvSpPr>
        <p:spPr>
          <a:xfrm>
            <a:off x="2619185" y="2731805"/>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1</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2" name="Rectangle 21"/>
          <p:cNvSpPr/>
          <p:nvPr/>
        </p:nvSpPr>
        <p:spPr>
          <a:xfrm>
            <a:off x="4502807" y="2375130"/>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2</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3" name="Rectangle 22"/>
          <p:cNvSpPr/>
          <p:nvPr/>
        </p:nvSpPr>
        <p:spPr>
          <a:xfrm>
            <a:off x="7120414" y="1962117"/>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3</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4" name="Rectangle 23"/>
          <p:cNvSpPr/>
          <p:nvPr/>
        </p:nvSpPr>
        <p:spPr bwMode="auto">
          <a:xfrm>
            <a:off x="2834450" y="1593195"/>
            <a:ext cx="2969051" cy="304518"/>
          </a:xfrm>
          <a:prstGeom prst="rect">
            <a:avLst/>
          </a:prstGeom>
          <a:solidFill>
            <a:schemeClr val="accent4">
              <a:lumMod val="75000"/>
            </a:schemeClr>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kern="0" dirty="0">
                <a:solidFill>
                  <a:prstClr val="white"/>
                </a:solidFill>
                <a:latin typeface="Calibri" panose="020F0502020204030204" pitchFamily="34" charset="0"/>
                <a:cs typeface="Calibri" panose="020F0502020204030204" pitchFamily="34" charset="0"/>
              </a:rPr>
              <a:t>Solution Approach</a:t>
            </a:r>
          </a:p>
        </p:txBody>
      </p:sp>
      <p:pic>
        <p:nvPicPr>
          <p:cNvPr id="25" name="Picture 2" descr="taking-stock.jpg (300×299)"/>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20" y="599388"/>
            <a:ext cx="833197" cy="83041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http://viget.opower.com/uploads/position_point_graphic/image/4/solution-icon-behavior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581" r="20196"/>
          <a:stretch/>
        </p:blipFill>
        <p:spPr bwMode="auto">
          <a:xfrm>
            <a:off x="2071439" y="1453178"/>
            <a:ext cx="597324" cy="58455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http://viget.opower.com/uploads/position_point_graphic/image/4/solution-icon-behaviors.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581" r="20196"/>
          <a:stretch/>
        </p:blipFill>
        <p:spPr bwMode="auto">
          <a:xfrm flipH="1">
            <a:off x="5957557" y="1453117"/>
            <a:ext cx="593810" cy="58467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descr="http://www.globalids.com/images/icon-security.gif"/>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326" r="11453"/>
          <a:stretch/>
        </p:blipFill>
        <p:spPr bwMode="auto">
          <a:xfrm>
            <a:off x="357003" y="3973768"/>
            <a:ext cx="634662" cy="36732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08599" y="2697912"/>
            <a:ext cx="851077" cy="482277"/>
          </a:xfrm>
          <a:prstGeom prst="rect">
            <a:avLst/>
          </a:prstGeom>
        </p:spPr>
      </p:pic>
      <p:pic>
        <p:nvPicPr>
          <p:cNvPr id="30" name="Picture 29"/>
          <p:cNvPicPr>
            <a:picLocks noChangeAspect="1"/>
          </p:cNvPicPr>
          <p:nvPr/>
        </p:nvPicPr>
        <p:blipFill>
          <a:blip r:embed="rId9">
            <a:clrChange>
              <a:clrFrom>
                <a:srgbClr val="E5E5E5"/>
              </a:clrFrom>
              <a:clrTo>
                <a:srgbClr val="E5E5E5">
                  <a:alpha val="0"/>
                </a:srgbClr>
              </a:clrTo>
            </a:clrChange>
          </a:blip>
          <a:stretch>
            <a:fillRect/>
          </a:stretch>
        </p:blipFill>
        <p:spPr>
          <a:xfrm>
            <a:off x="4738436" y="2987765"/>
            <a:ext cx="553593" cy="793670"/>
          </a:xfrm>
          <a:prstGeom prst="rect">
            <a:avLst/>
          </a:prstGeom>
        </p:spPr>
      </p:pic>
      <p:pic>
        <p:nvPicPr>
          <p:cNvPr id="31"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87359" y="3432937"/>
            <a:ext cx="590553" cy="764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Freeform 31"/>
          <p:cNvSpPr/>
          <p:nvPr/>
        </p:nvSpPr>
        <p:spPr>
          <a:xfrm>
            <a:off x="2897150" y="3301792"/>
            <a:ext cx="1618938" cy="1020937"/>
          </a:xfrm>
          <a:custGeom>
            <a:avLst/>
            <a:gdLst>
              <a:gd name="connsiteX0" fmla="*/ 0 w 1855318"/>
              <a:gd name="connsiteY0" fmla="*/ 0 h 1449228"/>
              <a:gd name="connsiteX1" fmla="*/ 1855318 w 1855318"/>
              <a:gd name="connsiteY1" fmla="*/ 0 h 1449228"/>
              <a:gd name="connsiteX2" fmla="*/ 1855318 w 1855318"/>
              <a:gd name="connsiteY2" fmla="*/ 1449228 h 1449228"/>
              <a:gd name="connsiteX3" fmla="*/ 0 w 1855318"/>
              <a:gd name="connsiteY3" fmla="*/ 1449228 h 1449228"/>
              <a:gd name="connsiteX4" fmla="*/ 0 w 1855318"/>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318" h="1449228">
                <a:moveTo>
                  <a:pt x="0" y="0"/>
                </a:moveTo>
                <a:lnTo>
                  <a:pt x="1855318" y="0"/>
                </a:lnTo>
                <a:lnTo>
                  <a:pt x="1855318"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1096292" fontAlgn="base">
              <a:lnSpc>
                <a:spcPct val="125000"/>
              </a:lnSpc>
              <a:spcBef>
                <a:spcPct val="0"/>
              </a:spcBef>
              <a:spcAft>
                <a:spcPct val="0"/>
              </a:spcAft>
            </a:pPr>
            <a:r>
              <a:rPr lang="en-US" sz="899" dirty="0">
                <a:solidFill>
                  <a:srgbClr val="141414"/>
                </a:solidFill>
                <a:latin typeface="Calibri" panose="020F0502020204030204" pitchFamily="34" charset="0"/>
                <a:cs typeface="Arial" charset="0"/>
              </a:rPr>
              <a:t>Identifying the </a:t>
            </a:r>
            <a:r>
              <a:rPr lang="en-US" sz="899" b="1" dirty="0">
                <a:solidFill>
                  <a:srgbClr val="141414"/>
                </a:solidFill>
                <a:latin typeface="Calibri" panose="020F0502020204030204" pitchFamily="34" charset="0"/>
                <a:cs typeface="Arial" charset="0"/>
              </a:rPr>
              <a:t>key influential factors</a:t>
            </a:r>
            <a:r>
              <a:rPr lang="en-US" sz="899" dirty="0">
                <a:solidFill>
                  <a:srgbClr val="141414"/>
                </a:solidFill>
                <a:latin typeface="Calibri" panose="020F0502020204030204" pitchFamily="34" charset="0"/>
                <a:cs typeface="Arial" charset="0"/>
              </a:rPr>
              <a:t> in terms of Market Trx, Brand TRx, Commercial and Cash contribution, writing pattern in generic and branded medicines, specialties etc. to divide the entire customer base into several profiles</a:t>
            </a:r>
          </a:p>
        </p:txBody>
      </p:sp>
      <p:sp>
        <p:nvSpPr>
          <p:cNvPr id="33" name="Freeform 32"/>
          <p:cNvSpPr/>
          <p:nvPr/>
        </p:nvSpPr>
        <p:spPr>
          <a:xfrm>
            <a:off x="6881922" y="3180190"/>
            <a:ext cx="1734529" cy="1181775"/>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1096292" fontAlgn="base">
              <a:lnSpc>
                <a:spcPct val="125000"/>
              </a:lnSpc>
              <a:spcBef>
                <a:spcPct val="0"/>
              </a:spcBef>
              <a:spcAft>
                <a:spcPct val="0"/>
              </a:spcAft>
            </a:pPr>
            <a:r>
              <a:rPr lang="en-US" sz="999" dirty="0">
                <a:solidFill>
                  <a:srgbClr val="141414"/>
                </a:solidFill>
                <a:latin typeface="Calibri" panose="020F0502020204030204" pitchFamily="34" charset="0"/>
                <a:cs typeface="Arial" charset="0"/>
              </a:rPr>
              <a:t>Further </a:t>
            </a:r>
            <a:r>
              <a:rPr lang="en-US" sz="999" dirty="0" smtClean="0">
                <a:solidFill>
                  <a:srgbClr val="141414"/>
                </a:solidFill>
                <a:latin typeface="Calibri" panose="020F0502020204030204" pitchFamily="34" charset="0"/>
                <a:cs typeface="Arial" charset="0"/>
              </a:rPr>
              <a:t>Analysis can be </a:t>
            </a:r>
            <a:r>
              <a:rPr lang="en-US" sz="999" dirty="0">
                <a:solidFill>
                  <a:srgbClr val="141414"/>
                </a:solidFill>
                <a:latin typeface="Calibri" panose="020F0502020204030204" pitchFamily="34" charset="0"/>
                <a:cs typeface="Arial" charset="0"/>
              </a:rPr>
              <a:t>done on other attributes such as on drive distance, drm, no see and PDRPs in order to arrive at the appropriate target list</a:t>
            </a:r>
            <a:endParaRPr lang="en-US" sz="999" dirty="0">
              <a:solidFill>
                <a:srgbClr val="50B3CF"/>
              </a:solidFill>
              <a:latin typeface="Calibri" panose="020F0502020204030204" pitchFamily="34" charset="0"/>
              <a:cs typeface="Arial" charset="0"/>
            </a:endParaRPr>
          </a:p>
        </p:txBody>
      </p:sp>
      <p:pic>
        <p:nvPicPr>
          <p:cNvPr id="34" name="Picture 33"/>
          <p:cNvPicPr>
            <a:picLocks noChangeAspect="1"/>
          </p:cNvPicPr>
          <p:nvPr/>
        </p:nvPicPr>
        <p:blipFill>
          <a:blip r:embed="rId11">
            <a:clrChange>
              <a:clrFrom>
                <a:srgbClr val="FFFFFF"/>
              </a:clrFrom>
              <a:clrTo>
                <a:srgbClr val="FFFFFF">
                  <a:alpha val="0"/>
                </a:srgbClr>
              </a:clrTo>
            </a:clrChange>
          </a:blip>
          <a:stretch>
            <a:fillRect/>
          </a:stretch>
        </p:blipFill>
        <p:spPr>
          <a:xfrm>
            <a:off x="73055" y="1967882"/>
            <a:ext cx="521807" cy="521807"/>
          </a:xfrm>
          <a:prstGeom prst="rect">
            <a:avLst/>
          </a:prstGeom>
        </p:spPr>
      </p:pic>
      <p:sp>
        <p:nvSpPr>
          <p:cNvPr id="35" name="Rectangle 34"/>
          <p:cNvSpPr/>
          <p:nvPr/>
        </p:nvSpPr>
        <p:spPr bwMode="auto">
          <a:xfrm>
            <a:off x="432983" y="2000779"/>
            <a:ext cx="1838950"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u="sng" kern="0" dirty="0">
                <a:solidFill>
                  <a:schemeClr val="tx2"/>
                </a:solidFill>
                <a:latin typeface="Calibri" panose="020F0502020204030204" pitchFamily="34" charset="0"/>
                <a:cs typeface="Calibri" panose="020F0502020204030204" pitchFamily="34" charset="0"/>
              </a:rPr>
              <a:t>Potential Benefit</a:t>
            </a:r>
          </a:p>
        </p:txBody>
      </p:sp>
      <p:sp>
        <p:nvSpPr>
          <p:cNvPr id="36" name="TextBox 35"/>
          <p:cNvSpPr txBox="1"/>
          <p:nvPr/>
        </p:nvSpPr>
        <p:spPr bwMode="auto">
          <a:xfrm>
            <a:off x="80360" y="2495494"/>
            <a:ext cx="2061352" cy="138396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marL="171296" indent="-171296" defTabSz="1096292" fontAlgn="base">
              <a:spcBef>
                <a:spcPct val="0"/>
              </a:spcBef>
              <a:spcAft>
                <a:spcPct val="0"/>
              </a:spcAft>
              <a:buFont typeface="Arial" panose="020B0604020202020204" pitchFamily="34" charset="0"/>
              <a:buChar char="•"/>
            </a:pPr>
            <a:r>
              <a:rPr lang="en-US" sz="1049" dirty="0">
                <a:solidFill>
                  <a:srgbClr val="141414"/>
                </a:solidFill>
                <a:latin typeface="Calibri" panose="020F0502020204030204" pitchFamily="34" charset="0"/>
              </a:rPr>
              <a:t>The targeting exercise </a:t>
            </a:r>
            <a:r>
              <a:rPr lang="en-US" sz="1049" dirty="0" smtClean="0">
                <a:solidFill>
                  <a:srgbClr val="141414"/>
                </a:solidFill>
                <a:latin typeface="Calibri" panose="020F0502020204030204" pitchFamily="34" charset="0"/>
              </a:rPr>
              <a:t>will help </a:t>
            </a:r>
            <a:r>
              <a:rPr lang="en-US" sz="1049" dirty="0">
                <a:solidFill>
                  <a:srgbClr val="141414"/>
                </a:solidFill>
                <a:latin typeface="Calibri" panose="020F0502020204030204" pitchFamily="34" charset="0"/>
              </a:rPr>
              <a:t>the client in developing optimum call plans and focused targeting campaigns</a:t>
            </a:r>
          </a:p>
          <a:p>
            <a:pPr marL="171296" indent="-171296" defTabSz="1096292" fontAlgn="base">
              <a:spcBef>
                <a:spcPct val="0"/>
              </a:spcBef>
              <a:spcAft>
                <a:spcPct val="0"/>
              </a:spcAft>
              <a:buFont typeface="Arial" panose="020B0604020202020204" pitchFamily="34" charset="0"/>
              <a:buChar char="•"/>
            </a:pPr>
            <a:r>
              <a:rPr lang="en-US" sz="1049" dirty="0">
                <a:solidFill>
                  <a:srgbClr val="141414"/>
                </a:solidFill>
                <a:latin typeface="Calibri" panose="020F0502020204030204" pitchFamily="34" charset="0"/>
                <a:cs typeface="Arial" charset="0"/>
              </a:rPr>
              <a:t>Targeting ensured better accessibility and profitability in the long run</a:t>
            </a:r>
          </a:p>
          <a:p>
            <a:pPr marL="171296" indent="-171296" defTabSz="1096292" fontAlgn="base">
              <a:spcBef>
                <a:spcPct val="0"/>
              </a:spcBef>
              <a:spcAft>
                <a:spcPct val="0"/>
              </a:spcAft>
              <a:buFont typeface="Arial" panose="020B0604020202020204" pitchFamily="34" charset="0"/>
              <a:buChar char="•"/>
            </a:pPr>
            <a:endParaRPr lang="en-US" sz="1049" dirty="0">
              <a:solidFill>
                <a:srgbClr val="141414"/>
              </a:solidFill>
              <a:latin typeface="Calibri" panose="020F0502020204030204" pitchFamily="34" charset="0"/>
            </a:endParaRPr>
          </a:p>
        </p:txBody>
      </p:sp>
      <p:pic>
        <p:nvPicPr>
          <p:cNvPr id="37" name="Picture 2" descr="taking-stock.jpg (300×299)"/>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62" y="622698"/>
            <a:ext cx="833197" cy="83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82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 Analyzing HCP writing pattern</a:t>
            </a:r>
          </a:p>
        </p:txBody>
      </p:sp>
      <p:sp>
        <p:nvSpPr>
          <p:cNvPr id="4" name="Footer Placeholder 3"/>
          <p:cNvSpPr>
            <a:spLocks noGrp="1"/>
          </p:cNvSpPr>
          <p:nvPr>
            <p:ph type="ftr" sz="quarter" idx="11"/>
          </p:nvPr>
        </p:nvSpPr>
        <p:spPr/>
        <p:txBody>
          <a:bodyPr/>
          <a:lstStyle/>
          <a:p>
            <a:r>
              <a:rPr lang="en-US" dirty="0"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11</a:t>
            </a:fld>
            <a:endParaRPr lang="en-US" dirty="0"/>
          </a:p>
        </p:txBody>
      </p:sp>
      <p:cxnSp>
        <p:nvCxnSpPr>
          <p:cNvPr id="6" name="Straight Connector 5"/>
          <p:cNvCxnSpPr/>
          <p:nvPr/>
        </p:nvCxnSpPr>
        <p:spPr>
          <a:xfrm>
            <a:off x="29549" y="1745454"/>
            <a:ext cx="911022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p:nvPr/>
        </p:nvSpPr>
        <p:spPr bwMode="auto">
          <a:xfrm>
            <a:off x="2090263" y="765665"/>
            <a:ext cx="6973378" cy="497865"/>
          </a:xfrm>
          <a:prstGeom prst="rect">
            <a:avLst/>
          </a:prstGeom>
          <a:noFill/>
          <a:ln>
            <a:prstDash val="sysDot"/>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355" tIns="45678" rIns="91355" bIns="45678" numCol="1" rtlCol="0" anchor="ctr" anchorCtr="0" compatLnSpc="1">
            <a:prstTxWarp prst="textNoShape">
              <a:avLst/>
            </a:prstTxWarp>
          </a:bodyPr>
          <a:lstStyle/>
          <a:p>
            <a:pPr algn="just" defTabSz="1096292"/>
            <a:r>
              <a:rPr lang="en-US" sz="1099" dirty="0">
                <a:solidFill>
                  <a:schemeClr val="tx2"/>
                </a:solidFill>
                <a:latin typeface="Calibri" panose="020F0502020204030204" pitchFamily="34" charset="0"/>
              </a:rPr>
              <a:t>Study the writing pattern of prescriptions </a:t>
            </a:r>
            <a:r>
              <a:rPr lang="en-US" sz="1099" dirty="0" smtClean="0">
                <a:solidFill>
                  <a:schemeClr val="tx2"/>
                </a:solidFill>
                <a:latin typeface="Calibri" panose="020F0502020204030204" pitchFamily="34" charset="0"/>
              </a:rPr>
              <a:t>and </a:t>
            </a:r>
            <a:r>
              <a:rPr lang="en-US" sz="1099" dirty="0">
                <a:solidFill>
                  <a:schemeClr val="tx2"/>
                </a:solidFill>
                <a:latin typeface="Calibri" panose="020F0502020204030204" pitchFamily="34" charset="0"/>
              </a:rPr>
              <a:t>predict the writing behavior based </a:t>
            </a:r>
            <a:r>
              <a:rPr lang="en-US" sz="1099" dirty="0" smtClean="0">
                <a:solidFill>
                  <a:schemeClr val="tx2"/>
                </a:solidFill>
                <a:latin typeface="Calibri" panose="020F0502020204030204" pitchFamily="34" charset="0"/>
              </a:rPr>
              <a:t>on the </a:t>
            </a:r>
            <a:r>
              <a:rPr lang="en-US" sz="1099" dirty="0">
                <a:solidFill>
                  <a:schemeClr val="tx2"/>
                </a:solidFill>
                <a:latin typeface="Calibri" panose="020F0502020204030204" pitchFamily="34" charset="0"/>
              </a:rPr>
              <a:t>segment, number of shipments, discontinued patients and brand sales.</a:t>
            </a:r>
          </a:p>
        </p:txBody>
      </p:sp>
      <p:sp>
        <p:nvSpPr>
          <p:cNvPr id="8" name="Rounded Rectangle 7"/>
          <p:cNvSpPr/>
          <p:nvPr/>
        </p:nvSpPr>
        <p:spPr bwMode="auto">
          <a:xfrm>
            <a:off x="917784" y="668335"/>
            <a:ext cx="1117874" cy="69252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798" b="1" kern="0" dirty="0">
                <a:solidFill>
                  <a:schemeClr val="bg1"/>
                </a:solidFill>
                <a:latin typeface="Calibri" panose="020F0502020204030204" pitchFamily="34" charset="0"/>
                <a:ea typeface="ＭＳ Ｐゴシック" pitchFamily="-12" charset="-128"/>
                <a:cs typeface="Calibri" panose="020F0502020204030204" pitchFamily="34" charset="0"/>
              </a:rPr>
              <a:t>Situation</a:t>
            </a:r>
            <a:endParaRPr lang="en-US" sz="1399" b="1" kern="0" dirty="0">
              <a:solidFill>
                <a:schemeClr val="bg1"/>
              </a:solidFill>
              <a:latin typeface="Calibri" panose="020F0502020204030204" pitchFamily="34" charset="0"/>
              <a:ea typeface="ＭＳ Ｐゴシック" pitchFamily="-12" charset="-128"/>
              <a:cs typeface="Calibri" panose="020F0502020204030204" pitchFamily="34" charset="0"/>
            </a:endParaRPr>
          </a:p>
        </p:txBody>
      </p:sp>
      <p:sp>
        <p:nvSpPr>
          <p:cNvPr id="9" name="Rectangle 8"/>
          <p:cNvSpPr/>
          <p:nvPr/>
        </p:nvSpPr>
        <p:spPr bwMode="auto">
          <a:xfrm>
            <a:off x="156488" y="2561255"/>
            <a:ext cx="2341506" cy="183760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355" tIns="45678" rIns="91355" bIns="45678" numCol="1" rtlCol="0" anchor="t" anchorCtr="0" compatLnSpc="1">
            <a:prstTxWarp prst="textNoShape">
              <a:avLst/>
            </a:prstTxWarp>
          </a:bodyPr>
          <a:lstStyle/>
          <a:p>
            <a:pPr defTabSz="913577" eaLnBrk="0" fontAlgn="base" hangingPunct="0">
              <a:spcBef>
                <a:spcPct val="0"/>
              </a:spcBef>
              <a:spcAft>
                <a:spcPct val="0"/>
              </a:spcAft>
              <a:defRPr/>
            </a:pPr>
            <a:endParaRPr lang="en-US" sz="2398" b="1" kern="0" dirty="0">
              <a:solidFill>
                <a:prstClr val="black"/>
              </a:solidFill>
              <a:latin typeface="Calibri" panose="020F0502020204030204" pitchFamily="34" charset="0"/>
              <a:ea typeface="ＭＳ Ｐゴシック" pitchFamily="-12" charset="-128"/>
              <a:cs typeface="Calibri" panose="020F0502020204030204" pitchFamily="34" charset="0"/>
            </a:endParaRPr>
          </a:p>
        </p:txBody>
      </p:sp>
      <p:sp>
        <p:nvSpPr>
          <p:cNvPr id="10" name="Rectangle 9"/>
          <p:cNvSpPr/>
          <p:nvPr/>
        </p:nvSpPr>
        <p:spPr bwMode="auto">
          <a:xfrm>
            <a:off x="799769" y="4018211"/>
            <a:ext cx="1044901"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u="sng" kern="0" dirty="0">
                <a:solidFill>
                  <a:schemeClr val="tx2"/>
                </a:solidFill>
                <a:latin typeface="Calibri" panose="020F0502020204030204" pitchFamily="34" charset="0"/>
                <a:cs typeface="Calibri" panose="020F0502020204030204" pitchFamily="34" charset="0"/>
              </a:rPr>
              <a:t>Data</a:t>
            </a:r>
          </a:p>
        </p:txBody>
      </p:sp>
      <p:sp>
        <p:nvSpPr>
          <p:cNvPr id="11" name="TextBox 10"/>
          <p:cNvSpPr txBox="1"/>
          <p:nvPr/>
        </p:nvSpPr>
        <p:spPr bwMode="auto">
          <a:xfrm>
            <a:off x="1004981" y="4425148"/>
            <a:ext cx="2517846" cy="430488"/>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defTabSz="913577" eaLnBrk="0" hangingPunct="0"/>
            <a:r>
              <a:rPr lang="en-US" sz="1099" i="1" kern="0" dirty="0" smtClean="0">
                <a:solidFill>
                  <a:prstClr val="black"/>
                </a:solidFill>
                <a:latin typeface="Calibri" panose="020F0502020204030204" pitchFamily="34" charset="0"/>
                <a:cs typeface="Calibri" panose="020F0502020204030204" pitchFamily="34" charset="0"/>
              </a:rPr>
              <a:t>NRx, TRx, Specialty </a:t>
            </a:r>
            <a:r>
              <a:rPr lang="en-US" sz="1099" i="1" kern="0" dirty="0">
                <a:solidFill>
                  <a:prstClr val="black"/>
                </a:solidFill>
                <a:latin typeface="Calibri" panose="020F0502020204030204" pitchFamily="34" charset="0"/>
                <a:cs typeface="Calibri" panose="020F0502020204030204" pitchFamily="34" charset="0"/>
              </a:rPr>
              <a:t>Pharmacy</a:t>
            </a:r>
          </a:p>
          <a:p>
            <a:pPr marL="171296" indent="-171296" defTabSz="913577" eaLnBrk="0" hangingPunct="0">
              <a:buFont typeface="Arial" panose="020B0604020202020204" pitchFamily="34" charset="0"/>
              <a:buChar char="•"/>
            </a:pPr>
            <a:endParaRPr lang="en-US" sz="1099" i="1" kern="0" dirty="0">
              <a:solidFill>
                <a:prstClr val="black"/>
              </a:solidFill>
              <a:latin typeface="Calibri" panose="020F0502020204030204" pitchFamily="34" charset="0"/>
              <a:cs typeface="Calibri" panose="020F0502020204030204" pitchFamily="34" charset="0"/>
            </a:endParaRPr>
          </a:p>
        </p:txBody>
      </p:sp>
      <p:sp>
        <p:nvSpPr>
          <p:cNvPr id="12" name="L-Shape 11"/>
          <p:cNvSpPr/>
          <p:nvPr/>
        </p:nvSpPr>
        <p:spPr>
          <a:xfrm rot="5400000">
            <a:off x="2709325" y="2612313"/>
            <a:ext cx="1099543" cy="2169029"/>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Isosceles Triangle 12"/>
          <p:cNvSpPr/>
          <p:nvPr/>
        </p:nvSpPr>
        <p:spPr>
          <a:xfrm>
            <a:off x="4060088" y="2797850"/>
            <a:ext cx="311657" cy="31165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L-Shape 13"/>
          <p:cNvSpPr/>
          <p:nvPr/>
        </p:nvSpPr>
        <p:spPr>
          <a:xfrm rot="5400000">
            <a:off x="4914756" y="2386985"/>
            <a:ext cx="1099543" cy="1829615"/>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 name="Freeform 14"/>
          <p:cNvSpPr/>
          <p:nvPr/>
        </p:nvSpPr>
        <p:spPr>
          <a:xfrm>
            <a:off x="4846198" y="2953680"/>
            <a:ext cx="1705170" cy="726402"/>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488510">
              <a:lnSpc>
                <a:spcPct val="90000"/>
              </a:lnSpc>
              <a:spcBef>
                <a:spcPct val="0"/>
              </a:spcBef>
              <a:spcAft>
                <a:spcPct val="35000"/>
              </a:spcAft>
            </a:pPr>
            <a:r>
              <a:rPr lang="en-US" sz="999" b="1" dirty="0">
                <a:solidFill>
                  <a:schemeClr val="tx2"/>
                </a:solidFill>
                <a:latin typeface="Calibri" panose="020F0502020204030204" pitchFamily="34" charset="0"/>
              </a:rPr>
              <a:t>Descriptive Statistics </a:t>
            </a:r>
            <a:r>
              <a:rPr lang="en-US" sz="999" dirty="0" smtClean="0">
                <a:solidFill>
                  <a:schemeClr val="tx2"/>
                </a:solidFill>
                <a:latin typeface="Calibri" panose="020F0502020204030204" pitchFamily="34" charset="0"/>
              </a:rPr>
              <a:t> </a:t>
            </a:r>
            <a:r>
              <a:rPr lang="en-US" sz="999" dirty="0">
                <a:solidFill>
                  <a:schemeClr val="tx2"/>
                </a:solidFill>
                <a:latin typeface="Calibri" panose="020F0502020204030204" pitchFamily="34" charset="0"/>
              </a:rPr>
              <a:t>to study prescription pattern to generate insights and identify key variables</a:t>
            </a:r>
            <a:endParaRPr lang="en-US" sz="999" dirty="0">
              <a:latin typeface="Calibri" panose="020F0502020204030204" pitchFamily="34" charset="0"/>
              <a:cs typeface="Calibri" panose="020F0502020204030204" pitchFamily="34" charset="0"/>
            </a:endParaRPr>
          </a:p>
        </p:txBody>
      </p:sp>
      <p:sp>
        <p:nvSpPr>
          <p:cNvPr id="16" name="Isosceles Triangle 15"/>
          <p:cNvSpPr/>
          <p:nvPr/>
        </p:nvSpPr>
        <p:spPr>
          <a:xfrm>
            <a:off x="6074772" y="2361858"/>
            <a:ext cx="311657" cy="31165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L-Shape 16"/>
          <p:cNvSpPr/>
          <p:nvPr/>
        </p:nvSpPr>
        <p:spPr>
          <a:xfrm rot="5400000">
            <a:off x="7040848" y="2020129"/>
            <a:ext cx="1099543" cy="1829615"/>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8" name="Rectangle 17"/>
          <p:cNvSpPr/>
          <p:nvPr/>
        </p:nvSpPr>
        <p:spPr>
          <a:xfrm>
            <a:off x="2619185" y="2731805"/>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1</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19" name="Rectangle 18"/>
          <p:cNvSpPr/>
          <p:nvPr/>
        </p:nvSpPr>
        <p:spPr>
          <a:xfrm>
            <a:off x="4502807" y="2375130"/>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2</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0" name="Rectangle 19"/>
          <p:cNvSpPr/>
          <p:nvPr/>
        </p:nvSpPr>
        <p:spPr>
          <a:xfrm>
            <a:off x="7120414" y="1962117"/>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3</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1" name="Rectangle 20"/>
          <p:cNvSpPr/>
          <p:nvPr/>
        </p:nvSpPr>
        <p:spPr bwMode="auto">
          <a:xfrm>
            <a:off x="2834450" y="1593195"/>
            <a:ext cx="2969051" cy="304518"/>
          </a:xfrm>
          <a:prstGeom prst="rect">
            <a:avLst/>
          </a:prstGeom>
          <a:solidFill>
            <a:schemeClr val="accent4">
              <a:lumMod val="75000"/>
            </a:schemeClr>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kern="0" dirty="0">
                <a:solidFill>
                  <a:prstClr val="white"/>
                </a:solidFill>
                <a:latin typeface="Calibri" panose="020F0502020204030204" pitchFamily="34" charset="0"/>
                <a:cs typeface="Calibri" panose="020F0502020204030204" pitchFamily="34" charset="0"/>
              </a:rPr>
              <a:t>Solution Approach</a:t>
            </a:r>
          </a:p>
        </p:txBody>
      </p:sp>
      <p:pic>
        <p:nvPicPr>
          <p:cNvPr id="22" name="Picture 2" descr="taking-stock.jpg (300×29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20" y="599388"/>
            <a:ext cx="833197" cy="8304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viget.opower.com/uploads/position_point_graphic/image/4/solution-icon-behavior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581" r="20196"/>
          <a:stretch/>
        </p:blipFill>
        <p:spPr bwMode="auto">
          <a:xfrm>
            <a:off x="2071439" y="1453178"/>
            <a:ext cx="597324" cy="5845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viget.opower.com/uploads/position_point_graphic/image/4/solution-icon-behavior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581" r="20196"/>
          <a:stretch/>
        </p:blipFill>
        <p:spPr bwMode="auto">
          <a:xfrm flipH="1">
            <a:off x="5957557" y="1453117"/>
            <a:ext cx="593810" cy="5846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www.globalids.com/images/icon-security.gi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326" r="11453"/>
          <a:stretch/>
        </p:blipFill>
        <p:spPr bwMode="auto">
          <a:xfrm>
            <a:off x="232618" y="4170470"/>
            <a:ext cx="634662" cy="367324"/>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25"/>
          <p:cNvSpPr/>
          <p:nvPr/>
        </p:nvSpPr>
        <p:spPr>
          <a:xfrm>
            <a:off x="3029192" y="3454051"/>
            <a:ext cx="1618938" cy="1020937"/>
          </a:xfrm>
          <a:custGeom>
            <a:avLst/>
            <a:gdLst>
              <a:gd name="connsiteX0" fmla="*/ 0 w 1855318"/>
              <a:gd name="connsiteY0" fmla="*/ 0 h 1449228"/>
              <a:gd name="connsiteX1" fmla="*/ 1855318 w 1855318"/>
              <a:gd name="connsiteY1" fmla="*/ 0 h 1449228"/>
              <a:gd name="connsiteX2" fmla="*/ 1855318 w 1855318"/>
              <a:gd name="connsiteY2" fmla="*/ 1449228 h 1449228"/>
              <a:gd name="connsiteX3" fmla="*/ 0 w 1855318"/>
              <a:gd name="connsiteY3" fmla="*/ 1449228 h 1449228"/>
              <a:gd name="connsiteX4" fmla="*/ 0 w 1855318"/>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318" h="1449228">
                <a:moveTo>
                  <a:pt x="0" y="0"/>
                </a:moveTo>
                <a:lnTo>
                  <a:pt x="1855318" y="0"/>
                </a:lnTo>
                <a:lnTo>
                  <a:pt x="1855318"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1096292" fontAlgn="base">
              <a:lnSpc>
                <a:spcPct val="125000"/>
              </a:lnSpc>
              <a:spcBef>
                <a:spcPct val="0"/>
              </a:spcBef>
              <a:spcAft>
                <a:spcPct val="0"/>
              </a:spcAft>
            </a:pPr>
            <a:r>
              <a:rPr lang="en-US" sz="899" b="1" dirty="0">
                <a:solidFill>
                  <a:schemeClr val="tx2"/>
                </a:solidFill>
                <a:latin typeface="Calibri" panose="020F0502020204030204" pitchFamily="34" charset="0"/>
              </a:rPr>
              <a:t>Physician Universe </a:t>
            </a:r>
            <a:r>
              <a:rPr lang="en-US" sz="899" b="1" dirty="0" smtClean="0">
                <a:solidFill>
                  <a:schemeClr val="tx2"/>
                </a:solidFill>
                <a:latin typeface="Calibri" panose="020F0502020204030204" pitchFamily="34" charset="0"/>
              </a:rPr>
              <a:t>Segmentation</a:t>
            </a:r>
            <a:r>
              <a:rPr lang="en-US" sz="899" dirty="0" smtClean="0">
                <a:solidFill>
                  <a:schemeClr val="tx2"/>
                </a:solidFill>
                <a:latin typeface="Calibri" panose="020F0502020204030204" pitchFamily="34" charset="0"/>
              </a:rPr>
              <a:t> to be </a:t>
            </a:r>
            <a:r>
              <a:rPr lang="en-US" sz="899" dirty="0">
                <a:solidFill>
                  <a:schemeClr val="tx2"/>
                </a:solidFill>
                <a:latin typeface="Calibri" panose="020F0502020204030204" pitchFamily="34" charset="0"/>
              </a:rPr>
              <a:t>done by exploring the drug prescription data</a:t>
            </a:r>
            <a:endParaRPr lang="en-US" sz="899" dirty="0">
              <a:solidFill>
                <a:srgbClr val="141414"/>
              </a:solidFill>
              <a:latin typeface="Calibri" panose="020F0502020204030204" pitchFamily="34" charset="0"/>
              <a:cs typeface="Arial" charset="0"/>
            </a:endParaRPr>
          </a:p>
        </p:txBody>
      </p:sp>
      <p:sp>
        <p:nvSpPr>
          <p:cNvPr id="27" name="Freeform 26"/>
          <p:cNvSpPr/>
          <p:nvPr/>
        </p:nvSpPr>
        <p:spPr>
          <a:xfrm>
            <a:off x="6886314" y="2636300"/>
            <a:ext cx="1734529" cy="1181775"/>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r>
              <a:rPr lang="en-US" sz="999" b="1" dirty="0" smtClean="0">
                <a:solidFill>
                  <a:schemeClr val="tx2"/>
                </a:solidFill>
                <a:latin typeface="Calibri" panose="020F0502020204030204" pitchFamily="34" charset="0"/>
              </a:rPr>
              <a:t>Propensity model / Decision </a:t>
            </a:r>
            <a:r>
              <a:rPr lang="en-US" sz="999" b="1" dirty="0">
                <a:solidFill>
                  <a:schemeClr val="tx2"/>
                </a:solidFill>
                <a:latin typeface="Calibri" panose="020F0502020204030204" pitchFamily="34" charset="0"/>
              </a:rPr>
              <a:t>tree </a:t>
            </a:r>
            <a:r>
              <a:rPr lang="en-US" sz="999" dirty="0" smtClean="0">
                <a:solidFill>
                  <a:schemeClr val="tx2"/>
                </a:solidFill>
                <a:latin typeface="Calibri" panose="020F0502020204030204" pitchFamily="34" charset="0"/>
              </a:rPr>
              <a:t> </a:t>
            </a:r>
            <a:r>
              <a:rPr lang="en-US" sz="999" dirty="0">
                <a:solidFill>
                  <a:schemeClr val="tx2"/>
                </a:solidFill>
                <a:latin typeface="Calibri" panose="020F0502020204030204" pitchFamily="34" charset="0"/>
              </a:rPr>
              <a:t>for </a:t>
            </a:r>
            <a:r>
              <a:rPr lang="en-US" sz="999" dirty="0" smtClean="0">
                <a:solidFill>
                  <a:schemeClr val="tx2"/>
                </a:solidFill>
                <a:latin typeface="Calibri" panose="020F0502020204030204" pitchFamily="34" charset="0"/>
              </a:rPr>
              <a:t>determining factors driving physician </a:t>
            </a:r>
            <a:r>
              <a:rPr lang="en-US" sz="999" dirty="0">
                <a:solidFill>
                  <a:schemeClr val="tx2"/>
                </a:solidFill>
                <a:latin typeface="Calibri" panose="020F0502020204030204" pitchFamily="34" charset="0"/>
              </a:rPr>
              <a:t>behavior</a:t>
            </a:r>
          </a:p>
        </p:txBody>
      </p:sp>
      <p:pic>
        <p:nvPicPr>
          <p:cNvPr id="28" name="Picture 27"/>
          <p:cNvPicPr>
            <a:picLocks noChangeAspect="1"/>
          </p:cNvPicPr>
          <p:nvPr/>
        </p:nvPicPr>
        <p:blipFill>
          <a:blip r:embed="rId6">
            <a:clrChange>
              <a:clrFrom>
                <a:srgbClr val="FFFFFF"/>
              </a:clrFrom>
              <a:clrTo>
                <a:srgbClr val="FFFFFF">
                  <a:alpha val="0"/>
                </a:srgbClr>
              </a:clrTo>
            </a:clrChange>
          </a:blip>
          <a:stretch>
            <a:fillRect/>
          </a:stretch>
        </p:blipFill>
        <p:spPr>
          <a:xfrm>
            <a:off x="78911" y="1962117"/>
            <a:ext cx="521807" cy="521807"/>
          </a:xfrm>
          <a:prstGeom prst="rect">
            <a:avLst/>
          </a:prstGeom>
        </p:spPr>
      </p:pic>
      <p:sp>
        <p:nvSpPr>
          <p:cNvPr id="29" name="Rectangle 28"/>
          <p:cNvSpPr/>
          <p:nvPr/>
        </p:nvSpPr>
        <p:spPr bwMode="auto">
          <a:xfrm>
            <a:off x="438839" y="1984623"/>
            <a:ext cx="1892899"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u="sng" kern="0" dirty="0" smtClean="0">
                <a:solidFill>
                  <a:schemeClr val="tx2"/>
                </a:solidFill>
                <a:latin typeface="Calibri" panose="020F0502020204030204" pitchFamily="34" charset="0"/>
                <a:cs typeface="Calibri" panose="020F0502020204030204" pitchFamily="34" charset="0"/>
              </a:rPr>
              <a:t>Potential Benefit</a:t>
            </a:r>
            <a:endParaRPr lang="en-US" sz="1599" b="1" u="sng" kern="0" dirty="0">
              <a:solidFill>
                <a:schemeClr val="tx2"/>
              </a:solidFill>
              <a:latin typeface="Calibri" panose="020F0502020204030204" pitchFamily="34" charset="0"/>
              <a:cs typeface="Calibri" panose="020F0502020204030204" pitchFamily="34" charset="0"/>
            </a:endParaRPr>
          </a:p>
        </p:txBody>
      </p:sp>
      <p:sp>
        <p:nvSpPr>
          <p:cNvPr id="30" name="TextBox 29"/>
          <p:cNvSpPr txBox="1"/>
          <p:nvPr/>
        </p:nvSpPr>
        <p:spPr bwMode="auto">
          <a:xfrm>
            <a:off x="80360" y="2495492"/>
            <a:ext cx="2061352" cy="138396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marL="285493" indent="-285493">
              <a:buFont typeface="Arial" pitchFamily="34" charset="0"/>
              <a:buChar char="•"/>
            </a:pPr>
            <a:r>
              <a:rPr lang="en-US" sz="1049" dirty="0">
                <a:solidFill>
                  <a:schemeClr val="tx2"/>
                </a:solidFill>
                <a:latin typeface="Calibri" panose="020F0502020204030204" pitchFamily="34" charset="0"/>
              </a:rPr>
              <a:t>Client </a:t>
            </a:r>
            <a:r>
              <a:rPr lang="en-US" sz="1049" dirty="0" smtClean="0">
                <a:solidFill>
                  <a:schemeClr val="tx2"/>
                </a:solidFill>
                <a:latin typeface="Calibri" panose="020F0502020204030204" pitchFamily="34" charset="0"/>
              </a:rPr>
              <a:t>will be </a:t>
            </a:r>
            <a:r>
              <a:rPr lang="en-US" sz="1049" dirty="0">
                <a:solidFill>
                  <a:schemeClr val="tx2"/>
                </a:solidFill>
                <a:latin typeface="Calibri" panose="020F0502020204030204" pitchFamily="34" charset="0"/>
              </a:rPr>
              <a:t>able to identify the key writers as well as understand the various reasons for prescription writing</a:t>
            </a:r>
          </a:p>
          <a:p>
            <a:pPr marL="285493" indent="-285493">
              <a:buFont typeface="Arial" pitchFamily="34" charset="0"/>
              <a:buChar char="•"/>
            </a:pPr>
            <a:r>
              <a:rPr lang="en-US" sz="1049" dirty="0" smtClean="0">
                <a:solidFill>
                  <a:schemeClr val="tx2"/>
                </a:solidFill>
                <a:latin typeface="Calibri" panose="020F0502020204030204" pitchFamily="34" charset="0"/>
              </a:rPr>
              <a:t>Redefine target </a:t>
            </a:r>
            <a:r>
              <a:rPr lang="en-US" sz="1049" dirty="0">
                <a:solidFill>
                  <a:schemeClr val="tx2"/>
                </a:solidFill>
                <a:latin typeface="Calibri" panose="020F0502020204030204" pitchFamily="34" charset="0"/>
              </a:rPr>
              <a:t>list and </a:t>
            </a:r>
            <a:r>
              <a:rPr lang="en-US" sz="1049" dirty="0" smtClean="0">
                <a:solidFill>
                  <a:schemeClr val="tx2"/>
                </a:solidFill>
                <a:latin typeface="Calibri" panose="020F0502020204030204" pitchFamily="34" charset="0"/>
              </a:rPr>
              <a:t>change messaging </a:t>
            </a:r>
            <a:r>
              <a:rPr lang="en-US" sz="1049" dirty="0">
                <a:solidFill>
                  <a:schemeClr val="tx2"/>
                </a:solidFill>
                <a:latin typeface="Calibri" panose="020F0502020204030204" pitchFamily="34" charset="0"/>
              </a:rPr>
              <a:t>pattern for the segmented physicians</a:t>
            </a:r>
          </a:p>
        </p:txBody>
      </p:sp>
      <p:pic>
        <p:nvPicPr>
          <p:cNvPr id="31" name="Picture 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89059" y="3514787"/>
            <a:ext cx="651451" cy="59523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926613" y="3711580"/>
            <a:ext cx="1423179" cy="86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descr="Related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93909" y="3262298"/>
            <a:ext cx="1657970" cy="153099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10"/>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136069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3 | Sales Aid Impact Analysis</a:t>
            </a:r>
          </a:p>
        </p:txBody>
      </p:sp>
      <p:sp>
        <p:nvSpPr>
          <p:cNvPr id="4" name="Footer Placeholder 3"/>
          <p:cNvSpPr>
            <a:spLocks noGrp="1"/>
          </p:cNvSpPr>
          <p:nvPr>
            <p:ph type="ftr" sz="quarter" idx="11"/>
          </p:nvPr>
        </p:nvSpPr>
        <p:spPr/>
        <p:txBody>
          <a:bodyPr/>
          <a:lstStyle/>
          <a:p>
            <a:r>
              <a:rPr lang="en-US" dirty="0"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12</a:t>
            </a:fld>
            <a:endParaRPr lang="en-US" dirty="0"/>
          </a:p>
        </p:txBody>
      </p:sp>
      <p:cxnSp>
        <p:nvCxnSpPr>
          <p:cNvPr id="6" name="Straight Connector 5"/>
          <p:cNvCxnSpPr/>
          <p:nvPr/>
        </p:nvCxnSpPr>
        <p:spPr>
          <a:xfrm>
            <a:off x="29549" y="1745454"/>
            <a:ext cx="911022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p:nvPr/>
        </p:nvSpPr>
        <p:spPr bwMode="auto">
          <a:xfrm>
            <a:off x="2090263" y="765665"/>
            <a:ext cx="6973378" cy="497865"/>
          </a:xfrm>
          <a:prstGeom prst="rect">
            <a:avLst/>
          </a:prstGeom>
          <a:noFill/>
          <a:ln>
            <a:prstDash val="sysDot"/>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355" tIns="45678" rIns="91355" bIns="45678" numCol="1" rtlCol="0" anchor="ctr" anchorCtr="0" compatLnSpc="1">
            <a:prstTxWarp prst="textNoShape">
              <a:avLst/>
            </a:prstTxWarp>
          </a:bodyPr>
          <a:lstStyle/>
          <a:p>
            <a:pPr algn="just" defTabSz="1096292"/>
            <a:r>
              <a:rPr lang="en-US" sz="1099" dirty="0">
                <a:solidFill>
                  <a:schemeClr val="tx2"/>
                </a:solidFill>
                <a:latin typeface="Calibri" panose="020F0502020204030204" pitchFamily="34" charset="0"/>
              </a:rPr>
              <a:t>Impact of use of Digital sales aid containing specific messages focusing on Safety, Efficacy and Support by the medical reps during calls, on the writing pattern of the prescribers</a:t>
            </a:r>
          </a:p>
        </p:txBody>
      </p:sp>
      <p:sp>
        <p:nvSpPr>
          <p:cNvPr id="8" name="Rounded Rectangle 7"/>
          <p:cNvSpPr/>
          <p:nvPr/>
        </p:nvSpPr>
        <p:spPr bwMode="auto">
          <a:xfrm>
            <a:off x="917784" y="668335"/>
            <a:ext cx="1117874" cy="69252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798" b="1" kern="0" dirty="0">
                <a:solidFill>
                  <a:schemeClr val="bg1"/>
                </a:solidFill>
                <a:latin typeface="Calibri" panose="020F0502020204030204" pitchFamily="34" charset="0"/>
                <a:ea typeface="ＭＳ Ｐゴシック" pitchFamily="-12" charset="-128"/>
                <a:cs typeface="Calibri" panose="020F0502020204030204" pitchFamily="34" charset="0"/>
              </a:rPr>
              <a:t>Situation</a:t>
            </a:r>
            <a:endParaRPr lang="en-US" sz="1399" b="1" kern="0" dirty="0">
              <a:solidFill>
                <a:schemeClr val="bg1"/>
              </a:solidFill>
              <a:latin typeface="Calibri" panose="020F0502020204030204" pitchFamily="34" charset="0"/>
              <a:ea typeface="ＭＳ Ｐゴシック" pitchFamily="-12" charset="-128"/>
              <a:cs typeface="Calibri" panose="020F0502020204030204" pitchFamily="34" charset="0"/>
            </a:endParaRPr>
          </a:p>
        </p:txBody>
      </p:sp>
      <p:sp>
        <p:nvSpPr>
          <p:cNvPr id="9" name="Rectangle 8"/>
          <p:cNvSpPr/>
          <p:nvPr/>
        </p:nvSpPr>
        <p:spPr bwMode="auto">
          <a:xfrm>
            <a:off x="156488" y="2561255"/>
            <a:ext cx="2341506" cy="183760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355" tIns="45678" rIns="91355" bIns="45678" numCol="1" rtlCol="0" anchor="t" anchorCtr="0" compatLnSpc="1">
            <a:prstTxWarp prst="textNoShape">
              <a:avLst/>
            </a:prstTxWarp>
          </a:bodyPr>
          <a:lstStyle/>
          <a:p>
            <a:pPr defTabSz="913577" eaLnBrk="0" fontAlgn="base" hangingPunct="0">
              <a:spcBef>
                <a:spcPct val="0"/>
              </a:spcBef>
              <a:spcAft>
                <a:spcPct val="0"/>
              </a:spcAft>
              <a:defRPr/>
            </a:pPr>
            <a:endParaRPr lang="en-US" sz="2398" b="1" kern="0" dirty="0">
              <a:solidFill>
                <a:prstClr val="black"/>
              </a:solidFill>
              <a:latin typeface="Calibri" panose="020F0502020204030204" pitchFamily="34" charset="0"/>
              <a:ea typeface="ＭＳ Ｐゴシック" pitchFamily="-12" charset="-128"/>
              <a:cs typeface="Calibri" panose="020F0502020204030204" pitchFamily="34" charset="0"/>
            </a:endParaRPr>
          </a:p>
        </p:txBody>
      </p:sp>
      <p:sp>
        <p:nvSpPr>
          <p:cNvPr id="10" name="Rectangle 9"/>
          <p:cNvSpPr/>
          <p:nvPr/>
        </p:nvSpPr>
        <p:spPr bwMode="auto">
          <a:xfrm>
            <a:off x="993914" y="4056275"/>
            <a:ext cx="1044901"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199" b="1" u="sng" kern="0" dirty="0">
                <a:solidFill>
                  <a:schemeClr val="tx2"/>
                </a:solidFill>
                <a:latin typeface="Calibri" panose="020F0502020204030204" pitchFamily="34" charset="0"/>
                <a:cs typeface="Calibri" panose="020F0502020204030204" pitchFamily="34" charset="0"/>
              </a:rPr>
              <a:t>Data</a:t>
            </a:r>
          </a:p>
        </p:txBody>
      </p:sp>
      <p:sp>
        <p:nvSpPr>
          <p:cNvPr id="11" name="TextBox 10"/>
          <p:cNvSpPr txBox="1"/>
          <p:nvPr/>
        </p:nvSpPr>
        <p:spPr bwMode="auto">
          <a:xfrm>
            <a:off x="1004981" y="4322729"/>
            <a:ext cx="2881854" cy="599609"/>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defTabSz="913577" eaLnBrk="0" hangingPunct="0"/>
            <a:r>
              <a:rPr lang="en-US" sz="1099" i="1" kern="0" dirty="0">
                <a:solidFill>
                  <a:prstClr val="black"/>
                </a:solidFill>
                <a:latin typeface="Calibri" panose="020F0502020204030204" pitchFamily="34" charset="0"/>
                <a:cs typeface="Calibri" panose="020F0502020204030204" pitchFamily="34" charset="0"/>
              </a:rPr>
              <a:t>Call Activity Data</a:t>
            </a:r>
          </a:p>
          <a:p>
            <a:pPr defTabSz="913577" eaLnBrk="0" hangingPunct="0"/>
            <a:r>
              <a:rPr lang="en-US" sz="1099" i="1" kern="0" dirty="0">
                <a:solidFill>
                  <a:prstClr val="black"/>
                </a:solidFill>
                <a:latin typeface="Calibri" panose="020F0502020204030204" pitchFamily="34" charset="0"/>
                <a:cs typeface="Calibri" panose="020F0502020204030204" pitchFamily="34" charset="0"/>
              </a:rPr>
              <a:t>Digital Content data</a:t>
            </a:r>
          </a:p>
          <a:p>
            <a:pPr marL="171296" indent="-171296" defTabSz="913577" eaLnBrk="0" hangingPunct="0">
              <a:buFont typeface="Arial" panose="020B0604020202020204" pitchFamily="34" charset="0"/>
              <a:buChar char="•"/>
            </a:pPr>
            <a:endParaRPr lang="en-US" sz="1099" i="1" kern="0" dirty="0">
              <a:solidFill>
                <a:prstClr val="black"/>
              </a:solidFill>
              <a:latin typeface="Calibri" panose="020F0502020204030204" pitchFamily="34" charset="0"/>
              <a:cs typeface="Calibri" panose="020F0502020204030204" pitchFamily="34" charset="0"/>
            </a:endParaRPr>
          </a:p>
        </p:txBody>
      </p:sp>
      <p:sp>
        <p:nvSpPr>
          <p:cNvPr id="12" name="L-Shape 11"/>
          <p:cNvSpPr/>
          <p:nvPr/>
        </p:nvSpPr>
        <p:spPr>
          <a:xfrm rot="5400000">
            <a:off x="2709325" y="2612313"/>
            <a:ext cx="1099543" cy="2169029"/>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Isosceles Triangle 12"/>
          <p:cNvSpPr/>
          <p:nvPr/>
        </p:nvSpPr>
        <p:spPr>
          <a:xfrm>
            <a:off x="4060088" y="2797850"/>
            <a:ext cx="311657" cy="31165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L-Shape 13"/>
          <p:cNvSpPr/>
          <p:nvPr/>
        </p:nvSpPr>
        <p:spPr>
          <a:xfrm rot="5400000">
            <a:off x="4914756" y="2386985"/>
            <a:ext cx="1099543" cy="1829615"/>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 name="Freeform 14"/>
          <p:cNvSpPr/>
          <p:nvPr/>
        </p:nvSpPr>
        <p:spPr>
          <a:xfrm>
            <a:off x="4846198" y="2953679"/>
            <a:ext cx="1705170" cy="1010841"/>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r>
              <a:rPr lang="en-US" sz="999" b="1" dirty="0">
                <a:solidFill>
                  <a:schemeClr val="tx2"/>
                </a:solidFill>
                <a:latin typeface="Calibri" panose="020F0502020204030204" pitchFamily="34" charset="0"/>
              </a:rPr>
              <a:t>Clustering of HCPs</a:t>
            </a:r>
            <a:r>
              <a:rPr lang="en-US" sz="999" dirty="0">
                <a:solidFill>
                  <a:schemeClr val="tx2"/>
                </a:solidFill>
                <a:latin typeface="Calibri" panose="020F0502020204030204" pitchFamily="34" charset="0"/>
              </a:rPr>
              <a:t> from different decile buckets based on trends and prescribing patterns</a:t>
            </a:r>
          </a:p>
        </p:txBody>
      </p:sp>
      <p:sp>
        <p:nvSpPr>
          <p:cNvPr id="16" name="Isosceles Triangle 15"/>
          <p:cNvSpPr/>
          <p:nvPr/>
        </p:nvSpPr>
        <p:spPr>
          <a:xfrm>
            <a:off x="6074772" y="2361858"/>
            <a:ext cx="311657" cy="31165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L-Shape 16"/>
          <p:cNvSpPr/>
          <p:nvPr/>
        </p:nvSpPr>
        <p:spPr>
          <a:xfrm rot="5400000">
            <a:off x="7040848" y="2020129"/>
            <a:ext cx="1099543" cy="1829615"/>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8" name="Rectangle 17"/>
          <p:cNvSpPr/>
          <p:nvPr/>
        </p:nvSpPr>
        <p:spPr>
          <a:xfrm>
            <a:off x="2619185" y="2731805"/>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1</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19" name="Rectangle 18"/>
          <p:cNvSpPr/>
          <p:nvPr/>
        </p:nvSpPr>
        <p:spPr>
          <a:xfrm>
            <a:off x="4502807" y="2375130"/>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2</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0" name="Rectangle 19"/>
          <p:cNvSpPr/>
          <p:nvPr/>
        </p:nvSpPr>
        <p:spPr>
          <a:xfrm>
            <a:off x="7120414" y="1962117"/>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3</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1" name="Rectangle 20"/>
          <p:cNvSpPr/>
          <p:nvPr/>
        </p:nvSpPr>
        <p:spPr bwMode="auto">
          <a:xfrm>
            <a:off x="2834450" y="1593195"/>
            <a:ext cx="2969051" cy="304518"/>
          </a:xfrm>
          <a:prstGeom prst="rect">
            <a:avLst/>
          </a:prstGeom>
          <a:solidFill>
            <a:schemeClr val="accent4">
              <a:lumMod val="75000"/>
            </a:schemeClr>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kern="0" dirty="0">
                <a:solidFill>
                  <a:prstClr val="white"/>
                </a:solidFill>
                <a:latin typeface="Calibri" panose="020F0502020204030204" pitchFamily="34" charset="0"/>
                <a:cs typeface="Calibri" panose="020F0502020204030204" pitchFamily="34" charset="0"/>
              </a:rPr>
              <a:t>Solution Approach</a:t>
            </a:r>
          </a:p>
        </p:txBody>
      </p:sp>
      <p:pic>
        <p:nvPicPr>
          <p:cNvPr id="22" name="Picture 2" descr="taking-stock.jpg (300×29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20" y="599388"/>
            <a:ext cx="833197" cy="8304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viget.opower.com/uploads/position_point_graphic/image/4/solution-icon-behavior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581" r="20196"/>
          <a:stretch/>
        </p:blipFill>
        <p:spPr bwMode="auto">
          <a:xfrm>
            <a:off x="2071439" y="1453178"/>
            <a:ext cx="597324" cy="5845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viget.opower.com/uploads/position_point_graphic/image/4/solution-icon-behavior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581" r="20196"/>
          <a:stretch/>
        </p:blipFill>
        <p:spPr bwMode="auto">
          <a:xfrm flipH="1">
            <a:off x="5957557" y="1453117"/>
            <a:ext cx="593810" cy="5846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www.globalids.com/images/icon-security.gi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326" r="11453"/>
          <a:stretch/>
        </p:blipFill>
        <p:spPr bwMode="auto">
          <a:xfrm>
            <a:off x="232618" y="4246599"/>
            <a:ext cx="634662" cy="367324"/>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25"/>
          <p:cNvSpPr/>
          <p:nvPr/>
        </p:nvSpPr>
        <p:spPr>
          <a:xfrm>
            <a:off x="3029192" y="3454051"/>
            <a:ext cx="1618938" cy="1020937"/>
          </a:xfrm>
          <a:custGeom>
            <a:avLst/>
            <a:gdLst>
              <a:gd name="connsiteX0" fmla="*/ 0 w 1855318"/>
              <a:gd name="connsiteY0" fmla="*/ 0 h 1449228"/>
              <a:gd name="connsiteX1" fmla="*/ 1855318 w 1855318"/>
              <a:gd name="connsiteY1" fmla="*/ 0 h 1449228"/>
              <a:gd name="connsiteX2" fmla="*/ 1855318 w 1855318"/>
              <a:gd name="connsiteY2" fmla="*/ 1449228 h 1449228"/>
              <a:gd name="connsiteX3" fmla="*/ 0 w 1855318"/>
              <a:gd name="connsiteY3" fmla="*/ 1449228 h 1449228"/>
              <a:gd name="connsiteX4" fmla="*/ 0 w 1855318"/>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318" h="1449228">
                <a:moveTo>
                  <a:pt x="0" y="0"/>
                </a:moveTo>
                <a:lnTo>
                  <a:pt x="1855318" y="0"/>
                </a:lnTo>
                <a:lnTo>
                  <a:pt x="1855318"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r>
              <a:rPr lang="en-US" sz="899" b="1" dirty="0">
                <a:solidFill>
                  <a:schemeClr val="tx2"/>
                </a:solidFill>
                <a:latin typeface="Calibri" panose="020F0502020204030204" pitchFamily="34" charset="0"/>
              </a:rPr>
              <a:t>Analysis of call patterns </a:t>
            </a:r>
            <a:r>
              <a:rPr lang="en-US" sz="899" dirty="0">
                <a:solidFill>
                  <a:schemeClr val="tx2"/>
                </a:solidFill>
                <a:latin typeface="Calibri" panose="020F0502020204030204" pitchFamily="34" charset="0"/>
              </a:rPr>
              <a:t>with different category of messages delivered to HCPs over the time period</a:t>
            </a:r>
          </a:p>
        </p:txBody>
      </p:sp>
      <p:sp>
        <p:nvSpPr>
          <p:cNvPr id="27" name="Freeform 26"/>
          <p:cNvSpPr/>
          <p:nvPr/>
        </p:nvSpPr>
        <p:spPr>
          <a:xfrm>
            <a:off x="6886313" y="2636300"/>
            <a:ext cx="2075492" cy="1181775"/>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marL="171296" indent="-171296">
              <a:buFont typeface="Arial" panose="020B0604020202020204" pitchFamily="34" charset="0"/>
              <a:buChar char="•"/>
            </a:pPr>
            <a:r>
              <a:rPr lang="en-US" sz="999" b="1" dirty="0">
                <a:solidFill>
                  <a:schemeClr val="tx2"/>
                </a:solidFill>
                <a:latin typeface="Calibri" panose="020F0502020204030204" pitchFamily="34" charset="0"/>
              </a:rPr>
              <a:t>Linear Regression model</a:t>
            </a:r>
            <a:r>
              <a:rPr lang="en-US" sz="999" dirty="0">
                <a:solidFill>
                  <a:schemeClr val="tx2"/>
                </a:solidFill>
                <a:latin typeface="Calibri" panose="020F0502020204030204" pitchFamily="34" charset="0"/>
              </a:rPr>
              <a:t> across HCP clusters to identify the level of influence of each element contributing to TRx</a:t>
            </a:r>
          </a:p>
          <a:p>
            <a:pPr marL="171296" indent="-171296">
              <a:buFont typeface="Arial" panose="020B0604020202020204" pitchFamily="34" charset="0"/>
              <a:buChar char="•"/>
            </a:pPr>
            <a:r>
              <a:rPr lang="en-US" sz="999" b="1" dirty="0">
                <a:solidFill>
                  <a:schemeClr val="tx2"/>
                </a:solidFill>
                <a:latin typeface="Calibri" panose="020F0502020204030204" pitchFamily="34" charset="0"/>
                <a:ea typeface="Verdana" panose="020B0604030504040204" pitchFamily="34" charset="0"/>
                <a:cs typeface="Verdana" panose="020B0604030504040204" pitchFamily="34" charset="0"/>
              </a:rPr>
              <a:t>Pre-post impact assessment </a:t>
            </a:r>
            <a:r>
              <a:rPr lang="en-US" sz="999" dirty="0">
                <a:solidFill>
                  <a:schemeClr val="tx2"/>
                </a:solidFill>
                <a:latin typeface="Calibri" panose="020F0502020204030204" pitchFamily="34" charset="0"/>
                <a:ea typeface="Verdana" panose="020B0604030504040204" pitchFamily="34" charset="0"/>
                <a:cs typeface="Verdana" panose="020B0604030504040204" pitchFamily="34" charset="0"/>
              </a:rPr>
              <a:t>to check impact of sales aid calls made in each month vs change in TRx</a:t>
            </a:r>
          </a:p>
          <a:p>
            <a:pPr marL="171296" indent="-171296">
              <a:buFont typeface="Arial" panose="020B0604020202020204" pitchFamily="34" charset="0"/>
              <a:buChar char="•"/>
            </a:pPr>
            <a:endParaRPr lang="en-US" sz="999" dirty="0">
              <a:solidFill>
                <a:schemeClr val="tx2"/>
              </a:solidFill>
              <a:latin typeface="Calibri" panose="020F0502020204030204" pitchFamily="34" charset="0"/>
            </a:endParaRPr>
          </a:p>
        </p:txBody>
      </p:sp>
      <p:pic>
        <p:nvPicPr>
          <p:cNvPr id="28" name="Picture 27"/>
          <p:cNvPicPr>
            <a:picLocks noChangeAspect="1"/>
          </p:cNvPicPr>
          <p:nvPr/>
        </p:nvPicPr>
        <p:blipFill>
          <a:blip r:embed="rId6">
            <a:clrChange>
              <a:clrFrom>
                <a:srgbClr val="FFFFFF"/>
              </a:clrFrom>
              <a:clrTo>
                <a:srgbClr val="FFFFFF">
                  <a:alpha val="0"/>
                </a:srgbClr>
              </a:clrTo>
            </a:clrChange>
          </a:blip>
          <a:stretch>
            <a:fillRect/>
          </a:stretch>
        </p:blipFill>
        <p:spPr>
          <a:xfrm>
            <a:off x="84254" y="1871259"/>
            <a:ext cx="521807" cy="521807"/>
          </a:xfrm>
          <a:prstGeom prst="rect">
            <a:avLst/>
          </a:prstGeom>
        </p:spPr>
      </p:pic>
      <p:sp>
        <p:nvSpPr>
          <p:cNvPr id="29" name="Rectangle 28"/>
          <p:cNvSpPr/>
          <p:nvPr/>
        </p:nvSpPr>
        <p:spPr bwMode="auto">
          <a:xfrm>
            <a:off x="568874" y="1904156"/>
            <a:ext cx="1696529"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u="sng" kern="0" dirty="0" smtClean="0">
                <a:solidFill>
                  <a:schemeClr val="tx2"/>
                </a:solidFill>
                <a:latin typeface="Calibri" panose="020F0502020204030204" pitchFamily="34" charset="0"/>
                <a:cs typeface="Calibri" panose="020F0502020204030204" pitchFamily="34" charset="0"/>
              </a:rPr>
              <a:t>Potential Benefit</a:t>
            </a:r>
            <a:endParaRPr lang="en-US" sz="1599" b="1" u="sng" kern="0" dirty="0">
              <a:solidFill>
                <a:schemeClr val="tx2"/>
              </a:solidFill>
              <a:latin typeface="Calibri" panose="020F0502020204030204" pitchFamily="34" charset="0"/>
              <a:cs typeface="Calibri" panose="020F0502020204030204" pitchFamily="34" charset="0"/>
            </a:endParaRPr>
          </a:p>
        </p:txBody>
      </p:sp>
      <p:sp>
        <p:nvSpPr>
          <p:cNvPr id="30" name="TextBox 29"/>
          <p:cNvSpPr txBox="1"/>
          <p:nvPr/>
        </p:nvSpPr>
        <p:spPr bwMode="auto">
          <a:xfrm>
            <a:off x="80360" y="2428528"/>
            <a:ext cx="2061352" cy="1545423"/>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marL="285493" indent="-285493">
              <a:buFont typeface="Arial" pitchFamily="34" charset="0"/>
              <a:buChar char="•"/>
            </a:pPr>
            <a:r>
              <a:rPr lang="en-US" sz="1049" dirty="0" smtClean="0">
                <a:solidFill>
                  <a:schemeClr val="tx2"/>
                </a:solidFill>
                <a:latin typeface="Calibri" panose="020F0502020204030204" pitchFamily="34" charset="0"/>
              </a:rPr>
              <a:t>Can help </a:t>
            </a:r>
            <a:r>
              <a:rPr lang="en-US" sz="1049" dirty="0">
                <a:solidFill>
                  <a:schemeClr val="tx2"/>
                </a:solidFill>
                <a:latin typeface="Calibri" panose="020F0502020204030204" pitchFamily="34" charset="0"/>
              </a:rPr>
              <a:t>Client to identify the focus HCP universe for their product and also the right combination of messages to be delivered.</a:t>
            </a:r>
          </a:p>
          <a:p>
            <a:pPr marL="285493" indent="-285493">
              <a:buFont typeface="Arial" pitchFamily="34" charset="0"/>
              <a:buChar char="•"/>
            </a:pPr>
            <a:r>
              <a:rPr lang="en-US" sz="1049" dirty="0" smtClean="0">
                <a:solidFill>
                  <a:schemeClr val="tx2"/>
                </a:solidFill>
                <a:latin typeface="Calibri" panose="020F0502020204030204" pitchFamily="34" charset="0"/>
              </a:rPr>
              <a:t>Insights to help in better </a:t>
            </a:r>
            <a:r>
              <a:rPr lang="en-US" sz="1049" dirty="0">
                <a:solidFill>
                  <a:schemeClr val="tx2"/>
                </a:solidFill>
                <a:latin typeface="Calibri" panose="020F0502020204030204" pitchFamily="34" charset="0"/>
              </a:rPr>
              <a:t>call planning,  customer segmentation and targeting strategies</a:t>
            </a:r>
          </a:p>
        </p:txBody>
      </p:sp>
      <p:pic>
        <p:nvPicPr>
          <p:cNvPr id="31"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11819" y="3454051"/>
            <a:ext cx="587830" cy="660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847"/>
          <a:stretch/>
        </p:blipFill>
        <p:spPr bwMode="auto">
          <a:xfrm>
            <a:off x="5188188" y="3654054"/>
            <a:ext cx="1173516" cy="95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descr="Image result for regression mode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1426" y="3989565"/>
            <a:ext cx="932629" cy="61468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02346" y="3991073"/>
            <a:ext cx="659459" cy="54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4"/>
          <p:cNvPicPr>
            <a:picLocks noChangeAspect="1"/>
          </p:cNvPicPr>
          <p:nvPr/>
        </p:nvPicPr>
        <p:blipFill>
          <a:blip r:embed="rId11"/>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36336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4 | Segmentation for a Launch Product</a:t>
            </a:r>
          </a:p>
        </p:txBody>
      </p:sp>
      <p:sp>
        <p:nvSpPr>
          <p:cNvPr id="4" name="Footer Placeholder 3"/>
          <p:cNvSpPr>
            <a:spLocks noGrp="1"/>
          </p:cNvSpPr>
          <p:nvPr>
            <p:ph type="ftr" sz="quarter" idx="11"/>
          </p:nvPr>
        </p:nvSpPr>
        <p:spPr/>
        <p:txBody>
          <a:bodyPr/>
          <a:lstStyle/>
          <a:p>
            <a:r>
              <a:rPr lang="en-US" dirty="0"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13</a:t>
            </a:fld>
            <a:endParaRPr lang="en-US" dirty="0"/>
          </a:p>
        </p:txBody>
      </p:sp>
      <p:cxnSp>
        <p:nvCxnSpPr>
          <p:cNvPr id="6" name="Straight Connector 5"/>
          <p:cNvCxnSpPr/>
          <p:nvPr/>
        </p:nvCxnSpPr>
        <p:spPr>
          <a:xfrm>
            <a:off x="29549" y="1745454"/>
            <a:ext cx="9110222"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p:cNvSpPr/>
          <p:nvPr/>
        </p:nvSpPr>
        <p:spPr bwMode="auto">
          <a:xfrm>
            <a:off x="2090263" y="696293"/>
            <a:ext cx="7049508" cy="548640"/>
          </a:xfrm>
          <a:prstGeom prst="rect">
            <a:avLst/>
          </a:prstGeom>
          <a:noFill/>
          <a:ln>
            <a:prstDash val="sysDot"/>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square" lIns="91355" tIns="45678" rIns="91355" bIns="45678" numCol="1" rtlCol="0" anchor="ctr" anchorCtr="0" compatLnSpc="1">
            <a:prstTxWarp prst="textNoShape">
              <a:avLst/>
            </a:prstTxWarp>
          </a:bodyPr>
          <a:lstStyle/>
          <a:p>
            <a:pPr marL="411110" indent="-411110" defTabSz="548146" fontAlgn="base">
              <a:spcBef>
                <a:spcPts val="120"/>
              </a:spcBef>
              <a:spcAft>
                <a:spcPct val="0"/>
              </a:spcAft>
              <a:defRPr/>
            </a:pPr>
            <a:r>
              <a:rPr lang="en-US" sz="999" dirty="0" smtClean="0">
                <a:solidFill>
                  <a:srgbClr val="141414"/>
                </a:solidFill>
                <a:latin typeface="Calibri" panose="020F0502020204030204" pitchFamily="34" charset="0"/>
              </a:rPr>
              <a:t>To </a:t>
            </a:r>
            <a:r>
              <a:rPr lang="en-US" sz="999" dirty="0">
                <a:solidFill>
                  <a:srgbClr val="141414"/>
                </a:solidFill>
                <a:latin typeface="Calibri" panose="020F0502020204030204" pitchFamily="34" charset="0"/>
              </a:rPr>
              <a:t>support </a:t>
            </a:r>
            <a:r>
              <a:rPr lang="en-US" sz="999" dirty="0" smtClean="0">
                <a:solidFill>
                  <a:srgbClr val="141414"/>
                </a:solidFill>
                <a:latin typeface="Calibri" panose="020F0502020204030204" pitchFamily="34" charset="0"/>
              </a:rPr>
              <a:t>launch </a:t>
            </a:r>
            <a:r>
              <a:rPr lang="en-US" sz="999" dirty="0">
                <a:solidFill>
                  <a:srgbClr val="141414"/>
                </a:solidFill>
                <a:latin typeface="Calibri" panose="020F0502020204030204" pitchFamily="34" charset="0"/>
              </a:rPr>
              <a:t>and maximize </a:t>
            </a:r>
            <a:r>
              <a:rPr lang="en-US" sz="999" dirty="0" smtClean="0">
                <a:solidFill>
                  <a:srgbClr val="141414"/>
                </a:solidFill>
                <a:latin typeface="Calibri" panose="020F0502020204030204" pitchFamily="34" charset="0"/>
              </a:rPr>
              <a:t>product uptake</a:t>
            </a:r>
            <a:r>
              <a:rPr lang="en-US" sz="999" dirty="0">
                <a:solidFill>
                  <a:srgbClr val="141414"/>
                </a:solidFill>
                <a:latin typeface="Calibri" panose="020F0502020204030204" pitchFamily="34" charset="0"/>
              </a:rPr>
              <a:t>, </a:t>
            </a:r>
            <a:r>
              <a:rPr lang="en-US" sz="999" dirty="0" smtClean="0">
                <a:solidFill>
                  <a:srgbClr val="141414"/>
                </a:solidFill>
                <a:latin typeface="Calibri" panose="020F0502020204030204" pitchFamily="34" charset="0"/>
              </a:rPr>
              <a:t>we need to understand </a:t>
            </a:r>
            <a:r>
              <a:rPr lang="en-US" altLang="en-US" sz="999" dirty="0" smtClean="0">
                <a:solidFill>
                  <a:srgbClr val="141414"/>
                </a:solidFill>
                <a:latin typeface="Calibri" panose="020F0502020204030204" pitchFamily="34" charset="0"/>
              </a:rPr>
              <a:t>most </a:t>
            </a:r>
            <a:r>
              <a:rPr lang="en-US" altLang="en-US" sz="999" dirty="0">
                <a:solidFill>
                  <a:srgbClr val="141414"/>
                </a:solidFill>
                <a:latin typeface="Calibri" panose="020F0502020204030204" pitchFamily="34" charset="0"/>
              </a:rPr>
              <a:t>valuable segments of the physicians</a:t>
            </a:r>
            <a:r>
              <a:rPr lang="en-US" sz="999" dirty="0">
                <a:solidFill>
                  <a:srgbClr val="141414"/>
                </a:solidFill>
                <a:latin typeface="Calibri" panose="020F0502020204030204" pitchFamily="34" charset="0"/>
              </a:rPr>
              <a:t> and the </a:t>
            </a:r>
            <a:r>
              <a:rPr lang="en-US" sz="999" dirty="0" smtClean="0">
                <a:solidFill>
                  <a:srgbClr val="141414"/>
                </a:solidFill>
                <a:latin typeface="Calibri" panose="020F0502020204030204" pitchFamily="34" charset="0"/>
              </a:rPr>
              <a:t>optimal</a:t>
            </a:r>
          </a:p>
          <a:p>
            <a:pPr marL="411110" indent="-411110" defTabSz="548146" fontAlgn="base">
              <a:spcBef>
                <a:spcPts val="120"/>
              </a:spcBef>
              <a:spcAft>
                <a:spcPct val="0"/>
              </a:spcAft>
              <a:defRPr/>
            </a:pPr>
            <a:r>
              <a:rPr lang="en-US" sz="999" dirty="0" smtClean="0">
                <a:solidFill>
                  <a:srgbClr val="141414"/>
                </a:solidFill>
                <a:latin typeface="Calibri" panose="020F0502020204030204" pitchFamily="34" charset="0"/>
              </a:rPr>
              <a:t>guidance </a:t>
            </a:r>
            <a:r>
              <a:rPr lang="en-US" sz="999" dirty="0">
                <a:solidFill>
                  <a:srgbClr val="141414"/>
                </a:solidFill>
                <a:latin typeface="Calibri" panose="020F0502020204030204" pitchFamily="34" charset="0"/>
              </a:rPr>
              <a:t>to detail the </a:t>
            </a:r>
            <a:r>
              <a:rPr lang="en-US" sz="999" dirty="0" smtClean="0">
                <a:solidFill>
                  <a:srgbClr val="141414"/>
                </a:solidFill>
                <a:latin typeface="Calibri" panose="020F0502020204030204" pitchFamily="34" charset="0"/>
              </a:rPr>
              <a:t>physicians</a:t>
            </a:r>
            <a:endParaRPr lang="en-US" sz="999" dirty="0">
              <a:solidFill>
                <a:srgbClr val="141414"/>
              </a:solidFill>
              <a:latin typeface="Calibri" panose="020F0502020204030204" pitchFamily="34" charset="0"/>
            </a:endParaRPr>
          </a:p>
        </p:txBody>
      </p:sp>
      <p:sp>
        <p:nvSpPr>
          <p:cNvPr id="8" name="Rounded Rectangle 7"/>
          <p:cNvSpPr/>
          <p:nvPr/>
        </p:nvSpPr>
        <p:spPr bwMode="auto">
          <a:xfrm>
            <a:off x="917784" y="668335"/>
            <a:ext cx="1117874" cy="692525"/>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798" b="1" kern="0" dirty="0">
                <a:solidFill>
                  <a:schemeClr val="bg1"/>
                </a:solidFill>
                <a:latin typeface="Calibri" panose="020F0502020204030204" pitchFamily="34" charset="0"/>
                <a:ea typeface="ＭＳ Ｐゴシック" pitchFamily="-12" charset="-128"/>
                <a:cs typeface="Calibri" panose="020F0502020204030204" pitchFamily="34" charset="0"/>
              </a:rPr>
              <a:t>Situation</a:t>
            </a:r>
            <a:endParaRPr lang="en-US" sz="1399" b="1" kern="0" dirty="0">
              <a:solidFill>
                <a:schemeClr val="bg1"/>
              </a:solidFill>
              <a:latin typeface="Calibri" panose="020F0502020204030204" pitchFamily="34" charset="0"/>
              <a:ea typeface="ＭＳ Ｐゴシック" pitchFamily="-12" charset="-128"/>
              <a:cs typeface="Calibri" panose="020F0502020204030204" pitchFamily="34" charset="0"/>
            </a:endParaRPr>
          </a:p>
        </p:txBody>
      </p:sp>
      <p:sp>
        <p:nvSpPr>
          <p:cNvPr id="9" name="Rectangle 8"/>
          <p:cNvSpPr/>
          <p:nvPr/>
        </p:nvSpPr>
        <p:spPr bwMode="auto">
          <a:xfrm>
            <a:off x="156488" y="2561255"/>
            <a:ext cx="2341506" cy="1837604"/>
          </a:xfrm>
          <a:prstGeom prst="rect">
            <a:avLst/>
          </a:prstGeom>
          <a:noFill/>
          <a:ln w="9525" cap="flat" cmpd="sng" algn="ctr">
            <a:noFill/>
            <a:prstDash val="solid"/>
            <a:headEnd type="none" w="med" len="med"/>
            <a:tailEnd type="none" w="med" len="med"/>
          </a:ln>
          <a:effectLst>
            <a:outerShdw blurRad="40000" dist="20000" dir="5400000" rotWithShape="0">
              <a:srgbClr val="000000">
                <a:alpha val="38000"/>
              </a:srgbClr>
            </a:outerShdw>
          </a:effectLst>
        </p:spPr>
        <p:txBody>
          <a:bodyPr vert="horz" wrap="square" lIns="91355" tIns="45678" rIns="91355" bIns="45678" numCol="1" rtlCol="0" anchor="t" anchorCtr="0" compatLnSpc="1">
            <a:prstTxWarp prst="textNoShape">
              <a:avLst/>
            </a:prstTxWarp>
          </a:bodyPr>
          <a:lstStyle/>
          <a:p>
            <a:pPr defTabSz="913577" eaLnBrk="0" fontAlgn="base" hangingPunct="0">
              <a:spcBef>
                <a:spcPct val="0"/>
              </a:spcBef>
              <a:spcAft>
                <a:spcPct val="0"/>
              </a:spcAft>
              <a:defRPr/>
            </a:pPr>
            <a:endParaRPr lang="en-US" sz="2398" b="1" kern="0" dirty="0">
              <a:solidFill>
                <a:prstClr val="black"/>
              </a:solidFill>
              <a:latin typeface="Calibri" panose="020F0502020204030204" pitchFamily="34" charset="0"/>
              <a:ea typeface="ＭＳ Ｐゴシック" pitchFamily="-12" charset="-128"/>
              <a:cs typeface="Calibri" panose="020F0502020204030204" pitchFamily="34" charset="0"/>
            </a:endParaRPr>
          </a:p>
        </p:txBody>
      </p:sp>
      <p:sp>
        <p:nvSpPr>
          <p:cNvPr id="10" name="Rectangle 9"/>
          <p:cNvSpPr/>
          <p:nvPr/>
        </p:nvSpPr>
        <p:spPr bwMode="auto">
          <a:xfrm>
            <a:off x="993914" y="4056275"/>
            <a:ext cx="1044901"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199" b="1" u="sng" kern="0" dirty="0">
                <a:solidFill>
                  <a:schemeClr val="tx2"/>
                </a:solidFill>
                <a:latin typeface="Calibri" panose="020F0502020204030204" pitchFamily="34" charset="0"/>
                <a:cs typeface="Calibri" panose="020F0502020204030204" pitchFamily="34" charset="0"/>
              </a:rPr>
              <a:t>Data</a:t>
            </a:r>
          </a:p>
        </p:txBody>
      </p:sp>
      <p:sp>
        <p:nvSpPr>
          <p:cNvPr id="11" name="TextBox 10"/>
          <p:cNvSpPr txBox="1"/>
          <p:nvPr/>
        </p:nvSpPr>
        <p:spPr bwMode="auto">
          <a:xfrm>
            <a:off x="1004981" y="4407289"/>
            <a:ext cx="2881854" cy="430488"/>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defTabSz="913577" eaLnBrk="0" hangingPunct="0"/>
            <a:r>
              <a:rPr lang="en-US" sz="1099" i="1" kern="0" dirty="0">
                <a:solidFill>
                  <a:prstClr val="black"/>
                </a:solidFill>
                <a:latin typeface="Calibri" panose="020F0502020204030204" pitchFamily="34" charset="0"/>
                <a:cs typeface="Calibri" panose="020F0502020204030204" pitchFamily="34" charset="0"/>
              </a:rPr>
              <a:t>Prescription ,APLD, Managed Care</a:t>
            </a:r>
          </a:p>
          <a:p>
            <a:pPr marL="171296" indent="-171296" defTabSz="913577" eaLnBrk="0" hangingPunct="0">
              <a:buFont typeface="Arial" panose="020B0604020202020204" pitchFamily="34" charset="0"/>
              <a:buChar char="•"/>
            </a:pPr>
            <a:endParaRPr lang="en-US" sz="1099" i="1" kern="0" dirty="0">
              <a:solidFill>
                <a:prstClr val="black"/>
              </a:solidFill>
              <a:latin typeface="Calibri" panose="020F0502020204030204" pitchFamily="34" charset="0"/>
              <a:cs typeface="Calibri" panose="020F0502020204030204" pitchFamily="34" charset="0"/>
            </a:endParaRPr>
          </a:p>
        </p:txBody>
      </p:sp>
      <p:sp>
        <p:nvSpPr>
          <p:cNvPr id="12" name="L-Shape 11"/>
          <p:cNvSpPr/>
          <p:nvPr/>
        </p:nvSpPr>
        <p:spPr>
          <a:xfrm rot="5400000">
            <a:off x="2709325" y="2612313"/>
            <a:ext cx="1099543" cy="2169029"/>
          </a:xfrm>
          <a:prstGeom prst="corner">
            <a:avLst>
              <a:gd name="adj1" fmla="val 16120"/>
              <a:gd name="adj2" fmla="val 16110"/>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Isosceles Triangle 12"/>
          <p:cNvSpPr/>
          <p:nvPr/>
        </p:nvSpPr>
        <p:spPr>
          <a:xfrm>
            <a:off x="4060088" y="2797850"/>
            <a:ext cx="311657" cy="311657"/>
          </a:xfrm>
          <a:prstGeom prst="triangle">
            <a:avLst>
              <a:gd name="adj" fmla="val 100000"/>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L-Shape 13"/>
          <p:cNvSpPr/>
          <p:nvPr/>
        </p:nvSpPr>
        <p:spPr>
          <a:xfrm rot="5400000">
            <a:off x="4914756" y="2386985"/>
            <a:ext cx="1099543" cy="1829615"/>
          </a:xfrm>
          <a:prstGeom prst="corner">
            <a:avLst>
              <a:gd name="adj1" fmla="val 16120"/>
              <a:gd name="adj2" fmla="val 16110"/>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5" name="Freeform 14"/>
          <p:cNvSpPr/>
          <p:nvPr/>
        </p:nvSpPr>
        <p:spPr>
          <a:xfrm>
            <a:off x="6914959" y="2626124"/>
            <a:ext cx="1705170" cy="1010841"/>
          </a:xfrm>
          <a:custGeom>
            <a:avLst/>
            <a:gdLst>
              <a:gd name="connsiteX0" fmla="*/ 0 w 1653316"/>
              <a:gd name="connsiteY0" fmla="*/ 0 h 1449228"/>
              <a:gd name="connsiteX1" fmla="*/ 1653316 w 1653316"/>
              <a:gd name="connsiteY1" fmla="*/ 0 h 1449228"/>
              <a:gd name="connsiteX2" fmla="*/ 1653316 w 1653316"/>
              <a:gd name="connsiteY2" fmla="*/ 1449228 h 1449228"/>
              <a:gd name="connsiteX3" fmla="*/ 0 w 1653316"/>
              <a:gd name="connsiteY3" fmla="*/ 1449228 h 1449228"/>
              <a:gd name="connsiteX4" fmla="*/ 0 w 1653316"/>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3316" h="1449228">
                <a:moveTo>
                  <a:pt x="0" y="0"/>
                </a:moveTo>
                <a:lnTo>
                  <a:pt x="1653316" y="0"/>
                </a:lnTo>
                <a:lnTo>
                  <a:pt x="1653316"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marL="152255" indent="-152255" defTabSz="548146" fontAlgn="base">
              <a:spcBef>
                <a:spcPts val="240"/>
              </a:spcBef>
              <a:spcAft>
                <a:spcPct val="0"/>
              </a:spcAft>
              <a:buFont typeface="Arial" panose="020B0604020202020204" pitchFamily="34" charset="0"/>
              <a:buChar char="•"/>
            </a:pPr>
            <a:r>
              <a:rPr lang="en-US" sz="999" dirty="0">
                <a:solidFill>
                  <a:srgbClr val="141414"/>
                </a:solidFill>
                <a:latin typeface="Calibri" panose="020F0502020204030204" pitchFamily="34" charset="0"/>
                <a:cs typeface="Arial" panose="020B0604020202020204" pitchFamily="34" charset="0"/>
              </a:rPr>
              <a:t>Latent class analysis (LCA) to identify unobservable subgroups within a population based on the set of variables</a:t>
            </a:r>
          </a:p>
          <a:p>
            <a:pPr marL="152255" indent="-152255" defTabSz="548146" fontAlgn="base">
              <a:spcBef>
                <a:spcPts val="240"/>
              </a:spcBef>
              <a:spcAft>
                <a:spcPct val="0"/>
              </a:spcAft>
              <a:buFont typeface="Arial" panose="020B0604020202020204" pitchFamily="34" charset="0"/>
              <a:buChar char="•"/>
            </a:pPr>
            <a:r>
              <a:rPr lang="en-US" sz="999" dirty="0">
                <a:solidFill>
                  <a:srgbClr val="141414"/>
                </a:solidFill>
                <a:latin typeface="Calibri" panose="020F0502020204030204" pitchFamily="34" charset="0"/>
                <a:cs typeface="Arial" panose="020B0604020202020204" pitchFamily="34" charset="0"/>
              </a:rPr>
              <a:t>Clusters were profiled and analyzed to create actionable segments using Shapley regression.</a:t>
            </a:r>
          </a:p>
          <a:p>
            <a:pPr marL="152255" indent="-152255" defTabSz="548146" fontAlgn="base">
              <a:spcBef>
                <a:spcPts val="240"/>
              </a:spcBef>
              <a:spcAft>
                <a:spcPct val="0"/>
              </a:spcAft>
              <a:buFont typeface="Arial" panose="020B0604020202020204" pitchFamily="34" charset="0"/>
              <a:buChar char="•"/>
            </a:pPr>
            <a:endParaRPr lang="en-US" sz="999" dirty="0">
              <a:solidFill>
                <a:srgbClr val="141414"/>
              </a:solidFill>
              <a:latin typeface="Calibri" panose="020F0502020204030204" pitchFamily="34" charset="0"/>
              <a:cs typeface="Arial" panose="020B0604020202020204" pitchFamily="34" charset="0"/>
            </a:endParaRPr>
          </a:p>
        </p:txBody>
      </p:sp>
      <p:sp>
        <p:nvSpPr>
          <p:cNvPr id="16" name="Isosceles Triangle 15"/>
          <p:cNvSpPr/>
          <p:nvPr/>
        </p:nvSpPr>
        <p:spPr>
          <a:xfrm>
            <a:off x="6074772" y="2361858"/>
            <a:ext cx="311657" cy="311657"/>
          </a:xfrm>
          <a:prstGeom prst="triangle">
            <a:avLst>
              <a:gd name="adj" fmla="val 100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L-Shape 16"/>
          <p:cNvSpPr/>
          <p:nvPr/>
        </p:nvSpPr>
        <p:spPr>
          <a:xfrm rot="5400000">
            <a:off x="7040848" y="2020129"/>
            <a:ext cx="1099543" cy="1829615"/>
          </a:xfrm>
          <a:prstGeom prst="corner">
            <a:avLst>
              <a:gd name="adj1" fmla="val 16120"/>
              <a:gd name="adj2" fmla="val 16110"/>
            </a:avLst>
          </a:prstGeom>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8" name="Rectangle 17"/>
          <p:cNvSpPr/>
          <p:nvPr/>
        </p:nvSpPr>
        <p:spPr>
          <a:xfrm>
            <a:off x="2619185" y="2731805"/>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1</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19" name="Rectangle 18"/>
          <p:cNvSpPr/>
          <p:nvPr/>
        </p:nvSpPr>
        <p:spPr>
          <a:xfrm>
            <a:off x="4502807" y="2375130"/>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2</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0" name="Rectangle 19"/>
          <p:cNvSpPr/>
          <p:nvPr/>
        </p:nvSpPr>
        <p:spPr>
          <a:xfrm>
            <a:off x="7120414" y="1962117"/>
            <a:ext cx="903641" cy="399740"/>
          </a:xfrm>
          <a:prstGeom prst="rect">
            <a:avLst/>
          </a:prstGeom>
        </p:spPr>
        <p:txBody>
          <a:bodyPr wrap="none">
            <a:spAutoFit/>
          </a:bodyPr>
          <a:lstStyle/>
          <a:p>
            <a:pPr lvl="0"/>
            <a:r>
              <a:rPr lang="en-US" sz="1998" b="1" u="sng" dirty="0">
                <a:solidFill>
                  <a:prstClr val="black"/>
                </a:solidFill>
                <a:latin typeface="Calibri" panose="020F0502020204030204" pitchFamily="34" charset="0"/>
                <a:ea typeface="ＭＳ Ｐゴシック" pitchFamily="-12" charset="-128"/>
                <a:cs typeface="Calibri" panose="020F0502020204030204" pitchFamily="34" charset="0"/>
              </a:rPr>
              <a:t>Step 3</a:t>
            </a:r>
            <a:r>
              <a:rPr lang="en-US" sz="1998" b="1" dirty="0">
                <a:solidFill>
                  <a:prstClr val="black"/>
                </a:solidFill>
                <a:latin typeface="Calibri" panose="020F0502020204030204" pitchFamily="34" charset="0"/>
                <a:ea typeface="ＭＳ Ｐゴシック" pitchFamily="-12" charset="-128"/>
                <a:cs typeface="Calibri" panose="020F0502020204030204" pitchFamily="34" charset="0"/>
              </a:rPr>
              <a:t> </a:t>
            </a:r>
            <a:endParaRPr lang="en-US" sz="1998" dirty="0">
              <a:latin typeface="Calibri" panose="020F0502020204030204" pitchFamily="34" charset="0"/>
              <a:cs typeface="Calibri" panose="020F0502020204030204" pitchFamily="34" charset="0"/>
            </a:endParaRPr>
          </a:p>
        </p:txBody>
      </p:sp>
      <p:sp>
        <p:nvSpPr>
          <p:cNvPr id="21" name="Rectangle 20"/>
          <p:cNvSpPr/>
          <p:nvPr/>
        </p:nvSpPr>
        <p:spPr bwMode="auto">
          <a:xfrm>
            <a:off x="2834450" y="1593195"/>
            <a:ext cx="2969051" cy="304518"/>
          </a:xfrm>
          <a:prstGeom prst="rect">
            <a:avLst/>
          </a:prstGeom>
          <a:solidFill>
            <a:schemeClr val="accent4">
              <a:lumMod val="75000"/>
            </a:schemeClr>
          </a:soli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kern="0" dirty="0">
                <a:solidFill>
                  <a:prstClr val="white"/>
                </a:solidFill>
                <a:latin typeface="Calibri" panose="020F0502020204030204" pitchFamily="34" charset="0"/>
                <a:cs typeface="Calibri" panose="020F0502020204030204" pitchFamily="34" charset="0"/>
              </a:rPr>
              <a:t>Solution Approach</a:t>
            </a:r>
          </a:p>
        </p:txBody>
      </p:sp>
      <p:pic>
        <p:nvPicPr>
          <p:cNvPr id="22" name="Picture 2" descr="taking-stock.jpg (300×299)"/>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20" y="599388"/>
            <a:ext cx="833197" cy="8304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viget.opower.com/uploads/position_point_graphic/image/4/solution-icon-behaviors.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581" r="20196"/>
          <a:stretch/>
        </p:blipFill>
        <p:spPr bwMode="auto">
          <a:xfrm>
            <a:off x="2071439" y="1453178"/>
            <a:ext cx="597324" cy="58455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viget.opower.com/uploads/position_point_graphic/image/4/solution-icon-behaviors.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581" r="20196"/>
          <a:stretch/>
        </p:blipFill>
        <p:spPr bwMode="auto">
          <a:xfrm flipH="1">
            <a:off x="5957557" y="1453117"/>
            <a:ext cx="593810" cy="5846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 descr="http://www.globalids.com/images/icon-security.gif"/>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326" r="11453"/>
          <a:stretch/>
        </p:blipFill>
        <p:spPr bwMode="auto">
          <a:xfrm>
            <a:off x="232618" y="4246599"/>
            <a:ext cx="634662" cy="367324"/>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25"/>
          <p:cNvSpPr/>
          <p:nvPr/>
        </p:nvSpPr>
        <p:spPr>
          <a:xfrm>
            <a:off x="2407042" y="3333194"/>
            <a:ext cx="1618938" cy="1020937"/>
          </a:xfrm>
          <a:custGeom>
            <a:avLst/>
            <a:gdLst>
              <a:gd name="connsiteX0" fmla="*/ 0 w 1855318"/>
              <a:gd name="connsiteY0" fmla="*/ 0 h 1449228"/>
              <a:gd name="connsiteX1" fmla="*/ 1855318 w 1855318"/>
              <a:gd name="connsiteY1" fmla="*/ 0 h 1449228"/>
              <a:gd name="connsiteX2" fmla="*/ 1855318 w 1855318"/>
              <a:gd name="connsiteY2" fmla="*/ 1449228 h 1449228"/>
              <a:gd name="connsiteX3" fmla="*/ 0 w 1855318"/>
              <a:gd name="connsiteY3" fmla="*/ 1449228 h 1449228"/>
              <a:gd name="connsiteX4" fmla="*/ 0 w 1855318"/>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318" h="1449228">
                <a:moveTo>
                  <a:pt x="0" y="0"/>
                </a:moveTo>
                <a:lnTo>
                  <a:pt x="1855318" y="0"/>
                </a:lnTo>
                <a:lnTo>
                  <a:pt x="1855318"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548146" fontAlgn="base">
              <a:spcBef>
                <a:spcPts val="719"/>
              </a:spcBef>
              <a:spcAft>
                <a:spcPct val="0"/>
              </a:spcAft>
            </a:pPr>
            <a:r>
              <a:rPr lang="en-US" sz="899" dirty="0">
                <a:solidFill>
                  <a:srgbClr val="141414"/>
                </a:solidFill>
                <a:latin typeface="Calibri" panose="020F0502020204030204" pitchFamily="34" charset="0"/>
                <a:cs typeface="Arial" panose="020B0604020202020204" pitchFamily="34" charset="0"/>
              </a:rPr>
              <a:t>Create the most relevant physicians universe after segmentation and plan strategy for each of the segments to maximize the planned uptake of the product</a:t>
            </a:r>
            <a:r>
              <a:rPr lang="en-US" sz="899" b="1" dirty="0">
                <a:solidFill>
                  <a:srgbClr val="50B3CF"/>
                </a:solidFill>
                <a:latin typeface="Calibri" panose="020F0502020204030204" pitchFamily="34" charset="0"/>
              </a:rPr>
              <a:t> </a:t>
            </a:r>
          </a:p>
        </p:txBody>
      </p:sp>
      <p:pic>
        <p:nvPicPr>
          <p:cNvPr id="27" name="Picture 26"/>
          <p:cNvPicPr>
            <a:picLocks noChangeAspect="1"/>
          </p:cNvPicPr>
          <p:nvPr/>
        </p:nvPicPr>
        <p:blipFill>
          <a:blip r:embed="rId6">
            <a:clrChange>
              <a:clrFrom>
                <a:srgbClr val="FFFFFF"/>
              </a:clrFrom>
              <a:clrTo>
                <a:srgbClr val="FFFFFF">
                  <a:alpha val="0"/>
                </a:srgbClr>
              </a:clrTo>
            </a:clrChange>
          </a:blip>
          <a:stretch>
            <a:fillRect/>
          </a:stretch>
        </p:blipFill>
        <p:spPr>
          <a:xfrm>
            <a:off x="83674" y="2011535"/>
            <a:ext cx="521807" cy="521807"/>
          </a:xfrm>
          <a:prstGeom prst="rect">
            <a:avLst/>
          </a:prstGeom>
        </p:spPr>
      </p:pic>
      <p:sp>
        <p:nvSpPr>
          <p:cNvPr id="28" name="Rectangle 27"/>
          <p:cNvSpPr/>
          <p:nvPr/>
        </p:nvSpPr>
        <p:spPr bwMode="auto">
          <a:xfrm>
            <a:off x="609858" y="2044432"/>
            <a:ext cx="1708160" cy="494842"/>
          </a:xfrm>
          <a:prstGeom prst="rect">
            <a:avLst/>
          </a:prstGeom>
          <a:no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355" tIns="45678" rIns="91355" bIns="45678" numCol="1" rtlCol="0" anchor="ctr" anchorCtr="0" compatLnSpc="1">
            <a:prstTxWarp prst="textNoShape">
              <a:avLst/>
            </a:prstTxWarp>
          </a:bodyPr>
          <a:lstStyle/>
          <a:p>
            <a:pPr algn="ctr" defTabSz="913577" eaLnBrk="0" fontAlgn="base" hangingPunct="0">
              <a:spcBef>
                <a:spcPct val="0"/>
              </a:spcBef>
              <a:spcAft>
                <a:spcPct val="0"/>
              </a:spcAft>
              <a:defRPr/>
            </a:pPr>
            <a:r>
              <a:rPr lang="en-US" sz="1599" b="1" u="sng" kern="0" dirty="0">
                <a:solidFill>
                  <a:schemeClr val="tx2"/>
                </a:solidFill>
                <a:latin typeface="Calibri" panose="020F0502020204030204" pitchFamily="34" charset="0"/>
                <a:cs typeface="Calibri" panose="020F0502020204030204" pitchFamily="34" charset="0"/>
              </a:rPr>
              <a:t>Potential Benefit</a:t>
            </a:r>
          </a:p>
        </p:txBody>
      </p:sp>
      <p:sp>
        <p:nvSpPr>
          <p:cNvPr id="29" name="TextBox 28"/>
          <p:cNvSpPr txBox="1"/>
          <p:nvPr/>
        </p:nvSpPr>
        <p:spPr bwMode="auto">
          <a:xfrm>
            <a:off x="80360" y="2509254"/>
            <a:ext cx="2061352" cy="1383969"/>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rtlCol="0" anchor="ctr">
            <a:prstTxWarp prst="textNoShape">
              <a:avLst/>
            </a:prstTxWarp>
            <a:spAutoFit/>
          </a:bodyPr>
          <a:lstStyle/>
          <a:p>
            <a:pPr marL="143796" indent="-143796" defTabSz="548146" eaLnBrk="0" fontAlgn="base" hangingPunct="0">
              <a:spcAft>
                <a:spcPct val="0"/>
              </a:spcAft>
              <a:buClr>
                <a:srgbClr val="688A92"/>
              </a:buClr>
              <a:buSzPct val="110000"/>
              <a:buFont typeface="Arial" pitchFamily="34" charset="0"/>
              <a:buChar char="•"/>
              <a:defRPr/>
            </a:pPr>
            <a:r>
              <a:rPr lang="en-US" sz="1049" dirty="0">
                <a:solidFill>
                  <a:srgbClr val="141414"/>
                </a:solidFill>
                <a:latin typeface="Calibri" panose="020F0502020204030204" pitchFamily="34" charset="0"/>
              </a:rPr>
              <a:t>Actionable Segments meeting current/future brand needs considering all the relevant variables.</a:t>
            </a:r>
          </a:p>
          <a:p>
            <a:pPr marL="143796" indent="-143796" defTabSz="548146" eaLnBrk="0" fontAlgn="base" hangingPunct="0">
              <a:spcAft>
                <a:spcPct val="0"/>
              </a:spcAft>
              <a:buClr>
                <a:srgbClr val="688A92"/>
              </a:buClr>
              <a:buSzPct val="110000"/>
              <a:buFont typeface="Arial" pitchFamily="34" charset="0"/>
              <a:buChar char="•"/>
              <a:defRPr/>
            </a:pPr>
            <a:r>
              <a:rPr lang="en-US" sz="1049" dirty="0" smtClean="0">
                <a:solidFill>
                  <a:srgbClr val="141414"/>
                </a:solidFill>
                <a:latin typeface="Calibri" panose="020F0502020204030204" pitchFamily="34" charset="0"/>
              </a:rPr>
              <a:t>Identified </a:t>
            </a:r>
            <a:r>
              <a:rPr lang="en-US" sz="1049" dirty="0">
                <a:solidFill>
                  <a:srgbClr val="141414"/>
                </a:solidFill>
                <a:latin typeface="Calibri" panose="020F0502020204030204" pitchFamily="34" charset="0"/>
              </a:rPr>
              <a:t>most favorable segments and the detailing strategy/frequency based on cost guidance.</a:t>
            </a:r>
          </a:p>
        </p:txBody>
      </p:sp>
      <p:sp>
        <p:nvSpPr>
          <p:cNvPr id="30" name="Freeform 29"/>
          <p:cNvSpPr/>
          <p:nvPr/>
        </p:nvSpPr>
        <p:spPr>
          <a:xfrm>
            <a:off x="4760397" y="2978630"/>
            <a:ext cx="1618938" cy="1020937"/>
          </a:xfrm>
          <a:custGeom>
            <a:avLst/>
            <a:gdLst>
              <a:gd name="connsiteX0" fmla="*/ 0 w 1855318"/>
              <a:gd name="connsiteY0" fmla="*/ 0 h 1449228"/>
              <a:gd name="connsiteX1" fmla="*/ 1855318 w 1855318"/>
              <a:gd name="connsiteY1" fmla="*/ 0 h 1449228"/>
              <a:gd name="connsiteX2" fmla="*/ 1855318 w 1855318"/>
              <a:gd name="connsiteY2" fmla="*/ 1449228 h 1449228"/>
              <a:gd name="connsiteX3" fmla="*/ 0 w 1855318"/>
              <a:gd name="connsiteY3" fmla="*/ 1449228 h 1449228"/>
              <a:gd name="connsiteX4" fmla="*/ 0 w 1855318"/>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5318" h="1449228">
                <a:moveTo>
                  <a:pt x="0" y="0"/>
                </a:moveTo>
                <a:lnTo>
                  <a:pt x="1855318" y="0"/>
                </a:lnTo>
                <a:lnTo>
                  <a:pt x="1855318" y="1449228"/>
                </a:lnTo>
                <a:lnTo>
                  <a:pt x="0" y="144922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871" tIns="41871" rIns="41871" bIns="41871" numCol="1" spcCol="1270" anchor="t" anchorCtr="0">
            <a:noAutofit/>
          </a:bodyPr>
          <a:lstStyle/>
          <a:p>
            <a:pPr defTabSz="548146" fontAlgn="base">
              <a:spcBef>
                <a:spcPts val="719"/>
              </a:spcBef>
              <a:spcAft>
                <a:spcPct val="0"/>
              </a:spcAft>
            </a:pPr>
            <a:r>
              <a:rPr lang="en-US" sz="899" dirty="0">
                <a:solidFill>
                  <a:srgbClr val="141414"/>
                </a:solidFill>
                <a:latin typeface="Calibri" panose="020F0502020204030204" pitchFamily="34" charset="0"/>
                <a:cs typeface="Arial" panose="020B0604020202020204" pitchFamily="34" charset="0"/>
              </a:rPr>
              <a:t>Important variables were derived/identified from different secondary sources (e.g. Prescriptions, New therapy start, Payer plans, formulary status etc.)</a:t>
            </a:r>
          </a:p>
          <a:p>
            <a:pPr defTabSz="548146" fontAlgn="base">
              <a:spcBef>
                <a:spcPts val="719"/>
              </a:spcBef>
              <a:spcAft>
                <a:spcPct val="0"/>
              </a:spcAft>
            </a:pPr>
            <a:endParaRPr lang="en-US" sz="899" b="1" dirty="0">
              <a:solidFill>
                <a:srgbClr val="50B3CF"/>
              </a:solidFill>
              <a:latin typeface="Calibri" panose="020F0502020204030204" pitchFamily="34" charset="0"/>
            </a:endParaRPr>
          </a:p>
        </p:txBody>
      </p:sp>
      <p:pic>
        <p:nvPicPr>
          <p:cNvPr id="31" name="Picture 30"/>
          <p:cNvPicPr>
            <a:picLocks noChangeAspect="1"/>
          </p:cNvPicPr>
          <p:nvPr/>
        </p:nvPicPr>
        <p:blipFill>
          <a:blip r:embed="rId7"/>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281781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Readiness </a:t>
            </a:r>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14</a:t>
            </a:fld>
            <a:endParaRPr lang="en-US" dirty="0"/>
          </a:p>
        </p:txBody>
      </p:sp>
      <p:sp>
        <p:nvSpPr>
          <p:cNvPr id="8" name="Content Placeholder 5"/>
          <p:cNvSpPr>
            <a:spLocks noGrp="1"/>
          </p:cNvSpPr>
          <p:nvPr>
            <p:ph idx="1"/>
          </p:nvPr>
        </p:nvSpPr>
        <p:spPr>
          <a:xfrm>
            <a:off x="384048" y="693269"/>
            <a:ext cx="8385048" cy="401542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91440" rIns="274320" bIns="91440" rtlCol="0" anchor="t">
            <a:normAutofit/>
          </a:bodyPr>
          <a:lstStyle/>
          <a:p>
            <a:pPr marL="182880">
              <a:lnSpc>
                <a:spcPts val="1800"/>
              </a:lnSpc>
              <a:buClr>
                <a:schemeClr val="bg1">
                  <a:lumMod val="50000"/>
                </a:schemeClr>
              </a:buClr>
            </a:pPr>
            <a:r>
              <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rPr>
              <a:t>Purpose: Highlight the </a:t>
            </a:r>
            <a:r>
              <a:rPr lang="en-US" sz="14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prototype specifics.</a:t>
            </a:r>
            <a:endPar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171450" indent="-171450">
              <a:lnSpc>
                <a:spcPts val="1800"/>
              </a:lnSpc>
              <a:buClr>
                <a:schemeClr val="bg1">
                  <a:lumMod val="50000"/>
                </a:schemeClr>
              </a:buClr>
              <a:buFont typeface="Arial" panose="020B0604020202020204" pitchFamily="34" charset="0"/>
              <a:buChar char="•"/>
              <a:tabLst>
                <a:tab pos="114300" algn="l"/>
              </a:tabLst>
            </a:pP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What </a:t>
            </a: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critical feature of the solution you would want to showcase as a working prototype as part of Idea Harvest 2.0</a:t>
            </a: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a:t>
            </a:r>
            <a:endPar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0"/>
              </a:spcBef>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We would like to showcase how a medical rep can use this tool to ease his profiling and targeting activities</a:t>
            </a:r>
          </a:p>
          <a:p>
            <a:pPr marL="365760" indent="-182880">
              <a:lnSpc>
                <a:spcPts val="1800"/>
              </a:lnSpc>
              <a:spcBef>
                <a:spcPts val="0"/>
              </a:spcBef>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Use of ML algorithms to define HCP potential and segmenting them in meaningful clusters</a:t>
            </a:r>
          </a:p>
          <a:p>
            <a:pPr marL="365760" indent="-182880">
              <a:lnSpc>
                <a:spcPts val="1800"/>
              </a:lnSpc>
              <a:spcBef>
                <a:spcPts val="0"/>
              </a:spcBef>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Analysis that can help Brand Manager take marketing decisions </a:t>
            </a:r>
            <a:endPar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171450" indent="-171450">
              <a:lnSpc>
                <a:spcPts val="1800"/>
              </a:lnSpc>
              <a:buClr>
                <a:schemeClr val="bg1">
                  <a:lumMod val="50000"/>
                </a:schemeClr>
              </a:buClr>
              <a:buFont typeface="Arial" panose="020B0604020202020204" pitchFamily="34" charset="0"/>
              <a:buChar char="•"/>
            </a:pP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Is there a lab or technical support or any other support you are looking for in developing the above as  a prototype</a:t>
            </a:r>
            <a:r>
              <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rPr>
              <a:t>? (Be specific with your asks to enable the core team to provide support as much as possible</a:t>
            </a:r>
            <a:r>
              <a:rPr lang="en-US" sz="1200" dirty="0" smtClean="0">
                <a:solidFill>
                  <a:srgbClr val="C00000"/>
                </a:solidFill>
                <a:latin typeface="Calibri" panose="020F0502020204030204" pitchFamily="34" charset="0"/>
                <a:ea typeface="Segoe UI" panose="020B0502040204020203" pitchFamily="34" charset="0"/>
                <a:cs typeface="Calibri" panose="020F0502020204030204" pitchFamily="34" charset="0"/>
              </a:rPr>
              <a:t>.)</a:t>
            </a:r>
          </a:p>
          <a:p>
            <a:pPr marL="400050" lvl="1" indent="-171450">
              <a:lnSpc>
                <a:spcPts val="1800"/>
              </a:lnSpc>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For Prototype, we intend to use open source (Python) programming language.</a:t>
            </a:r>
            <a:endParaRPr lang="en-US" sz="1200" dirty="0">
              <a:solidFill>
                <a:srgbClr val="C00000"/>
              </a:solidFill>
              <a:latin typeface="Calibri" panose="020F0502020204030204" pitchFamily="34" charset="0"/>
              <a:ea typeface="Segoe UI" panose="020B0502040204020203" pitchFamily="34" charset="0"/>
              <a:cs typeface="Calibri" panose="020F0502020204030204" pitchFamily="34" charset="0"/>
            </a:endParaRPr>
          </a:p>
          <a:p>
            <a:pPr marL="171450" indent="-171450">
              <a:lnSpc>
                <a:spcPts val="1800"/>
              </a:lnSpc>
              <a:buClr>
                <a:schemeClr val="bg1">
                  <a:lumMod val="50000"/>
                </a:schemeClr>
              </a:buClr>
              <a:buFont typeface="Arial" panose="020B0604020202020204" pitchFamily="34" charset="0"/>
              <a:buChar char="•"/>
              <a:tabLst>
                <a:tab pos="171450" algn="l"/>
              </a:tabLst>
            </a:pPr>
            <a:r>
              <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Have </a:t>
            </a: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you communicated to your client about this particular solution and is he interested? </a:t>
            </a:r>
          </a:p>
          <a:p>
            <a:pPr marL="400050" lvl="1" indent="-171450">
              <a:lnSpc>
                <a:spcPts val="1800"/>
              </a:lnSpc>
              <a:buClr>
                <a:schemeClr val="bg1">
                  <a:lumMod val="50000"/>
                </a:schemeClr>
              </a:buClr>
              <a:buFont typeface="Courier New" panose="02070309020205020404" pitchFamily="49" charset="0"/>
              <a:buChar char="o"/>
            </a:pPr>
            <a:r>
              <a:rPr lang="en-US" sz="1100" dirty="0">
                <a:solidFill>
                  <a:schemeClr val="tx2"/>
                </a:solidFill>
                <a:latin typeface="Calibri" panose="020F0502020204030204" pitchFamily="34" charset="0"/>
                <a:ea typeface="Segoe UI" panose="020B0502040204020203" pitchFamily="34" charset="0"/>
                <a:cs typeface="Calibri" panose="020F0502020204030204" pitchFamily="34" charset="0"/>
              </a:rPr>
              <a:t>No. For our Client we are mostly engaged in commercial reporting and analytics piece. We would like to get some intel on their SFE needs before moving forward. However this </a:t>
            </a:r>
            <a:r>
              <a:rPr lang="en-US" sz="11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solution </a:t>
            </a:r>
            <a:r>
              <a:rPr lang="en-US" sz="1100" dirty="0">
                <a:solidFill>
                  <a:schemeClr val="tx2"/>
                </a:solidFill>
                <a:latin typeface="Calibri" panose="020F0502020204030204" pitchFamily="34" charset="0"/>
                <a:ea typeface="Segoe UI" panose="020B0502040204020203" pitchFamily="34" charset="0"/>
                <a:cs typeface="Calibri" panose="020F0502020204030204" pitchFamily="34" charset="0"/>
              </a:rPr>
              <a:t>has appeal in other clients as well. </a:t>
            </a:r>
          </a:p>
          <a:p>
            <a:pPr marL="171450" indent="-171450">
              <a:lnSpc>
                <a:spcPts val="1800"/>
              </a:lnSpc>
              <a:buClr>
                <a:schemeClr val="bg1">
                  <a:lumMod val="50000"/>
                </a:schemeClr>
              </a:buClr>
              <a:buFont typeface="Arial" panose="020B0604020202020204" pitchFamily="34" charset="0"/>
              <a:buChar char="•"/>
              <a:tabLst>
                <a:tab pos="171450" algn="l"/>
              </a:tabLst>
            </a:pPr>
            <a:r>
              <a:rPr lang="en-US" sz="12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Would you be willing to showcase the prototype as part of Idea Harvest  presentation  if your client is invited as one of the panelists? Or are there any reservations? </a:t>
            </a:r>
            <a:endParaRPr lang="en-US" sz="12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400050" lvl="1" indent="-171450">
              <a:lnSpc>
                <a:spcPts val="1800"/>
              </a:lnSpc>
              <a:buClr>
                <a:schemeClr val="bg1">
                  <a:lumMod val="50000"/>
                </a:schemeClr>
              </a:buClr>
              <a:buFont typeface="Courier New" panose="02070309020205020404" pitchFamily="49" charset="0"/>
              <a:buChar char="o"/>
            </a:pPr>
            <a:r>
              <a:rPr lang="en-US" sz="1100" dirty="0">
                <a:solidFill>
                  <a:schemeClr val="tx2"/>
                </a:solidFill>
                <a:latin typeface="Calibri" panose="020F0502020204030204" pitchFamily="34" charset="0"/>
                <a:ea typeface="Segoe UI" panose="020B0502040204020203" pitchFamily="34" charset="0"/>
                <a:cs typeface="Calibri" panose="020F0502020204030204" pitchFamily="34" charset="0"/>
              </a:rPr>
              <a:t>As mentioned above, we need to have </a:t>
            </a:r>
            <a:r>
              <a:rPr lang="en-US" sz="11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more </a:t>
            </a:r>
            <a:r>
              <a:rPr lang="en-US" sz="11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information </a:t>
            </a:r>
            <a:r>
              <a:rPr lang="en-US" sz="1100" dirty="0">
                <a:solidFill>
                  <a:schemeClr val="tx2"/>
                </a:solidFill>
                <a:latin typeface="Calibri" panose="020F0502020204030204" pitchFamily="34" charset="0"/>
                <a:ea typeface="Segoe UI" panose="020B0502040204020203" pitchFamily="34" charset="0"/>
                <a:cs typeface="Calibri" panose="020F0502020204030204" pitchFamily="34" charset="0"/>
              </a:rPr>
              <a:t>on Client landscape in this </a:t>
            </a:r>
            <a:r>
              <a:rPr lang="en-US" sz="11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area before presenting the solution</a:t>
            </a:r>
            <a:endParaRPr lang="en-US" sz="1100" dirty="0">
              <a:solidFill>
                <a:schemeClr val="tx2"/>
              </a:solidFill>
              <a:latin typeface="Calibri" panose="020F0502020204030204" pitchFamily="34" charset="0"/>
              <a:ea typeface="Segoe UI" panose="020B0502040204020203"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3814916" y="4699172"/>
            <a:ext cx="1199536" cy="358303"/>
          </a:xfrm>
          <a:prstGeom prst="rect">
            <a:avLst/>
          </a:prstGeom>
        </p:spPr>
      </p:pic>
      <p:pic>
        <p:nvPicPr>
          <p:cNvPr id="7" name="Picture 6"/>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1879689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Segoe UI" panose="020B0502040204020203" pitchFamily="34" charset="0"/>
                <a:cs typeface="Segoe UI" panose="020B0502040204020203" pitchFamily="34" charset="0"/>
              </a:rPr>
              <a:t>Recommended Implementation </a:t>
            </a:r>
            <a:r>
              <a:rPr lang="en-US" dirty="0">
                <a:ea typeface="Segoe UI" panose="020B0502040204020203" pitchFamily="34" charset="0"/>
                <a:cs typeface="Segoe UI" panose="020B0502040204020203" pitchFamily="34" charset="0"/>
              </a:rPr>
              <a:t>S</a:t>
            </a:r>
            <a:r>
              <a:rPr lang="en-US" dirty="0" smtClean="0">
                <a:ea typeface="Segoe UI" panose="020B0502040204020203" pitchFamily="34" charset="0"/>
                <a:cs typeface="Segoe UI" panose="020B0502040204020203" pitchFamily="34" charset="0"/>
              </a:rPr>
              <a:t>chedule</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15</a:t>
            </a:fld>
            <a:endParaRPr lang="en-US" dirty="0"/>
          </a:p>
        </p:txBody>
      </p:sp>
      <p:pic>
        <p:nvPicPr>
          <p:cNvPr id="6" name="Picture 5"/>
          <p:cNvPicPr>
            <a:picLocks noChangeAspect="1"/>
          </p:cNvPicPr>
          <p:nvPr/>
        </p:nvPicPr>
        <p:blipFill>
          <a:blip r:embed="rId2"/>
          <a:stretch>
            <a:fillRect/>
          </a:stretch>
        </p:blipFill>
        <p:spPr>
          <a:xfrm>
            <a:off x="3848984" y="4699172"/>
            <a:ext cx="1199536" cy="358303"/>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1552390014"/>
              </p:ext>
            </p:extLst>
          </p:nvPr>
        </p:nvGraphicFramePr>
        <p:xfrm>
          <a:off x="280062" y="906467"/>
          <a:ext cx="8489033" cy="1703382"/>
        </p:xfrm>
        <a:graphic>
          <a:graphicData uri="http://schemas.openxmlformats.org/drawingml/2006/table">
            <a:tbl>
              <a:tblPr/>
              <a:tblGrid>
                <a:gridCol w="2069390">
                  <a:extLst>
                    <a:ext uri="{9D8B030D-6E8A-4147-A177-3AD203B41FA5}">
                      <a16:colId xmlns:a16="http://schemas.microsoft.com/office/drawing/2014/main" val="2958890889"/>
                    </a:ext>
                  </a:extLst>
                </a:gridCol>
                <a:gridCol w="4180994">
                  <a:extLst>
                    <a:ext uri="{9D8B030D-6E8A-4147-A177-3AD203B41FA5}">
                      <a16:colId xmlns:a16="http://schemas.microsoft.com/office/drawing/2014/main" val="2189563501"/>
                    </a:ext>
                  </a:extLst>
                </a:gridCol>
                <a:gridCol w="2238649">
                  <a:extLst>
                    <a:ext uri="{9D8B030D-6E8A-4147-A177-3AD203B41FA5}">
                      <a16:colId xmlns:a16="http://schemas.microsoft.com/office/drawing/2014/main" val="1465111669"/>
                    </a:ext>
                  </a:extLst>
                </a:gridCol>
              </a:tblGrid>
              <a:tr h="243736">
                <a:tc>
                  <a:txBody>
                    <a:bodyPr/>
                    <a:lstStyle/>
                    <a:p>
                      <a:pPr algn="l" fontAlgn="t"/>
                      <a:r>
                        <a:rPr lang="en-US" sz="1200" b="1" i="0" u="none" strike="noStrike" dirty="0">
                          <a:solidFill>
                            <a:srgbClr val="000000"/>
                          </a:solidFill>
                          <a:effectLst/>
                          <a:latin typeface="Calibri" panose="020F0502020204030204" pitchFamily="34" charset="0"/>
                        </a:rPr>
                        <a:t>Program Plan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US" sz="1200" b="1" i="0" u="none" strike="noStrike" dirty="0">
                          <a:solidFill>
                            <a:srgbClr val="000000"/>
                          </a:solidFill>
                          <a:effectLst/>
                          <a:latin typeface="Calibri" panose="020F0502020204030204" pitchFamily="34" charset="0"/>
                        </a:rPr>
                        <a:t>Description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t"/>
                      <a:r>
                        <a:rPr lang="en-US" sz="1200" b="1" i="0" u="none" strike="noStrike" dirty="0">
                          <a:solidFill>
                            <a:srgbClr val="000000"/>
                          </a:solidFill>
                          <a:effectLst/>
                          <a:latin typeface="Calibri" panose="020F0502020204030204" pitchFamily="34" charset="0"/>
                        </a:rPr>
                        <a:t>Activities / Feature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518223560"/>
                  </a:ext>
                </a:extLst>
              </a:tr>
              <a:tr h="265366">
                <a:tc rowSpan="5">
                  <a:txBody>
                    <a:bodyPr/>
                    <a:lstStyle/>
                    <a:p>
                      <a:pPr algn="l" fontAlgn="t"/>
                      <a:r>
                        <a:rPr lang="en-US" sz="1000" b="1" i="0" u="none" strike="noStrike" dirty="0" smtClean="0">
                          <a:solidFill>
                            <a:srgbClr val="000000"/>
                          </a:solidFill>
                          <a:effectLst/>
                          <a:latin typeface="Calibri" panose="020F0502020204030204" pitchFamily="34" charset="0"/>
                        </a:rPr>
                        <a:t>Prototype </a:t>
                      </a:r>
                      <a:r>
                        <a:rPr lang="en-US" sz="1000" b="1" i="0" u="none" strike="noStrike" dirty="0">
                          <a:solidFill>
                            <a:srgbClr val="000000"/>
                          </a:solidFill>
                          <a:effectLst/>
                          <a:latin typeface="Calibri" panose="020F0502020204030204" pitchFamily="34" charset="0"/>
                        </a:rPr>
                        <a:t>Development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5">
                  <a:txBody>
                    <a:bodyPr/>
                    <a:lstStyle/>
                    <a:p>
                      <a:pPr algn="l" fontAlgn="t"/>
                      <a:r>
                        <a:rPr lang="en-US" sz="1000" b="0" i="0" u="none" strike="noStrike" dirty="0" smtClean="0">
                          <a:solidFill>
                            <a:srgbClr val="000000"/>
                          </a:solidFill>
                          <a:effectLst/>
                          <a:latin typeface="Calibri" panose="020F0502020204030204" pitchFamily="34" charset="0"/>
                        </a:rPr>
                        <a:t>Developing </a:t>
                      </a:r>
                      <a:r>
                        <a:rPr lang="en-US" sz="1000" b="0" i="0" u="none" strike="noStrike" dirty="0">
                          <a:solidFill>
                            <a:srgbClr val="000000"/>
                          </a:solidFill>
                          <a:effectLst/>
                          <a:latin typeface="Calibri" panose="020F0502020204030204" pitchFamily="34" charset="0"/>
                        </a:rPr>
                        <a:t>Segmentation and Targeting </a:t>
                      </a:r>
                      <a:r>
                        <a:rPr lang="en-US" sz="1000" b="0" i="0" u="none" strike="noStrike" dirty="0" smtClean="0">
                          <a:solidFill>
                            <a:srgbClr val="000000"/>
                          </a:solidFill>
                          <a:effectLst/>
                          <a:latin typeface="Calibri" panose="020F0502020204030204" pitchFamily="34" charset="0"/>
                        </a:rPr>
                        <a:t>module using AI/ ML algorithms</a:t>
                      </a:r>
                      <a:r>
                        <a:rPr lang="en-US" sz="1000" b="0" i="0" u="none" strike="noStrike" baseline="0" dirty="0" smtClean="0">
                          <a:solidFill>
                            <a:srgbClr val="000000"/>
                          </a:solidFill>
                          <a:effectLst/>
                          <a:latin typeface="Calibri" panose="020F0502020204030204" pitchFamily="34" charset="0"/>
                        </a:rPr>
                        <a:t> and </a:t>
                      </a:r>
                      <a:r>
                        <a:rPr lang="en-US" sz="1000" b="0" i="0" u="none" strike="noStrike" dirty="0">
                          <a:solidFill>
                            <a:srgbClr val="000000"/>
                          </a:solidFill>
                          <a:effectLst/>
                          <a:latin typeface="Calibri" panose="020F0502020204030204" pitchFamily="34" charset="0"/>
                        </a:rPr>
                        <a:t/>
                      </a:r>
                      <a:br>
                        <a:rPr lang="en-US" sz="1000" b="0" i="0" u="none" strike="noStrike" dirty="0">
                          <a:solidFill>
                            <a:srgbClr val="000000"/>
                          </a:solidFill>
                          <a:effectLst/>
                          <a:latin typeface="Calibri" panose="020F0502020204030204" pitchFamily="34" charset="0"/>
                        </a:rPr>
                      </a:br>
                      <a:r>
                        <a:rPr lang="en-US" sz="1000" b="0" i="0" u="none" strike="noStrike" dirty="0" smtClean="0">
                          <a:solidFill>
                            <a:srgbClr val="000000"/>
                          </a:solidFill>
                          <a:effectLst/>
                          <a:latin typeface="Calibri" panose="020F0502020204030204" pitchFamily="34" charset="0"/>
                        </a:rPr>
                        <a:t>detailed out business </a:t>
                      </a:r>
                      <a:r>
                        <a:rPr lang="en-US" sz="1000" b="0" i="0" u="none" strike="noStrike" dirty="0">
                          <a:solidFill>
                            <a:srgbClr val="000000"/>
                          </a:solidFill>
                          <a:effectLst/>
                          <a:latin typeface="Calibri" panose="020F0502020204030204" pitchFamily="34" charset="0"/>
                        </a:rPr>
                        <a:t>use cases </a:t>
                      </a:r>
                      <a:r>
                        <a:rPr lang="en-US" sz="1000" b="0" i="0" u="none" strike="noStrike" dirty="0" smtClean="0">
                          <a:solidFill>
                            <a:srgbClr val="000000"/>
                          </a:solidFill>
                          <a:effectLst/>
                          <a:latin typeface="Calibri" panose="020F0502020204030204" pitchFamily="34" charset="0"/>
                        </a:rPr>
                        <a:t>to be tested.</a:t>
                      </a:r>
                      <a:endParaRPr lang="en-US" sz="10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000" b="0" i="0" u="none" strike="noStrike" dirty="0">
                          <a:solidFill>
                            <a:srgbClr val="000000"/>
                          </a:solidFill>
                          <a:effectLst/>
                          <a:latin typeface="Calibri" panose="020F0502020204030204" pitchFamily="34" charset="0"/>
                        </a:rPr>
                        <a:t>Data Input and Consolidation Feature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780702"/>
                  </a:ext>
                </a:extLst>
              </a:tr>
              <a:tr h="26536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panose="020F0502020204030204" pitchFamily="34" charset="0"/>
                        </a:rPr>
                        <a:t>Customer Profiling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6619143"/>
                  </a:ext>
                </a:extLst>
              </a:tr>
              <a:tr h="398182">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panose="020F0502020204030204" pitchFamily="34" charset="0"/>
                        </a:rPr>
                        <a:t>Customer Segmentation &amp; Propensity Score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4639143"/>
                  </a:ext>
                </a:extLst>
              </a:tr>
              <a:tr h="26536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smtClean="0">
                          <a:solidFill>
                            <a:srgbClr val="000000"/>
                          </a:solidFill>
                          <a:effectLst/>
                          <a:latin typeface="Calibri" panose="020F0502020204030204" pitchFamily="34" charset="0"/>
                        </a:rPr>
                        <a:t>Graphs</a:t>
                      </a:r>
                      <a:r>
                        <a:rPr lang="en-US" sz="1000" b="0" i="0" u="none" strike="noStrike" baseline="0" dirty="0" smtClean="0">
                          <a:solidFill>
                            <a:srgbClr val="000000"/>
                          </a:solidFill>
                          <a:effectLst/>
                          <a:latin typeface="Calibri" panose="020F0502020204030204" pitchFamily="34" charset="0"/>
                        </a:rPr>
                        <a:t> and Insights</a:t>
                      </a:r>
                      <a:endParaRPr lang="en-US" sz="10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91459"/>
                  </a:ext>
                </a:extLst>
              </a:tr>
              <a:tr h="265366">
                <a:tc vMerge="1">
                  <a:txBody>
                    <a:bodyPr/>
                    <a:lstStyle/>
                    <a:p>
                      <a:endParaRPr lang="en-US"/>
                    </a:p>
                  </a:txBody>
                  <a:tcPr/>
                </a:tc>
                <a:tc vMerge="1">
                  <a:txBody>
                    <a:bodyPr/>
                    <a:lstStyle/>
                    <a:p>
                      <a:endParaRPr lang="en-US"/>
                    </a:p>
                  </a:txBody>
                  <a:tcPr/>
                </a:tc>
                <a:tc>
                  <a:txBody>
                    <a:bodyPr/>
                    <a:lstStyle/>
                    <a:p>
                      <a:pPr algn="l" fontAlgn="t"/>
                      <a:r>
                        <a:rPr lang="en-US" sz="1000" b="0" i="0" u="none" strike="noStrike" dirty="0">
                          <a:solidFill>
                            <a:srgbClr val="000000"/>
                          </a:solidFill>
                          <a:effectLst/>
                          <a:latin typeface="Calibri" panose="020F0502020204030204" pitchFamily="34" charset="0"/>
                        </a:rPr>
                        <a:t>Customer </a:t>
                      </a:r>
                      <a:r>
                        <a:rPr lang="en-US" sz="1000" b="0" i="0" u="none" strike="noStrike" dirty="0" smtClean="0">
                          <a:solidFill>
                            <a:srgbClr val="000000"/>
                          </a:solidFill>
                          <a:effectLst/>
                          <a:latin typeface="Calibri" panose="020F0502020204030204" pitchFamily="34" charset="0"/>
                        </a:rPr>
                        <a:t>360</a:t>
                      </a:r>
                      <a:endParaRPr lang="en-US" sz="1000" b="0"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893838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55050108"/>
              </p:ext>
            </p:extLst>
          </p:nvPr>
        </p:nvGraphicFramePr>
        <p:xfrm>
          <a:off x="280063" y="2818178"/>
          <a:ext cx="8489031" cy="1506171"/>
        </p:xfrm>
        <a:graphic>
          <a:graphicData uri="http://schemas.openxmlformats.org/drawingml/2006/table">
            <a:tbl>
              <a:tblPr/>
              <a:tblGrid>
                <a:gridCol w="2504236">
                  <a:extLst>
                    <a:ext uri="{9D8B030D-6E8A-4147-A177-3AD203B41FA5}">
                      <a16:colId xmlns:a16="http://schemas.microsoft.com/office/drawing/2014/main" val="1293575344"/>
                    </a:ext>
                  </a:extLst>
                </a:gridCol>
                <a:gridCol w="2506248">
                  <a:extLst>
                    <a:ext uri="{9D8B030D-6E8A-4147-A177-3AD203B41FA5}">
                      <a16:colId xmlns:a16="http://schemas.microsoft.com/office/drawing/2014/main" val="4115648455"/>
                    </a:ext>
                  </a:extLst>
                </a:gridCol>
                <a:gridCol w="668333">
                  <a:extLst>
                    <a:ext uri="{9D8B030D-6E8A-4147-A177-3AD203B41FA5}">
                      <a16:colId xmlns:a16="http://schemas.microsoft.com/office/drawing/2014/main" val="715540944"/>
                    </a:ext>
                  </a:extLst>
                </a:gridCol>
                <a:gridCol w="96627">
                  <a:extLst>
                    <a:ext uri="{9D8B030D-6E8A-4147-A177-3AD203B41FA5}">
                      <a16:colId xmlns:a16="http://schemas.microsoft.com/office/drawing/2014/main" val="1378270102"/>
                    </a:ext>
                  </a:extLst>
                </a:gridCol>
                <a:gridCol w="346245">
                  <a:extLst>
                    <a:ext uri="{9D8B030D-6E8A-4147-A177-3AD203B41FA5}">
                      <a16:colId xmlns:a16="http://schemas.microsoft.com/office/drawing/2014/main" val="2987194283"/>
                    </a:ext>
                  </a:extLst>
                </a:gridCol>
                <a:gridCol w="394557">
                  <a:extLst>
                    <a:ext uri="{9D8B030D-6E8A-4147-A177-3AD203B41FA5}">
                      <a16:colId xmlns:a16="http://schemas.microsoft.com/office/drawing/2014/main" val="2030856739"/>
                    </a:ext>
                  </a:extLst>
                </a:gridCol>
                <a:gridCol w="394557">
                  <a:extLst>
                    <a:ext uri="{9D8B030D-6E8A-4147-A177-3AD203B41FA5}">
                      <a16:colId xmlns:a16="http://schemas.microsoft.com/office/drawing/2014/main" val="2565317957"/>
                    </a:ext>
                  </a:extLst>
                </a:gridCol>
                <a:gridCol w="394557">
                  <a:extLst>
                    <a:ext uri="{9D8B030D-6E8A-4147-A177-3AD203B41FA5}">
                      <a16:colId xmlns:a16="http://schemas.microsoft.com/office/drawing/2014/main" val="2124060919"/>
                    </a:ext>
                  </a:extLst>
                </a:gridCol>
                <a:gridCol w="394557">
                  <a:extLst>
                    <a:ext uri="{9D8B030D-6E8A-4147-A177-3AD203B41FA5}">
                      <a16:colId xmlns:a16="http://schemas.microsoft.com/office/drawing/2014/main" val="53126525"/>
                    </a:ext>
                  </a:extLst>
                </a:gridCol>
                <a:gridCol w="394557">
                  <a:extLst>
                    <a:ext uri="{9D8B030D-6E8A-4147-A177-3AD203B41FA5}">
                      <a16:colId xmlns:a16="http://schemas.microsoft.com/office/drawing/2014/main" val="2405580907"/>
                    </a:ext>
                  </a:extLst>
                </a:gridCol>
                <a:gridCol w="394557">
                  <a:extLst>
                    <a:ext uri="{9D8B030D-6E8A-4147-A177-3AD203B41FA5}">
                      <a16:colId xmlns:a16="http://schemas.microsoft.com/office/drawing/2014/main" val="1833155179"/>
                    </a:ext>
                  </a:extLst>
                </a:gridCol>
              </a:tblGrid>
              <a:tr h="337034">
                <a:tc>
                  <a:txBody>
                    <a:bodyPr/>
                    <a:lstStyle/>
                    <a:p>
                      <a:pPr algn="ctr" fontAlgn="ctr"/>
                      <a:r>
                        <a:rPr lang="en-US" sz="700" b="1" i="0" u="none" strike="noStrike" dirty="0">
                          <a:solidFill>
                            <a:srgbClr val="FFFFFF"/>
                          </a:solidFill>
                          <a:effectLst/>
                          <a:latin typeface="Calibri" panose="020F0502020204030204" pitchFamily="34" charset="0"/>
                        </a:rPr>
                        <a:t>Phase</a:t>
                      </a:r>
                    </a:p>
                  </a:txBody>
                  <a:tcPr marL="6477" marR="6477" marT="6477" marB="0" anchor="ctr">
                    <a:lnL w="6350" cap="flat" cmpd="sng" algn="ctr">
                      <a:solidFill>
                        <a:srgbClr val="D9D9D9"/>
                      </a:solidFill>
                      <a:prstDash val="solid"/>
                      <a:round/>
                      <a:headEnd type="none" w="med" len="med"/>
                      <a:tailEnd type="none" w="med" len="med"/>
                    </a:lnL>
                    <a:lnR>
                      <a:noFill/>
                    </a:lnR>
                    <a:lnT>
                      <a:noFill/>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en-US" sz="700" b="1" i="0" u="none" strike="noStrike" dirty="0">
                          <a:solidFill>
                            <a:srgbClr val="FFFFFF"/>
                          </a:solidFill>
                          <a:effectLst/>
                          <a:latin typeface="Calibri" panose="020F0502020204030204" pitchFamily="34" charset="0"/>
                        </a:rPr>
                        <a:t>Activities</a:t>
                      </a:r>
                    </a:p>
                  </a:txBody>
                  <a:tcPr marL="6477" marR="6477" marT="6477" marB="0" anchor="ctr">
                    <a:lnL>
                      <a:noFill/>
                    </a:lnL>
                    <a:lnR>
                      <a:noFill/>
                    </a:lnR>
                    <a:lnT>
                      <a:noFill/>
                    </a:lnT>
                    <a:lnB w="6350" cap="flat" cmpd="sng" algn="ctr">
                      <a:solidFill>
                        <a:srgbClr val="D9D9D9"/>
                      </a:solidFill>
                      <a:prstDash val="solid"/>
                      <a:round/>
                      <a:headEnd type="none" w="med" len="med"/>
                      <a:tailEnd type="none" w="med" len="med"/>
                    </a:lnB>
                    <a:solidFill>
                      <a:srgbClr val="1F4E78"/>
                    </a:solidFill>
                  </a:tcPr>
                </a:tc>
                <a:tc>
                  <a:txBody>
                    <a:bodyPr/>
                    <a:lstStyle/>
                    <a:p>
                      <a:pPr algn="ctr" fontAlgn="ctr"/>
                      <a:r>
                        <a:rPr lang="en-US" sz="700" b="1" i="0" u="none" strike="noStrike" dirty="0">
                          <a:solidFill>
                            <a:srgbClr val="FFFFFF"/>
                          </a:solidFill>
                          <a:effectLst/>
                          <a:latin typeface="Calibri" panose="020F0502020204030204" pitchFamily="34" charset="0"/>
                        </a:rPr>
                        <a:t>Type</a:t>
                      </a:r>
                    </a:p>
                  </a:txBody>
                  <a:tcPr marL="6477" marR="6477" marT="6477" marB="0" anchor="ctr">
                    <a:lnL>
                      <a:noFill/>
                    </a:lnL>
                    <a:lnR>
                      <a:noFill/>
                    </a:lnR>
                    <a:lnT>
                      <a:noFill/>
                    </a:lnT>
                    <a:lnB w="6350" cap="flat" cmpd="sng" algn="ctr">
                      <a:solidFill>
                        <a:srgbClr val="D9D9D9"/>
                      </a:solidFill>
                      <a:prstDash val="solid"/>
                      <a:round/>
                      <a:headEnd type="none" w="med" len="med"/>
                      <a:tailEnd type="none" w="med" len="med"/>
                    </a:lnB>
                    <a:solidFill>
                      <a:srgbClr val="1F4E78"/>
                    </a:solidFill>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6477" marR="6477" marT="6477" marB="0" anchor="b">
                    <a:lnL>
                      <a:noFill/>
                    </a:lnL>
                    <a:lnR>
                      <a:noFill/>
                    </a:lnR>
                    <a:lnT>
                      <a:noFill/>
                    </a:lnT>
                    <a:lnB>
                      <a:noFill/>
                    </a:lnB>
                  </a:tcPr>
                </a:tc>
                <a:tc>
                  <a:txBody>
                    <a:bodyPr/>
                    <a:lstStyle/>
                    <a:p>
                      <a:pPr algn="l" fontAlgn="ctr"/>
                      <a:r>
                        <a:rPr lang="en-US" sz="700" b="1" i="0" u="none" strike="noStrike" dirty="0">
                          <a:solidFill>
                            <a:srgbClr val="FFFFFF"/>
                          </a:solidFill>
                          <a:effectLst/>
                          <a:latin typeface="Calibri" panose="020F0502020204030204" pitchFamily="34" charset="0"/>
                        </a:rPr>
                        <a:t>Jun-19</a:t>
                      </a:r>
                    </a:p>
                  </a:txBody>
                  <a:tcPr marL="6477" marR="6477" marT="6477"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700" b="1" i="0" u="none" strike="noStrike" dirty="0">
                          <a:solidFill>
                            <a:srgbClr val="FFFFFF"/>
                          </a:solidFill>
                          <a:effectLst/>
                          <a:latin typeface="Calibri" panose="020F0502020204030204" pitchFamily="34" charset="0"/>
                        </a:rPr>
                        <a:t>Jul-19</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700" b="1" i="0" u="none" strike="noStrike" dirty="0">
                          <a:solidFill>
                            <a:srgbClr val="FFFFFF"/>
                          </a:solidFill>
                          <a:effectLst/>
                          <a:latin typeface="Calibri" panose="020F0502020204030204" pitchFamily="34" charset="0"/>
                        </a:rPr>
                        <a:t>Aug-19</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700" b="1" i="0" u="none" strike="noStrike" dirty="0">
                          <a:solidFill>
                            <a:srgbClr val="FFFFFF"/>
                          </a:solidFill>
                          <a:effectLst/>
                          <a:latin typeface="Calibri" panose="020F0502020204030204" pitchFamily="34" charset="0"/>
                        </a:rPr>
                        <a:t>Sep-19</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700" b="1" i="0" u="none" strike="noStrike" dirty="0">
                          <a:solidFill>
                            <a:srgbClr val="FFFFFF"/>
                          </a:solidFill>
                          <a:effectLst/>
                          <a:latin typeface="Calibri" panose="020F0502020204030204" pitchFamily="34" charset="0"/>
                        </a:rPr>
                        <a:t>Oct-19</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700" b="1" i="0" u="none" strike="noStrike" dirty="0">
                          <a:solidFill>
                            <a:srgbClr val="FFFFFF"/>
                          </a:solidFill>
                          <a:effectLst/>
                          <a:latin typeface="Calibri" panose="020F0502020204030204" pitchFamily="34" charset="0"/>
                        </a:rPr>
                        <a:t>Nov-19</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tc>
                  <a:txBody>
                    <a:bodyPr/>
                    <a:lstStyle/>
                    <a:p>
                      <a:pPr algn="l" fontAlgn="ctr"/>
                      <a:r>
                        <a:rPr lang="en-US" sz="700" b="1" i="0" u="none" strike="noStrike" dirty="0">
                          <a:solidFill>
                            <a:srgbClr val="FFFFFF"/>
                          </a:solidFill>
                          <a:effectLst/>
                          <a:latin typeface="Calibri" panose="020F0502020204030204" pitchFamily="34" charset="0"/>
                        </a:rPr>
                        <a:t>Dec-19</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1F4E78"/>
                    </a:solidFill>
                  </a:tcPr>
                </a:tc>
                <a:extLst>
                  <a:ext uri="{0D108BD9-81ED-4DB2-BD59-A6C34878D82A}">
                    <a16:rowId xmlns:a16="http://schemas.microsoft.com/office/drawing/2014/main" val="4025910757"/>
                  </a:ext>
                </a:extLst>
              </a:tr>
              <a:tr h="237906">
                <a:tc>
                  <a:txBody>
                    <a:bodyPr/>
                    <a:lstStyle/>
                    <a:p>
                      <a:pPr algn="l" fontAlgn="ctr"/>
                      <a:r>
                        <a:rPr lang="en-US" sz="700" b="0" i="0" u="none" strike="noStrike" dirty="0">
                          <a:solidFill>
                            <a:srgbClr val="000000"/>
                          </a:solidFill>
                          <a:effectLst/>
                          <a:latin typeface="Calibri" panose="020F0502020204030204" pitchFamily="34" charset="0"/>
                        </a:rPr>
                        <a:t>Planning</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Layout Design, Use Case Recognition</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Planning</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6477" marR="6477" marT="6477" marB="0" anchor="b">
                    <a:lnL w="6350" cap="flat" cmpd="sng" algn="ctr">
                      <a:solidFill>
                        <a:srgbClr val="D9D9D9"/>
                      </a:solidFill>
                      <a:prstDash val="solid"/>
                      <a:round/>
                      <a:headEnd type="none" w="med" len="med"/>
                      <a:tailEnd type="none" w="med" len="med"/>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66609394"/>
                  </a:ext>
                </a:extLst>
              </a:tr>
              <a:tr h="198255">
                <a:tc rowSpan="4">
                  <a:txBody>
                    <a:bodyPr/>
                    <a:lstStyle/>
                    <a:p>
                      <a:pPr algn="l" fontAlgn="ctr"/>
                      <a:r>
                        <a:rPr lang="en-US" sz="700" b="0" i="0" u="none" strike="noStrike" dirty="0">
                          <a:solidFill>
                            <a:srgbClr val="000000"/>
                          </a:solidFill>
                          <a:effectLst/>
                          <a:latin typeface="Calibri" panose="020F0502020204030204" pitchFamily="34" charset="0"/>
                        </a:rPr>
                        <a:t>Solution Development</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ctr"/>
                      <a:r>
                        <a:rPr lang="en-US" sz="700" b="0" i="0" u="none" strike="noStrike" dirty="0">
                          <a:solidFill>
                            <a:srgbClr val="000000"/>
                          </a:solidFill>
                          <a:effectLst/>
                          <a:latin typeface="Calibri" panose="020F0502020204030204" pitchFamily="34" charset="0"/>
                        </a:rPr>
                        <a:t>Conversion of </a:t>
                      </a:r>
                      <a:r>
                        <a:rPr lang="en-US" sz="700" b="0" i="0" u="none" strike="noStrike" dirty="0" smtClean="0">
                          <a:solidFill>
                            <a:srgbClr val="000000"/>
                          </a:solidFill>
                          <a:effectLst/>
                          <a:latin typeface="Calibri" panose="020F0502020204030204" pitchFamily="34" charset="0"/>
                        </a:rPr>
                        <a:t>modules </a:t>
                      </a:r>
                      <a:r>
                        <a:rPr lang="en-US" sz="700" b="0" i="0" u="none" strike="noStrike" dirty="0">
                          <a:solidFill>
                            <a:srgbClr val="000000"/>
                          </a:solidFill>
                          <a:effectLst/>
                          <a:latin typeface="Calibri" panose="020F0502020204030204" pitchFamily="34" charset="0"/>
                        </a:rPr>
                        <a:t>to </a:t>
                      </a:r>
                      <a:r>
                        <a:rPr lang="en-US" sz="700" b="0" i="0" u="none" strike="noStrike" dirty="0" smtClean="0">
                          <a:solidFill>
                            <a:srgbClr val="000000"/>
                          </a:solidFill>
                          <a:effectLst/>
                          <a:latin typeface="Calibri" panose="020F0502020204030204" pitchFamily="34" charset="0"/>
                        </a:rPr>
                        <a:t>framework</a:t>
                      </a:r>
                      <a:endParaRPr lang="en-US" sz="700" b="0" i="0" u="none" strike="noStrike" dirty="0">
                        <a:solidFill>
                          <a:srgbClr val="000000"/>
                        </a:solidFill>
                        <a:effectLst/>
                        <a:latin typeface="Calibri" panose="020F0502020204030204" pitchFamily="34" charset="0"/>
                      </a:endParaRP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Development</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6477" marR="6477" marT="6477" marB="0" anchor="b">
                    <a:lnL w="6350" cap="flat" cmpd="sng" algn="ctr">
                      <a:solidFill>
                        <a:srgbClr val="D9D9D9"/>
                      </a:solidFill>
                      <a:prstDash val="solid"/>
                      <a:round/>
                      <a:headEnd type="none" w="med" len="med"/>
                      <a:tailEnd type="none" w="med" len="med"/>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69548179"/>
                  </a:ext>
                </a:extLst>
              </a:tr>
              <a:tr h="336466">
                <a:tc vMerge="1">
                  <a:txBody>
                    <a:bodyPr/>
                    <a:lstStyle/>
                    <a:p>
                      <a:endParaRPr lang="en-US"/>
                    </a:p>
                  </a:txBody>
                  <a:tcPr/>
                </a:tc>
                <a:tc>
                  <a:txBody>
                    <a:bodyPr/>
                    <a:lstStyle/>
                    <a:p>
                      <a:pPr algn="l" fontAlgn="ctr"/>
                      <a:r>
                        <a:rPr lang="en-US" sz="700" b="0" i="0" u="none" strike="noStrike" dirty="0">
                          <a:solidFill>
                            <a:srgbClr val="000000"/>
                          </a:solidFill>
                          <a:effectLst/>
                          <a:latin typeface="Calibri" panose="020F0502020204030204" pitchFamily="34" charset="0"/>
                        </a:rPr>
                        <a:t>Potential Datasets Identification (Internal, Commercial, Open Source)</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Research</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6477" marR="6477" marT="6477" marB="0" anchor="b">
                    <a:lnL w="6350" cap="flat" cmpd="sng" algn="ctr">
                      <a:solidFill>
                        <a:srgbClr val="D9D9D9"/>
                      </a:solidFill>
                      <a:prstDash val="solid"/>
                      <a:round/>
                      <a:headEnd type="none" w="med" len="med"/>
                      <a:tailEnd type="none" w="med" len="med"/>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744698642"/>
                  </a:ext>
                </a:extLst>
              </a:tr>
              <a:tr h="198255">
                <a:tc vMerge="1">
                  <a:txBody>
                    <a:bodyPr/>
                    <a:lstStyle/>
                    <a:p>
                      <a:endParaRPr lang="en-US"/>
                    </a:p>
                  </a:txBody>
                  <a:tcPr/>
                </a:tc>
                <a:tc>
                  <a:txBody>
                    <a:bodyPr/>
                    <a:lstStyle/>
                    <a:p>
                      <a:pPr algn="l" fontAlgn="ctr"/>
                      <a:r>
                        <a:rPr lang="en-US" sz="700" b="0" i="0" u="none" strike="noStrike" dirty="0">
                          <a:solidFill>
                            <a:srgbClr val="000000"/>
                          </a:solidFill>
                          <a:effectLst/>
                          <a:latin typeface="Calibri" panose="020F0502020204030204" pitchFamily="34" charset="0"/>
                        </a:rPr>
                        <a:t>Deployment of Data Science Models</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Development</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6477" marR="6477" marT="6477" marB="0" anchor="b">
                    <a:lnL w="6350" cap="flat" cmpd="sng" algn="ctr">
                      <a:solidFill>
                        <a:srgbClr val="D9D9D9"/>
                      </a:solidFill>
                      <a:prstDash val="solid"/>
                      <a:round/>
                      <a:headEnd type="none" w="med" len="med"/>
                      <a:tailEnd type="none" w="med" len="med"/>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22488992"/>
                  </a:ext>
                </a:extLst>
              </a:tr>
              <a:tr h="198255">
                <a:tc vMerge="1">
                  <a:txBody>
                    <a:bodyPr/>
                    <a:lstStyle/>
                    <a:p>
                      <a:endParaRPr lang="en-US"/>
                    </a:p>
                  </a:txBody>
                  <a:tcPr/>
                </a:tc>
                <a:tc>
                  <a:txBody>
                    <a:bodyPr/>
                    <a:lstStyle/>
                    <a:p>
                      <a:pPr algn="l" fontAlgn="ctr"/>
                      <a:r>
                        <a:rPr lang="en-US" sz="700" b="0" i="0" u="none" strike="noStrike" dirty="0">
                          <a:solidFill>
                            <a:srgbClr val="000000"/>
                          </a:solidFill>
                          <a:effectLst/>
                          <a:latin typeface="Calibri" panose="020F0502020204030204" pitchFamily="34" charset="0"/>
                        </a:rPr>
                        <a:t>Integration of modules and testing </a:t>
                      </a:r>
                    </a:p>
                  </a:txBody>
                  <a:tcPr marL="6477" marR="6477" marT="6477"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Testing</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endParaRPr lang="en-US" sz="700" b="0" i="0" u="none" strike="noStrike" dirty="0">
                        <a:solidFill>
                          <a:srgbClr val="000000"/>
                        </a:solidFill>
                        <a:effectLst/>
                        <a:latin typeface="Calibri" panose="020F0502020204030204" pitchFamily="34" charset="0"/>
                      </a:endParaRPr>
                    </a:p>
                  </a:txBody>
                  <a:tcPr marL="6477" marR="6477" marT="6477" marB="0" anchor="b">
                    <a:lnL w="6350" cap="flat" cmpd="sng" algn="ctr">
                      <a:solidFill>
                        <a:srgbClr val="D9D9D9"/>
                      </a:solidFill>
                      <a:prstDash val="solid"/>
                      <a:round/>
                      <a:headEnd type="none" w="med" len="med"/>
                      <a:tailEnd type="none" w="med" len="med"/>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4B084"/>
                    </a:solidFill>
                  </a:tcPr>
                </a:tc>
                <a:tc>
                  <a:txBody>
                    <a:bodyPr/>
                    <a:lstStyle/>
                    <a:p>
                      <a:pPr algn="l" fontAlgn="b"/>
                      <a:r>
                        <a:rPr lang="en-US" sz="700" b="0" i="0" u="none" strike="noStrike" dirty="0">
                          <a:solidFill>
                            <a:srgbClr val="000000"/>
                          </a:solidFill>
                          <a:effectLst/>
                          <a:latin typeface="Calibri" panose="020F0502020204030204" pitchFamily="34" charset="0"/>
                        </a:rPr>
                        <a:t> </a:t>
                      </a:r>
                    </a:p>
                  </a:txBody>
                  <a:tcPr marL="6477" marR="6477" marT="6477" marB="0" anchor="b">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65462791"/>
                  </a:ext>
                </a:extLst>
              </a:tr>
            </a:tbl>
          </a:graphicData>
        </a:graphic>
      </p:graphicFrame>
    </p:spTree>
    <p:extLst>
      <p:ext uri="{BB962C8B-B14F-4D97-AF65-F5344CB8AC3E}">
        <p14:creationId xmlns:p14="http://schemas.microsoft.com/office/powerpoint/2010/main" val="587277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195662"/>
            <a:ext cx="8385048" cy="476421"/>
          </a:xfrm>
        </p:spPr>
        <p:txBody>
          <a:bodyPr/>
          <a:lstStyle/>
          <a:p>
            <a:r>
              <a:rPr lang="en-US" dirty="0" smtClean="0"/>
              <a:t>Risks</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16</a:t>
            </a:fld>
            <a:endParaRPr lang="en-US" dirty="0"/>
          </a:p>
        </p:txBody>
      </p:sp>
      <p:sp>
        <p:nvSpPr>
          <p:cNvPr id="6" name="Content Placeholder 5"/>
          <p:cNvSpPr>
            <a:spLocks noGrp="1"/>
          </p:cNvSpPr>
          <p:nvPr>
            <p:ph idx="1"/>
          </p:nvPr>
        </p:nvSpPr>
        <p:spPr>
          <a:xfrm>
            <a:off x="384048" y="563928"/>
            <a:ext cx="8385048" cy="410639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91440" rtlCol="0" anchor="t">
            <a:noAutofit/>
          </a:bodyPr>
          <a:lstStyle/>
          <a:p>
            <a:pPr>
              <a:lnSpc>
                <a:spcPts val="1800"/>
              </a:lnSpc>
              <a:buClr>
                <a:schemeClr val="bg1">
                  <a:lumMod val="50000"/>
                </a:schemeClr>
              </a:buClr>
            </a:pPr>
            <a:r>
              <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rPr>
              <a:t>Purpose: Highlight the key risks to the </a:t>
            </a:r>
            <a:r>
              <a:rPr lang="en-US" sz="14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solution.</a:t>
            </a:r>
            <a:endPar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600"/>
              </a:spcBef>
              <a:buClr>
                <a:schemeClr val="bg1">
                  <a:lumMod val="50000"/>
                </a:schemeClr>
              </a:buClr>
              <a:buFont typeface="Arial" panose="020B0604020202020204" pitchFamily="34" charset="0"/>
              <a:buChar char="•"/>
            </a:pP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As there are few tools already available in the market, until we address core business problems of any client, the solution will be hard to sell. As the problem differs from one to another client, we also need to be nimble in our planning </a:t>
            </a:r>
          </a:p>
          <a:p>
            <a:pPr marL="365760" indent="-182880">
              <a:lnSpc>
                <a:spcPts val="1800"/>
              </a:lnSpc>
              <a:buClr>
                <a:schemeClr val="bg1">
                  <a:lumMod val="50000"/>
                </a:schemeClr>
              </a:buClr>
              <a:buFont typeface="Arial" panose="020B0604020202020204" pitchFamily="34" charset="0"/>
              <a:buChar char="•"/>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Although we are proposing a Global solution, one of our key target area will be ROW region since standardized SFE solution is need of the hour in these geographies. However, since most of ROW markets have budget constrains, our solution need to be customizable so that only specific modules can be applied</a:t>
            </a:r>
            <a:endPar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buClr>
                <a:schemeClr val="bg1">
                  <a:lumMod val="50000"/>
                </a:schemeClr>
              </a:buClr>
              <a:buFont typeface="Arial" panose="020B0604020202020204" pitchFamily="34" charset="0"/>
              <a:buChar char="•"/>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Client </a:t>
            </a: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might want us to implement only for few of our modules on top of other existing platform which they might be using. We need to plan and make our solution flexible enough to be deployed in parts and be able to interact with other applications</a:t>
            </a:r>
          </a:p>
          <a:p>
            <a:pPr marL="365760" indent="-182880">
              <a:lnSpc>
                <a:spcPts val="1800"/>
              </a:lnSpc>
              <a:spcBef>
                <a:spcPts val="600"/>
              </a:spcBef>
              <a:buClr>
                <a:schemeClr val="bg1">
                  <a:lumMod val="50000"/>
                </a:schemeClr>
              </a:buClr>
              <a:buFont typeface="Arial" panose="020B0604020202020204" pitchFamily="34" charset="0"/>
              <a:buChar char="•"/>
            </a:pP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Since our solution/application is to be used by field representative, it needs to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be </a:t>
            </a: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user friendly, else the participation from Reps will be low and it will defeat the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purpose</a:t>
            </a:r>
          </a:p>
        </p:txBody>
      </p:sp>
      <p:pic>
        <p:nvPicPr>
          <p:cNvPr id="7" name="Picture 6"/>
          <p:cNvPicPr>
            <a:picLocks noChangeAspect="1"/>
          </p:cNvPicPr>
          <p:nvPr/>
        </p:nvPicPr>
        <p:blipFill>
          <a:blip r:embed="rId2"/>
          <a:stretch>
            <a:fillRect/>
          </a:stretch>
        </p:blipFill>
        <p:spPr>
          <a:xfrm>
            <a:off x="3805084" y="4699172"/>
            <a:ext cx="1199536" cy="358303"/>
          </a:xfrm>
          <a:prstGeom prst="rect">
            <a:avLst/>
          </a:prstGeom>
        </p:spPr>
      </p:pic>
      <p:pic>
        <p:nvPicPr>
          <p:cNvPr id="9" name="Picture 8"/>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929073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Financials—Costs</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17</a:t>
            </a:fld>
            <a:endParaRPr lang="en-US" dirty="0"/>
          </a:p>
        </p:txBody>
      </p:sp>
      <p:sp>
        <p:nvSpPr>
          <p:cNvPr id="6" name="Content Placeholder 5"/>
          <p:cNvSpPr>
            <a:spLocks noGrp="1"/>
          </p:cNvSpPr>
          <p:nvPr>
            <p:ph idx="1"/>
          </p:nvPr>
        </p:nvSpPr>
        <p:spPr>
          <a:xfrm>
            <a:off x="277721" y="718921"/>
            <a:ext cx="8385048" cy="391393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91440" rtlCol="0" anchor="t"/>
          <a:lstStyle/>
          <a:p>
            <a:pPr>
              <a:lnSpc>
                <a:spcPts val="1800"/>
              </a:lnSpc>
              <a:buClr>
                <a:schemeClr val="bg1">
                  <a:lumMod val="50000"/>
                </a:schemeClr>
              </a:buClr>
            </a:pPr>
            <a:r>
              <a:rPr lang="en-US" sz="1200" u="sng" dirty="0">
                <a:solidFill>
                  <a:srgbClr val="6DB33F"/>
                </a:solidFill>
                <a:latin typeface="Calibri" panose="020F0502020204030204" pitchFamily="34" charset="0"/>
                <a:ea typeface="Segoe UI" panose="020B0502040204020203" pitchFamily="34" charset="0"/>
                <a:cs typeface="Calibri" panose="020F0502020204030204" pitchFamily="34" charset="0"/>
              </a:rPr>
              <a:t>Purpose: Summarize the financial costs of the </a:t>
            </a:r>
            <a:r>
              <a:rPr lang="en-US" sz="12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solution</a:t>
            </a:r>
            <a:endParaRPr lang="en-US" sz="1200" u="sng" dirty="0">
              <a:solidFill>
                <a:srgbClr val="6DB33F"/>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600"/>
              </a:spcBef>
              <a:buClr>
                <a:schemeClr val="bg1">
                  <a:lumMod val="50000"/>
                </a:schemeClr>
              </a:buClr>
              <a:buFont typeface="Arial" panose="020B0604020202020204" pitchFamily="34" charset="0"/>
              <a:buChar char="•"/>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Cost for Tool (Licensing Cost) :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$200 - $300K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(yearly cost per brand per implementation)</a:t>
            </a:r>
          </a:p>
          <a:p>
            <a:pPr marL="365760" indent="-182880">
              <a:lnSpc>
                <a:spcPts val="1800"/>
              </a:lnSpc>
              <a:spcBef>
                <a:spcPts val="600"/>
              </a:spcBef>
              <a:buClr>
                <a:schemeClr val="bg1">
                  <a:lumMod val="50000"/>
                </a:schemeClr>
              </a:buClr>
              <a:buFont typeface="Arial" panose="020B0604020202020204" pitchFamily="34" charset="0"/>
              <a:buChar char="•"/>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Consulting support:  $125 per hour for onsite, $45 per hour offshore</a:t>
            </a:r>
            <a:endParaRPr lang="en-US" sz="1000" dirty="0" smtClean="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182880">
              <a:lnSpc>
                <a:spcPts val="1800"/>
              </a:lnSpc>
              <a:spcBef>
                <a:spcPts val="600"/>
              </a:spcBef>
              <a:buClr>
                <a:schemeClr val="bg1">
                  <a:lumMod val="50000"/>
                </a:schemeClr>
              </a:buClr>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Assumptions:</a:t>
            </a:r>
          </a:p>
          <a:p>
            <a:pPr marL="354330" indent="-171450">
              <a:lnSpc>
                <a:spcPts val="1800"/>
              </a:lnSpc>
              <a:spcBef>
                <a:spcPts val="600"/>
              </a:spcBef>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The application to be hosted in Client’s environment. Incase Client needs support of Cognizant infrastructure, the cost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logistics will be estimated separately</a:t>
            </a:r>
            <a:endPar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354330" indent="-171450">
              <a:lnSpc>
                <a:spcPts val="1800"/>
              </a:lnSpc>
              <a:spcBef>
                <a:spcPts val="600"/>
              </a:spcBef>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Consulting support will be on fixed capacity basis (based on work volume and customer requirement)</a:t>
            </a:r>
          </a:p>
          <a:p>
            <a:pPr marL="354330" indent="-171450">
              <a:lnSpc>
                <a:spcPts val="1800"/>
              </a:lnSpc>
              <a:spcBef>
                <a:spcPts val="600"/>
              </a:spcBef>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Any customization with the application post deployment has to be done through separate CR</a:t>
            </a:r>
            <a:endPar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600"/>
              </a:spcBef>
              <a:buClr>
                <a:schemeClr val="bg1">
                  <a:lumMod val="50000"/>
                </a:schemeClr>
              </a:buClr>
              <a:buFont typeface="Arial" panose="020B0604020202020204" pitchFamily="34" charset="0"/>
              <a:buChar char="•"/>
            </a:pPr>
            <a:endPar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182880">
              <a:lnSpc>
                <a:spcPts val="1800"/>
              </a:lnSpc>
              <a:spcBef>
                <a:spcPts val="600"/>
              </a:spcBef>
              <a:buClr>
                <a:schemeClr val="bg1">
                  <a:lumMod val="50000"/>
                </a:schemeClr>
              </a:buClr>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 Please note all the figures are currently high level estimates and may change post prototype development </a:t>
            </a:r>
            <a:endPar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3824748" y="4729317"/>
            <a:ext cx="1199536" cy="394472"/>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808810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Financials—ROI</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18</a:t>
            </a:fld>
            <a:endParaRPr lang="en-US" dirty="0"/>
          </a:p>
        </p:txBody>
      </p:sp>
      <p:sp>
        <p:nvSpPr>
          <p:cNvPr id="6" name="Content Placeholder 5"/>
          <p:cNvSpPr>
            <a:spLocks noGrp="1"/>
          </p:cNvSpPr>
          <p:nvPr>
            <p:ph idx="1"/>
          </p:nvPr>
        </p:nvSpPr>
        <p:spPr>
          <a:xfrm>
            <a:off x="113882" y="716628"/>
            <a:ext cx="8609548" cy="395900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91440" rIns="274320" bIns="91440" rtlCol="0" anchor="t">
            <a:normAutofit/>
          </a:bodyPr>
          <a:lstStyle/>
          <a:p>
            <a:pPr>
              <a:lnSpc>
                <a:spcPts val="1800"/>
              </a:lnSpc>
              <a:buClr>
                <a:schemeClr val="bg1">
                  <a:lumMod val="50000"/>
                </a:schemeClr>
              </a:buClr>
            </a:pPr>
            <a:r>
              <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rPr>
              <a:t>Purpose: Explain the ROI for your </a:t>
            </a:r>
            <a:r>
              <a:rPr lang="en-US" sz="14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solution.</a:t>
            </a:r>
            <a:endPar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600"/>
              </a:spcBef>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Why should Cognizant invest in this solution?</a:t>
            </a:r>
          </a:p>
          <a:p>
            <a:pPr marL="697230" lvl="1" indent="-285750">
              <a:lnSpc>
                <a:spcPts val="1800"/>
              </a:lnSpc>
              <a:buClr>
                <a:schemeClr val="bg1">
                  <a:lumMod val="50000"/>
                </a:schemeClr>
              </a:buClr>
              <a:buFont typeface="Courier New" panose="02070309020205020404" pitchFamily="49" charset="0"/>
              <a:buChar char="o"/>
            </a:pP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With our experience in this field and also through some research, there are no existing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tools in SFE area </a:t>
            </a: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which covers the extent of business problems as we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intent to </a:t>
            </a: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target through our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solution</a:t>
            </a:r>
          </a:p>
          <a:p>
            <a:pPr marL="697230" lvl="1" indent="-285750">
              <a:lnSpc>
                <a:spcPts val="1800"/>
              </a:lnSpc>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Cognizant currently doesn't have any SFE solution with AI/ML capabilities. This solution can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help Cognizant to expand analytics base in specifically ROW market where most companies seek simple and standardized solution for SFE</a:t>
            </a:r>
            <a:endPar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600"/>
              </a:spcBef>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Why should your client invest in this solution?</a:t>
            </a:r>
          </a:p>
          <a:p>
            <a:pPr marL="594360" lvl="1" indent="-182880">
              <a:lnSpc>
                <a:spcPts val="1800"/>
              </a:lnSpc>
              <a:buClr>
                <a:schemeClr val="bg1">
                  <a:lumMod val="50000"/>
                </a:schemeClr>
              </a:buClr>
              <a:buFont typeface="Courier New" panose="02070309020205020404" pitchFamily="49" charset="0"/>
              <a:buChar char="o"/>
            </a:pP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Currently the SFE activities are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mostly </a:t>
            </a:r>
            <a:r>
              <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rPr>
              <a:t>done on silos and thus large Life Science organization doesn’t have </a:t>
            </a: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 single model to compare the best of strategies. Our solution intends to bring centralization across all SFE activities so that Top leadership can have better view and compare one region with another without much challenge.</a:t>
            </a:r>
          </a:p>
          <a:p>
            <a:pPr marL="594360" lvl="1" indent="-182880">
              <a:lnSpc>
                <a:spcPts val="1800"/>
              </a:lnSpc>
              <a:buClr>
                <a:schemeClr val="bg1">
                  <a:lumMod val="50000"/>
                </a:schemeClr>
              </a:buClr>
              <a:buFont typeface="Courier New" panose="02070309020205020404" pitchFamily="49" charset="0"/>
              <a:buChar char="o"/>
            </a:pPr>
            <a:r>
              <a:rPr lang="en-US" sz="12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Another important feature is that generally the cyclic SFE activities (Alignment, Segmentation, Profiling, Targeting, etc.) takes significant amount of time. Our intent with this solution is to reduce the time required for these activities drastically using AI/ML so that Marketing Heads/Brand Managers can focus more on their strategies while the reps can focus on their call planning and interactions. </a:t>
            </a:r>
            <a:endParaRPr lang="en-US" sz="1200" dirty="0">
              <a:solidFill>
                <a:schemeClr val="tx2"/>
              </a:solidFill>
              <a:latin typeface="Calibri" panose="020F0502020204030204" pitchFamily="34" charset="0"/>
              <a:ea typeface="Segoe UI" panose="020B0502040204020203"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3775587" y="4758765"/>
            <a:ext cx="1199536" cy="358303"/>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2765581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2073344"/>
            <a:ext cx="8385048" cy="744280"/>
          </a:xfrm>
        </p:spPr>
        <p:txBody>
          <a:bodyPr>
            <a:normAutofit/>
          </a:bodyPr>
          <a:lstStyle/>
          <a:p>
            <a:r>
              <a:rPr lang="en-US" sz="3600" dirty="0" smtClean="0"/>
              <a:t>Thank You</a:t>
            </a:r>
            <a:endParaRPr lang="en-US" sz="3600" dirty="0"/>
          </a:p>
        </p:txBody>
      </p:sp>
      <p:sp>
        <p:nvSpPr>
          <p:cNvPr id="4" name="Footer Placeholder 3"/>
          <p:cNvSpPr>
            <a:spLocks noGrp="1"/>
          </p:cNvSpPr>
          <p:nvPr>
            <p:ph type="ftr" sz="quarter" idx="11"/>
          </p:nvPr>
        </p:nvSpPr>
        <p:spPr/>
        <p:txBody>
          <a:bodyPr/>
          <a:lstStyle/>
          <a:p>
            <a:r>
              <a:rPr lang="en-US" dirty="0" smtClean="0"/>
              <a:t>© 2018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19</a:t>
            </a:fld>
            <a:endParaRPr lang="en-US" dirty="0"/>
          </a:p>
        </p:txBody>
      </p:sp>
      <p:pic>
        <p:nvPicPr>
          <p:cNvPr id="6" name="Picture 5"/>
          <p:cNvPicPr>
            <a:picLocks noChangeAspect="1"/>
          </p:cNvPicPr>
          <p:nvPr/>
        </p:nvPicPr>
        <p:blipFill>
          <a:blip r:embed="rId2"/>
          <a:stretch>
            <a:fillRect/>
          </a:stretch>
        </p:blipFill>
        <p:spPr>
          <a:xfrm>
            <a:off x="7561302" y="40865"/>
            <a:ext cx="1432294" cy="466909"/>
          </a:xfrm>
          <a:prstGeom prst="rect">
            <a:avLst/>
          </a:prstGeom>
        </p:spPr>
      </p:pic>
    </p:spTree>
    <p:extLst>
      <p:ext uri="{BB962C8B-B14F-4D97-AF65-F5344CB8AC3E}">
        <p14:creationId xmlns:p14="http://schemas.microsoft.com/office/powerpoint/2010/main" val="413888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176686"/>
            <a:ext cx="8385048" cy="521404"/>
          </a:xfrm>
        </p:spPr>
        <p:txBody>
          <a:bodyPr/>
          <a:lstStyle/>
          <a:p>
            <a:r>
              <a:rPr lang="en-US" dirty="0" smtClean="0"/>
              <a:t>Table of Contents</a:t>
            </a:r>
            <a:endParaRPr lang="en-US" dirty="0"/>
          </a:p>
        </p:txBody>
      </p:sp>
      <p:sp>
        <p:nvSpPr>
          <p:cNvPr id="3" name="Content Placeholder 2"/>
          <p:cNvSpPr>
            <a:spLocks noGrp="1"/>
          </p:cNvSpPr>
          <p:nvPr>
            <p:ph idx="1"/>
          </p:nvPr>
        </p:nvSpPr>
        <p:spPr>
          <a:xfrm>
            <a:off x="758952" y="806933"/>
            <a:ext cx="8385048" cy="3764379"/>
          </a:xfrm>
        </p:spPr>
        <p:txBody>
          <a:bodyPr>
            <a:normAutofit fontScale="85000" lnSpcReduction="20000"/>
          </a:bodyPr>
          <a:lstStyle/>
          <a:p>
            <a:pPr marL="285750"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cs typeface="Calibri" panose="020F0502020204030204" pitchFamily="34" charset="0"/>
              </a:rPr>
              <a:t>Executive Summary</a:t>
            </a:r>
          </a:p>
          <a:p>
            <a:pPr marL="285750" indent="-285750">
              <a:buFont typeface="Wingdings" panose="05000000000000000000" pitchFamily="2" charset="2"/>
              <a:buChar char="Ø"/>
            </a:pPr>
            <a:r>
              <a:rPr lang="en-US" sz="1600"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Business </a:t>
            </a: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Need</a:t>
            </a:r>
          </a:p>
          <a:p>
            <a:pPr marL="285750" indent="-285750">
              <a:buFont typeface="Wingdings" panose="05000000000000000000" pitchFamily="2" charset="2"/>
              <a:buChar char="Ø"/>
            </a:pPr>
            <a:r>
              <a:rPr lang="en-US" sz="1600"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Capability and Functionality </a:t>
            </a: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Overview</a:t>
            </a:r>
          </a:p>
          <a:p>
            <a:pPr marL="285750" indent="-285750">
              <a:buFont typeface="Wingdings" panose="05000000000000000000" pitchFamily="2" charset="2"/>
              <a:buChar char="Ø"/>
            </a:pPr>
            <a:r>
              <a:rPr lang="en-US" sz="1600"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High Level Process </a:t>
            </a: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View</a:t>
            </a:r>
          </a:p>
          <a:p>
            <a:pPr marL="285750" indent="-285750">
              <a:buFont typeface="Wingdings" panose="05000000000000000000" pitchFamily="2" charset="2"/>
              <a:buChar char="Ø"/>
            </a:pPr>
            <a:r>
              <a:rPr lang="en-US" sz="1600"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Pre-Post Assessment</a:t>
            </a:r>
            <a:endPar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endParaRPr>
          </a:p>
          <a:p>
            <a:pPr marL="285750"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Innovation </a:t>
            </a:r>
            <a:r>
              <a:rPr lang="en-US" sz="1600"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 Business </a:t>
            </a: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Impact</a:t>
            </a:r>
          </a:p>
          <a:p>
            <a:pPr marL="514350" lvl="1"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Use Case 1</a:t>
            </a:r>
          </a:p>
          <a:p>
            <a:pPr marL="514350" lvl="1"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Use Case 2</a:t>
            </a:r>
          </a:p>
          <a:p>
            <a:pPr marL="514350" lvl="1"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Use Case 3</a:t>
            </a:r>
          </a:p>
          <a:p>
            <a:pPr marL="514350" lvl="1"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Use Case 4</a:t>
            </a:r>
          </a:p>
          <a:p>
            <a:pPr marL="285750"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cs typeface="Calibri" panose="020F0502020204030204" pitchFamily="34" charset="0"/>
              </a:rPr>
              <a:t>Prototype </a:t>
            </a:r>
            <a:r>
              <a:rPr lang="en-US" sz="1600" dirty="0">
                <a:solidFill>
                  <a:schemeClr val="accent5">
                    <a:lumMod val="25000"/>
                  </a:schemeClr>
                </a:solidFill>
                <a:latin typeface="Calibri" panose="020F0502020204030204" pitchFamily="34" charset="0"/>
                <a:cs typeface="Calibri" panose="020F0502020204030204" pitchFamily="34" charset="0"/>
              </a:rPr>
              <a:t>Readiness </a:t>
            </a:r>
            <a:endParaRPr lang="en-US" sz="1600" dirty="0" smtClean="0">
              <a:solidFill>
                <a:schemeClr val="accent5">
                  <a:lumMod val="2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600" dirty="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Recommended Implementation </a:t>
            </a: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Schedule</a:t>
            </a:r>
          </a:p>
          <a:p>
            <a:pPr marL="285750"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cs typeface="Calibri" panose="020F0502020204030204" pitchFamily="34" charset="0"/>
              </a:rPr>
              <a:t>Risks</a:t>
            </a:r>
          </a:p>
          <a:p>
            <a:pPr marL="285750"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Financials—Costs</a:t>
            </a:r>
          </a:p>
          <a:p>
            <a:pPr marL="285750" indent="-285750">
              <a:buFont typeface="Wingdings" panose="05000000000000000000" pitchFamily="2" charset="2"/>
              <a:buChar char="Ø"/>
            </a:pPr>
            <a:r>
              <a:rPr lang="en-US" sz="1600" dirty="0" smtClean="0">
                <a:solidFill>
                  <a:schemeClr val="accent5">
                    <a:lumMod val="25000"/>
                  </a:schemeClr>
                </a:solidFill>
                <a:latin typeface="Calibri" panose="020F0502020204030204" pitchFamily="34" charset="0"/>
                <a:ea typeface="Segoe UI" panose="020B0502040204020203" pitchFamily="34" charset="0"/>
                <a:cs typeface="Calibri" panose="020F0502020204030204" pitchFamily="34" charset="0"/>
              </a:rPr>
              <a:t>Financials—ROI</a:t>
            </a:r>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2</a:t>
            </a:fld>
            <a:endParaRPr lang="en-US" dirty="0"/>
          </a:p>
        </p:txBody>
      </p:sp>
      <p:pic>
        <p:nvPicPr>
          <p:cNvPr id="6" name="Picture 5"/>
          <p:cNvPicPr>
            <a:picLocks noChangeAspect="1"/>
          </p:cNvPicPr>
          <p:nvPr/>
        </p:nvPicPr>
        <p:blipFill>
          <a:blip r:embed="rId2"/>
          <a:stretch>
            <a:fillRect/>
          </a:stretch>
        </p:blipFill>
        <p:spPr>
          <a:xfrm>
            <a:off x="3775587" y="4758765"/>
            <a:ext cx="1288026" cy="384735"/>
          </a:xfrm>
          <a:prstGeom prst="rect">
            <a:avLst/>
          </a:prstGeom>
        </p:spPr>
      </p:pic>
      <p:pic>
        <p:nvPicPr>
          <p:cNvPr id="7" name="Picture 6"/>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301513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Executive Summary</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3</a:t>
            </a:fld>
            <a:endParaRPr lang="en-US" dirty="0"/>
          </a:p>
        </p:txBody>
      </p:sp>
      <p:sp>
        <p:nvSpPr>
          <p:cNvPr id="6" name="Content Placeholder 5"/>
          <p:cNvSpPr>
            <a:spLocks noGrp="1"/>
          </p:cNvSpPr>
          <p:nvPr>
            <p:ph idx="1"/>
          </p:nvPr>
        </p:nvSpPr>
        <p:spPr>
          <a:xfrm>
            <a:off x="108155" y="670820"/>
            <a:ext cx="8885441" cy="384048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91440" rIns="274320" bIns="91440" rtlCol="0" anchor="t">
            <a:noAutofit/>
          </a:bodyPr>
          <a:lstStyle/>
          <a:p>
            <a:pPr>
              <a:lnSpc>
                <a:spcPts val="1800"/>
              </a:lnSpc>
              <a:buClr>
                <a:schemeClr val="bg1">
                  <a:lumMod val="50000"/>
                </a:schemeClr>
              </a:buClr>
            </a:pPr>
            <a:r>
              <a:rPr lang="en-US" sz="16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Problem /Mission Statement: </a:t>
            </a:r>
            <a:r>
              <a:rPr lang="en-US" sz="1200" dirty="0">
                <a:solidFill>
                  <a:schemeClr val="tx2"/>
                </a:solidFill>
                <a:latin typeface="Calibri" panose="020F0502020204030204" pitchFamily="34" charset="0"/>
                <a:cs typeface="Calibri" panose="020F0502020204030204" pitchFamily="34" charset="0"/>
              </a:rPr>
              <a:t>With advent of digital touch points, how can we devise an user friendly Artificial Intelligence (AI)/Machine Learning (ML) solution to support Sales Representative Targeting strategies, Marketing Call plans and Next Best Action (NBA) to maximize Return of Investment (ROI) of each marketing call.</a:t>
            </a:r>
          </a:p>
          <a:p>
            <a:pPr marL="365760" indent="-182880">
              <a:lnSpc>
                <a:spcPts val="1800"/>
              </a:lnSpc>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Solution: </a:t>
            </a:r>
            <a:r>
              <a:rPr lang="en-US" sz="1200" dirty="0">
                <a:solidFill>
                  <a:schemeClr val="tx2"/>
                </a:solidFill>
                <a:latin typeface="Calibri" panose="020F0502020204030204" pitchFamily="34" charset="0"/>
                <a:cs typeface="Calibri" panose="020F0502020204030204" pitchFamily="34" charset="0"/>
              </a:rPr>
              <a:t>The solution is primarily targeted to support Sales Rep and Regional/Area Sales Managers (ASM). The sales rep would be able to deliver right strategies to right Health Care Professionals (HCP)/Accounts which will expand the product reach. The ASM can have better control over their territory. Further, the data and analysis planned should support Brand/ Marketing managers plan their investments better</a:t>
            </a:r>
            <a:r>
              <a:rPr lang="en-US" sz="1200" dirty="0" smtClean="0">
                <a:solidFill>
                  <a:schemeClr val="tx2"/>
                </a:solidFill>
                <a:latin typeface="Calibri" panose="020F0502020204030204" pitchFamily="34" charset="0"/>
                <a:cs typeface="Calibri" panose="020F0502020204030204" pitchFamily="34" charset="0"/>
              </a:rPr>
              <a:t>.</a:t>
            </a:r>
            <a:endParaRPr lang="en-US"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a:p>
            <a:pPr marL="365760" indent="-182880">
              <a:lnSpc>
                <a:spcPts val="1800"/>
              </a:lnSpc>
              <a:spcBef>
                <a:spcPts val="600"/>
              </a:spcBef>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Benefits to Client </a:t>
            </a:r>
          </a:p>
          <a:p>
            <a:pPr marL="742950" lvl="1" indent="-285750" algn="just">
              <a:spcBef>
                <a:spcPts val="0"/>
              </a:spcBef>
              <a:buSzTx/>
            </a:pPr>
            <a:r>
              <a:rPr lang="en-US" sz="1200" dirty="0" smtClean="0">
                <a:solidFill>
                  <a:schemeClr val="tx2"/>
                </a:solidFill>
                <a:latin typeface="Calibri" panose="020F0502020204030204" pitchFamily="34" charset="0"/>
                <a:cs typeface="Calibri" panose="020F0502020204030204" pitchFamily="34" charset="0"/>
              </a:rPr>
              <a:t>Easy </a:t>
            </a:r>
            <a:r>
              <a:rPr lang="en-US" sz="1200" dirty="0">
                <a:solidFill>
                  <a:schemeClr val="tx2"/>
                </a:solidFill>
                <a:latin typeface="Calibri" panose="020F0502020204030204" pitchFamily="34" charset="0"/>
                <a:cs typeface="Calibri" panose="020F0502020204030204" pitchFamily="34" charset="0"/>
              </a:rPr>
              <a:t>deployment/customization across any market</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Standardized approach for better comparison and best practice sharing</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User friendly solution for wider acceptance</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Helps in designing the right ‘Go to Market Strategy’</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Understand the driving factors for across customer segments</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Helps to understand the writing pattern of HCPs</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Assistance to Reps in strategizing their next call through NBA</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HCP 360 view: Empower Reps to ‘KNOW THE CUSTOMER’ </a:t>
            </a:r>
            <a:r>
              <a:rPr lang="en-US" sz="1200" dirty="0" smtClean="0">
                <a:solidFill>
                  <a:schemeClr val="tx2"/>
                </a:solidFill>
                <a:latin typeface="Calibri" panose="020F0502020204030204" pitchFamily="34" charset="0"/>
                <a:cs typeface="Calibri" panose="020F0502020204030204" pitchFamily="34" charset="0"/>
              </a:rPr>
              <a:t>and focus on their sentiments for </a:t>
            </a:r>
            <a:r>
              <a:rPr lang="en-US" sz="1200" dirty="0">
                <a:solidFill>
                  <a:schemeClr val="tx2"/>
                </a:solidFill>
                <a:latin typeface="Calibri" panose="020F0502020204030204" pitchFamily="34" charset="0"/>
                <a:cs typeface="Calibri" panose="020F0502020204030204" pitchFamily="34" charset="0"/>
              </a:rPr>
              <a:t>better </a:t>
            </a:r>
            <a:r>
              <a:rPr lang="en-US" sz="1200" dirty="0" smtClean="0">
                <a:solidFill>
                  <a:schemeClr val="tx2"/>
                </a:solidFill>
                <a:latin typeface="Calibri" panose="020F0502020204030204" pitchFamily="34" charset="0"/>
                <a:cs typeface="Calibri" panose="020F0502020204030204" pitchFamily="34" charset="0"/>
              </a:rPr>
              <a:t>impact</a:t>
            </a:r>
          </a:p>
          <a:p>
            <a:pPr marL="742950" lvl="1" indent="-285750" algn="just">
              <a:spcBef>
                <a:spcPts val="0"/>
              </a:spcBef>
              <a:buSzTx/>
            </a:pPr>
            <a:endParaRPr lang="en-US" sz="1200" dirty="0">
              <a:solidFill>
                <a:schemeClr val="tx2"/>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3510116" y="4812890"/>
            <a:ext cx="1199536" cy="358303"/>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25888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Executive </a:t>
            </a:r>
            <a:r>
              <a:rPr lang="en-US" dirty="0" smtClean="0">
                <a:ea typeface="Segoe UI" panose="020B0502040204020203" pitchFamily="34" charset="0"/>
                <a:cs typeface="Segoe UI" panose="020B0502040204020203" pitchFamily="34" charset="0"/>
              </a:rPr>
              <a:t>Summary </a:t>
            </a:r>
            <a:r>
              <a:rPr lang="en-US" dirty="0" smtClean="0">
                <a:ea typeface="Segoe UI" panose="020B0502040204020203" pitchFamily="34" charset="0"/>
                <a:cs typeface="Segoe UI" panose="020B0502040204020203" pitchFamily="34" charset="0"/>
              </a:rPr>
              <a:t>(Cont.…)</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4</a:t>
            </a:fld>
            <a:endParaRPr lang="en-US" dirty="0"/>
          </a:p>
        </p:txBody>
      </p:sp>
      <p:sp>
        <p:nvSpPr>
          <p:cNvPr id="6" name="Content Placeholder 5"/>
          <p:cNvSpPr>
            <a:spLocks noGrp="1"/>
          </p:cNvSpPr>
          <p:nvPr>
            <p:ph idx="1"/>
          </p:nvPr>
        </p:nvSpPr>
        <p:spPr>
          <a:xfrm>
            <a:off x="-37319" y="615738"/>
            <a:ext cx="8885441" cy="39319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91440" rIns="274320" bIns="91440" rtlCol="0" anchor="t">
            <a:noAutofit/>
          </a:bodyPr>
          <a:lstStyle/>
          <a:p>
            <a:pPr marL="365760" indent="-182880">
              <a:lnSpc>
                <a:spcPts val="1800"/>
              </a:lnSpc>
              <a:buClr>
                <a:schemeClr val="bg1">
                  <a:lumMod val="50000"/>
                </a:schemeClr>
              </a:buClr>
              <a:buFont typeface="Arial" panose="020B0604020202020204" pitchFamily="34" charset="0"/>
              <a:buChar char="•"/>
            </a:pPr>
            <a:r>
              <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Critical Features : </a:t>
            </a:r>
          </a:p>
          <a:p>
            <a:pPr marL="742950" lvl="2" indent="-285750" algn="just">
              <a:spcBef>
                <a:spcPts val="100"/>
              </a:spcBef>
              <a:buFont typeface="Arial" panose="020B0604020202020204" pitchFamily="34" charset="0"/>
              <a:buChar char="•"/>
            </a:pPr>
            <a:r>
              <a:rPr lang="en-US" sz="1200" dirty="0">
                <a:solidFill>
                  <a:schemeClr val="tx2"/>
                </a:solidFill>
                <a:latin typeface="Calibri" panose="020F0502020204030204" pitchFamily="34" charset="0"/>
                <a:cs typeface="Calibri" panose="020F0502020204030204" pitchFamily="34" charset="0"/>
              </a:rPr>
              <a:t>Segmenting HCP according to their drug prescribing pattern and other key attributes using ML Clustering Algorithm for better targeting strategy</a:t>
            </a:r>
          </a:p>
          <a:p>
            <a:pPr marL="742950" lvl="1" indent="-285750" algn="just">
              <a:spcBef>
                <a:spcPts val="0"/>
              </a:spcBef>
              <a:buSzTx/>
            </a:pPr>
            <a:r>
              <a:rPr lang="en-US" sz="1200" dirty="0" smtClean="0">
                <a:solidFill>
                  <a:schemeClr val="tx2"/>
                </a:solidFill>
                <a:latin typeface="Calibri" panose="020F0502020204030204" pitchFamily="34" charset="0"/>
                <a:cs typeface="Calibri" panose="020F0502020204030204" pitchFamily="34" charset="0"/>
              </a:rPr>
              <a:t>Generating </a:t>
            </a:r>
            <a:r>
              <a:rPr lang="en-US" sz="1200" dirty="0">
                <a:solidFill>
                  <a:schemeClr val="tx2"/>
                </a:solidFill>
                <a:latin typeface="Calibri" panose="020F0502020204030204" pitchFamily="34" charset="0"/>
                <a:cs typeface="Calibri" panose="020F0502020204030204" pitchFamily="34" charset="0"/>
              </a:rPr>
              <a:t>composite score through for each HCP’s/Accounts to optimize the ROI</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Analyzing the Physicians sentiments on market, product and offering using Deep Learning</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Building a 360 view of consumer becomes imperative for the customer-centric marketing paradigm and delivering customizing messages for better penetration </a:t>
            </a:r>
          </a:p>
          <a:p>
            <a:pPr marL="365760" indent="-182880">
              <a:lnSpc>
                <a:spcPts val="1800"/>
              </a:lnSpc>
              <a:spcBef>
                <a:spcPts val="600"/>
              </a:spcBef>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Technology Stack : </a:t>
            </a:r>
            <a:r>
              <a:rPr lang="en-US" sz="1050" b="1" dirty="0" smtClean="0">
                <a:solidFill>
                  <a:schemeClr val="tx2"/>
                </a:solidFill>
                <a:latin typeface="Calibri" panose="020F0502020204030204" pitchFamily="34" charset="0"/>
                <a:ea typeface="Segoe UI" panose="020B0502040204020203" pitchFamily="34" charset="0"/>
                <a:cs typeface="Calibri" panose="020F0502020204030204" pitchFamily="34" charset="0"/>
              </a:rPr>
              <a:t>PYTHON, HTML,  DB to be aligned as per Client infrastructure</a:t>
            </a:r>
          </a:p>
          <a:p>
            <a:pPr marL="365760" indent="-182880">
              <a:lnSpc>
                <a:spcPts val="1800"/>
              </a:lnSpc>
              <a:spcBef>
                <a:spcPts val="600"/>
              </a:spcBef>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Scalability / Reusability /Sustainability</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Light solution which can be easily deployed across markets/geographies/countries</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At present, most of the global organization have localized approach where the SFE activities are carried on silos. This solution is intended to bring centralized process with flexibility for customization to get best of both approaches</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Companies are turning to sales force effectiveness tools in order to better equip their stakeholders (HCPs, Reps, etc..) with digital edge and help survive the competition in the market</a:t>
            </a:r>
          </a:p>
          <a:p>
            <a:pPr marL="365760" indent="-182880">
              <a:lnSpc>
                <a:spcPts val="1800"/>
              </a:lnSpc>
              <a:spcBef>
                <a:spcPts val="300"/>
              </a:spcBef>
              <a:buClr>
                <a:schemeClr val="bg1">
                  <a:lumMod val="50000"/>
                </a:schemeClr>
              </a:buClr>
              <a:buFont typeface="Arial" panose="020B0604020202020204" pitchFamily="34" charset="0"/>
              <a:buChar cha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Why should your client invest in this solution?</a:t>
            </a:r>
          </a:p>
          <a:p>
            <a:pPr marL="742950" lvl="1" indent="-285750" algn="just">
              <a:spcBef>
                <a:spcPts val="0"/>
              </a:spcBef>
              <a:buSzTx/>
            </a:pPr>
            <a:r>
              <a:rPr lang="en-US" sz="1200" dirty="0">
                <a:solidFill>
                  <a:schemeClr val="tx2"/>
                </a:solidFill>
                <a:latin typeface="Calibri" panose="020F0502020204030204" pitchFamily="34" charset="0"/>
                <a:cs typeface="Calibri" panose="020F0502020204030204" pitchFamily="34" charset="0"/>
              </a:rPr>
              <a:t>SFE activities (Alignment, Segmentation, Call Planning) are done at least once a year and some phase are executed more than once. This solution should provide </a:t>
            </a:r>
            <a:r>
              <a:rPr lang="en-US" sz="1200" dirty="0" smtClean="0">
                <a:solidFill>
                  <a:schemeClr val="tx2"/>
                </a:solidFill>
                <a:latin typeface="Calibri" panose="020F0502020204030204" pitchFamily="34" charset="0"/>
                <a:cs typeface="Calibri" panose="020F0502020204030204" pitchFamily="34" charset="0"/>
              </a:rPr>
              <a:t>perfect </a:t>
            </a:r>
            <a:r>
              <a:rPr lang="en-US" sz="1200" dirty="0">
                <a:solidFill>
                  <a:schemeClr val="tx2"/>
                </a:solidFill>
                <a:latin typeface="Calibri" panose="020F0502020204030204" pitchFamily="34" charset="0"/>
                <a:cs typeface="Calibri" panose="020F0502020204030204" pitchFamily="34" charset="0"/>
              </a:rPr>
              <a:t>platform for Client to understand each salesforce team and brand performance in a more holistic manner and our AI/ML approach will learn from each iteration and provide next based actions to </a:t>
            </a:r>
            <a:r>
              <a:rPr lang="en-US" sz="1200" dirty="0" smtClean="0">
                <a:solidFill>
                  <a:schemeClr val="tx2"/>
                </a:solidFill>
                <a:latin typeface="Calibri" panose="020F0502020204030204" pitchFamily="34" charset="0"/>
                <a:cs typeface="Calibri" panose="020F0502020204030204" pitchFamily="34" charset="0"/>
              </a:rPr>
              <a:t>enhance </a:t>
            </a:r>
            <a:r>
              <a:rPr lang="en-US" sz="1200" dirty="0">
                <a:solidFill>
                  <a:schemeClr val="tx2"/>
                </a:solidFill>
                <a:latin typeface="Calibri" panose="020F0502020204030204" pitchFamily="34" charset="0"/>
                <a:cs typeface="Calibri" panose="020F0502020204030204" pitchFamily="34" charset="0"/>
              </a:rPr>
              <a:t>ROI</a:t>
            </a:r>
          </a:p>
          <a:p>
            <a:pPr marL="182880">
              <a:lnSpc>
                <a:spcPts val="1800"/>
              </a:lnSpc>
              <a:spcBef>
                <a:spcPts val="600"/>
              </a:spcBef>
              <a:buClr>
                <a:schemeClr val="bg1">
                  <a:lumMod val="50000"/>
                </a:schemeClr>
              </a:buClr>
            </a:pPr>
            <a:r>
              <a:rPr lang="en-US" sz="1400" dirty="0" smtClean="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rPr>
              <a:t> </a:t>
            </a:r>
            <a:endParaRPr lang="en-US" sz="1400" dirty="0">
              <a:solidFill>
                <a:schemeClr val="tx1">
                  <a:lumMod val="95000"/>
                  <a:lumOff val="5000"/>
                </a:schemeClr>
              </a:solidFill>
              <a:latin typeface="Calibri" panose="020F0502020204030204" pitchFamily="34" charset="0"/>
              <a:ea typeface="Segoe UI" panose="020B0502040204020203"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3510116" y="4812890"/>
            <a:ext cx="1199536" cy="358303"/>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1534383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22" y="185830"/>
            <a:ext cx="8385048" cy="492596"/>
          </a:xfrm>
        </p:spPr>
        <p:txBody>
          <a:bodyPr/>
          <a:lstStyle/>
          <a:p>
            <a:r>
              <a:rPr lang="en-US" dirty="0">
                <a:ea typeface="Segoe UI" panose="020B0502040204020203" pitchFamily="34" charset="0"/>
                <a:cs typeface="Segoe UI" panose="020B0502040204020203" pitchFamily="34" charset="0"/>
              </a:rPr>
              <a:t>Business </a:t>
            </a:r>
            <a:r>
              <a:rPr lang="en-US" dirty="0" smtClean="0">
                <a:ea typeface="Segoe UI" panose="020B0502040204020203" pitchFamily="34" charset="0"/>
                <a:cs typeface="Segoe UI" panose="020B0502040204020203" pitchFamily="34" charset="0"/>
              </a:rPr>
              <a:t>Need</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5</a:t>
            </a:fld>
            <a:endParaRPr lang="en-US" dirty="0"/>
          </a:p>
        </p:txBody>
      </p:sp>
      <p:sp>
        <p:nvSpPr>
          <p:cNvPr id="6" name="Content Placeholder 5"/>
          <p:cNvSpPr>
            <a:spLocks noGrp="1"/>
          </p:cNvSpPr>
          <p:nvPr>
            <p:ph idx="1"/>
          </p:nvPr>
        </p:nvSpPr>
        <p:spPr>
          <a:xfrm>
            <a:off x="93100" y="356304"/>
            <a:ext cx="8385048" cy="208555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91440" rtlCol="0" anchor="t">
            <a:normAutofit fontScale="32500" lnSpcReduction="20000"/>
          </a:bodyPr>
          <a:lstStyle/>
          <a:p>
            <a:pPr>
              <a:lnSpc>
                <a:spcPts val="1800"/>
              </a:lnSpc>
              <a:buClr>
                <a:schemeClr val="bg1">
                  <a:lumMod val="50000"/>
                </a:schemeClr>
              </a:buClr>
            </a:pPr>
            <a:r>
              <a:rPr lang="en-US" sz="5600" u="sng" dirty="0">
                <a:solidFill>
                  <a:srgbClr val="6DB33F"/>
                </a:solidFill>
                <a:latin typeface="Calibri" panose="020F0502020204030204" pitchFamily="34" charset="0"/>
                <a:ea typeface="Segoe UI" panose="020B0502040204020203" pitchFamily="34" charset="0"/>
                <a:cs typeface="Calibri" panose="020F0502020204030204" pitchFamily="34" charset="0"/>
              </a:rPr>
              <a:t>Purpose</a:t>
            </a:r>
            <a:r>
              <a:rPr lang="en-US" sz="56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a:t>
            </a:r>
            <a:endParaRPr lang="en-US" sz="5600" u="sng" dirty="0">
              <a:solidFill>
                <a:srgbClr val="6DB33F"/>
              </a:solidFill>
              <a:latin typeface="Calibri" panose="020F0502020204030204" pitchFamily="34" charset="0"/>
              <a:ea typeface="Segoe UI" panose="020B0502040204020203" pitchFamily="34" charset="0"/>
              <a:cs typeface="Calibri" panose="020F0502020204030204" pitchFamily="34" charset="0"/>
            </a:endParaRPr>
          </a:p>
          <a:p>
            <a:pPr marL="742950" lvl="1" indent="-285750" algn="just">
              <a:spcBef>
                <a:spcPts val="0"/>
              </a:spcBef>
              <a:buSzTx/>
            </a:pPr>
            <a:r>
              <a:rPr lang="en-US" sz="3700" dirty="0">
                <a:solidFill>
                  <a:schemeClr val="tx2"/>
                </a:solidFill>
                <a:latin typeface="Calibri" panose="020F0502020204030204" pitchFamily="34" charset="0"/>
                <a:cs typeface="Calibri" panose="020F0502020204030204" pitchFamily="34" charset="0"/>
              </a:rPr>
              <a:t>With a retrospective view towards the ever changing marketing landscape of pharma Sale force and market access, sales reps are having fewer interactions with physician, that eventually hampers the Sales Force Effectiveness (SFE) and it </a:t>
            </a:r>
            <a:r>
              <a:rPr lang="en-US" sz="3700" dirty="0" smtClean="0">
                <a:solidFill>
                  <a:schemeClr val="tx2"/>
                </a:solidFill>
                <a:latin typeface="Calibri" panose="020F0502020204030204" pitchFamily="34" charset="0"/>
                <a:cs typeface="Calibri" panose="020F0502020204030204" pitchFamily="34" charset="0"/>
              </a:rPr>
              <a:t>is essential </a:t>
            </a:r>
            <a:r>
              <a:rPr lang="en-US" sz="3700" dirty="0">
                <a:solidFill>
                  <a:schemeClr val="tx2"/>
                </a:solidFill>
                <a:latin typeface="Calibri" panose="020F0502020204030204" pitchFamily="34" charset="0"/>
                <a:cs typeface="Calibri" panose="020F0502020204030204" pitchFamily="34" charset="0"/>
              </a:rPr>
              <a:t>to equip the reps with the right information, at the right time about an HCP</a:t>
            </a:r>
          </a:p>
          <a:p>
            <a:pPr marL="742950" lvl="1" indent="-285750" algn="just">
              <a:spcBef>
                <a:spcPts val="0"/>
              </a:spcBef>
              <a:buSzTx/>
            </a:pPr>
            <a:r>
              <a:rPr lang="en-US" sz="3700" dirty="0">
                <a:solidFill>
                  <a:schemeClr val="tx2"/>
                </a:solidFill>
                <a:latin typeface="Calibri" panose="020F0502020204030204" pitchFamily="34" charset="0"/>
                <a:cs typeface="Calibri" panose="020F0502020204030204" pitchFamily="34" charset="0"/>
              </a:rPr>
              <a:t>In order to devise a successful go-to-market strategy, sales representatives must be aware of the factors that drive sales which includes knowing the preferences of their customers   </a:t>
            </a:r>
          </a:p>
          <a:p>
            <a:pPr marL="742950" lvl="1" indent="-285750" algn="just">
              <a:spcBef>
                <a:spcPts val="0"/>
              </a:spcBef>
              <a:buSzTx/>
            </a:pPr>
            <a:r>
              <a:rPr lang="en-US" sz="3700" dirty="0">
                <a:solidFill>
                  <a:schemeClr val="tx2"/>
                </a:solidFill>
                <a:latin typeface="Calibri" panose="020F0502020204030204" pitchFamily="34" charset="0"/>
                <a:cs typeface="Calibri" panose="020F0502020204030204" pitchFamily="34" charset="0"/>
              </a:rPr>
              <a:t>Define objectives that promote growth on selling drug revenue through SFE, is all about driving organizational revenue by leveraging HCP's acquisition strategies and improving its physician marketing </a:t>
            </a:r>
            <a:r>
              <a:rPr lang="en-US" sz="3700" dirty="0" smtClean="0">
                <a:solidFill>
                  <a:schemeClr val="tx2"/>
                </a:solidFill>
                <a:latin typeface="Calibri" panose="020F0502020204030204" pitchFamily="34" charset="0"/>
                <a:cs typeface="Calibri" panose="020F0502020204030204" pitchFamily="34" charset="0"/>
              </a:rPr>
              <a:t>strategies</a:t>
            </a:r>
          </a:p>
          <a:p>
            <a:pPr marL="742950" lvl="1" indent="-285750" algn="just">
              <a:spcBef>
                <a:spcPts val="0"/>
              </a:spcBef>
              <a:buSzTx/>
            </a:pPr>
            <a:r>
              <a:rPr lang="en-US" sz="3700" dirty="0" smtClean="0">
                <a:solidFill>
                  <a:schemeClr val="tx2"/>
                </a:solidFill>
                <a:latin typeface="Calibri" panose="020F0502020204030204" pitchFamily="34" charset="0"/>
                <a:cs typeface="Calibri" panose="020F0502020204030204" pitchFamily="34" charset="0"/>
              </a:rPr>
              <a:t>It will help answer some of the </a:t>
            </a:r>
            <a:r>
              <a:rPr lang="en-US" sz="3700" dirty="0">
                <a:solidFill>
                  <a:schemeClr val="tx2"/>
                </a:solidFill>
                <a:latin typeface="Calibri" panose="020F0502020204030204" pitchFamily="34" charset="0"/>
                <a:cs typeface="Calibri" panose="020F0502020204030204" pitchFamily="34" charset="0"/>
              </a:rPr>
              <a:t>key Business Questions </a:t>
            </a:r>
            <a:r>
              <a:rPr lang="en-US" sz="3700" dirty="0" smtClean="0">
                <a:solidFill>
                  <a:schemeClr val="tx2"/>
                </a:solidFill>
                <a:latin typeface="Calibri" panose="020F0502020204030204" pitchFamily="34" charset="0"/>
                <a:cs typeface="Calibri" panose="020F0502020204030204" pitchFamily="34" charset="0"/>
              </a:rPr>
              <a:t>that persist in industry</a:t>
            </a:r>
            <a:endParaRPr lang="en-US" sz="3700" dirty="0">
              <a:solidFill>
                <a:schemeClr val="tx2"/>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3824748" y="4699172"/>
            <a:ext cx="1199536" cy="358303"/>
          </a:xfrm>
          <a:prstGeom prst="rect">
            <a:avLst/>
          </a:prstGeom>
        </p:spPr>
      </p:pic>
      <p:pic>
        <p:nvPicPr>
          <p:cNvPr id="8" name="Picture 7"/>
          <p:cNvPicPr>
            <a:picLocks noChangeAspect="1"/>
          </p:cNvPicPr>
          <p:nvPr/>
        </p:nvPicPr>
        <p:blipFill>
          <a:blip r:embed="rId3"/>
          <a:stretch>
            <a:fillRect/>
          </a:stretch>
        </p:blipFill>
        <p:spPr>
          <a:xfrm>
            <a:off x="7561302" y="122849"/>
            <a:ext cx="1432294" cy="466909"/>
          </a:xfrm>
          <a:prstGeom prst="rect">
            <a:avLst/>
          </a:prstGeom>
        </p:spPr>
      </p:pic>
      <p:pic>
        <p:nvPicPr>
          <p:cNvPr id="9" name="Picture 19" descr="C:\Documents and Settings\168868\Desktop\5Sun Ray Slide Options\Slide1.JPG"/>
          <p:cNvPicPr>
            <a:picLocks noChangeArrowheads="1"/>
          </p:cNvPicPr>
          <p:nvPr/>
        </p:nvPicPr>
        <p:blipFill>
          <a:blip r:embed="rId4" cstate="print">
            <a:extLst>
              <a:ext uri="{28A0092B-C50C-407E-A947-70E740481C1C}">
                <a14:useLocalDpi xmlns:a14="http://schemas.microsoft.com/office/drawing/2010/main" val="0"/>
              </a:ext>
            </a:extLst>
          </a:blip>
          <a:srcRect l="1181" t="2905" r="1201" b="1688"/>
          <a:stretch>
            <a:fillRect/>
          </a:stretch>
        </p:blipFill>
        <p:spPr bwMode="auto">
          <a:xfrm rot="10800000">
            <a:off x="1977830" y="2182088"/>
            <a:ext cx="4817825" cy="23587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57150" y="4137315"/>
            <a:ext cx="531873" cy="513744"/>
          </a:xfrm>
          <a:prstGeom prst="rect">
            <a:avLst/>
          </a:prstGeom>
        </p:spPr>
      </p:pic>
      <p:sp>
        <p:nvSpPr>
          <p:cNvPr id="11" name="TextBox 10"/>
          <p:cNvSpPr txBox="1"/>
          <p:nvPr/>
        </p:nvSpPr>
        <p:spPr>
          <a:xfrm rot="16200000">
            <a:off x="3104033" y="4134365"/>
            <a:ext cx="949120" cy="328937"/>
          </a:xfrm>
          <a:prstGeom prst="rect">
            <a:avLst/>
          </a:prstGeom>
          <a:noFill/>
        </p:spPr>
        <p:txBody>
          <a:bodyPr wrap="square" lIns="51435" tIns="25718" rIns="51435" bIns="25718" rtlCol="0">
            <a:spAutoFit/>
          </a:bodyPr>
          <a:lstStyle/>
          <a:p>
            <a:pPr algn="ctr"/>
            <a:r>
              <a:rPr lang="en-US" b="1" dirty="0">
                <a:solidFill>
                  <a:srgbClr val="002060"/>
                </a:solidFill>
                <a:latin typeface="Comic Sans MS" panose="030F0702030302020204" pitchFamily="66" charset="0"/>
              </a:rPr>
              <a:t>?</a:t>
            </a:r>
          </a:p>
        </p:txBody>
      </p:sp>
      <p:sp>
        <p:nvSpPr>
          <p:cNvPr id="12" name="TextBox 11"/>
          <p:cNvSpPr txBox="1"/>
          <p:nvPr/>
        </p:nvSpPr>
        <p:spPr>
          <a:xfrm rot="18663019">
            <a:off x="3398565" y="3774733"/>
            <a:ext cx="949120" cy="328937"/>
          </a:xfrm>
          <a:prstGeom prst="rect">
            <a:avLst/>
          </a:prstGeom>
          <a:noFill/>
        </p:spPr>
        <p:txBody>
          <a:bodyPr wrap="square" lIns="51435" tIns="25718" rIns="51435" bIns="25718" rtlCol="0">
            <a:spAutoFit/>
          </a:bodyPr>
          <a:lstStyle/>
          <a:p>
            <a:pPr algn="ctr"/>
            <a:r>
              <a:rPr lang="en-US" b="1" dirty="0">
                <a:solidFill>
                  <a:srgbClr val="002060"/>
                </a:solidFill>
                <a:latin typeface="Comic Sans MS" panose="030F0702030302020204" pitchFamily="66" charset="0"/>
              </a:rPr>
              <a:t>?</a:t>
            </a:r>
          </a:p>
        </p:txBody>
      </p:sp>
      <p:sp>
        <p:nvSpPr>
          <p:cNvPr id="13" name="TextBox 12"/>
          <p:cNvSpPr txBox="1"/>
          <p:nvPr/>
        </p:nvSpPr>
        <p:spPr>
          <a:xfrm>
            <a:off x="4074022" y="3654622"/>
            <a:ext cx="702100" cy="328937"/>
          </a:xfrm>
          <a:prstGeom prst="rect">
            <a:avLst/>
          </a:prstGeom>
          <a:noFill/>
        </p:spPr>
        <p:txBody>
          <a:bodyPr wrap="square" lIns="51435" tIns="25718" rIns="51435" bIns="25718" rtlCol="0">
            <a:spAutoFit/>
          </a:bodyPr>
          <a:lstStyle/>
          <a:p>
            <a:pPr algn="ctr"/>
            <a:r>
              <a:rPr lang="en-US" b="1" dirty="0">
                <a:solidFill>
                  <a:srgbClr val="002060"/>
                </a:solidFill>
                <a:latin typeface="Comic Sans MS" panose="030F0702030302020204" pitchFamily="66" charset="0"/>
              </a:rPr>
              <a:t>?</a:t>
            </a:r>
          </a:p>
        </p:txBody>
      </p:sp>
      <p:sp>
        <p:nvSpPr>
          <p:cNvPr id="14" name="TextBox 13"/>
          <p:cNvSpPr txBox="1"/>
          <p:nvPr/>
        </p:nvSpPr>
        <p:spPr>
          <a:xfrm rot="2079481">
            <a:off x="4582592" y="3811351"/>
            <a:ext cx="702100" cy="328937"/>
          </a:xfrm>
          <a:prstGeom prst="rect">
            <a:avLst/>
          </a:prstGeom>
          <a:noFill/>
        </p:spPr>
        <p:txBody>
          <a:bodyPr wrap="square" lIns="51435" tIns="25718" rIns="51435" bIns="25718" rtlCol="0">
            <a:spAutoFit/>
          </a:bodyPr>
          <a:lstStyle/>
          <a:p>
            <a:pPr algn="ctr"/>
            <a:r>
              <a:rPr lang="en-US" b="1" dirty="0">
                <a:solidFill>
                  <a:srgbClr val="002060"/>
                </a:solidFill>
                <a:latin typeface="Comic Sans MS" panose="030F0702030302020204" pitchFamily="66" charset="0"/>
              </a:rPr>
              <a:t>?</a:t>
            </a:r>
          </a:p>
        </p:txBody>
      </p:sp>
      <p:sp>
        <p:nvSpPr>
          <p:cNvPr id="15" name="TextBox 14"/>
          <p:cNvSpPr txBox="1"/>
          <p:nvPr/>
        </p:nvSpPr>
        <p:spPr>
          <a:xfrm rot="4591139">
            <a:off x="4732199" y="4150200"/>
            <a:ext cx="949120" cy="328937"/>
          </a:xfrm>
          <a:prstGeom prst="rect">
            <a:avLst/>
          </a:prstGeom>
          <a:noFill/>
        </p:spPr>
        <p:txBody>
          <a:bodyPr wrap="square" lIns="51435" tIns="25718" rIns="51435" bIns="25718" rtlCol="0">
            <a:spAutoFit/>
          </a:bodyPr>
          <a:lstStyle/>
          <a:p>
            <a:pPr algn="ctr"/>
            <a:r>
              <a:rPr lang="en-US" b="1" dirty="0">
                <a:solidFill>
                  <a:srgbClr val="002060"/>
                </a:solidFill>
                <a:latin typeface="Comic Sans MS" panose="030F0702030302020204" pitchFamily="66" charset="0"/>
              </a:rPr>
              <a:t>?</a:t>
            </a:r>
          </a:p>
        </p:txBody>
      </p:sp>
      <p:sp>
        <p:nvSpPr>
          <p:cNvPr id="16" name="Rectangle 15"/>
          <p:cNvSpPr/>
          <p:nvPr/>
        </p:nvSpPr>
        <p:spPr>
          <a:xfrm>
            <a:off x="3683457" y="2527366"/>
            <a:ext cx="1704950" cy="553998"/>
          </a:xfrm>
          <a:prstGeom prst="rect">
            <a:avLst/>
          </a:prstGeom>
        </p:spPr>
        <p:txBody>
          <a:bodyPr wrap="square">
            <a:spAutoFit/>
          </a:bodyPr>
          <a:lstStyle/>
          <a:p>
            <a:pPr marL="128622" indent="-128622">
              <a:buFont typeface="Arial" pitchFamily="34" charset="0"/>
              <a:buChar char="•"/>
            </a:pPr>
            <a:r>
              <a:rPr lang="en-US" sz="1000" i="1" dirty="0">
                <a:solidFill>
                  <a:schemeClr val="accent4">
                    <a:lumMod val="75000"/>
                  </a:schemeClr>
                </a:solidFill>
                <a:latin typeface="Calibri" pitchFamily="34" charset="0"/>
              </a:rPr>
              <a:t>What are the key </a:t>
            </a:r>
            <a:r>
              <a:rPr lang="en-US" sz="1000" i="1" dirty="0" smtClean="0">
                <a:solidFill>
                  <a:schemeClr val="accent4">
                    <a:lumMod val="75000"/>
                  </a:schemeClr>
                </a:solidFill>
                <a:latin typeface="Calibri" pitchFamily="34" charset="0"/>
              </a:rPr>
              <a:t>factors driving prescribing patterns?</a:t>
            </a:r>
            <a:endParaRPr lang="en-US" sz="1000" i="1" dirty="0">
              <a:solidFill>
                <a:schemeClr val="accent4">
                  <a:lumMod val="75000"/>
                </a:schemeClr>
              </a:solidFill>
              <a:latin typeface="Calibri" pitchFamily="34" charset="0"/>
            </a:endParaRPr>
          </a:p>
        </p:txBody>
      </p:sp>
      <p:sp>
        <p:nvSpPr>
          <p:cNvPr id="17" name="Rectangle 16"/>
          <p:cNvSpPr/>
          <p:nvPr/>
        </p:nvSpPr>
        <p:spPr>
          <a:xfrm>
            <a:off x="5705983" y="3875070"/>
            <a:ext cx="2179343" cy="553998"/>
          </a:xfrm>
          <a:prstGeom prst="rect">
            <a:avLst/>
          </a:prstGeom>
        </p:spPr>
        <p:txBody>
          <a:bodyPr wrap="square">
            <a:spAutoFit/>
          </a:bodyPr>
          <a:lstStyle/>
          <a:p>
            <a:pPr marL="128622" indent="-128622">
              <a:buFont typeface="Arial" pitchFamily="34" charset="0"/>
              <a:buChar char="•"/>
            </a:pPr>
            <a:r>
              <a:rPr lang="en-US" sz="1000" i="1" dirty="0">
                <a:solidFill>
                  <a:schemeClr val="accent4">
                    <a:lumMod val="75000"/>
                  </a:schemeClr>
                </a:solidFill>
                <a:latin typeface="Calibri" pitchFamily="34" charset="0"/>
              </a:rPr>
              <a:t>How </a:t>
            </a:r>
            <a:r>
              <a:rPr lang="en-US" sz="1000" i="1" dirty="0" smtClean="0">
                <a:solidFill>
                  <a:schemeClr val="accent4">
                    <a:lumMod val="75000"/>
                  </a:schemeClr>
                </a:solidFill>
                <a:latin typeface="Calibri" pitchFamily="34" charset="0"/>
              </a:rPr>
              <a:t>to  </a:t>
            </a:r>
            <a:r>
              <a:rPr lang="en-US" sz="1000" i="1" dirty="0">
                <a:solidFill>
                  <a:schemeClr val="accent4">
                    <a:lumMod val="75000"/>
                  </a:schemeClr>
                </a:solidFill>
                <a:latin typeface="Calibri" pitchFamily="34" charset="0"/>
              </a:rPr>
              <a:t>turn Physician </a:t>
            </a:r>
            <a:r>
              <a:rPr lang="en-US" sz="1000" i="1" dirty="0" smtClean="0">
                <a:solidFill>
                  <a:schemeClr val="accent4">
                    <a:lumMod val="75000"/>
                  </a:schemeClr>
                </a:solidFill>
                <a:latin typeface="Calibri" pitchFamily="34" charset="0"/>
              </a:rPr>
              <a:t>interactions, social data </a:t>
            </a:r>
            <a:r>
              <a:rPr lang="en-US" sz="1000" i="1" dirty="0">
                <a:solidFill>
                  <a:schemeClr val="accent4">
                    <a:lumMod val="75000"/>
                  </a:schemeClr>
                </a:solidFill>
                <a:latin typeface="Calibri" pitchFamily="34" charset="0"/>
              </a:rPr>
              <a:t>into insights for effective customer </a:t>
            </a:r>
            <a:r>
              <a:rPr lang="en-US" sz="1000" i="1" dirty="0" smtClean="0">
                <a:solidFill>
                  <a:schemeClr val="accent4">
                    <a:lumMod val="75000"/>
                  </a:schemeClr>
                </a:solidFill>
                <a:latin typeface="Calibri" pitchFamily="34" charset="0"/>
              </a:rPr>
              <a:t>engagement?</a:t>
            </a:r>
            <a:endParaRPr lang="en-US" sz="1000" i="1" dirty="0">
              <a:solidFill>
                <a:schemeClr val="accent4">
                  <a:lumMod val="75000"/>
                </a:schemeClr>
              </a:solidFill>
              <a:latin typeface="Calibri" pitchFamily="34" charset="0"/>
            </a:endParaRPr>
          </a:p>
        </p:txBody>
      </p:sp>
      <p:sp>
        <p:nvSpPr>
          <p:cNvPr id="18" name="Rectangle 17"/>
          <p:cNvSpPr/>
          <p:nvPr/>
        </p:nvSpPr>
        <p:spPr>
          <a:xfrm>
            <a:off x="5222151" y="2906370"/>
            <a:ext cx="1884829" cy="553998"/>
          </a:xfrm>
          <a:prstGeom prst="rect">
            <a:avLst/>
          </a:prstGeom>
        </p:spPr>
        <p:txBody>
          <a:bodyPr wrap="square">
            <a:spAutoFit/>
          </a:bodyPr>
          <a:lstStyle/>
          <a:p>
            <a:pPr marL="128622" indent="-128622">
              <a:buFont typeface="Arial" pitchFamily="34" charset="0"/>
              <a:buChar char="•"/>
            </a:pPr>
            <a:r>
              <a:rPr lang="en-US" sz="1000" i="1" dirty="0">
                <a:solidFill>
                  <a:schemeClr val="accent4">
                    <a:lumMod val="75000"/>
                  </a:schemeClr>
                </a:solidFill>
                <a:latin typeface="Calibri" pitchFamily="34" charset="0"/>
              </a:rPr>
              <a:t>How can I improve my ROI by o</a:t>
            </a:r>
            <a:r>
              <a:rPr lang="en-US" sz="1000" i="1" dirty="0" smtClean="0">
                <a:solidFill>
                  <a:schemeClr val="accent4">
                    <a:lumMod val="75000"/>
                  </a:schemeClr>
                </a:solidFill>
                <a:latin typeface="Calibri" pitchFamily="34" charset="0"/>
              </a:rPr>
              <a:t>ptimizing </a:t>
            </a:r>
            <a:r>
              <a:rPr lang="en-US" sz="1000" i="1" dirty="0">
                <a:solidFill>
                  <a:schemeClr val="accent4">
                    <a:lumMod val="75000"/>
                  </a:schemeClr>
                </a:solidFill>
                <a:latin typeface="Calibri" pitchFamily="34" charset="0"/>
              </a:rPr>
              <a:t>marketing effort, budget allocation, </a:t>
            </a:r>
            <a:r>
              <a:rPr lang="en-US" sz="1000" i="1" dirty="0" smtClean="0">
                <a:solidFill>
                  <a:schemeClr val="accent4">
                    <a:lumMod val="75000"/>
                  </a:schemeClr>
                </a:solidFill>
                <a:latin typeface="Calibri" pitchFamily="34" charset="0"/>
              </a:rPr>
              <a:t>spends?</a:t>
            </a:r>
            <a:endParaRPr lang="en-US" sz="1000" i="1" dirty="0">
              <a:solidFill>
                <a:schemeClr val="accent4">
                  <a:lumMod val="75000"/>
                </a:schemeClr>
              </a:solidFill>
              <a:latin typeface="Calibri" pitchFamily="34" charset="0"/>
            </a:endParaRPr>
          </a:p>
        </p:txBody>
      </p:sp>
      <p:sp>
        <p:nvSpPr>
          <p:cNvPr id="19" name="Rectangle 18"/>
          <p:cNvSpPr/>
          <p:nvPr/>
        </p:nvSpPr>
        <p:spPr>
          <a:xfrm>
            <a:off x="2178831" y="2927152"/>
            <a:ext cx="1805965" cy="553998"/>
          </a:xfrm>
          <a:prstGeom prst="rect">
            <a:avLst/>
          </a:prstGeom>
        </p:spPr>
        <p:txBody>
          <a:bodyPr wrap="square">
            <a:spAutoFit/>
          </a:bodyPr>
          <a:lstStyle/>
          <a:p>
            <a:pPr marL="128622" indent="-128622">
              <a:buFont typeface="Arial" pitchFamily="34" charset="0"/>
              <a:buChar char="•"/>
            </a:pPr>
            <a:r>
              <a:rPr lang="en-US" sz="1000" i="1" dirty="0">
                <a:solidFill>
                  <a:schemeClr val="accent4">
                    <a:lumMod val="75000"/>
                  </a:schemeClr>
                </a:solidFill>
                <a:latin typeface="Calibri" pitchFamily="34" charset="0"/>
              </a:rPr>
              <a:t>How to strategize HCP’s acquisitions and  optimize physician marketing cost</a:t>
            </a:r>
          </a:p>
        </p:txBody>
      </p:sp>
      <p:sp>
        <p:nvSpPr>
          <p:cNvPr id="20" name="Rectangle 19"/>
          <p:cNvSpPr/>
          <p:nvPr/>
        </p:nvSpPr>
        <p:spPr>
          <a:xfrm>
            <a:off x="1069304" y="3875070"/>
            <a:ext cx="2116164" cy="553998"/>
          </a:xfrm>
          <a:prstGeom prst="rect">
            <a:avLst/>
          </a:prstGeom>
        </p:spPr>
        <p:txBody>
          <a:bodyPr wrap="square">
            <a:spAutoFit/>
          </a:bodyPr>
          <a:lstStyle/>
          <a:p>
            <a:pPr marL="128622" indent="-128622">
              <a:buFont typeface="Arial" pitchFamily="34" charset="0"/>
              <a:buChar char="•"/>
            </a:pPr>
            <a:r>
              <a:rPr lang="en-US" sz="1000" i="1" dirty="0">
                <a:solidFill>
                  <a:schemeClr val="accent4">
                    <a:lumMod val="75000"/>
                  </a:schemeClr>
                </a:solidFill>
                <a:latin typeface="Calibri" pitchFamily="34" charset="0"/>
              </a:rPr>
              <a:t>How to identify key customers and how to segment them based on differences and </a:t>
            </a:r>
            <a:r>
              <a:rPr lang="en-US" sz="1000" i="1" dirty="0" smtClean="0">
                <a:solidFill>
                  <a:schemeClr val="accent4">
                    <a:lumMod val="75000"/>
                  </a:schemeClr>
                </a:solidFill>
                <a:latin typeface="Calibri" pitchFamily="34" charset="0"/>
              </a:rPr>
              <a:t>similarities?</a:t>
            </a:r>
            <a:endParaRPr lang="en-US" sz="1000" i="1" dirty="0">
              <a:solidFill>
                <a:schemeClr val="accent4">
                  <a:lumMod val="75000"/>
                </a:schemeClr>
              </a:solidFill>
              <a:latin typeface="Calibri" pitchFamily="34" charset="0"/>
            </a:endParaRPr>
          </a:p>
        </p:txBody>
      </p:sp>
    </p:spTree>
    <p:extLst>
      <p:ext uri="{BB962C8B-B14F-4D97-AF65-F5344CB8AC3E}">
        <p14:creationId xmlns:p14="http://schemas.microsoft.com/office/powerpoint/2010/main" val="3384663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0D6B93-CE79-4088-9EA6-938915E2F70B}"/>
              </a:ext>
            </a:extLst>
          </p:cNvPr>
          <p:cNvSpPr>
            <a:spLocks noGrp="1"/>
          </p:cNvSpPr>
          <p:nvPr>
            <p:ph type="title"/>
          </p:nvPr>
        </p:nvSpPr>
        <p:spPr/>
        <p:txBody>
          <a:bodyPr/>
          <a:lstStyle/>
          <a:p>
            <a:r>
              <a:rPr lang="en-US" dirty="0"/>
              <a:t>Capability and Functionality Overview</a:t>
            </a:r>
          </a:p>
        </p:txBody>
      </p:sp>
      <p:sp>
        <p:nvSpPr>
          <p:cNvPr id="2" name="Footer Placeholder 1">
            <a:extLst>
              <a:ext uri="{FF2B5EF4-FFF2-40B4-BE49-F238E27FC236}">
                <a16:creationId xmlns:a16="http://schemas.microsoft.com/office/drawing/2014/main" id="{581E77C3-D8B4-4C79-BBE4-056C91CEFE33}"/>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srgbClr val="0033A0"/>
                </a:solidFill>
                <a:effectLst/>
                <a:uLnTx/>
                <a:uFillTx/>
                <a:latin typeface="Arial" panose="020B0604020202020204"/>
                <a:ea typeface="+mn-ea"/>
                <a:cs typeface="+mn-cs"/>
              </a:rPr>
              <a:t>© 2018 Cognizant</a:t>
            </a:r>
          </a:p>
        </p:txBody>
      </p:sp>
      <p:sp>
        <p:nvSpPr>
          <p:cNvPr id="3" name="Slide Number Placeholder 2">
            <a:extLst>
              <a:ext uri="{FF2B5EF4-FFF2-40B4-BE49-F238E27FC236}">
                <a16:creationId xmlns:a16="http://schemas.microsoft.com/office/drawing/2014/main" id="{2257B3A7-36BF-4F0B-90BE-9534ADFC84E2}"/>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5" name="Rectangle 4"/>
          <p:cNvSpPr/>
          <p:nvPr/>
        </p:nvSpPr>
        <p:spPr>
          <a:xfrm>
            <a:off x="156488" y="630554"/>
            <a:ext cx="8678764" cy="522736"/>
          </a:xfrm>
          <a:prstGeom prst="rect">
            <a:avLst/>
          </a:prstGeom>
        </p:spPr>
        <p:txBody>
          <a:bodyPr wrap="square">
            <a:spAutoFit/>
          </a:bodyPr>
          <a:lstStyle/>
          <a:p>
            <a:pPr marL="0" marR="0" lvl="0" indent="0" algn="l" defTabSz="1461686" rtl="0" eaLnBrk="1" fontAlgn="auto" latinLnBrk="0" hangingPunct="1">
              <a:lnSpc>
                <a:spcPct val="100000"/>
              </a:lnSpc>
              <a:spcBef>
                <a:spcPts val="300"/>
              </a:spcBef>
              <a:spcAft>
                <a:spcPts val="300"/>
              </a:spcAft>
              <a:buClrTx/>
              <a:buSzTx/>
              <a:buFontTx/>
              <a:buNone/>
              <a:tabLst/>
              <a:defRPr/>
            </a:pPr>
            <a:r>
              <a:rPr kumimoji="0" lang="en-US" sz="1399" b="0" i="0" u="none" strike="noStrike" kern="1200" cap="none" spc="0" normalizeH="0" baseline="0" noProof="0" dirty="0">
                <a:ln>
                  <a:noFill/>
                </a:ln>
                <a:solidFill>
                  <a:srgbClr val="000000">
                    <a:lumMod val="75000"/>
                    <a:lumOff val="25000"/>
                  </a:srgbClr>
                </a:solidFill>
                <a:effectLst/>
                <a:uLnTx/>
                <a:uFillTx/>
                <a:latin typeface="Calibri" pitchFamily="34" charset="0"/>
                <a:ea typeface="+mn-ea"/>
                <a:cs typeface="Calibri" panose="020F0502020204030204" pitchFamily="34" charset="0"/>
              </a:rPr>
              <a:t>An </a:t>
            </a:r>
            <a:r>
              <a:rPr kumimoji="0" lang="en-US" sz="1399" b="0" i="0" u="none" strike="noStrike" kern="1200" cap="none" spc="0" normalizeH="0" baseline="0" noProof="0" dirty="0" smtClean="0">
                <a:ln>
                  <a:noFill/>
                </a:ln>
                <a:solidFill>
                  <a:srgbClr val="000000">
                    <a:lumMod val="75000"/>
                    <a:lumOff val="25000"/>
                  </a:srgbClr>
                </a:solidFill>
                <a:effectLst/>
                <a:uLnTx/>
                <a:uFillTx/>
                <a:latin typeface="Calibri" pitchFamily="34" charset="0"/>
                <a:ea typeface="+mn-ea"/>
                <a:cs typeface="Calibri" panose="020F0502020204030204" pitchFamily="34" charset="0"/>
              </a:rPr>
              <a:t>Online </a:t>
            </a:r>
            <a:r>
              <a:rPr kumimoji="0" lang="en-US" sz="1399" b="0" i="0" u="none" strike="noStrike" kern="1200" cap="none" spc="0" normalizeH="0" baseline="0" noProof="0" dirty="0">
                <a:ln>
                  <a:noFill/>
                </a:ln>
                <a:solidFill>
                  <a:srgbClr val="000000">
                    <a:lumMod val="75000"/>
                    <a:lumOff val="25000"/>
                  </a:srgbClr>
                </a:solidFill>
                <a:effectLst/>
                <a:uLnTx/>
                <a:uFillTx/>
                <a:latin typeface="Calibri" pitchFamily="34" charset="0"/>
                <a:ea typeface="+mn-ea"/>
                <a:cs typeface="Calibri" panose="020F0502020204030204" pitchFamily="34" charset="0"/>
              </a:rPr>
              <a:t>tool that simplifies the entire process of Profiling, Segmentation and Targeting of key customers facilitating an efficient and standardized process of Sales planning.</a:t>
            </a:r>
          </a:p>
        </p:txBody>
      </p:sp>
      <p:grpSp>
        <p:nvGrpSpPr>
          <p:cNvPr id="27" name="Group 26"/>
          <p:cNvGrpSpPr/>
          <p:nvPr/>
        </p:nvGrpSpPr>
        <p:grpSpPr>
          <a:xfrm>
            <a:off x="3194198" y="1301723"/>
            <a:ext cx="5765721" cy="3273569"/>
            <a:chOff x="1721440" y="833371"/>
            <a:chExt cx="5721950" cy="3868948"/>
          </a:xfrm>
        </p:grpSpPr>
        <p:grpSp>
          <p:nvGrpSpPr>
            <p:cNvPr id="28" name="Group 27"/>
            <p:cNvGrpSpPr/>
            <p:nvPr/>
          </p:nvGrpSpPr>
          <p:grpSpPr>
            <a:xfrm>
              <a:off x="1738792" y="1506398"/>
              <a:ext cx="1378479" cy="3195921"/>
              <a:chOff x="2997593" y="1439863"/>
              <a:chExt cx="2147887" cy="4343403"/>
            </a:xfrm>
          </p:grpSpPr>
          <p:sp>
            <p:nvSpPr>
              <p:cNvPr id="50" name="Freeform 49"/>
              <p:cNvSpPr/>
              <p:nvPr/>
            </p:nvSpPr>
            <p:spPr>
              <a:xfrm>
                <a:off x="3327745" y="4649790"/>
                <a:ext cx="1095374" cy="1133476"/>
              </a:xfrm>
              <a:custGeom>
                <a:avLst/>
                <a:gdLst>
                  <a:gd name="connsiteX0" fmla="*/ 47625 w 1095375"/>
                  <a:gd name="connsiteY0" fmla="*/ 838200 h 1133475"/>
                  <a:gd name="connsiteX1" fmla="*/ 1095375 w 1095375"/>
                  <a:gd name="connsiteY1" fmla="*/ 1133475 h 1133475"/>
                  <a:gd name="connsiteX2" fmla="*/ 0 w 1095375"/>
                  <a:gd name="connsiteY2" fmla="*/ 0 h 1133475"/>
                  <a:gd name="connsiteX3" fmla="*/ 47625 w 1095375"/>
                  <a:gd name="connsiteY3" fmla="*/ 838200 h 1133475"/>
                </a:gdLst>
                <a:ahLst/>
                <a:cxnLst>
                  <a:cxn ang="0">
                    <a:pos x="connsiteX0" y="connsiteY0"/>
                  </a:cxn>
                  <a:cxn ang="0">
                    <a:pos x="connsiteX1" y="connsiteY1"/>
                  </a:cxn>
                  <a:cxn ang="0">
                    <a:pos x="connsiteX2" y="connsiteY2"/>
                  </a:cxn>
                  <a:cxn ang="0">
                    <a:pos x="connsiteX3" y="connsiteY3"/>
                  </a:cxn>
                </a:cxnLst>
                <a:rect l="l" t="t" r="r" b="b"/>
                <a:pathLst>
                  <a:path w="1095375" h="1133475">
                    <a:moveTo>
                      <a:pt x="47625" y="838200"/>
                    </a:moveTo>
                    <a:lnTo>
                      <a:pt x="1095375" y="1133475"/>
                    </a:lnTo>
                    <a:lnTo>
                      <a:pt x="0" y="0"/>
                    </a:lnTo>
                    <a:lnTo>
                      <a:pt x="47625" y="838200"/>
                    </a:lnTo>
                    <a:close/>
                  </a:path>
                </a:pathLst>
              </a:custGeom>
              <a:solidFill>
                <a:srgbClr val="DEA900"/>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51" name="Freeform 50"/>
              <p:cNvSpPr/>
              <p:nvPr/>
            </p:nvSpPr>
            <p:spPr>
              <a:xfrm>
                <a:off x="3216999" y="4745039"/>
                <a:ext cx="1800224" cy="733425"/>
              </a:xfrm>
              <a:custGeom>
                <a:avLst/>
                <a:gdLst>
                  <a:gd name="connsiteX0" fmla="*/ 47625 w 1800225"/>
                  <a:gd name="connsiteY0" fmla="*/ 733425 h 733425"/>
                  <a:gd name="connsiteX1" fmla="*/ 0 w 1800225"/>
                  <a:gd name="connsiteY1" fmla="*/ 0 h 733425"/>
                  <a:gd name="connsiteX2" fmla="*/ 1800225 w 1800225"/>
                  <a:gd name="connsiteY2" fmla="*/ 581025 h 733425"/>
                  <a:gd name="connsiteX3" fmla="*/ 47625 w 1800225"/>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1800225" h="733425">
                    <a:moveTo>
                      <a:pt x="47625" y="733425"/>
                    </a:moveTo>
                    <a:lnTo>
                      <a:pt x="0" y="0"/>
                    </a:lnTo>
                    <a:lnTo>
                      <a:pt x="1800225" y="581025"/>
                    </a:lnTo>
                    <a:lnTo>
                      <a:pt x="47625" y="733425"/>
                    </a:lnTo>
                    <a:close/>
                  </a:path>
                </a:pathLst>
              </a:custGeom>
              <a:solidFill>
                <a:srgbClr val="FFC000">
                  <a:lumMod val="40000"/>
                  <a:lumOff val="60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52" name="Rectangle 3"/>
              <p:cNvSpPr/>
              <p:nvPr/>
            </p:nvSpPr>
            <p:spPr>
              <a:xfrm>
                <a:off x="2997593" y="1439863"/>
                <a:ext cx="2147887" cy="3894137"/>
              </a:xfrm>
              <a:custGeom>
                <a:avLst/>
                <a:gdLst>
                  <a:gd name="connsiteX0" fmla="*/ 0 w 2133600"/>
                  <a:gd name="connsiteY0" fmla="*/ 0 h 3657600"/>
                  <a:gd name="connsiteX1" fmla="*/ 2133600 w 2133600"/>
                  <a:gd name="connsiteY1" fmla="*/ 0 h 3657600"/>
                  <a:gd name="connsiteX2" fmla="*/ 2133600 w 2133600"/>
                  <a:gd name="connsiteY2" fmla="*/ 3657600 h 3657600"/>
                  <a:gd name="connsiteX3" fmla="*/ 0 w 2133600"/>
                  <a:gd name="connsiteY3" fmla="*/ 3657600 h 3657600"/>
                  <a:gd name="connsiteX4" fmla="*/ 0 w 2133600"/>
                  <a:gd name="connsiteY4" fmla="*/ 0 h 3657600"/>
                  <a:gd name="connsiteX0" fmla="*/ 0 w 2133600"/>
                  <a:gd name="connsiteY0" fmla="*/ 0 h 3893574"/>
                  <a:gd name="connsiteX1" fmla="*/ 2133600 w 2133600"/>
                  <a:gd name="connsiteY1" fmla="*/ 0 h 3893574"/>
                  <a:gd name="connsiteX2" fmla="*/ 2133600 w 2133600"/>
                  <a:gd name="connsiteY2" fmla="*/ 3893574 h 3893574"/>
                  <a:gd name="connsiteX3" fmla="*/ 0 w 2133600"/>
                  <a:gd name="connsiteY3" fmla="*/ 3657600 h 3893574"/>
                  <a:gd name="connsiteX4" fmla="*/ 0 w 2133600"/>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36374 h 3893574"/>
                  <a:gd name="connsiteX4" fmla="*/ 14749 w 2148349"/>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80619 h 3893574"/>
                  <a:gd name="connsiteX4" fmla="*/ 14749 w 2148349"/>
                  <a:gd name="connsiteY4" fmla="*/ 0 h 389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49" h="3893574">
                    <a:moveTo>
                      <a:pt x="14749" y="0"/>
                    </a:moveTo>
                    <a:lnTo>
                      <a:pt x="2148349" y="0"/>
                    </a:lnTo>
                    <a:lnTo>
                      <a:pt x="2148349" y="3893574"/>
                    </a:lnTo>
                    <a:lnTo>
                      <a:pt x="0" y="3480619"/>
                    </a:lnTo>
                    <a:cubicBezTo>
                      <a:pt x="4916" y="2335161"/>
                      <a:pt x="9833" y="1145458"/>
                      <a:pt x="14749" y="0"/>
                    </a:cubicBezTo>
                    <a:close/>
                  </a:path>
                </a:pathLst>
              </a:custGeom>
              <a:solidFill>
                <a:srgbClr val="FFC000">
                  <a:lumMod val="20000"/>
                  <a:lumOff val="80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grpSp>
        <p:grpSp>
          <p:nvGrpSpPr>
            <p:cNvPr id="29" name="Group 28"/>
            <p:cNvGrpSpPr/>
            <p:nvPr/>
          </p:nvGrpSpPr>
          <p:grpSpPr>
            <a:xfrm>
              <a:off x="3173148" y="1506399"/>
              <a:ext cx="1378478" cy="3195920"/>
              <a:chOff x="5570942" y="1439864"/>
              <a:chExt cx="2147887" cy="4343401"/>
            </a:xfrm>
          </p:grpSpPr>
          <p:sp>
            <p:nvSpPr>
              <p:cNvPr id="47" name="Freeform 46"/>
              <p:cNvSpPr/>
              <p:nvPr/>
            </p:nvSpPr>
            <p:spPr>
              <a:xfrm>
                <a:off x="5901095" y="4649791"/>
                <a:ext cx="1095377" cy="1133474"/>
              </a:xfrm>
              <a:custGeom>
                <a:avLst/>
                <a:gdLst>
                  <a:gd name="connsiteX0" fmla="*/ 47625 w 1095375"/>
                  <a:gd name="connsiteY0" fmla="*/ 838200 h 1133475"/>
                  <a:gd name="connsiteX1" fmla="*/ 1095375 w 1095375"/>
                  <a:gd name="connsiteY1" fmla="*/ 1133475 h 1133475"/>
                  <a:gd name="connsiteX2" fmla="*/ 0 w 1095375"/>
                  <a:gd name="connsiteY2" fmla="*/ 0 h 1133475"/>
                  <a:gd name="connsiteX3" fmla="*/ 47625 w 1095375"/>
                  <a:gd name="connsiteY3" fmla="*/ 838200 h 1133475"/>
                </a:gdLst>
                <a:ahLst/>
                <a:cxnLst>
                  <a:cxn ang="0">
                    <a:pos x="connsiteX0" y="connsiteY0"/>
                  </a:cxn>
                  <a:cxn ang="0">
                    <a:pos x="connsiteX1" y="connsiteY1"/>
                  </a:cxn>
                  <a:cxn ang="0">
                    <a:pos x="connsiteX2" y="connsiteY2"/>
                  </a:cxn>
                  <a:cxn ang="0">
                    <a:pos x="connsiteX3" y="connsiteY3"/>
                  </a:cxn>
                </a:cxnLst>
                <a:rect l="l" t="t" r="r" b="b"/>
                <a:pathLst>
                  <a:path w="1095375" h="1133475">
                    <a:moveTo>
                      <a:pt x="47625" y="838200"/>
                    </a:moveTo>
                    <a:lnTo>
                      <a:pt x="1095375" y="1133475"/>
                    </a:lnTo>
                    <a:lnTo>
                      <a:pt x="0" y="0"/>
                    </a:lnTo>
                    <a:lnTo>
                      <a:pt x="47625" y="838200"/>
                    </a:lnTo>
                    <a:close/>
                  </a:path>
                </a:pathLst>
              </a:custGeom>
              <a:solidFill>
                <a:srgbClr val="5B9BD5">
                  <a:lumMod val="75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48" name="Freeform 47"/>
              <p:cNvSpPr/>
              <p:nvPr/>
            </p:nvSpPr>
            <p:spPr>
              <a:xfrm>
                <a:off x="5882043" y="4745040"/>
                <a:ext cx="1800224" cy="733425"/>
              </a:xfrm>
              <a:custGeom>
                <a:avLst/>
                <a:gdLst>
                  <a:gd name="connsiteX0" fmla="*/ 47625 w 1800225"/>
                  <a:gd name="connsiteY0" fmla="*/ 733425 h 733425"/>
                  <a:gd name="connsiteX1" fmla="*/ 0 w 1800225"/>
                  <a:gd name="connsiteY1" fmla="*/ 0 h 733425"/>
                  <a:gd name="connsiteX2" fmla="*/ 1800225 w 1800225"/>
                  <a:gd name="connsiteY2" fmla="*/ 581025 h 733425"/>
                  <a:gd name="connsiteX3" fmla="*/ 47625 w 1800225"/>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1800225" h="733425">
                    <a:moveTo>
                      <a:pt x="47625" y="733425"/>
                    </a:moveTo>
                    <a:lnTo>
                      <a:pt x="0" y="0"/>
                    </a:lnTo>
                    <a:lnTo>
                      <a:pt x="1800225" y="581025"/>
                    </a:lnTo>
                    <a:lnTo>
                      <a:pt x="47625" y="733425"/>
                    </a:lnTo>
                    <a:close/>
                  </a:path>
                </a:pathLst>
              </a:custGeom>
              <a:solidFill>
                <a:srgbClr val="5B9BD5">
                  <a:lumMod val="60000"/>
                  <a:lumOff val="40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49" name="Rectangle 3"/>
              <p:cNvSpPr/>
              <p:nvPr/>
            </p:nvSpPr>
            <p:spPr>
              <a:xfrm>
                <a:off x="5570942" y="1439864"/>
                <a:ext cx="2147887" cy="3894138"/>
              </a:xfrm>
              <a:custGeom>
                <a:avLst/>
                <a:gdLst>
                  <a:gd name="connsiteX0" fmla="*/ 0 w 2133600"/>
                  <a:gd name="connsiteY0" fmla="*/ 0 h 3657600"/>
                  <a:gd name="connsiteX1" fmla="*/ 2133600 w 2133600"/>
                  <a:gd name="connsiteY1" fmla="*/ 0 h 3657600"/>
                  <a:gd name="connsiteX2" fmla="*/ 2133600 w 2133600"/>
                  <a:gd name="connsiteY2" fmla="*/ 3657600 h 3657600"/>
                  <a:gd name="connsiteX3" fmla="*/ 0 w 2133600"/>
                  <a:gd name="connsiteY3" fmla="*/ 3657600 h 3657600"/>
                  <a:gd name="connsiteX4" fmla="*/ 0 w 2133600"/>
                  <a:gd name="connsiteY4" fmla="*/ 0 h 3657600"/>
                  <a:gd name="connsiteX0" fmla="*/ 0 w 2133600"/>
                  <a:gd name="connsiteY0" fmla="*/ 0 h 3893574"/>
                  <a:gd name="connsiteX1" fmla="*/ 2133600 w 2133600"/>
                  <a:gd name="connsiteY1" fmla="*/ 0 h 3893574"/>
                  <a:gd name="connsiteX2" fmla="*/ 2133600 w 2133600"/>
                  <a:gd name="connsiteY2" fmla="*/ 3893574 h 3893574"/>
                  <a:gd name="connsiteX3" fmla="*/ 0 w 2133600"/>
                  <a:gd name="connsiteY3" fmla="*/ 3657600 h 3893574"/>
                  <a:gd name="connsiteX4" fmla="*/ 0 w 2133600"/>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36374 h 3893574"/>
                  <a:gd name="connsiteX4" fmla="*/ 14749 w 2148349"/>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80619 h 3893574"/>
                  <a:gd name="connsiteX4" fmla="*/ 14749 w 2148349"/>
                  <a:gd name="connsiteY4" fmla="*/ 0 h 389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49" h="3893574">
                    <a:moveTo>
                      <a:pt x="14749" y="0"/>
                    </a:moveTo>
                    <a:lnTo>
                      <a:pt x="2148349" y="0"/>
                    </a:lnTo>
                    <a:lnTo>
                      <a:pt x="2148349" y="3893574"/>
                    </a:lnTo>
                    <a:lnTo>
                      <a:pt x="0" y="3480619"/>
                    </a:lnTo>
                    <a:cubicBezTo>
                      <a:pt x="4916" y="2335161"/>
                      <a:pt x="9833" y="1145458"/>
                      <a:pt x="14749" y="0"/>
                    </a:cubicBezTo>
                    <a:close/>
                  </a:path>
                </a:pathLst>
              </a:custGeom>
              <a:solidFill>
                <a:srgbClr val="5B9BD5">
                  <a:lumMod val="40000"/>
                  <a:lumOff val="60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grpSp>
        <p:grpSp>
          <p:nvGrpSpPr>
            <p:cNvPr id="30" name="Group 29"/>
            <p:cNvGrpSpPr/>
            <p:nvPr/>
          </p:nvGrpSpPr>
          <p:grpSpPr>
            <a:xfrm>
              <a:off x="4610122" y="1506398"/>
              <a:ext cx="1378479" cy="3195920"/>
              <a:chOff x="9067800" y="1400175"/>
              <a:chExt cx="2147888" cy="4343401"/>
            </a:xfrm>
          </p:grpSpPr>
          <p:sp>
            <p:nvSpPr>
              <p:cNvPr id="44" name="Freeform 43"/>
              <p:cNvSpPr/>
              <p:nvPr/>
            </p:nvSpPr>
            <p:spPr>
              <a:xfrm>
                <a:off x="9424988" y="4610101"/>
                <a:ext cx="1095375" cy="1133475"/>
              </a:xfrm>
              <a:custGeom>
                <a:avLst/>
                <a:gdLst>
                  <a:gd name="connsiteX0" fmla="*/ 47625 w 1095375"/>
                  <a:gd name="connsiteY0" fmla="*/ 838200 h 1133475"/>
                  <a:gd name="connsiteX1" fmla="*/ 1095375 w 1095375"/>
                  <a:gd name="connsiteY1" fmla="*/ 1133475 h 1133475"/>
                  <a:gd name="connsiteX2" fmla="*/ 0 w 1095375"/>
                  <a:gd name="connsiteY2" fmla="*/ 0 h 1133475"/>
                  <a:gd name="connsiteX3" fmla="*/ 47625 w 1095375"/>
                  <a:gd name="connsiteY3" fmla="*/ 838200 h 1133475"/>
                </a:gdLst>
                <a:ahLst/>
                <a:cxnLst>
                  <a:cxn ang="0">
                    <a:pos x="connsiteX0" y="connsiteY0"/>
                  </a:cxn>
                  <a:cxn ang="0">
                    <a:pos x="connsiteX1" y="connsiteY1"/>
                  </a:cxn>
                  <a:cxn ang="0">
                    <a:pos x="connsiteX2" y="connsiteY2"/>
                  </a:cxn>
                  <a:cxn ang="0">
                    <a:pos x="connsiteX3" y="connsiteY3"/>
                  </a:cxn>
                </a:cxnLst>
                <a:rect l="l" t="t" r="r" b="b"/>
                <a:pathLst>
                  <a:path w="1095375" h="1133475">
                    <a:moveTo>
                      <a:pt x="47625" y="838200"/>
                    </a:moveTo>
                    <a:lnTo>
                      <a:pt x="1095375" y="1133475"/>
                    </a:lnTo>
                    <a:lnTo>
                      <a:pt x="0" y="0"/>
                    </a:lnTo>
                    <a:lnTo>
                      <a:pt x="47625" y="838200"/>
                    </a:lnTo>
                    <a:close/>
                  </a:path>
                </a:pathLst>
              </a:custGeom>
              <a:solidFill>
                <a:srgbClr val="44546A">
                  <a:lumMod val="75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45" name="Freeform 44"/>
              <p:cNvSpPr/>
              <p:nvPr/>
            </p:nvSpPr>
            <p:spPr>
              <a:xfrm>
                <a:off x="9405938" y="4705351"/>
                <a:ext cx="1800225" cy="733425"/>
              </a:xfrm>
              <a:custGeom>
                <a:avLst/>
                <a:gdLst>
                  <a:gd name="connsiteX0" fmla="*/ 47625 w 1800225"/>
                  <a:gd name="connsiteY0" fmla="*/ 733425 h 733425"/>
                  <a:gd name="connsiteX1" fmla="*/ 0 w 1800225"/>
                  <a:gd name="connsiteY1" fmla="*/ 0 h 733425"/>
                  <a:gd name="connsiteX2" fmla="*/ 1800225 w 1800225"/>
                  <a:gd name="connsiteY2" fmla="*/ 581025 h 733425"/>
                  <a:gd name="connsiteX3" fmla="*/ 47625 w 1800225"/>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1800225" h="733425">
                    <a:moveTo>
                      <a:pt x="47625" y="733425"/>
                    </a:moveTo>
                    <a:lnTo>
                      <a:pt x="0" y="0"/>
                    </a:lnTo>
                    <a:lnTo>
                      <a:pt x="1800225" y="581025"/>
                    </a:lnTo>
                    <a:lnTo>
                      <a:pt x="47625" y="733425"/>
                    </a:lnTo>
                    <a:close/>
                  </a:path>
                </a:pathLst>
              </a:custGeom>
              <a:solidFill>
                <a:srgbClr val="44546A">
                  <a:lumMod val="60000"/>
                  <a:lumOff val="40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46" name="Rectangle 3"/>
              <p:cNvSpPr/>
              <p:nvPr/>
            </p:nvSpPr>
            <p:spPr>
              <a:xfrm>
                <a:off x="9067800" y="1400175"/>
                <a:ext cx="2147888" cy="3892552"/>
              </a:xfrm>
              <a:custGeom>
                <a:avLst/>
                <a:gdLst>
                  <a:gd name="connsiteX0" fmla="*/ 0 w 2133600"/>
                  <a:gd name="connsiteY0" fmla="*/ 0 h 3657600"/>
                  <a:gd name="connsiteX1" fmla="*/ 2133600 w 2133600"/>
                  <a:gd name="connsiteY1" fmla="*/ 0 h 3657600"/>
                  <a:gd name="connsiteX2" fmla="*/ 2133600 w 2133600"/>
                  <a:gd name="connsiteY2" fmla="*/ 3657600 h 3657600"/>
                  <a:gd name="connsiteX3" fmla="*/ 0 w 2133600"/>
                  <a:gd name="connsiteY3" fmla="*/ 3657600 h 3657600"/>
                  <a:gd name="connsiteX4" fmla="*/ 0 w 2133600"/>
                  <a:gd name="connsiteY4" fmla="*/ 0 h 3657600"/>
                  <a:gd name="connsiteX0" fmla="*/ 0 w 2133600"/>
                  <a:gd name="connsiteY0" fmla="*/ 0 h 3893574"/>
                  <a:gd name="connsiteX1" fmla="*/ 2133600 w 2133600"/>
                  <a:gd name="connsiteY1" fmla="*/ 0 h 3893574"/>
                  <a:gd name="connsiteX2" fmla="*/ 2133600 w 2133600"/>
                  <a:gd name="connsiteY2" fmla="*/ 3893574 h 3893574"/>
                  <a:gd name="connsiteX3" fmla="*/ 0 w 2133600"/>
                  <a:gd name="connsiteY3" fmla="*/ 3657600 h 3893574"/>
                  <a:gd name="connsiteX4" fmla="*/ 0 w 2133600"/>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36374 h 3893574"/>
                  <a:gd name="connsiteX4" fmla="*/ 14749 w 2148349"/>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80619 h 3893574"/>
                  <a:gd name="connsiteX4" fmla="*/ 14749 w 2148349"/>
                  <a:gd name="connsiteY4" fmla="*/ 0 h 389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49" h="3893574">
                    <a:moveTo>
                      <a:pt x="14749" y="0"/>
                    </a:moveTo>
                    <a:lnTo>
                      <a:pt x="2148349" y="0"/>
                    </a:lnTo>
                    <a:lnTo>
                      <a:pt x="2148349" y="3893574"/>
                    </a:lnTo>
                    <a:lnTo>
                      <a:pt x="0" y="3480619"/>
                    </a:lnTo>
                    <a:cubicBezTo>
                      <a:pt x="4916" y="2335161"/>
                      <a:pt x="9833" y="1145458"/>
                      <a:pt x="14749" y="0"/>
                    </a:cubicBezTo>
                    <a:close/>
                  </a:path>
                </a:pathLst>
              </a:custGeom>
              <a:solidFill>
                <a:srgbClr val="44546A">
                  <a:lumMod val="20000"/>
                  <a:lumOff val="80000"/>
                </a:srgb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grpSp>
        <p:grpSp>
          <p:nvGrpSpPr>
            <p:cNvPr id="31" name="Group 30"/>
            <p:cNvGrpSpPr/>
            <p:nvPr/>
          </p:nvGrpSpPr>
          <p:grpSpPr>
            <a:xfrm>
              <a:off x="6064846" y="1506398"/>
              <a:ext cx="1378479" cy="3195920"/>
              <a:chOff x="6172200" y="1400175"/>
              <a:chExt cx="2147888" cy="4343401"/>
            </a:xfrm>
          </p:grpSpPr>
          <p:sp>
            <p:nvSpPr>
              <p:cNvPr id="41" name="Freeform 40"/>
              <p:cNvSpPr/>
              <p:nvPr/>
            </p:nvSpPr>
            <p:spPr>
              <a:xfrm>
                <a:off x="6529388" y="4610101"/>
                <a:ext cx="1095375" cy="1133475"/>
              </a:xfrm>
              <a:custGeom>
                <a:avLst/>
                <a:gdLst>
                  <a:gd name="connsiteX0" fmla="*/ 47625 w 1095375"/>
                  <a:gd name="connsiteY0" fmla="*/ 838200 h 1133475"/>
                  <a:gd name="connsiteX1" fmla="*/ 1095375 w 1095375"/>
                  <a:gd name="connsiteY1" fmla="*/ 1133475 h 1133475"/>
                  <a:gd name="connsiteX2" fmla="*/ 0 w 1095375"/>
                  <a:gd name="connsiteY2" fmla="*/ 0 h 1133475"/>
                  <a:gd name="connsiteX3" fmla="*/ 47625 w 1095375"/>
                  <a:gd name="connsiteY3" fmla="*/ 838200 h 1133475"/>
                </a:gdLst>
                <a:ahLst/>
                <a:cxnLst>
                  <a:cxn ang="0">
                    <a:pos x="connsiteX0" y="connsiteY0"/>
                  </a:cxn>
                  <a:cxn ang="0">
                    <a:pos x="connsiteX1" y="connsiteY1"/>
                  </a:cxn>
                  <a:cxn ang="0">
                    <a:pos x="connsiteX2" y="connsiteY2"/>
                  </a:cxn>
                  <a:cxn ang="0">
                    <a:pos x="connsiteX3" y="connsiteY3"/>
                  </a:cxn>
                </a:cxnLst>
                <a:rect l="l" t="t" r="r" b="b"/>
                <a:pathLst>
                  <a:path w="1095375" h="1133475">
                    <a:moveTo>
                      <a:pt x="47625" y="838200"/>
                    </a:moveTo>
                    <a:lnTo>
                      <a:pt x="1095375" y="1133475"/>
                    </a:lnTo>
                    <a:lnTo>
                      <a:pt x="0" y="0"/>
                    </a:lnTo>
                    <a:lnTo>
                      <a:pt x="47625" y="838200"/>
                    </a:lnTo>
                    <a:close/>
                  </a:path>
                </a:pathLst>
              </a:custGeom>
              <a:solidFill>
                <a:schemeClr val="accent1">
                  <a:lumMod val="75000"/>
                </a:schemeClr>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42" name="Freeform 41"/>
              <p:cNvSpPr/>
              <p:nvPr/>
            </p:nvSpPr>
            <p:spPr>
              <a:xfrm>
                <a:off x="6510338" y="4705350"/>
                <a:ext cx="1800225" cy="733425"/>
              </a:xfrm>
              <a:custGeom>
                <a:avLst/>
                <a:gdLst>
                  <a:gd name="connsiteX0" fmla="*/ 47625 w 1800225"/>
                  <a:gd name="connsiteY0" fmla="*/ 733425 h 733425"/>
                  <a:gd name="connsiteX1" fmla="*/ 0 w 1800225"/>
                  <a:gd name="connsiteY1" fmla="*/ 0 h 733425"/>
                  <a:gd name="connsiteX2" fmla="*/ 1800225 w 1800225"/>
                  <a:gd name="connsiteY2" fmla="*/ 581025 h 733425"/>
                  <a:gd name="connsiteX3" fmla="*/ 47625 w 1800225"/>
                  <a:gd name="connsiteY3" fmla="*/ 733425 h 733425"/>
                </a:gdLst>
                <a:ahLst/>
                <a:cxnLst>
                  <a:cxn ang="0">
                    <a:pos x="connsiteX0" y="connsiteY0"/>
                  </a:cxn>
                  <a:cxn ang="0">
                    <a:pos x="connsiteX1" y="connsiteY1"/>
                  </a:cxn>
                  <a:cxn ang="0">
                    <a:pos x="connsiteX2" y="connsiteY2"/>
                  </a:cxn>
                  <a:cxn ang="0">
                    <a:pos x="connsiteX3" y="connsiteY3"/>
                  </a:cxn>
                </a:cxnLst>
                <a:rect l="l" t="t" r="r" b="b"/>
                <a:pathLst>
                  <a:path w="1800225" h="733425">
                    <a:moveTo>
                      <a:pt x="47625" y="733425"/>
                    </a:moveTo>
                    <a:lnTo>
                      <a:pt x="0" y="0"/>
                    </a:lnTo>
                    <a:lnTo>
                      <a:pt x="1800225" y="581025"/>
                    </a:lnTo>
                    <a:lnTo>
                      <a:pt x="47625" y="733425"/>
                    </a:lnTo>
                    <a:close/>
                  </a:path>
                </a:pathLst>
              </a:custGeom>
              <a:solidFill>
                <a:srgbClr val="80D3F4"/>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sp>
            <p:nvSpPr>
              <p:cNvPr id="43" name="Rectangle 3"/>
              <p:cNvSpPr/>
              <p:nvPr/>
            </p:nvSpPr>
            <p:spPr>
              <a:xfrm>
                <a:off x="6172200" y="1400175"/>
                <a:ext cx="2147888" cy="3892552"/>
              </a:xfrm>
              <a:custGeom>
                <a:avLst/>
                <a:gdLst>
                  <a:gd name="connsiteX0" fmla="*/ 0 w 2133600"/>
                  <a:gd name="connsiteY0" fmla="*/ 0 h 3657600"/>
                  <a:gd name="connsiteX1" fmla="*/ 2133600 w 2133600"/>
                  <a:gd name="connsiteY1" fmla="*/ 0 h 3657600"/>
                  <a:gd name="connsiteX2" fmla="*/ 2133600 w 2133600"/>
                  <a:gd name="connsiteY2" fmla="*/ 3657600 h 3657600"/>
                  <a:gd name="connsiteX3" fmla="*/ 0 w 2133600"/>
                  <a:gd name="connsiteY3" fmla="*/ 3657600 h 3657600"/>
                  <a:gd name="connsiteX4" fmla="*/ 0 w 2133600"/>
                  <a:gd name="connsiteY4" fmla="*/ 0 h 3657600"/>
                  <a:gd name="connsiteX0" fmla="*/ 0 w 2133600"/>
                  <a:gd name="connsiteY0" fmla="*/ 0 h 3893574"/>
                  <a:gd name="connsiteX1" fmla="*/ 2133600 w 2133600"/>
                  <a:gd name="connsiteY1" fmla="*/ 0 h 3893574"/>
                  <a:gd name="connsiteX2" fmla="*/ 2133600 w 2133600"/>
                  <a:gd name="connsiteY2" fmla="*/ 3893574 h 3893574"/>
                  <a:gd name="connsiteX3" fmla="*/ 0 w 2133600"/>
                  <a:gd name="connsiteY3" fmla="*/ 3657600 h 3893574"/>
                  <a:gd name="connsiteX4" fmla="*/ 0 w 2133600"/>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36374 h 3893574"/>
                  <a:gd name="connsiteX4" fmla="*/ 14749 w 2148349"/>
                  <a:gd name="connsiteY4" fmla="*/ 0 h 3893574"/>
                  <a:gd name="connsiteX0" fmla="*/ 14749 w 2148349"/>
                  <a:gd name="connsiteY0" fmla="*/ 0 h 3893574"/>
                  <a:gd name="connsiteX1" fmla="*/ 2148349 w 2148349"/>
                  <a:gd name="connsiteY1" fmla="*/ 0 h 3893574"/>
                  <a:gd name="connsiteX2" fmla="*/ 2148349 w 2148349"/>
                  <a:gd name="connsiteY2" fmla="*/ 3893574 h 3893574"/>
                  <a:gd name="connsiteX3" fmla="*/ 0 w 2148349"/>
                  <a:gd name="connsiteY3" fmla="*/ 3480619 h 3893574"/>
                  <a:gd name="connsiteX4" fmla="*/ 14749 w 2148349"/>
                  <a:gd name="connsiteY4" fmla="*/ 0 h 389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8349" h="3893574">
                    <a:moveTo>
                      <a:pt x="14749" y="0"/>
                    </a:moveTo>
                    <a:lnTo>
                      <a:pt x="2148349" y="0"/>
                    </a:lnTo>
                    <a:lnTo>
                      <a:pt x="2148349" y="3893574"/>
                    </a:lnTo>
                    <a:lnTo>
                      <a:pt x="0" y="3480619"/>
                    </a:lnTo>
                    <a:cubicBezTo>
                      <a:pt x="4916" y="2335161"/>
                      <a:pt x="9833" y="1145458"/>
                      <a:pt x="14749" y="0"/>
                    </a:cubicBezTo>
                    <a:close/>
                  </a:path>
                </a:pathLst>
              </a:custGeom>
              <a:solidFill>
                <a:srgbClr val="D8F1FC"/>
              </a:solidFill>
              <a:ln w="12700" cap="flat" cmpd="sng" algn="ctr">
                <a:noFill/>
                <a:prstDash val="solid"/>
                <a:miter lim="800000"/>
              </a:ln>
              <a:effectLst/>
            </p:spPr>
            <p:txBody>
              <a:bodyPr anchor="ctr"/>
              <a:lstStyle/>
              <a:p>
                <a:pPr marL="0" marR="0" lvl="0" indent="0" algn="ctr" defTabSz="913577" rtl="0"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prstClr val="white"/>
                  </a:solidFill>
                  <a:effectLst/>
                  <a:uLnTx/>
                  <a:uFillTx/>
                  <a:latin typeface="Calibri" pitchFamily="34" charset="0"/>
                  <a:ea typeface="+mn-ea"/>
                  <a:cs typeface="Calibri" panose="020F0502020204030204" pitchFamily="34" charset="0"/>
                </a:endParaRPr>
              </a:p>
            </p:txBody>
          </p:sp>
        </p:grpSp>
        <p:sp>
          <p:nvSpPr>
            <p:cNvPr id="32" name="TextBox 31"/>
            <p:cNvSpPr txBox="1"/>
            <p:nvPr/>
          </p:nvSpPr>
          <p:spPr bwMode="auto">
            <a:xfrm>
              <a:off x="1760763" y="1574945"/>
              <a:ext cx="1339478" cy="2363436"/>
            </a:xfrm>
            <a:prstGeom prst="rect">
              <a:avLst/>
            </a:prstGeom>
            <a:noFill/>
            <a:ln w="9525">
              <a:noFill/>
              <a:miter lim="800000"/>
              <a:headEnd/>
              <a:tailEnd/>
            </a:ln>
            <a:effectLst/>
          </p:spPr>
          <p:txBody>
            <a:bodyPr wrap="square" lIns="0" tIns="0" rIns="0" bIns="0" numCol="1" spcCol="91440" rtlCol="0">
              <a:prstTxWarp prst="textNoShape">
                <a:avLst/>
              </a:prstTxWarp>
              <a:noAutofit/>
            </a:bodyPr>
            <a:lstStyle/>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Profiling Customer /Accounts on both qualitative and quantitative parameters</a:t>
              </a: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99" b="0" i="0" u="none" strike="noStrike" kern="0" cap="none" spc="0" normalizeH="0" baseline="0" noProof="0" dirty="0" smtClean="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AI/ML Algorithm </a:t>
              </a: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with customizable metrics for Segmentation</a:t>
              </a: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p:txBody>
        </p:sp>
        <p:sp>
          <p:nvSpPr>
            <p:cNvPr id="33" name="TextBox 32"/>
            <p:cNvSpPr txBox="1"/>
            <p:nvPr/>
          </p:nvSpPr>
          <p:spPr bwMode="auto">
            <a:xfrm>
              <a:off x="3199008" y="1574945"/>
              <a:ext cx="1339722" cy="2363435"/>
            </a:xfrm>
            <a:prstGeom prst="rect">
              <a:avLst/>
            </a:prstGeom>
            <a:noFill/>
            <a:ln w="9525">
              <a:noFill/>
              <a:miter lim="800000"/>
              <a:headEnd/>
              <a:tailEnd/>
            </a:ln>
            <a:effectLst/>
          </p:spPr>
          <p:txBody>
            <a:bodyPr wrap="square" lIns="0" tIns="0" rIns="0" bIns="0" numCol="1" spcCol="91440" rtlCol="0">
              <a:prstTxWarp prst="textNoShape">
                <a:avLst/>
              </a:prstTxWarp>
              <a:noAutofit/>
            </a:bodyPr>
            <a:lstStyle/>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Sales tracking across  time period (Weekly, monthly, quarterly, Yearly</a:t>
              </a:r>
              <a:r>
                <a:rPr kumimoji="0" lang="en-US" sz="999" b="0" i="0" u="none" strike="noStrike" kern="0" cap="none" spc="0" normalizeH="0" baseline="0" noProof="0" dirty="0" smtClean="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a:t>
              </a:r>
              <a:r>
                <a:rPr kumimoji="0" lang="en-US" sz="999" b="0" i="0" u="none" strike="noStrike" kern="0" cap="none" spc="0" normalizeH="0" noProof="0" dirty="0" smtClean="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 with insights on various contributing factors like rebates and discounts</a:t>
              </a: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99" b="0" i="0" u="none" strike="noStrike" kern="0" cap="none" spc="0" normalizeH="0" baseline="0" noProof="0" dirty="0" smtClean="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Sales roll up at various level e.g. territory,</a:t>
              </a:r>
              <a:r>
                <a:rPr kumimoji="0" lang="en-US" sz="999" b="0" i="0" u="none" strike="noStrike" kern="0" cap="none" spc="0" normalizeH="0" noProof="0" dirty="0" smtClean="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 brick, </a:t>
              </a:r>
              <a:r>
                <a:rPr kumimoji="0" lang="en-US" sz="999" b="0" i="0" u="none" strike="noStrike" kern="0" cap="none" spc="0" normalizeH="0" baseline="0" noProof="0" dirty="0" smtClean="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national, etc.</a:t>
              </a: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p:txBody>
        </p:sp>
        <p:sp>
          <p:nvSpPr>
            <p:cNvPr id="34" name="TextBox 33"/>
            <p:cNvSpPr txBox="1"/>
            <p:nvPr/>
          </p:nvSpPr>
          <p:spPr bwMode="auto">
            <a:xfrm>
              <a:off x="4619642" y="1574945"/>
              <a:ext cx="1320687" cy="1768282"/>
            </a:xfrm>
            <a:prstGeom prst="rect">
              <a:avLst/>
            </a:prstGeom>
            <a:noFill/>
            <a:ln w="9525">
              <a:noFill/>
              <a:miter lim="800000"/>
              <a:headEnd/>
              <a:tailEnd/>
            </a:ln>
            <a:effectLst/>
          </p:spPr>
          <p:txBody>
            <a:bodyPr wrap="square" lIns="0" tIns="0" rIns="0" bIns="0" numCol="1" spcCol="91440" rtlCol="0">
              <a:prstTxWarp prst="textNoShape">
                <a:avLst/>
              </a:prstTxWarp>
              <a:noAutofit/>
            </a:bodyPr>
            <a:lstStyle/>
            <a:p>
              <a:pPr marL="180812" marR="0" lvl="0" indent="-122128" algn="l" defTabSz="57059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Activity tracker for reps to plan their calls and  goals</a:t>
              </a:r>
            </a:p>
            <a:p>
              <a:pPr marL="180812" marR="0" lvl="0" indent="-122128" algn="l" defTabSz="57059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a:p>
              <a:pPr marL="180812" marR="0" lvl="0" indent="-122128" algn="l" defTabSz="57059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Functionality to revisit any previous recorded data</a:t>
              </a:r>
            </a:p>
          </p:txBody>
        </p:sp>
        <p:sp>
          <p:nvSpPr>
            <p:cNvPr id="35" name="TextBox 34"/>
            <p:cNvSpPr txBox="1"/>
            <p:nvPr/>
          </p:nvSpPr>
          <p:spPr bwMode="auto">
            <a:xfrm>
              <a:off x="6086760" y="1574945"/>
              <a:ext cx="1320687" cy="2081226"/>
            </a:xfrm>
            <a:prstGeom prst="rect">
              <a:avLst/>
            </a:prstGeom>
            <a:noFill/>
            <a:ln w="9525">
              <a:noFill/>
              <a:miter lim="800000"/>
              <a:headEnd/>
              <a:tailEnd/>
            </a:ln>
            <a:effectLst/>
          </p:spPr>
          <p:txBody>
            <a:bodyPr wrap="square" lIns="0" tIns="0" rIns="0" bIns="0" numCol="1" spcCol="91440" rtlCol="0">
              <a:prstTxWarp prst="textNoShape">
                <a:avLst/>
              </a:prstTxWarp>
              <a:noAutofit/>
            </a:bodyPr>
            <a:lstStyle/>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Analysis to access Market and Organization performance evaluation over time</a:t>
              </a: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endParaRPr>
            </a:p>
            <a:p>
              <a:pPr marL="177640" marR="0" lvl="0" indent="-118956" algn="l" defTabSz="57059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999" b="0" i="0" u="none" strike="noStrike" kern="0" cap="none" spc="0" normalizeH="0" baseline="0" noProof="0" dirty="0">
                  <a:ln>
                    <a:noFill/>
                  </a:ln>
                  <a:solidFill>
                    <a:srgbClr val="000000"/>
                  </a:solidFill>
                  <a:effectLst/>
                  <a:uLnTx/>
                  <a:uFillTx/>
                  <a:latin typeface="Calibri" panose="020F0502020204030204" pitchFamily="34" charset="0"/>
                  <a:ea typeface="Segoe UI" panose="020B0502040204020203" pitchFamily="34" charset="0"/>
                  <a:cs typeface="Calibri" panose="020F0502020204030204" pitchFamily="34" charset="0"/>
                </a:rPr>
                <a:t>Flexibility to roll up  or Drill down any metrics across hierarchy</a:t>
              </a:r>
            </a:p>
          </p:txBody>
        </p:sp>
        <p:grpSp>
          <p:nvGrpSpPr>
            <p:cNvPr id="36" name="Group 35"/>
            <p:cNvGrpSpPr/>
            <p:nvPr/>
          </p:nvGrpSpPr>
          <p:grpSpPr>
            <a:xfrm>
              <a:off x="1721440" y="833371"/>
              <a:ext cx="5721950" cy="629479"/>
              <a:chOff x="1721440" y="1039325"/>
              <a:chExt cx="5721950" cy="296582"/>
            </a:xfrm>
          </p:grpSpPr>
          <p:sp>
            <p:nvSpPr>
              <p:cNvPr id="37" name="Round Same Side Corner Rectangle 36"/>
              <p:cNvSpPr/>
              <p:nvPr/>
            </p:nvSpPr>
            <p:spPr>
              <a:xfrm>
                <a:off x="1721440" y="1039325"/>
                <a:ext cx="1378800" cy="296582"/>
              </a:xfrm>
              <a:prstGeom prst="round2SameRect">
                <a:avLst/>
              </a:prstGeom>
              <a:solidFill>
                <a:srgbClr val="DEA90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85000"/>
                  </a:lnSpc>
                  <a:spcBef>
                    <a:spcPts val="0"/>
                  </a:spcBef>
                  <a:spcAft>
                    <a:spcPts val="0"/>
                  </a:spcAft>
                  <a:buClrTx/>
                  <a:buSzTx/>
                  <a:buFontTx/>
                  <a:buNone/>
                  <a:tabLst/>
                  <a:defRPr/>
                </a:pPr>
                <a:r>
                  <a:rPr kumimoji="0" lang="en-US" sz="1099" b="1" i="0" u="none" strike="noStrike" kern="1200" cap="none" spc="0" normalizeH="0" baseline="0" noProof="0" dirty="0">
                    <a:ln>
                      <a:noFill/>
                    </a:ln>
                    <a:solidFill>
                      <a:srgbClr val="FFFFFF"/>
                    </a:solidFill>
                    <a:effectLst/>
                    <a:uLnTx/>
                    <a:uFillTx/>
                    <a:latin typeface="Calibri" pitchFamily="34" charset="0"/>
                    <a:ea typeface="Segoe UI" panose="020B0502040204020203" pitchFamily="34" charset="0"/>
                    <a:cs typeface="Calibri" panose="020F0502020204030204" pitchFamily="34" charset="0"/>
                  </a:rPr>
                  <a:t>Profiling +</a:t>
                </a:r>
              </a:p>
              <a:p>
                <a:pPr marL="0" marR="0" lvl="0" indent="0" algn="ctr" defTabSz="457200" rtl="0" eaLnBrk="1" fontAlgn="auto" latinLnBrk="0" hangingPunct="1">
                  <a:lnSpc>
                    <a:spcPct val="85000"/>
                  </a:lnSpc>
                  <a:spcBef>
                    <a:spcPts val="0"/>
                  </a:spcBef>
                  <a:spcAft>
                    <a:spcPts val="0"/>
                  </a:spcAft>
                  <a:buClrTx/>
                  <a:buSzTx/>
                  <a:buFontTx/>
                  <a:buNone/>
                  <a:tabLst/>
                  <a:defRPr/>
                </a:pPr>
                <a:r>
                  <a:rPr kumimoji="0" lang="en-US" sz="1099" b="1" i="0" u="none" strike="noStrike" kern="1200" cap="none" spc="0" normalizeH="0" baseline="0" noProof="0" dirty="0">
                    <a:ln>
                      <a:noFill/>
                    </a:ln>
                    <a:solidFill>
                      <a:srgbClr val="FFFFFF"/>
                    </a:solidFill>
                    <a:effectLst/>
                    <a:uLnTx/>
                    <a:uFillTx/>
                    <a:latin typeface="Calibri" pitchFamily="34" charset="0"/>
                    <a:ea typeface="Segoe UI" panose="020B0502040204020203" pitchFamily="34" charset="0"/>
                    <a:cs typeface="Calibri" panose="020F0502020204030204" pitchFamily="34" charset="0"/>
                  </a:rPr>
                  <a:t>Segmentation </a:t>
                </a:r>
              </a:p>
            </p:txBody>
          </p:sp>
          <p:sp>
            <p:nvSpPr>
              <p:cNvPr id="38" name="Round Same Side Corner Rectangle 37"/>
              <p:cNvSpPr/>
              <p:nvPr/>
            </p:nvSpPr>
            <p:spPr>
              <a:xfrm>
                <a:off x="3176100" y="1039325"/>
                <a:ext cx="1378800" cy="296582"/>
              </a:xfrm>
              <a:prstGeom prst="round2SameRect">
                <a:avLst/>
              </a:prstGeom>
              <a:solidFill>
                <a:srgbClr val="2E75B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85000"/>
                  </a:lnSpc>
                  <a:spcBef>
                    <a:spcPts val="0"/>
                  </a:spcBef>
                  <a:spcAft>
                    <a:spcPts val="0"/>
                  </a:spcAft>
                  <a:buClrTx/>
                  <a:buSzTx/>
                  <a:buFontTx/>
                  <a:buNone/>
                  <a:tabLst/>
                  <a:defRPr/>
                </a:pPr>
                <a:r>
                  <a:rPr kumimoji="0" lang="en-US" sz="1099" b="1" i="0" u="none" strike="noStrike" kern="1200" cap="none" spc="0" normalizeH="0" baseline="0" noProof="0" dirty="0">
                    <a:ln>
                      <a:noFill/>
                    </a:ln>
                    <a:solidFill>
                      <a:srgbClr val="FFFFFF"/>
                    </a:solidFill>
                    <a:effectLst/>
                    <a:uLnTx/>
                    <a:uFillTx/>
                    <a:latin typeface="Calibri" pitchFamily="34" charset="0"/>
                    <a:ea typeface="Segoe UI" panose="020B0502040204020203" pitchFamily="34" charset="0"/>
                    <a:cs typeface="Calibri" panose="020F0502020204030204" pitchFamily="34" charset="0"/>
                  </a:rPr>
                  <a:t>Sales Tracking</a:t>
                </a:r>
              </a:p>
            </p:txBody>
          </p:sp>
          <p:sp>
            <p:nvSpPr>
              <p:cNvPr id="39" name="Round Same Side Corner Rectangle 38"/>
              <p:cNvSpPr/>
              <p:nvPr/>
            </p:nvSpPr>
            <p:spPr>
              <a:xfrm>
                <a:off x="4609930" y="1039325"/>
                <a:ext cx="1378800" cy="296582"/>
              </a:xfrm>
              <a:prstGeom prst="round2SameRect">
                <a:avLst/>
              </a:prstGeom>
              <a:solidFill>
                <a:srgbClr val="333F50"/>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85000"/>
                  </a:lnSpc>
                  <a:spcBef>
                    <a:spcPts val="0"/>
                  </a:spcBef>
                  <a:spcAft>
                    <a:spcPts val="0"/>
                  </a:spcAft>
                  <a:buClrTx/>
                  <a:buSzTx/>
                  <a:buFontTx/>
                  <a:buNone/>
                  <a:tabLst/>
                  <a:defRPr/>
                </a:pPr>
                <a:r>
                  <a:rPr kumimoji="0" lang="en-US" sz="1099" b="1" i="0" u="none" strike="noStrike" kern="1200" cap="none" spc="0" normalizeH="0" baseline="0" noProof="0" dirty="0">
                    <a:ln>
                      <a:noFill/>
                    </a:ln>
                    <a:solidFill>
                      <a:srgbClr val="FFFFFF"/>
                    </a:solidFill>
                    <a:effectLst/>
                    <a:uLnTx/>
                    <a:uFillTx/>
                    <a:latin typeface="Calibri" pitchFamily="34" charset="0"/>
                    <a:ea typeface="Segoe UI" panose="020B0502040204020203" pitchFamily="34" charset="0"/>
                    <a:cs typeface="Calibri" panose="020F0502020204030204" pitchFamily="34" charset="0"/>
                  </a:rPr>
                  <a:t>Goal Planning</a:t>
                </a:r>
              </a:p>
            </p:txBody>
          </p:sp>
          <p:sp>
            <p:nvSpPr>
              <p:cNvPr id="40" name="Round Same Side Corner Rectangle 39"/>
              <p:cNvSpPr/>
              <p:nvPr/>
            </p:nvSpPr>
            <p:spPr>
              <a:xfrm>
                <a:off x="6064590" y="1039325"/>
                <a:ext cx="1378800" cy="296582"/>
              </a:xfrm>
              <a:prstGeom prst="round2SameRect">
                <a:avLst/>
              </a:prstGeom>
              <a:solidFill>
                <a:srgbClr val="2E8EA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85000"/>
                  </a:lnSpc>
                  <a:spcBef>
                    <a:spcPts val="0"/>
                  </a:spcBef>
                  <a:spcAft>
                    <a:spcPts val="0"/>
                  </a:spcAft>
                  <a:buClrTx/>
                  <a:buSzTx/>
                  <a:buFontTx/>
                  <a:buNone/>
                  <a:tabLst/>
                  <a:defRPr/>
                </a:pPr>
                <a:r>
                  <a:rPr kumimoji="0" lang="en-US" sz="1099" b="1" i="0" u="none" strike="noStrike" kern="1200" cap="none" spc="0" normalizeH="0" baseline="0" noProof="0" dirty="0">
                    <a:ln>
                      <a:noFill/>
                    </a:ln>
                    <a:solidFill>
                      <a:srgbClr val="FFFFFF"/>
                    </a:solidFill>
                    <a:effectLst/>
                    <a:uLnTx/>
                    <a:uFillTx/>
                    <a:latin typeface="Calibri" pitchFamily="34" charset="0"/>
                    <a:ea typeface="Segoe UI" panose="020B0502040204020203" pitchFamily="34" charset="0"/>
                    <a:cs typeface="Calibri" panose="020F0502020204030204" pitchFamily="34" charset="0"/>
                  </a:rPr>
                  <a:t>Actionable Insights</a:t>
                </a:r>
              </a:p>
            </p:txBody>
          </p:sp>
        </p:grpSp>
      </p:grpSp>
      <p:sp>
        <p:nvSpPr>
          <p:cNvPr id="53" name="Parallelogram 52"/>
          <p:cNvSpPr/>
          <p:nvPr/>
        </p:nvSpPr>
        <p:spPr>
          <a:xfrm>
            <a:off x="156488" y="1434758"/>
            <a:ext cx="1463040" cy="446810"/>
          </a:xfrm>
          <a:prstGeom prst="parallelogram">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i="1" dirty="0" smtClean="0"/>
              <a:t>Primary User</a:t>
            </a:r>
            <a:endParaRPr lang="en-US" sz="1400" b="1" i="1" dirty="0"/>
          </a:p>
        </p:txBody>
      </p:sp>
      <p:pic>
        <p:nvPicPr>
          <p:cNvPr id="1026" name="Picture 2" descr="Image result for medical rep icon"/>
          <p:cNvPicPr>
            <a:picLocks noChangeAspect="1" noChangeArrowheads="1"/>
          </p:cNvPicPr>
          <p:nvPr/>
        </p:nvPicPr>
        <p:blipFill rotWithShape="1">
          <a:blip r:embed="rId2">
            <a:extLst>
              <a:ext uri="{28A0092B-C50C-407E-A947-70E740481C1C}">
                <a14:useLocalDpi xmlns:a14="http://schemas.microsoft.com/office/drawing/2010/main" val="0"/>
              </a:ext>
            </a:extLst>
          </a:blip>
          <a:srcRect b="11831"/>
          <a:stretch/>
        </p:blipFill>
        <p:spPr bwMode="auto">
          <a:xfrm>
            <a:off x="341788" y="1973243"/>
            <a:ext cx="865918" cy="822201"/>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p:cNvSpPr/>
          <p:nvPr/>
        </p:nvSpPr>
        <p:spPr>
          <a:xfrm>
            <a:off x="1021967" y="2194209"/>
            <a:ext cx="1370976" cy="394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lumOff val="50000"/>
                  </a:schemeClr>
                </a:solidFill>
              </a:rPr>
              <a:t>Medical Reps</a:t>
            </a:r>
            <a:endParaRPr lang="en-US" sz="1400" b="1" dirty="0">
              <a:solidFill>
                <a:schemeClr val="tx2">
                  <a:lumMod val="50000"/>
                  <a:lumOff val="50000"/>
                </a:schemeClr>
              </a:solidFill>
            </a:endParaRPr>
          </a:p>
        </p:txBody>
      </p:sp>
      <p:sp>
        <p:nvSpPr>
          <p:cNvPr id="56" name="Parallelogram 55"/>
          <p:cNvSpPr/>
          <p:nvPr/>
        </p:nvSpPr>
        <p:spPr>
          <a:xfrm>
            <a:off x="101068" y="2906804"/>
            <a:ext cx="1463040" cy="446810"/>
          </a:xfrm>
          <a:prstGeom prst="parallelogram">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i="1" dirty="0" smtClean="0"/>
              <a:t>Secondary</a:t>
            </a:r>
          </a:p>
          <a:p>
            <a:pPr algn="ctr"/>
            <a:r>
              <a:rPr lang="en-US" sz="1400" b="1" i="1" dirty="0" smtClean="0"/>
              <a:t>User</a:t>
            </a:r>
            <a:endParaRPr lang="en-US" sz="1400" b="1" i="1" dirty="0"/>
          </a:p>
        </p:txBody>
      </p:sp>
      <p:pic>
        <p:nvPicPr>
          <p:cNvPr id="57" name="Picture 56"/>
          <p:cNvPicPr>
            <a:picLocks noChangeAspect="1"/>
          </p:cNvPicPr>
          <p:nvPr/>
        </p:nvPicPr>
        <p:blipFill>
          <a:blip r:embed="rId3"/>
          <a:stretch>
            <a:fillRect/>
          </a:stretch>
        </p:blipFill>
        <p:spPr>
          <a:xfrm>
            <a:off x="292301" y="3671354"/>
            <a:ext cx="482446" cy="482446"/>
          </a:xfrm>
          <a:prstGeom prst="rect">
            <a:avLst/>
          </a:prstGeom>
        </p:spPr>
      </p:pic>
      <p:sp>
        <p:nvSpPr>
          <p:cNvPr id="59" name="Rectangle 58"/>
          <p:cNvSpPr/>
          <p:nvPr/>
        </p:nvSpPr>
        <p:spPr>
          <a:xfrm>
            <a:off x="1008111" y="3728602"/>
            <a:ext cx="1937706" cy="394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b="1" dirty="0" smtClean="0">
                <a:solidFill>
                  <a:schemeClr val="tx2">
                    <a:lumMod val="50000"/>
                    <a:lumOff val="50000"/>
                  </a:schemeClr>
                </a:solidFill>
              </a:rPr>
              <a:t>ASM</a:t>
            </a:r>
          </a:p>
          <a:p>
            <a:pPr marL="285750" indent="-285750">
              <a:buFont typeface="Arial" panose="020B0604020202020204" pitchFamily="34" charset="0"/>
              <a:buChar char="•"/>
            </a:pPr>
            <a:r>
              <a:rPr lang="en-US" sz="1400" b="1" dirty="0" smtClean="0">
                <a:solidFill>
                  <a:schemeClr val="tx2">
                    <a:lumMod val="50000"/>
                    <a:lumOff val="50000"/>
                  </a:schemeClr>
                </a:solidFill>
              </a:rPr>
              <a:t>Brand Manager</a:t>
            </a:r>
          </a:p>
          <a:p>
            <a:pPr marL="285750" indent="-285750">
              <a:buFont typeface="Arial" panose="020B0604020202020204" pitchFamily="34" charset="0"/>
              <a:buChar char="•"/>
            </a:pPr>
            <a:r>
              <a:rPr lang="en-US" sz="1400" b="1" dirty="0" smtClean="0">
                <a:solidFill>
                  <a:schemeClr val="tx2">
                    <a:lumMod val="50000"/>
                    <a:lumOff val="50000"/>
                  </a:schemeClr>
                </a:solidFill>
              </a:rPr>
              <a:t>Portfolio Owner</a:t>
            </a:r>
            <a:endParaRPr lang="en-US" sz="1400" b="1" dirty="0">
              <a:solidFill>
                <a:schemeClr val="tx2">
                  <a:lumMod val="50000"/>
                  <a:lumOff val="50000"/>
                </a:schemeClr>
              </a:solidFill>
            </a:endParaRPr>
          </a:p>
        </p:txBody>
      </p:sp>
      <p:pic>
        <p:nvPicPr>
          <p:cNvPr id="60" name="Picture 59"/>
          <p:cNvPicPr>
            <a:picLocks noChangeAspect="1"/>
          </p:cNvPicPr>
          <p:nvPr/>
        </p:nvPicPr>
        <p:blipFill>
          <a:blip r:embed="rId4"/>
          <a:stretch>
            <a:fillRect/>
          </a:stretch>
        </p:blipFill>
        <p:spPr>
          <a:xfrm>
            <a:off x="7561302" y="122849"/>
            <a:ext cx="1432294" cy="466909"/>
          </a:xfrm>
          <a:prstGeom prst="rect">
            <a:avLst/>
          </a:prstGeom>
        </p:spPr>
      </p:pic>
    </p:spTree>
    <p:extLst>
      <p:ext uri="{BB962C8B-B14F-4D97-AF65-F5344CB8AC3E}">
        <p14:creationId xmlns:p14="http://schemas.microsoft.com/office/powerpoint/2010/main" val="744166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55810"/>
            <a:ext cx="8385048" cy="283884"/>
          </a:xfrm>
        </p:spPr>
        <p:txBody>
          <a:bodyPr>
            <a:normAutofit fontScale="90000"/>
          </a:bodyPr>
          <a:lstStyle/>
          <a:p>
            <a:r>
              <a:rPr lang="en-US" dirty="0"/>
              <a:t>H</a:t>
            </a:r>
            <a:r>
              <a:rPr lang="en-US" dirty="0" smtClean="0"/>
              <a:t>igh </a:t>
            </a:r>
            <a:r>
              <a:rPr lang="en-US" dirty="0"/>
              <a:t>L</a:t>
            </a:r>
            <a:r>
              <a:rPr lang="en-US" dirty="0" smtClean="0"/>
              <a:t>evel </a:t>
            </a:r>
            <a:r>
              <a:rPr lang="en-US" dirty="0"/>
              <a:t>P</a:t>
            </a:r>
            <a:r>
              <a:rPr lang="en-US" dirty="0" smtClean="0"/>
              <a:t>rocess </a:t>
            </a:r>
            <a:r>
              <a:rPr lang="en-US" dirty="0"/>
              <a:t>V</a:t>
            </a:r>
            <a:r>
              <a:rPr lang="en-US" dirty="0" smtClean="0"/>
              <a:t>iew</a:t>
            </a:r>
            <a:r>
              <a:rPr lang="en-US" dirty="0"/>
              <a:t/>
            </a:r>
            <a:br>
              <a:rPr lang="en-US" dirty="0"/>
            </a:br>
            <a:endParaRPr lang="en-US" dirty="0"/>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smtClean="0">
                <a:ln>
                  <a:noFill/>
                </a:ln>
                <a:solidFill>
                  <a:srgbClr val="0033A0"/>
                </a:solidFill>
                <a:effectLst/>
                <a:uLnTx/>
                <a:uFillTx/>
                <a:latin typeface="Arial" panose="020B0604020202020204"/>
                <a:ea typeface="+mn-ea"/>
                <a:cs typeface="+mn-cs"/>
              </a:rPr>
              <a:t>© 2018 Cognizant</a:t>
            </a:r>
            <a:endParaRPr kumimoji="0" lang="en-US" sz="750"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pic>
        <p:nvPicPr>
          <p:cNvPr id="34" name="Picture 2"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62" y="1090255"/>
            <a:ext cx="724771" cy="724772"/>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p:nvPr/>
        </p:nvCxnSpPr>
        <p:spPr>
          <a:xfrm>
            <a:off x="1071846" y="1464671"/>
            <a:ext cx="2172042"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pic>
        <p:nvPicPr>
          <p:cNvPr id="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3593" y="1062665"/>
            <a:ext cx="752362" cy="75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8" name="Straight Arrow Connector 37"/>
          <p:cNvCxnSpPr/>
          <p:nvPr/>
        </p:nvCxnSpPr>
        <p:spPr>
          <a:xfrm>
            <a:off x="4284343" y="1422774"/>
            <a:ext cx="2172042" cy="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978092" y="1146495"/>
            <a:ext cx="2234859" cy="2762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Clients from different geographies send customization request to Cognizant</a:t>
            </a:r>
          </a:p>
        </p:txBody>
      </p:sp>
      <p:sp>
        <p:nvSpPr>
          <p:cNvPr id="41" name="Rectangle 40"/>
          <p:cNvSpPr/>
          <p:nvPr/>
        </p:nvSpPr>
        <p:spPr>
          <a:xfrm>
            <a:off x="4103325" y="1077266"/>
            <a:ext cx="2276694" cy="36576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Cognizant does  the necessary customization </a:t>
            </a:r>
            <a:r>
              <a:rPr kumimoji="0" lang="en-US" sz="900"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in solution </a:t>
            </a:r>
            <a:r>
              <a:rPr kumimoji="0" lang="en-US" sz="900"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and shares back the </a:t>
            </a:r>
            <a:r>
              <a:rPr kumimoji="0" lang="en-US" sz="900"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version.</a:t>
            </a:r>
            <a:endParaRPr kumimoji="0" lang="en-US" sz="900"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pic>
        <p:nvPicPr>
          <p:cNvPr id="43" name="Picture 2" descr="https://cdn2.iconfinder.com/data/icons/designers-and-developers-icon-set/32/adjustment_tuning-5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4518" y="1176604"/>
            <a:ext cx="407849" cy="408227"/>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p:cNvSpPr/>
          <p:nvPr/>
        </p:nvSpPr>
        <p:spPr>
          <a:xfrm>
            <a:off x="7049860" y="1075194"/>
            <a:ext cx="1723936" cy="611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99" b="1"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Setting </a:t>
            </a:r>
            <a:r>
              <a:rPr lang="en-US" sz="899" b="1" dirty="0" smtClean="0">
                <a:solidFill>
                  <a:srgbClr val="000000">
                    <a:lumMod val="50000"/>
                    <a:lumOff val="50000"/>
                  </a:srgbClr>
                </a:solidFill>
                <a:latin typeface="Calibri" pitchFamily="34" charset="0"/>
              </a:rPr>
              <a:t>Context</a:t>
            </a:r>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 </a:t>
            </a:r>
            <a:r>
              <a:rPr kumimoji="0" lang="en-US" sz="899"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ASM </a:t>
            </a:r>
            <a:r>
              <a:rPr lang="en-US" sz="899" dirty="0">
                <a:solidFill>
                  <a:srgbClr val="000000">
                    <a:lumMod val="50000"/>
                    <a:lumOff val="50000"/>
                  </a:srgbClr>
                </a:solidFill>
                <a:latin typeface="Calibri" pitchFamily="34" charset="0"/>
              </a:rPr>
              <a:t> </a:t>
            </a:r>
            <a:r>
              <a:rPr lang="en-US" sz="899" dirty="0" smtClean="0">
                <a:solidFill>
                  <a:srgbClr val="000000">
                    <a:lumMod val="50000"/>
                    <a:lumOff val="50000"/>
                  </a:srgbClr>
                </a:solidFill>
                <a:latin typeface="Calibri" pitchFamily="34" charset="0"/>
              </a:rPr>
              <a:t>and Brand Managers</a:t>
            </a:r>
            <a:r>
              <a:rPr kumimoji="0" lang="en-US" sz="899"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 to identify</a:t>
            </a:r>
            <a:r>
              <a:rPr kumimoji="0" lang="en-US" sz="899" b="0" i="0" u="none" strike="noStrike" kern="1200" cap="none" spc="0" normalizeH="0" noProof="0" dirty="0" smtClean="0">
                <a:ln>
                  <a:noFill/>
                </a:ln>
                <a:solidFill>
                  <a:srgbClr val="000000">
                    <a:lumMod val="50000"/>
                    <a:lumOff val="50000"/>
                  </a:srgbClr>
                </a:solidFill>
                <a:effectLst/>
                <a:uLnTx/>
                <a:uFillTx/>
                <a:latin typeface="Calibri" pitchFamily="34" charset="0"/>
                <a:ea typeface="+mn-ea"/>
                <a:cs typeface="+mn-cs"/>
              </a:rPr>
              <a:t> profiling parameters within their region</a:t>
            </a:r>
            <a:endParaRPr kumimoji="0" lang="en-US" sz="8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pic>
        <p:nvPicPr>
          <p:cNvPr id="47" name="Picture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958" y="2255020"/>
            <a:ext cx="573573" cy="43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le 47"/>
          <p:cNvSpPr/>
          <p:nvPr/>
        </p:nvSpPr>
        <p:spPr>
          <a:xfrm>
            <a:off x="929773" y="2207614"/>
            <a:ext cx="1884205" cy="504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99" b="1"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Distribution among Reps: T</a:t>
            </a:r>
            <a:r>
              <a:rPr kumimoji="0" lang="en-US" sz="8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he </a:t>
            </a:r>
            <a:r>
              <a:rPr lang="en-US" sz="899" dirty="0" smtClean="0">
                <a:solidFill>
                  <a:srgbClr val="000000">
                    <a:lumMod val="50000"/>
                    <a:lumOff val="50000"/>
                  </a:srgbClr>
                </a:solidFill>
                <a:latin typeface="Calibri" pitchFamily="34" charset="0"/>
              </a:rPr>
              <a:t>application link is shared with field reps with latest market configuration</a:t>
            </a:r>
            <a:endParaRPr kumimoji="0" lang="en-US" sz="8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grpSp>
        <p:nvGrpSpPr>
          <p:cNvPr id="32" name="Group 31"/>
          <p:cNvGrpSpPr/>
          <p:nvPr/>
        </p:nvGrpSpPr>
        <p:grpSpPr>
          <a:xfrm>
            <a:off x="68575" y="885348"/>
            <a:ext cx="274320" cy="274320"/>
            <a:chOff x="640079" y="2350463"/>
            <a:chExt cx="365760" cy="365760"/>
          </a:xfrm>
        </p:grpSpPr>
        <p:sp>
          <p:nvSpPr>
            <p:cNvPr id="31" name="Oval 30"/>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Oval 49"/>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t>1</a:t>
              </a:r>
              <a:endParaRPr lang="en-US" sz="1000" b="1" dirty="0"/>
            </a:p>
          </p:txBody>
        </p:sp>
      </p:grpSp>
      <p:grpSp>
        <p:nvGrpSpPr>
          <p:cNvPr id="52" name="Group 51"/>
          <p:cNvGrpSpPr/>
          <p:nvPr/>
        </p:nvGrpSpPr>
        <p:grpSpPr>
          <a:xfrm>
            <a:off x="3273551" y="907470"/>
            <a:ext cx="274320" cy="274320"/>
            <a:chOff x="640079" y="2350463"/>
            <a:chExt cx="365760" cy="365760"/>
          </a:xfrm>
        </p:grpSpPr>
        <p:sp>
          <p:nvSpPr>
            <p:cNvPr id="53" name="Oval 52"/>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Oval 53"/>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a:t>2</a:t>
              </a:r>
            </a:p>
          </p:txBody>
        </p:sp>
      </p:grpSp>
      <p:grpSp>
        <p:nvGrpSpPr>
          <p:cNvPr id="55" name="Group 54"/>
          <p:cNvGrpSpPr/>
          <p:nvPr/>
        </p:nvGrpSpPr>
        <p:grpSpPr>
          <a:xfrm>
            <a:off x="6460093" y="893614"/>
            <a:ext cx="274320" cy="274320"/>
            <a:chOff x="640079" y="2350463"/>
            <a:chExt cx="365760" cy="365760"/>
          </a:xfrm>
        </p:grpSpPr>
        <p:sp>
          <p:nvSpPr>
            <p:cNvPr id="56" name="Oval 55"/>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7" name="Oval 56"/>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t>3</a:t>
              </a:r>
              <a:endParaRPr lang="en-US" sz="1000" b="1" dirty="0"/>
            </a:p>
          </p:txBody>
        </p:sp>
      </p:grpSp>
      <p:cxnSp>
        <p:nvCxnSpPr>
          <p:cNvPr id="58" name="Elbow Connector 57"/>
          <p:cNvCxnSpPr>
            <a:stCxn id="44" idx="2"/>
          </p:cNvCxnSpPr>
          <p:nvPr/>
        </p:nvCxnSpPr>
        <p:spPr>
          <a:xfrm rot="5400000">
            <a:off x="4482828" y="-1285562"/>
            <a:ext cx="457200" cy="640080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7002" y="2012376"/>
            <a:ext cx="274320" cy="274320"/>
            <a:chOff x="640079" y="2350463"/>
            <a:chExt cx="365760" cy="365760"/>
          </a:xfrm>
        </p:grpSpPr>
        <p:sp>
          <p:nvSpPr>
            <p:cNvPr id="62" name="Oval 61"/>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Oval 62"/>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t>4</a:t>
              </a:r>
              <a:endParaRPr lang="en-US" sz="1000" b="1" dirty="0"/>
            </a:p>
          </p:txBody>
        </p:sp>
      </p:grpSp>
      <p:sp>
        <p:nvSpPr>
          <p:cNvPr id="64" name="Rounded Rectangle 63"/>
          <p:cNvSpPr/>
          <p:nvPr/>
        </p:nvSpPr>
        <p:spPr>
          <a:xfrm>
            <a:off x="1767908" y="3020734"/>
            <a:ext cx="5587660" cy="1608724"/>
          </a:xfrm>
          <a:prstGeom prst="roundRect">
            <a:avLst/>
          </a:prstGeom>
          <a:noFill/>
          <a:ln>
            <a:solidFill>
              <a:srgbClr val="0070C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0033A0"/>
              </a:solidFill>
              <a:effectLst/>
              <a:uLnTx/>
              <a:uFillTx/>
              <a:latin typeface="Arial" panose="020B0604020202020204"/>
              <a:ea typeface="+mn-ea"/>
              <a:cs typeface="+mn-cs"/>
            </a:endParaRPr>
          </a:p>
        </p:txBody>
      </p:sp>
      <p:sp>
        <p:nvSpPr>
          <p:cNvPr id="65" name="Rounded Rectangle 64"/>
          <p:cNvSpPr/>
          <p:nvPr/>
        </p:nvSpPr>
        <p:spPr>
          <a:xfrm>
            <a:off x="3510178" y="2902855"/>
            <a:ext cx="2103120" cy="274320"/>
          </a:xfrm>
          <a:prstGeom prst="roundRect">
            <a:avLst/>
          </a:prstGeom>
          <a:solidFill>
            <a:schemeClr val="bg1"/>
          </a:solidFill>
          <a:ln>
            <a:solidFill>
              <a:srgbClr val="0070C0"/>
            </a:solidFill>
            <a:prstDash val="sysDot"/>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smtClean="0">
                <a:ln>
                  <a:noFill/>
                </a:ln>
                <a:solidFill>
                  <a:srgbClr val="000000">
                    <a:lumMod val="50000"/>
                    <a:lumOff val="50000"/>
                  </a:srgbClr>
                </a:solidFill>
                <a:effectLst/>
                <a:uLnTx/>
                <a:uFillTx/>
                <a:latin typeface="Calibri" pitchFamily="34" charset="0"/>
                <a:ea typeface="+mn-ea"/>
                <a:cs typeface="+mn-cs"/>
              </a:rPr>
              <a:t>Continuous Model</a:t>
            </a:r>
            <a:endParaRPr kumimoji="0" lang="en-US" sz="1599" b="1" i="0" u="none" strike="noStrike" kern="0" cap="none" spc="-4" normalizeH="0" baseline="0" noProof="0" dirty="0">
              <a:ln>
                <a:noFill/>
              </a:ln>
              <a:solidFill>
                <a:srgbClr val="000000">
                  <a:lumMod val="50000"/>
                  <a:lumOff val="50000"/>
                </a:srgbClr>
              </a:solidFill>
              <a:effectLst/>
              <a:uLnTx/>
              <a:uFillTx/>
              <a:latin typeface="Calibri" pitchFamily="34" charset="0"/>
              <a:ea typeface="+mn-ea"/>
              <a:cs typeface="+mn-cs"/>
            </a:endParaRPr>
          </a:p>
        </p:txBody>
      </p:sp>
      <p:cxnSp>
        <p:nvCxnSpPr>
          <p:cNvPr id="66" name="Elbow Connector 65"/>
          <p:cNvCxnSpPr/>
          <p:nvPr/>
        </p:nvCxnSpPr>
        <p:spPr>
          <a:xfrm>
            <a:off x="1511028" y="2688492"/>
            <a:ext cx="274320" cy="1097280"/>
          </a:xfrm>
          <a:prstGeom prst="bentConnector3">
            <a:avLst>
              <a:gd name="adj1" fmla="val 296"/>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3212245" y="2743618"/>
            <a:ext cx="274320" cy="274320"/>
            <a:chOff x="640079" y="2350463"/>
            <a:chExt cx="365760" cy="365760"/>
          </a:xfrm>
        </p:grpSpPr>
        <p:sp>
          <p:nvSpPr>
            <p:cNvPr id="70" name="Oval 69"/>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smtClean="0"/>
                <a:t>5</a:t>
              </a:r>
              <a:endParaRPr lang="en-US" sz="1000" b="1" dirty="0"/>
            </a:p>
          </p:txBody>
        </p:sp>
      </p:grpSp>
      <p:pic>
        <p:nvPicPr>
          <p:cNvPr id="72" name="Picture 2" descr="Image result for execution icon"/>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11681" y="3419304"/>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5467561" y="3218954"/>
            <a:ext cx="1884205"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99" b="1"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Account Profiling:</a:t>
            </a:r>
            <a:r>
              <a:rPr kumimoji="0" lang="en-US" sz="8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 Rep enters </a:t>
            </a:r>
            <a:r>
              <a:rPr lang="en-US" sz="899" dirty="0" smtClean="0">
                <a:solidFill>
                  <a:srgbClr val="000000">
                    <a:lumMod val="50000"/>
                    <a:lumOff val="50000"/>
                  </a:srgbClr>
                </a:solidFill>
                <a:latin typeface="Calibri" pitchFamily="34" charset="0"/>
              </a:rPr>
              <a:t>HCP interaction information </a:t>
            </a:r>
            <a:r>
              <a:rPr kumimoji="0" lang="en-US" sz="899"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a:t>
            </a:r>
            <a:endParaRPr kumimoji="0" lang="en-US" sz="7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pic>
        <p:nvPicPr>
          <p:cNvPr id="74" name="Picture 2" descr="http://thumb18.shutterstock.com/photos/thumb_large/248635/248635,1253675919,3.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8393"/>
          <a:stretch/>
        </p:blipFill>
        <p:spPr bwMode="auto">
          <a:xfrm>
            <a:off x="5069729" y="3197577"/>
            <a:ext cx="441688" cy="43347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p:cNvSpPr/>
          <p:nvPr/>
        </p:nvSpPr>
        <p:spPr>
          <a:xfrm>
            <a:off x="2250018" y="3177390"/>
            <a:ext cx="182880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lvl="0">
              <a:defRPr/>
            </a:pPr>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HCP</a:t>
            </a:r>
            <a:r>
              <a:rPr kumimoji="0" lang="en-US" sz="899" b="1" i="0" u="none" strike="noStrike" kern="1200" cap="none" spc="0" normalizeH="0" noProof="0" dirty="0" smtClean="0">
                <a:ln>
                  <a:noFill/>
                </a:ln>
                <a:solidFill>
                  <a:srgbClr val="000000">
                    <a:lumMod val="50000"/>
                    <a:lumOff val="50000"/>
                  </a:srgbClr>
                </a:solidFill>
                <a:effectLst/>
                <a:uLnTx/>
                <a:uFillTx/>
                <a:latin typeface="Calibri" pitchFamily="34" charset="0"/>
                <a:ea typeface="+mn-ea"/>
                <a:cs typeface="+mn-cs"/>
              </a:rPr>
              <a:t> 360</a:t>
            </a:r>
            <a:r>
              <a:rPr lang="en-US" sz="899" dirty="0">
                <a:solidFill>
                  <a:srgbClr val="000000">
                    <a:lumMod val="50000"/>
                    <a:lumOff val="50000"/>
                  </a:srgbClr>
                </a:solidFill>
                <a:latin typeface="Calibri" pitchFamily="34" charset="0"/>
              </a:rPr>
              <a:t> </a:t>
            </a:r>
            <a:r>
              <a:rPr lang="en-US" sz="899" dirty="0" smtClean="0">
                <a:solidFill>
                  <a:srgbClr val="000000">
                    <a:lumMod val="50000"/>
                    <a:lumOff val="50000"/>
                  </a:srgbClr>
                </a:solidFill>
                <a:latin typeface="Calibri" pitchFamily="34" charset="0"/>
              </a:rPr>
              <a:t>⁰</a:t>
            </a:r>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a:t>
            </a:r>
            <a:r>
              <a:rPr kumimoji="0" lang="en-US" sz="899"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 C</a:t>
            </a:r>
            <a:r>
              <a:rPr kumimoji="0" lang="en-US" sz="899" b="0" i="0" u="none" strike="noStrike" kern="1200" cap="none" spc="0" normalizeH="0" noProof="0" dirty="0" smtClean="0">
                <a:ln>
                  <a:noFill/>
                </a:ln>
                <a:solidFill>
                  <a:srgbClr val="000000">
                    <a:lumMod val="50000"/>
                    <a:lumOff val="50000"/>
                  </a:srgbClr>
                </a:solidFill>
                <a:effectLst/>
                <a:uLnTx/>
                <a:uFillTx/>
                <a:latin typeface="Calibri" pitchFamily="34" charset="0"/>
                <a:ea typeface="+mn-ea"/>
                <a:cs typeface="+mn-cs"/>
              </a:rPr>
              <a:t>onsumer behavior and trends using open source data</a:t>
            </a:r>
            <a:endParaRPr kumimoji="0" lang="en-US" sz="7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sp>
        <p:nvSpPr>
          <p:cNvPr id="78" name="Rectangle 77"/>
          <p:cNvSpPr/>
          <p:nvPr/>
        </p:nvSpPr>
        <p:spPr>
          <a:xfrm>
            <a:off x="5467561" y="3680773"/>
            <a:ext cx="1932914"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Segmentation : </a:t>
            </a:r>
            <a:r>
              <a:rPr lang="en-US" sz="900" dirty="0">
                <a:solidFill>
                  <a:schemeClr val="tx2">
                    <a:lumMod val="50000"/>
                    <a:lumOff val="50000"/>
                  </a:schemeClr>
                </a:solidFill>
                <a:latin typeface="Calibri" pitchFamily="34" charset="0"/>
              </a:rPr>
              <a:t>Accounts are segmented </a:t>
            </a:r>
            <a:r>
              <a:rPr lang="en-US" sz="900" dirty="0" smtClean="0">
                <a:solidFill>
                  <a:schemeClr val="tx2">
                    <a:lumMod val="50000"/>
                    <a:lumOff val="50000"/>
                  </a:schemeClr>
                </a:solidFill>
                <a:latin typeface="Calibri" pitchFamily="34" charset="0"/>
              </a:rPr>
              <a:t>using AI/ML Clustering</a:t>
            </a:r>
            <a:endParaRPr lang="en-US" sz="900" dirty="0">
              <a:solidFill>
                <a:schemeClr val="tx2">
                  <a:lumMod val="50000"/>
                  <a:lumOff val="50000"/>
                </a:schemeClr>
              </a:solidFill>
              <a:latin typeface="Calibri" pitchFamily="34" charset="0"/>
            </a:endParaRPr>
          </a:p>
        </p:txBody>
      </p:sp>
      <p:pic>
        <p:nvPicPr>
          <p:cNvPr id="79" name="Picture 4" descr="http://www.changezone.com/images/segmentation.JPG"/>
          <p:cNvPicPr>
            <a:picLocks noChangeAspect="1" noChangeArrowheads="1"/>
          </p:cNvPicPr>
          <p:nvPr/>
        </p:nvPicPr>
        <p:blipFill>
          <a:blip r:embed="rId8" cstate="print">
            <a:clrChange>
              <a:clrFrom>
                <a:srgbClr val="F1EFE3"/>
              </a:clrFrom>
              <a:clrTo>
                <a:srgbClr val="F1EFE3">
                  <a:alpha val="0"/>
                </a:srgbClr>
              </a:clrTo>
            </a:clrChange>
            <a:extLst>
              <a:ext uri="{28A0092B-C50C-407E-A947-70E740481C1C}">
                <a14:useLocalDpi xmlns:a14="http://schemas.microsoft.com/office/drawing/2010/main" val="0"/>
              </a:ext>
            </a:extLst>
          </a:blip>
          <a:srcRect/>
          <a:stretch>
            <a:fillRect/>
          </a:stretch>
        </p:blipFill>
        <p:spPr bwMode="auto">
          <a:xfrm>
            <a:off x="5089879" y="3728732"/>
            <a:ext cx="457200" cy="3888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Next best action ic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2102" y="4222230"/>
            <a:ext cx="428752" cy="274320"/>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2250018" y="4175585"/>
            <a:ext cx="1635169" cy="369075"/>
          </a:xfrm>
          <a:prstGeom prst="rect">
            <a:avLst/>
          </a:prstGeom>
        </p:spPr>
        <p:txBody>
          <a:bodyPr wrap="square">
            <a:spAutoFit/>
          </a:bodyPr>
          <a:lstStyle/>
          <a:p>
            <a:pPr lvl="0">
              <a:defRPr/>
            </a:pPr>
            <a:r>
              <a:rPr lang="en-US" sz="899" b="1" dirty="0" smtClean="0">
                <a:solidFill>
                  <a:srgbClr val="000000">
                    <a:lumMod val="50000"/>
                    <a:lumOff val="50000"/>
                  </a:srgbClr>
                </a:solidFill>
                <a:latin typeface="Calibri" pitchFamily="34" charset="0"/>
              </a:rPr>
              <a:t>NBA/NBP: </a:t>
            </a:r>
            <a:r>
              <a:rPr lang="en-US" sz="899" dirty="0" smtClean="0">
                <a:solidFill>
                  <a:srgbClr val="000000">
                    <a:lumMod val="50000"/>
                    <a:lumOff val="50000"/>
                  </a:srgbClr>
                </a:solidFill>
                <a:latin typeface="Calibri" pitchFamily="34" charset="0"/>
              </a:rPr>
              <a:t>Suggestion for Reps to </a:t>
            </a:r>
            <a:r>
              <a:rPr lang="en-US" sz="899" dirty="0">
                <a:solidFill>
                  <a:srgbClr val="000000">
                    <a:lumMod val="50000"/>
                    <a:lumOff val="50000"/>
                  </a:srgbClr>
                </a:solidFill>
                <a:latin typeface="Calibri" pitchFamily="34" charset="0"/>
              </a:rPr>
              <a:t>set their strategy and goal .</a:t>
            </a:r>
          </a:p>
        </p:txBody>
      </p:sp>
      <p:pic>
        <p:nvPicPr>
          <p:cNvPr id="82" name="Picture 81"/>
          <p:cNvPicPr>
            <a:picLocks noChangeAspect="1"/>
          </p:cNvPicPr>
          <p:nvPr/>
        </p:nvPicPr>
        <p:blipFill>
          <a:blip r:embed="rId10"/>
          <a:stretch>
            <a:fillRect/>
          </a:stretch>
        </p:blipFill>
        <p:spPr>
          <a:xfrm>
            <a:off x="1852543" y="3131670"/>
            <a:ext cx="387870" cy="457200"/>
          </a:xfrm>
          <a:prstGeom prst="rect">
            <a:avLst/>
          </a:prstGeom>
        </p:spPr>
      </p:pic>
      <p:sp>
        <p:nvSpPr>
          <p:cNvPr id="86" name="Rectangle 85"/>
          <p:cNvSpPr/>
          <p:nvPr/>
        </p:nvSpPr>
        <p:spPr>
          <a:xfrm>
            <a:off x="2250018" y="3633175"/>
            <a:ext cx="198878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Utilization</a:t>
            </a:r>
            <a:r>
              <a:rPr kumimoji="0" lang="en-US" sz="899" b="1" i="0" u="none" strike="noStrike" kern="1200" cap="none" spc="0" normalizeH="0" noProof="0" dirty="0" smtClean="0">
                <a:ln>
                  <a:noFill/>
                </a:ln>
                <a:solidFill>
                  <a:srgbClr val="000000">
                    <a:lumMod val="50000"/>
                    <a:lumOff val="50000"/>
                  </a:srgbClr>
                </a:solidFill>
                <a:effectLst/>
                <a:uLnTx/>
                <a:uFillTx/>
                <a:latin typeface="Calibri" pitchFamily="34" charset="0"/>
                <a:ea typeface="+mn-ea"/>
                <a:cs typeface="+mn-cs"/>
              </a:rPr>
              <a:t> of other Data sources</a:t>
            </a:r>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 </a:t>
            </a:r>
            <a:r>
              <a:rPr lang="en-US" sz="899" dirty="0" smtClean="0">
                <a:solidFill>
                  <a:srgbClr val="000000">
                    <a:lumMod val="50000"/>
                    <a:lumOff val="50000"/>
                  </a:srgbClr>
                </a:solidFill>
                <a:latin typeface="Calibri" pitchFamily="34" charset="0"/>
              </a:rPr>
              <a:t>Use of available data sources (primary &amp; secondary) for additional analysis</a:t>
            </a:r>
            <a:endParaRPr kumimoji="0" lang="en-US" sz="899"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pic>
        <p:nvPicPr>
          <p:cNvPr id="3082" name="Picture 10" descr="Related ima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2093" y="3699314"/>
            <a:ext cx="368771" cy="368771"/>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5467561" y="4124121"/>
            <a:ext cx="2035394" cy="504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Evolving</a:t>
            </a:r>
            <a:r>
              <a:rPr kumimoji="0" lang="en-US" sz="899" b="1" i="0" u="none" strike="noStrike" kern="1200" cap="none" spc="0" normalizeH="0" noProof="0" dirty="0" smtClean="0">
                <a:ln>
                  <a:noFill/>
                </a:ln>
                <a:solidFill>
                  <a:srgbClr val="000000">
                    <a:lumMod val="50000"/>
                    <a:lumOff val="50000"/>
                  </a:srgbClr>
                </a:solidFill>
                <a:effectLst/>
                <a:uLnTx/>
                <a:uFillTx/>
                <a:latin typeface="Calibri" pitchFamily="34" charset="0"/>
                <a:ea typeface="+mn-ea"/>
                <a:cs typeface="+mn-cs"/>
              </a:rPr>
              <a:t> Models</a:t>
            </a:r>
            <a:r>
              <a:rPr kumimoji="0" lang="en-US" sz="899" b="1"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a:t>
            </a:r>
            <a:r>
              <a:rPr lang="en-US" sz="899" b="1" dirty="0" smtClean="0">
                <a:solidFill>
                  <a:srgbClr val="000000">
                    <a:lumMod val="50000"/>
                    <a:lumOff val="50000"/>
                  </a:srgbClr>
                </a:solidFill>
                <a:latin typeface="Calibri" pitchFamily="34" charset="0"/>
              </a:rPr>
              <a:t> </a:t>
            </a:r>
            <a:r>
              <a:rPr lang="en-US" sz="899" dirty="0">
                <a:solidFill>
                  <a:srgbClr val="000000">
                    <a:lumMod val="50000"/>
                    <a:lumOff val="50000"/>
                  </a:srgbClr>
                </a:solidFill>
                <a:latin typeface="Calibri" pitchFamily="34" charset="0"/>
              </a:rPr>
              <a:t>I</a:t>
            </a:r>
            <a:r>
              <a:rPr lang="en-US" sz="899" dirty="0" smtClean="0">
                <a:solidFill>
                  <a:srgbClr val="000000">
                    <a:lumMod val="50000"/>
                    <a:lumOff val="50000"/>
                  </a:srgbClr>
                </a:solidFill>
                <a:latin typeface="Calibri" pitchFamily="34" charset="0"/>
              </a:rPr>
              <a:t>nputs stored across users to study key </a:t>
            </a:r>
            <a:r>
              <a:rPr lang="en-US" sz="899" dirty="0">
                <a:solidFill>
                  <a:srgbClr val="000000">
                    <a:lumMod val="50000"/>
                    <a:lumOff val="50000"/>
                  </a:srgbClr>
                </a:solidFill>
                <a:latin typeface="Calibri" pitchFamily="34" charset="0"/>
              </a:rPr>
              <a:t>driving </a:t>
            </a:r>
            <a:r>
              <a:rPr lang="en-US" sz="899" dirty="0" smtClean="0">
                <a:solidFill>
                  <a:srgbClr val="000000">
                    <a:lumMod val="50000"/>
                    <a:lumOff val="50000"/>
                  </a:srgbClr>
                </a:solidFill>
                <a:latin typeface="Calibri" pitchFamily="34" charset="0"/>
              </a:rPr>
              <a:t>factors and evolve </a:t>
            </a:r>
            <a:r>
              <a:rPr lang="en-US" sz="899" dirty="0">
                <a:solidFill>
                  <a:srgbClr val="000000">
                    <a:lumMod val="50000"/>
                    <a:lumOff val="50000"/>
                  </a:srgbClr>
                </a:solidFill>
                <a:latin typeface="Calibri" pitchFamily="34" charset="0"/>
              </a:rPr>
              <a:t>P</a:t>
            </a:r>
            <a:r>
              <a:rPr lang="en-US" sz="899" dirty="0" smtClean="0">
                <a:solidFill>
                  <a:srgbClr val="000000">
                    <a:lumMod val="50000"/>
                    <a:lumOff val="50000"/>
                  </a:srgbClr>
                </a:solidFill>
                <a:latin typeface="Calibri" pitchFamily="34" charset="0"/>
              </a:rPr>
              <a:t>ropensity model</a:t>
            </a:r>
            <a:endParaRPr lang="en-US" sz="899" dirty="0">
              <a:solidFill>
                <a:srgbClr val="000000">
                  <a:lumMod val="50000"/>
                  <a:lumOff val="50000"/>
                </a:srgbClr>
              </a:solidFill>
              <a:latin typeface="Calibri" pitchFamily="34" charset="0"/>
            </a:endParaRPr>
          </a:p>
        </p:txBody>
      </p:sp>
      <p:pic>
        <p:nvPicPr>
          <p:cNvPr id="84" name="Picture 83"/>
          <p:cNvPicPr>
            <a:picLocks noChangeAspect="1"/>
          </p:cNvPicPr>
          <p:nvPr/>
        </p:nvPicPr>
        <p:blipFill rotWithShape="1">
          <a:blip r:embed="rId12"/>
          <a:srcRect b="11368"/>
          <a:stretch/>
        </p:blipFill>
        <p:spPr>
          <a:xfrm>
            <a:off x="5094180" y="4175585"/>
            <a:ext cx="432117" cy="413134"/>
          </a:xfrm>
          <a:prstGeom prst="rect">
            <a:avLst/>
          </a:prstGeom>
        </p:spPr>
      </p:pic>
      <p:sp>
        <p:nvSpPr>
          <p:cNvPr id="93" name="Rectangle 92"/>
          <p:cNvSpPr/>
          <p:nvPr/>
        </p:nvSpPr>
        <p:spPr>
          <a:xfrm>
            <a:off x="7114664" y="2254041"/>
            <a:ext cx="1884205" cy="504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35" tIns="34267" rIns="68535" bIns="34267"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99" b="1"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Tracking performance: </a:t>
            </a:r>
            <a:r>
              <a:rPr kumimoji="0" lang="en-US" sz="899"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Portfolio Owners </a:t>
            </a:r>
            <a:r>
              <a:rPr kumimoji="0" lang="en-US" sz="8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rPr>
              <a:t>can assess the performance </a:t>
            </a:r>
            <a:r>
              <a:rPr kumimoji="0" lang="en-US" sz="899"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rPr>
              <a:t>and take strategic decisions.</a:t>
            </a:r>
            <a:endParaRPr kumimoji="0" lang="en-US" sz="899" b="0" i="0" u="none" strike="noStrike" kern="1200" cap="none" spc="0" normalizeH="0" baseline="0" noProof="0" dirty="0">
              <a:ln>
                <a:noFill/>
              </a:ln>
              <a:solidFill>
                <a:srgbClr val="000000">
                  <a:lumMod val="50000"/>
                  <a:lumOff val="50000"/>
                </a:srgbClr>
              </a:solidFill>
              <a:effectLst/>
              <a:uLnTx/>
              <a:uFillTx/>
              <a:latin typeface="Calibri" pitchFamily="34" charset="0"/>
              <a:ea typeface="+mn-ea"/>
              <a:cs typeface="+mn-cs"/>
            </a:endParaRPr>
          </a:p>
        </p:txBody>
      </p:sp>
      <p:pic>
        <p:nvPicPr>
          <p:cNvPr id="94" name="Picture 10" descr="http://clientcommand.com/media/icon-sales.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77103" y="2253584"/>
            <a:ext cx="737561" cy="505747"/>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Group 97"/>
          <p:cNvGrpSpPr/>
          <p:nvPr/>
        </p:nvGrpSpPr>
        <p:grpSpPr>
          <a:xfrm>
            <a:off x="6139020" y="2095914"/>
            <a:ext cx="274320" cy="274320"/>
            <a:chOff x="640079" y="2350463"/>
            <a:chExt cx="365760" cy="365760"/>
          </a:xfrm>
        </p:grpSpPr>
        <p:sp>
          <p:nvSpPr>
            <p:cNvPr id="99" name="Oval 98"/>
            <p:cNvSpPr/>
            <p:nvPr/>
          </p:nvSpPr>
          <p:spPr>
            <a:xfrm>
              <a:off x="640079" y="2350463"/>
              <a:ext cx="365760" cy="3657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0" name="Oval 99"/>
            <p:cNvSpPr/>
            <p:nvPr/>
          </p:nvSpPr>
          <p:spPr>
            <a:xfrm>
              <a:off x="685799" y="2396183"/>
              <a:ext cx="274320" cy="274320"/>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000" b="1" dirty="0"/>
                <a:t>6</a:t>
              </a:r>
            </a:p>
          </p:txBody>
        </p:sp>
      </p:grpSp>
      <p:cxnSp>
        <p:nvCxnSpPr>
          <p:cNvPr id="88" name="Elbow Connector 87"/>
          <p:cNvCxnSpPr>
            <a:stCxn id="78" idx="3"/>
            <a:endCxn id="93" idx="2"/>
          </p:cNvCxnSpPr>
          <p:nvPr/>
        </p:nvCxnSpPr>
        <p:spPr>
          <a:xfrm flipV="1">
            <a:off x="7400475" y="2758872"/>
            <a:ext cx="656292" cy="110478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03" name="Picture 102"/>
          <p:cNvPicPr>
            <a:picLocks noChangeAspect="1"/>
          </p:cNvPicPr>
          <p:nvPr/>
        </p:nvPicPr>
        <p:blipFill>
          <a:blip r:embed="rId14"/>
          <a:stretch>
            <a:fillRect/>
          </a:stretch>
        </p:blipFill>
        <p:spPr>
          <a:xfrm>
            <a:off x="7561302" y="122849"/>
            <a:ext cx="1432294" cy="466909"/>
          </a:xfrm>
          <a:prstGeom prst="rect">
            <a:avLst/>
          </a:prstGeom>
        </p:spPr>
      </p:pic>
    </p:spTree>
    <p:extLst>
      <p:ext uri="{BB962C8B-B14F-4D97-AF65-F5344CB8AC3E}">
        <p14:creationId xmlns:p14="http://schemas.microsoft.com/office/powerpoint/2010/main" val="4213786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0"/>
            <a:ext cx="8385048" cy="484216"/>
          </a:xfrm>
        </p:spPr>
        <p:txBody>
          <a:bodyPr/>
          <a:lstStyle/>
          <a:p>
            <a:r>
              <a:rPr lang="en-US" dirty="0" smtClean="0"/>
              <a:t>Pre-Post Assessment</a:t>
            </a:r>
            <a:endParaRPr lang="en-US" dirty="0"/>
          </a:p>
        </p:txBody>
      </p:sp>
      <p:sp>
        <p:nvSpPr>
          <p:cNvPr id="5" name="Footer Placeholder 4"/>
          <p:cNvSpPr>
            <a:spLocks noGrp="1"/>
          </p:cNvSpPr>
          <p:nvPr>
            <p:ph type="ftr" sz="quarter" idx="11"/>
          </p:nvPr>
        </p:nvSpPr>
        <p:spPr/>
        <p:txBody>
          <a:bodyPr/>
          <a:lstStyle/>
          <a:p>
            <a:r>
              <a:rPr lang="en-US" dirty="0" smtClean="0"/>
              <a:t>© 2018 Cognizant</a:t>
            </a:r>
            <a:endParaRPr lang="en-US" dirty="0"/>
          </a:p>
        </p:txBody>
      </p:sp>
      <p:sp>
        <p:nvSpPr>
          <p:cNvPr id="6" name="Slide Number Placeholder 5"/>
          <p:cNvSpPr>
            <a:spLocks noGrp="1"/>
          </p:cNvSpPr>
          <p:nvPr>
            <p:ph type="sldNum" sz="quarter" idx="12"/>
          </p:nvPr>
        </p:nvSpPr>
        <p:spPr/>
        <p:txBody>
          <a:bodyPr/>
          <a:lstStyle/>
          <a:p>
            <a:fld id="{2EFEF571-C9B4-4D92-A7F7-315B894862A8}" type="slidenum">
              <a:rPr lang="en-US" smtClean="0"/>
              <a:pPr/>
              <a:t>8</a:t>
            </a:fld>
            <a:endParaRPr lang="en-US" dirty="0"/>
          </a:p>
        </p:txBody>
      </p:sp>
      <p:pic>
        <p:nvPicPr>
          <p:cNvPr id="4098" name="Picture 2" descr="Image result for camera icon"/>
          <p:cNvPicPr>
            <a:picLocks noChangeAspect="1" noChangeArrowheads="1"/>
          </p:cNvPicPr>
          <p:nvPr/>
        </p:nvPicPr>
        <p:blipFill rotWithShape="1">
          <a:blip r:embed="rId2">
            <a:extLst>
              <a:ext uri="{28A0092B-C50C-407E-A947-70E740481C1C}">
                <a14:useLocalDpi xmlns:a14="http://schemas.microsoft.com/office/drawing/2010/main" val="0"/>
              </a:ext>
            </a:extLst>
          </a:blip>
          <a:srcRect l="11374" t="19851" r="9459" b="25785"/>
          <a:stretch/>
        </p:blipFill>
        <p:spPr bwMode="auto">
          <a:xfrm>
            <a:off x="1402639" y="924788"/>
            <a:ext cx="644506" cy="4779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instagram icon"/>
          <p:cNvPicPr>
            <a:picLocks noChangeAspect="1" noChangeArrowheads="1"/>
          </p:cNvPicPr>
          <p:nvPr/>
        </p:nvPicPr>
        <p:blipFill rotWithShape="1">
          <a:blip r:embed="rId3">
            <a:extLst>
              <a:ext uri="{28A0092B-C50C-407E-A947-70E740481C1C}">
                <a14:useLocalDpi xmlns:a14="http://schemas.microsoft.com/office/drawing/2010/main" val="0"/>
              </a:ext>
            </a:extLst>
          </a:blip>
          <a:srcRect l="11162" t="10527" r="11206" b="11842"/>
          <a:stretch/>
        </p:blipFill>
        <p:spPr bwMode="auto">
          <a:xfrm>
            <a:off x="5569527" y="852055"/>
            <a:ext cx="613064" cy="6130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87238" y="1028700"/>
            <a:ext cx="1226127" cy="28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Before</a:t>
            </a:r>
            <a:endParaRPr lang="en-US" dirty="0">
              <a:solidFill>
                <a:schemeClr val="tx2"/>
              </a:solidFill>
            </a:endParaRPr>
          </a:p>
        </p:txBody>
      </p:sp>
      <p:sp>
        <p:nvSpPr>
          <p:cNvPr id="11" name="Rectangle 10"/>
          <p:cNvSpPr/>
          <p:nvPr/>
        </p:nvSpPr>
        <p:spPr>
          <a:xfrm>
            <a:off x="5918347" y="1002721"/>
            <a:ext cx="1226127" cy="2805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After</a:t>
            </a:r>
            <a:endParaRPr lang="en-US" dirty="0">
              <a:solidFill>
                <a:schemeClr val="tx2"/>
              </a:solidFill>
            </a:endParaRPr>
          </a:p>
        </p:txBody>
      </p:sp>
      <p:cxnSp>
        <p:nvCxnSpPr>
          <p:cNvPr id="9" name="Straight Connector 8"/>
          <p:cNvCxnSpPr/>
          <p:nvPr/>
        </p:nvCxnSpPr>
        <p:spPr>
          <a:xfrm>
            <a:off x="4486857" y="1340427"/>
            <a:ext cx="0" cy="3044538"/>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7176" y="1534389"/>
            <a:ext cx="3730752" cy="2951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2"/>
                </a:solidFill>
              </a:rPr>
              <a:t>Medical Reps: </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Used to receive directives from Brand team without much rationale behind such decision</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In care of territory re-alignment, insights on relationship build with HCP over time is lost</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No real time assist during HCP interaction. Most of the support come pre-post interaction</a:t>
            </a:r>
          </a:p>
          <a:p>
            <a:pPr marL="171450" indent="-171450">
              <a:buFont typeface="Arial" panose="020B0604020202020204" pitchFamily="34" charset="0"/>
              <a:buChar char="•"/>
            </a:pPr>
            <a:endParaRPr lang="en-US" sz="1200" dirty="0" smtClean="0">
              <a:solidFill>
                <a:schemeClr val="tx2"/>
              </a:solidFill>
              <a:latin typeface="Calibri" panose="020F0502020204030204" pitchFamily="34" charset="0"/>
              <a:cs typeface="Calibri" panose="020F0502020204030204" pitchFamily="34" charset="0"/>
            </a:endParaRPr>
          </a:p>
          <a:p>
            <a:r>
              <a:rPr lang="en-US" dirty="0" smtClean="0">
                <a:solidFill>
                  <a:schemeClr val="tx2"/>
                </a:solidFill>
              </a:rPr>
              <a:t>ASM/Brand Manager</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Most of the segmentation and marketing tactics are hunch based having high probability of not getting optimum target result</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Data sharing between field force and organization is archaic, leading to slower process</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Silos process</a:t>
            </a:r>
          </a:p>
        </p:txBody>
      </p:sp>
      <p:sp>
        <p:nvSpPr>
          <p:cNvPr id="15" name="Rectangle 14"/>
          <p:cNvSpPr/>
          <p:nvPr/>
        </p:nvSpPr>
        <p:spPr>
          <a:xfrm>
            <a:off x="4775935" y="1596735"/>
            <a:ext cx="3730752" cy="29510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Medical Reps: </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With continuous use of solution, reps to get more clarity on organization objective</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No loss of information as all data get’s stored centrally</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Reps gets support for the calls (NBA) as well during real time interaction with HCP</a:t>
            </a:r>
          </a:p>
          <a:p>
            <a:pPr marL="171450" indent="-171450">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r>
              <a:rPr lang="en-US" dirty="0">
                <a:solidFill>
                  <a:schemeClr val="tx2"/>
                </a:solidFill>
              </a:rPr>
              <a:t>ASM/Brand Manager</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Factor determination and segmentation to be scientifically using ML </a:t>
            </a:r>
            <a:r>
              <a:rPr lang="en-US" sz="1200" dirty="0" smtClean="0">
                <a:solidFill>
                  <a:schemeClr val="tx2"/>
                </a:solidFill>
                <a:latin typeface="Calibri" panose="020F0502020204030204" pitchFamily="34" charset="0"/>
                <a:cs typeface="Calibri" panose="020F0502020204030204" pitchFamily="34" charset="0"/>
              </a:rPr>
              <a:t>algorithms </a:t>
            </a:r>
            <a:r>
              <a:rPr lang="en-US" sz="1200" dirty="0" smtClean="0">
                <a:solidFill>
                  <a:schemeClr val="tx2"/>
                </a:solidFill>
                <a:latin typeface="Calibri" panose="020F0502020204030204" pitchFamily="34" charset="0"/>
                <a:cs typeface="Calibri" panose="020F0502020204030204" pitchFamily="34" charset="0"/>
              </a:rPr>
              <a:t>and taking into consideration market bias</a:t>
            </a:r>
            <a:endParaRPr lang="en-US" sz="1200" dirty="0">
              <a:solidFill>
                <a:schemeClr val="tx2"/>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Near real time updates provide better control and support quick decision making</a:t>
            </a:r>
          </a:p>
          <a:p>
            <a:pPr marL="171450" indent="-171450">
              <a:buFont typeface="Arial" panose="020B0604020202020204" pitchFamily="34" charset="0"/>
              <a:buChar char="•"/>
            </a:pPr>
            <a:r>
              <a:rPr lang="en-US" sz="1200" dirty="0" smtClean="0">
                <a:solidFill>
                  <a:schemeClr val="tx2"/>
                </a:solidFill>
                <a:latin typeface="Calibri" panose="020F0502020204030204" pitchFamily="34" charset="0"/>
                <a:cs typeface="Calibri" panose="020F0502020204030204" pitchFamily="34" charset="0"/>
              </a:rPr>
              <a:t>Owing to centralized process, best practices are shared across organization </a:t>
            </a:r>
            <a:endParaRPr lang="en-US" sz="1200" dirty="0">
              <a:solidFill>
                <a:schemeClr val="tx2"/>
              </a:solidFill>
              <a:latin typeface="Calibri" panose="020F0502020204030204" pitchFamily="34" charset="0"/>
              <a:cs typeface="Calibri" panose="020F0502020204030204" pitchFamily="34" charset="0"/>
            </a:endParaRPr>
          </a:p>
          <a:p>
            <a:pPr algn="ctr"/>
            <a:endParaRPr lang="en-US" sz="1200" dirty="0">
              <a:solidFill>
                <a:schemeClr val="tx2"/>
              </a:solidFill>
              <a:latin typeface="Calibri" panose="020F0502020204030204" pitchFamily="34" charset="0"/>
              <a:cs typeface="Calibri" panose="020F0502020204030204" pitchFamily="34" charset="0"/>
            </a:endParaRPr>
          </a:p>
        </p:txBody>
      </p:sp>
      <p:pic>
        <p:nvPicPr>
          <p:cNvPr id="16" name="Picture 15"/>
          <p:cNvPicPr>
            <a:picLocks noChangeAspect="1"/>
          </p:cNvPicPr>
          <p:nvPr/>
        </p:nvPicPr>
        <p:blipFill>
          <a:blip r:embed="rId4"/>
          <a:stretch>
            <a:fillRect/>
          </a:stretch>
        </p:blipFill>
        <p:spPr>
          <a:xfrm>
            <a:off x="7561302" y="122849"/>
            <a:ext cx="1432294" cy="466909"/>
          </a:xfrm>
          <a:prstGeom prst="rect">
            <a:avLst/>
          </a:prstGeom>
        </p:spPr>
      </p:pic>
    </p:spTree>
    <p:extLst>
      <p:ext uri="{BB962C8B-B14F-4D97-AF65-F5344CB8AC3E}">
        <p14:creationId xmlns:p14="http://schemas.microsoft.com/office/powerpoint/2010/main" val="385700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Segoe UI" panose="020B0502040204020203" pitchFamily="34" charset="0"/>
                <a:cs typeface="Segoe UI" panose="020B0502040204020203" pitchFamily="34" charset="0"/>
              </a:rPr>
              <a:t>Innovation / Business Impact</a:t>
            </a:r>
            <a:endParaRPr lang="en-US" dirty="0"/>
          </a:p>
        </p:txBody>
      </p:sp>
      <p:sp>
        <p:nvSpPr>
          <p:cNvPr id="4" name="Footer Placeholder 3"/>
          <p:cNvSpPr>
            <a:spLocks noGrp="1"/>
          </p:cNvSpPr>
          <p:nvPr>
            <p:ph type="ftr" sz="quarter" idx="11"/>
          </p:nvPr>
        </p:nvSpPr>
        <p:spPr/>
        <p:txBody>
          <a:bodyPr/>
          <a:lstStyle/>
          <a:p>
            <a:r>
              <a:rPr lang="en-US" dirty="0" smtClean="0"/>
              <a:t>© 2019 Cognizant</a:t>
            </a:r>
            <a:endParaRPr lang="en-US" dirty="0"/>
          </a:p>
        </p:txBody>
      </p:sp>
      <p:sp>
        <p:nvSpPr>
          <p:cNvPr id="5" name="Slide Number Placeholder 4"/>
          <p:cNvSpPr>
            <a:spLocks noGrp="1"/>
          </p:cNvSpPr>
          <p:nvPr>
            <p:ph type="sldNum" sz="quarter" idx="12"/>
          </p:nvPr>
        </p:nvSpPr>
        <p:spPr/>
        <p:txBody>
          <a:bodyPr/>
          <a:lstStyle/>
          <a:p>
            <a:fld id="{2EFEF571-C9B4-4D92-A7F7-315B894862A8}" type="slidenum">
              <a:rPr lang="en-US" smtClean="0"/>
              <a:pPr/>
              <a:t>9</a:t>
            </a:fld>
            <a:endParaRPr lang="en-US" dirty="0"/>
          </a:p>
        </p:txBody>
      </p:sp>
      <p:sp>
        <p:nvSpPr>
          <p:cNvPr id="6" name="Content Placeholder 5"/>
          <p:cNvSpPr>
            <a:spLocks noGrp="1"/>
          </p:cNvSpPr>
          <p:nvPr>
            <p:ph idx="1"/>
          </p:nvPr>
        </p:nvSpPr>
        <p:spPr>
          <a:xfrm>
            <a:off x="285725" y="672083"/>
            <a:ext cx="8385048" cy="396874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274320" tIns="274320" rIns="274320" bIns="91440" rtlCol="0" anchor="t">
            <a:noAutofit/>
          </a:bodyPr>
          <a:lstStyle/>
          <a:p>
            <a:pPr>
              <a:lnSpc>
                <a:spcPts val="1800"/>
              </a:lnSpc>
              <a:buClr>
                <a:schemeClr val="bg1">
                  <a:lumMod val="50000"/>
                </a:schemeClr>
              </a:buClr>
            </a:pPr>
            <a:r>
              <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rPr>
              <a:t>Purpose: </a:t>
            </a:r>
            <a:r>
              <a:rPr lang="en-US" sz="14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Highlight </a:t>
            </a:r>
            <a:r>
              <a:rPr lang="en-US" sz="1400" u="sng" dirty="0">
                <a:solidFill>
                  <a:srgbClr val="6DB33F"/>
                </a:solidFill>
                <a:latin typeface="Calibri" panose="020F0502020204030204" pitchFamily="34" charset="0"/>
                <a:ea typeface="Segoe UI" panose="020B0502040204020203" pitchFamily="34" charset="0"/>
                <a:cs typeface="Calibri" panose="020F0502020204030204" pitchFamily="34" charset="0"/>
              </a:rPr>
              <a:t>the benefits of the </a:t>
            </a:r>
            <a:r>
              <a:rPr lang="en-US" sz="1400" u="sng" dirty="0" smtClean="0">
                <a:solidFill>
                  <a:srgbClr val="6DB33F"/>
                </a:solidFill>
                <a:latin typeface="Calibri" panose="020F0502020204030204" pitchFamily="34" charset="0"/>
                <a:ea typeface="Segoe UI" panose="020B0502040204020203" pitchFamily="34" charset="0"/>
                <a:cs typeface="Calibri" panose="020F0502020204030204" pitchFamily="34" charset="0"/>
              </a:rPr>
              <a:t>solution.</a:t>
            </a:r>
          </a:p>
          <a:p>
            <a:pPr>
              <a:lnSpc>
                <a:spcPts val="1800"/>
              </a:lnSpc>
              <a:buClr>
                <a:schemeClr val="bg1">
                  <a:lumMod val="50000"/>
                </a:schemeClr>
              </a:buClr>
            </a:pPr>
            <a:endPar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endParaRPr>
          </a:p>
          <a:p>
            <a:pPr marL="285750" indent="-285750">
              <a:lnSpc>
                <a:spcPts val="18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Following are 4 specific use case slides which showcase Client benefits we can derive from the solution. But the overall objective of the solution will not be limited to these</a:t>
            </a:r>
          </a:p>
          <a:p>
            <a:pPr marL="285750" indent="-285750">
              <a:lnSpc>
                <a:spcPts val="18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Considering this will be a niche analytics/data science solution, most of the benefits mentioned in the use cases </a:t>
            </a:r>
            <a:r>
              <a:rPr lang="en-US" sz="1400" dirty="0">
                <a:solidFill>
                  <a:schemeClr val="tx2"/>
                </a:solidFill>
                <a:latin typeface="Calibri" panose="020F0502020204030204" pitchFamily="34" charset="0"/>
                <a:ea typeface="Segoe UI" panose="020B0502040204020203" pitchFamily="34" charset="0"/>
                <a:cs typeface="Calibri" panose="020F0502020204030204" pitchFamily="34" charset="0"/>
              </a:rPr>
              <a:t>are </a:t>
            </a: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intangible benefits which eventually help improve their marketing/SFE strategies and promote the brand sales. </a:t>
            </a:r>
          </a:p>
          <a:p>
            <a:pPr marL="285750" indent="-285750">
              <a:lnSpc>
                <a:spcPts val="1800"/>
              </a:lnSpc>
              <a:buClr>
                <a:schemeClr val="bg1">
                  <a:lumMod val="50000"/>
                </a:schemeClr>
              </a:buClr>
              <a:buFont typeface="Arial" panose="020B0604020202020204" pitchFamily="34" charset="0"/>
              <a:buChar char="•"/>
            </a:pPr>
            <a:r>
              <a:rPr lang="en-US" sz="1400" dirty="0" smtClean="0">
                <a:solidFill>
                  <a:schemeClr val="tx2"/>
                </a:solidFill>
                <a:latin typeface="Calibri" panose="020F0502020204030204" pitchFamily="34" charset="0"/>
                <a:ea typeface="Segoe UI" panose="020B0502040204020203" pitchFamily="34" charset="0"/>
                <a:cs typeface="Calibri" panose="020F0502020204030204" pitchFamily="34" charset="0"/>
              </a:rPr>
              <a:t>For computation of tangible benefits, given this will be a universal solution for all brands and sales force, the tangible benefit will vary based on Brand (blockbuster, generics) and size of sales force</a:t>
            </a:r>
          </a:p>
        </p:txBody>
      </p:sp>
      <p:pic>
        <p:nvPicPr>
          <p:cNvPr id="7" name="Picture 6"/>
          <p:cNvPicPr>
            <a:picLocks noChangeAspect="1"/>
          </p:cNvPicPr>
          <p:nvPr/>
        </p:nvPicPr>
        <p:blipFill>
          <a:blip r:embed="rId2"/>
          <a:stretch>
            <a:fillRect/>
          </a:stretch>
        </p:blipFill>
        <p:spPr>
          <a:xfrm>
            <a:off x="3878481" y="4680286"/>
            <a:ext cx="1199536" cy="358303"/>
          </a:xfrm>
          <a:prstGeom prst="rect">
            <a:avLst/>
          </a:prstGeom>
        </p:spPr>
      </p:pic>
      <p:pic>
        <p:nvPicPr>
          <p:cNvPr id="8" name="Picture 7"/>
          <p:cNvPicPr>
            <a:picLocks noChangeAspect="1"/>
          </p:cNvPicPr>
          <p:nvPr/>
        </p:nvPicPr>
        <p:blipFill>
          <a:blip r:embed="rId3"/>
          <a:stretch>
            <a:fillRect/>
          </a:stretch>
        </p:blipFill>
        <p:spPr>
          <a:xfrm>
            <a:off x="7561302" y="115407"/>
            <a:ext cx="1432294" cy="466909"/>
          </a:xfrm>
          <a:prstGeom prst="rect">
            <a:avLst/>
          </a:prstGeom>
        </p:spPr>
      </p:pic>
    </p:spTree>
    <p:extLst>
      <p:ext uri="{BB962C8B-B14F-4D97-AF65-F5344CB8AC3E}">
        <p14:creationId xmlns:p14="http://schemas.microsoft.com/office/powerpoint/2010/main" val="3809828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6888</TotalTime>
  <Words>2601</Words>
  <Application>Microsoft Office PowerPoint</Application>
  <PresentationFormat>On-screen Show (16:9)</PresentationFormat>
  <Paragraphs>339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ＭＳ Ｐゴシック</vt:lpstr>
      <vt:lpstr>Arial</vt:lpstr>
      <vt:lpstr>Calibri</vt:lpstr>
      <vt:lpstr>Comic Sans MS</vt:lpstr>
      <vt:lpstr>Courier New</vt:lpstr>
      <vt:lpstr>Segoe UI</vt:lpstr>
      <vt:lpstr>Verdana</vt:lpstr>
      <vt:lpstr>Wingdings</vt:lpstr>
      <vt:lpstr>Cognizant</vt:lpstr>
      <vt:lpstr>PowerPoint Presentation</vt:lpstr>
      <vt:lpstr>Table of Contents</vt:lpstr>
      <vt:lpstr>Executive Summary</vt:lpstr>
      <vt:lpstr>Executive Summary (Cont.…)</vt:lpstr>
      <vt:lpstr>Business Need</vt:lpstr>
      <vt:lpstr>Capability and Functionality Overview</vt:lpstr>
      <vt:lpstr>High Level Process View </vt:lpstr>
      <vt:lpstr>Pre-Post Assessment</vt:lpstr>
      <vt:lpstr>Innovation / Business Impact</vt:lpstr>
      <vt:lpstr>Innovation / Business Impact</vt:lpstr>
      <vt:lpstr>Use Case 2 | Analyzing HCP writing pattern</vt:lpstr>
      <vt:lpstr>Use Case 3 | Sales Aid Impact Analysis</vt:lpstr>
      <vt:lpstr>Use Case 4 | Segmentation for a Launch Product</vt:lpstr>
      <vt:lpstr>Prototype Readiness </vt:lpstr>
      <vt:lpstr>Recommended Implementation Schedule</vt:lpstr>
      <vt:lpstr>Risks</vt:lpstr>
      <vt:lpstr>Financials—Costs</vt:lpstr>
      <vt:lpstr>Financials—ROI</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Harvest Kick OFF</dc:title>
  <dc:creator>E S, Arunaa (Cognizant)</dc:creator>
  <cp:lastModifiedBy>Chowdhury, Raju (Cognizant)</cp:lastModifiedBy>
  <cp:revision>357</cp:revision>
  <cp:lastPrinted>2017-02-17T19:35:46Z</cp:lastPrinted>
  <dcterms:created xsi:type="dcterms:W3CDTF">2019-01-23T09:32:49Z</dcterms:created>
  <dcterms:modified xsi:type="dcterms:W3CDTF">2019-06-30T17:45:00Z</dcterms:modified>
</cp:coreProperties>
</file>