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gdIrQBvHRm32SoD8/PzWYy98Sq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E819AA3-7AA2-49C5-B8D1-B4A3D7BF054C}">
  <a:tblStyle styleId="{2E819AA3-7AA2-49C5-B8D1-B4A3D7BF05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09952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4bcd3e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634bcd3e6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34bcd3e6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5e6cd777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635e6cd777_0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635e6cd777_0_3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bdfc2b5c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60bdfc2b5c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60bdfc2b5c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0f0b35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620f0b356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620f0b35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0f0b35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620f0b356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620f0b356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0f0b35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620f0b356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620f0b356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0f0b356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620f0b356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620f0b356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0f0b35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620f0b356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620f0b356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0f0b35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620f0b356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620f0b356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f0b35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620f0b3563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620f0b356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4bcd3e6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634bcd3e6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634bcd3e6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0f0b35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620f0b3563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620f0b3563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620f0b356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620f0b3563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620f0b3563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620f0b3563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0f0b356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620f0b3563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g620f0b3563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20f0b356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620f0b3563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620f0b3563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030694b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6030694b5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6030694b5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30694b5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6030694b57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6030694b57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030694b5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6030694b5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6030694b57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030694b5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g6030694b57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g6030694b57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b5f46a6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60b5f46a6d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60b5f46a6d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30694b5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6030694b57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g6030694b57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030694b5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6030694b5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g6030694b5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030694b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6030694b57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g6030694b57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030694b5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6030694b5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g6030694b5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5e6cd7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635e6cd77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635e6cd77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5e6cd7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635e6cd77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635e6cd77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5e6cd7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635e6cd77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635e6cd77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5e6cd77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635e6cd777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635e6cd777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bdfc2b5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60bdfc2b5c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60bdfc2b5c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5e6cd77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635e6cd777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635e6cd777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f0b3563_0_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620f0b3563_0_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620f0b3563_0_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620f0b3563_0_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620f0b3563_0_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0f0b3563_0_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620f0b3563_0_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620f0b3563_0_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0f0b3563_0_1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620f0b3563_0_1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g620f0b3563_0_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620f0b3563_0_1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620f0b3563_0_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0f0b3563_0_1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620f0b3563_0_1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g620f0b3563_0_1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620f0b3563_0_1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620f0b3563_0_1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0f0b3563_0_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620f0b3563_0_1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620f0b3563_0_1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g620f0b3563_0_1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620f0b3563_0_1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620f0b3563_0_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0f0b3563_0_1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620f0b3563_0_1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620f0b3563_0_1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620f0b3563_0_1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620f0b3563_0_1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620f0b3563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620f0b3563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620f0b3563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0f0b3563_0_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620f0b3563_0_1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20f0b3563_0_1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620f0b3563_0_1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0f0b3563_0_1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620f0b3563_0_1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620f0b3563_0_1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g620f0b3563_0_1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620f0b3563_0_1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620f0b3563_0_1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0f0b3563_0_1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620f0b3563_0_1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3" name="Google Shape;143;g620f0b3563_0_1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g620f0b3563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620f0b3563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620f0b3563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0f0b3563_0_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620f0b3563_0_175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620f0b3563_0_1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620f0b3563_0_1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620f0b3563_0_1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0f0b3563_0_181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620f0b3563_0_181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620f0b3563_0_1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620f0b3563_0_1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620f0b3563_0_1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5f46a6d_0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0b5f46a6d_0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g60b5f46a6d_0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0b5f46a6d_0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60b5f46a6d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0f0b3563_0_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620f0b3563_0_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7" name="Google Shape;87;g620f0b3563_0_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8" name="Google Shape;88;g620f0b3563_0_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9" name="Google Shape;89;g620f0b3563_0_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bcd3e6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전자결재시스템 화면 설계서</a:t>
            </a:r>
            <a:endParaRPr/>
          </a:p>
        </p:txBody>
      </p:sp>
      <p:graphicFrame>
        <p:nvGraphicFramePr>
          <p:cNvPr id="165" name="Google Shape;165;g634bcd3e66_0_0"/>
          <p:cNvGraphicFramePr/>
          <p:nvPr/>
        </p:nvGraphicFramePr>
        <p:xfrm>
          <a:off x="952500" y="2780200"/>
          <a:ext cx="10287000" cy="356589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081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4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10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버젼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일자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이력 사항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작성자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1.0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2019-09-16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초안 작성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이진호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1.1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2019-09-17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페이지 1개 추가 및 목차 페이지 내용 변경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이진호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1.2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2019-09-19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메인영역 페이지 추가(비밀번호 변경 페이지) 및 양식 수정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이진호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1.3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2019-10-06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전자결재페이지 영역 수정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이진호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66" name="Google Shape;166;g634bcd3e66_0_0"/>
          <p:cNvSpPr txBox="1"/>
          <p:nvPr/>
        </p:nvSpPr>
        <p:spPr>
          <a:xfrm>
            <a:off x="952500" y="2260188"/>
            <a:ext cx="10287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g635e6cd777_0_309"/>
          <p:cNvGraphicFramePr/>
          <p:nvPr/>
        </p:nvGraphicFramePr>
        <p:xfrm>
          <a:off x="9481525" y="955975"/>
          <a:ext cx="2499650" cy="1475493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사번은 읽기전용 텍스트로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현재부서를 출력, select tag로 변경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3" name="Google Shape;243;g635e6cd777_0_30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635e6cd777_0_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79999" cy="5759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45" name="Google Shape;245;g635e6cd777_0_309"/>
          <p:cNvGraphicFramePr/>
          <p:nvPr>
            <p:extLst>
              <p:ext uri="{D42A27DB-BD31-4B8C-83A1-F6EECF244321}">
                <p14:modId xmlns:p14="http://schemas.microsoft.com/office/powerpoint/2010/main" val="2919278174"/>
              </p:ext>
            </p:extLst>
          </p:nvPr>
        </p:nvGraphicFramePr>
        <p:xfrm>
          <a:off x="100900" y="127150"/>
          <a:ext cx="11880275" cy="81866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6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1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7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56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AM</a:t>
                      </a:r>
                      <a:r>
                        <a:rPr lang="es" sz="1200" b="1" dirty="0">
                          <a:solidFill>
                            <a:schemeClr val="dk1"/>
                          </a:solidFill>
                        </a:rPr>
                        <a:t>-MAI-CON-SEL-UPD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dirty="0"/>
                        <a:t>U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g60bdfc2b5c_3_1"/>
          <p:cNvGraphicFramePr/>
          <p:nvPr/>
        </p:nvGraphicFramePr>
        <p:xfrm>
          <a:off x="9481525" y="955975"/>
          <a:ext cx="2499650" cy="3496997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 비밀번호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변경할 비밀번호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변경할 비밀번호 확인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취소버튼 클릭시 팝업창으로 ‘취소시 수정사항은 반영되지 않습니다.’ 출력후 확인버튼 클릭시 정보수정 선택 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확인버튼 클릭시 팝업창으로 ‘비밀번호가 변경되었습니다’ 출력후 확인버튼 클릭시 정보수정 선택 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52" name="Google Shape;252;g60bdfc2b5c_3_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g60bdfc2b5c_3_1"/>
          <p:cNvGraphicFramePr/>
          <p:nvPr>
            <p:extLst>
              <p:ext uri="{D42A27DB-BD31-4B8C-83A1-F6EECF244321}">
                <p14:modId xmlns:p14="http://schemas.microsoft.com/office/powerpoint/2010/main" val="2936227848"/>
              </p:ext>
            </p:extLst>
          </p:nvPr>
        </p:nvGraphicFramePr>
        <p:xfrm>
          <a:off x="100900" y="127150"/>
          <a:ext cx="11880275" cy="81866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6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1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7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56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AM</a:t>
                      </a:r>
                      <a:r>
                        <a:rPr lang="es" sz="1200" b="1" dirty="0">
                          <a:solidFill>
                            <a:schemeClr val="dk1"/>
                          </a:solidFill>
                        </a:rPr>
                        <a:t>-MAI-CON-SEL-PWD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chemeClr val="dk1"/>
                          </a:solidFill>
                        </a:rPr>
                        <a:t>메인 &gt; 전자결재 메인 &gt; 정보수정 선택 &gt; 비밀번호변경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pwd.html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dirty="0"/>
                        <a:t>U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54" name="Google Shape;254;g60bdfc2b5c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g620f0b3563_0_0"/>
          <p:cNvGraphicFramePr/>
          <p:nvPr>
            <p:extLst>
              <p:ext uri="{D42A27DB-BD31-4B8C-83A1-F6EECF244321}">
                <p14:modId xmlns:p14="http://schemas.microsoft.com/office/powerpoint/2010/main" val="171569289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</a:t>
                      </a:r>
                      <a:r>
                        <a:rPr lang="es" sz="1200" b="1" u="none" strike="noStrike" cap="none"/>
                        <a:t>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CRUD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1" name="Google Shape;261;g620f0b3563_0_0"/>
          <p:cNvGraphicFramePr/>
          <p:nvPr>
            <p:extLst>
              <p:ext uri="{D42A27DB-BD31-4B8C-83A1-F6EECF244321}">
                <p14:modId xmlns:p14="http://schemas.microsoft.com/office/powerpoint/2010/main" val="1889647810"/>
              </p:ext>
            </p:extLst>
          </p:nvPr>
        </p:nvGraphicFramePr>
        <p:xfrm>
          <a:off x="9481525" y="955975"/>
          <a:ext cx="2499650" cy="342163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 dirty="0"/>
                        <a:t>No.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검색 종류인 결재종류, 문서제목을 선택함. 기본값은 결재종류로 지정.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선택한 검색 종류로 찾을 내용을 입력.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검색 항목과 내용으로 해당되는 문서를 검색. 검색에 해당되는 결재문서를 바로 아래 15개 행에 출력.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찾을 내용 없이 검색 버튼 클릭 시, '검색어를 입력해주세요.' alert창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strike="noStrike" cap="none" dirty="0" smtClean="0"/>
                        <a:t>05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effectLst/>
                        </a:rPr>
                        <a:t>검색 종류와 입력한 내용으로 해당되는 문서가 없을 시</a:t>
                      </a:r>
                      <a:r>
                        <a:rPr lang="en-US" altLang="ko-KR" sz="900" dirty="0" smtClean="0">
                          <a:effectLst/>
                        </a:rPr>
                        <a:t>, '</a:t>
                      </a:r>
                      <a:r>
                        <a:rPr lang="ko-KR" altLang="en-US" sz="900" dirty="0" smtClean="0">
                          <a:effectLst/>
                        </a:rPr>
                        <a:t>없습니다</a:t>
                      </a:r>
                      <a:r>
                        <a:rPr lang="en-US" altLang="ko-KR" sz="900" dirty="0" smtClean="0">
                          <a:effectLst/>
                        </a:rPr>
                        <a:t>.' alert</a:t>
                      </a:r>
                      <a:r>
                        <a:rPr lang="ko-KR" altLang="en-US" sz="900" dirty="0" smtClean="0">
                          <a:effectLst/>
                        </a:rPr>
                        <a:t>창 띄움</a:t>
                      </a:r>
                      <a:r>
                        <a:rPr lang="en-US" altLang="ko-KR" sz="900" dirty="0" smtClean="0">
                          <a:effectLst/>
                        </a:rPr>
                        <a:t>.</a:t>
                      </a:r>
                      <a:endParaRPr lang="ko-KR" altLang="en-US" sz="900" dirty="0" smtClean="0"/>
                    </a:p>
                  </a:txBody>
                  <a:tcPr marL="28575" marR="2857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g620f0b3563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16" y="1050167"/>
            <a:ext cx="6818618" cy="5675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g620f0b3563_0_8"/>
          <p:cNvGraphicFramePr/>
          <p:nvPr>
            <p:extLst>
              <p:ext uri="{D42A27DB-BD31-4B8C-83A1-F6EECF244321}">
                <p14:modId xmlns:p14="http://schemas.microsoft.com/office/powerpoint/2010/main" val="4241916202"/>
              </p:ext>
            </p:extLst>
          </p:nvPr>
        </p:nvGraphicFramePr>
        <p:xfrm>
          <a:off x="9481525" y="955975"/>
          <a:ext cx="2499650" cy="290525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 dirty="0"/>
                        <a:t>No.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 dirty="0" smtClean="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수, 발신별 오름차순/내림차순 정렬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 smtClean="0"/>
                        <a:t>07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한 번 클릭 시 대기 진행, 완료 순서로 정렬다시 한 번 클릭 시 역순인 완료, 진행, 대기순으로 정렬.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 smtClean="0"/>
                        <a:t>08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등록일자로 오름차순/내림차순 정렬.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 smtClean="0"/>
                        <a:t>09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게시판 내용의 기본 정렬은 1순위 수/발신 , 2순위 결재상태, 3순위 등록일자로 구성.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70" name="Google Shape;270;g620f0b3563_0_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g620f0b3563_0_8"/>
          <p:cNvGraphicFramePr/>
          <p:nvPr>
            <p:extLst>
              <p:ext uri="{D42A27DB-BD31-4B8C-83A1-F6EECF244321}">
                <p14:modId xmlns:p14="http://schemas.microsoft.com/office/powerpoint/2010/main" val="272100984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</a:t>
                      </a:r>
                      <a:r>
                        <a:rPr lang="es" sz="1200" b="1" u="none" strike="noStrike" cap="none"/>
                        <a:t>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R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1" y="967025"/>
            <a:ext cx="6947478" cy="57615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g620f0b3563_0_16"/>
          <p:cNvGraphicFramePr/>
          <p:nvPr>
            <p:extLst>
              <p:ext uri="{D42A27DB-BD31-4B8C-83A1-F6EECF244321}">
                <p14:modId xmlns:p14="http://schemas.microsoft.com/office/powerpoint/2010/main" val="2162971607"/>
              </p:ext>
            </p:extLst>
          </p:nvPr>
        </p:nvGraphicFramePr>
        <p:xfrm>
          <a:off x="9481525" y="955975"/>
          <a:ext cx="2499650" cy="466544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 dirty="0"/>
                        <a:t>No.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altLang="ko-KR" sz="900" u="none" strike="noStrike" cap="none" dirty="0" smtClean="0"/>
                        <a:t>10</a:t>
                      </a:r>
                      <a:endParaRPr sz="900" u="none" strike="noStrike" cap="none" baseline="0" dirty="0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문서제목 항목의 각 제목 클릭 시 해당 결재문서로 이동.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 smtClean="0"/>
                        <a:t>11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내 문서함의 페이지를 5단위(1~5, 6~10, 11~15 등)로 끊어서 이전으로 이동함. 첫 단위(1~5)페이지에 있을 시 클릭만 되고 작동하지 않음.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첫 페이지는 1,6,11,16,21 등의 페이지가 나옴.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 smtClean="0"/>
                        <a:t>12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각 페이지 수에 해당하는 내 문서함 페이지로 이동함. 현재 잔류하고 있 는 페이지 수를 클릭해도 작동하지 않음.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 smtClean="0"/>
                        <a:t>13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strike="noStrike" cap="none"/>
                        <a:t>내 문서함의 페이지를 5단위(1~5, 6~10, 11~15 등)로 끊어서 다음으로 이동함. 마지막 단위 페이지에 있을 시 클릭만 되고 작동하지 않음. DB의 마지막 페이지 까지 계속 다음으로 이동.</a:t>
                      </a:r>
                      <a:endParaRPr sz="9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strike="noStrike" cap="none"/>
                        <a:t>첫 페이지는 1,6,11,16,21 등의 페이지가 나옴.</a:t>
                      </a:r>
                      <a:endParaRPr sz="900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 smtClean="0"/>
                        <a:t>14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기안서 문서의 작성 페이지로 이동.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79" name="Google Shape;279;g620f0b3563_0_1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g620f0b3563_0_16"/>
          <p:cNvGraphicFramePr/>
          <p:nvPr>
            <p:extLst>
              <p:ext uri="{D42A27DB-BD31-4B8C-83A1-F6EECF244321}">
                <p14:modId xmlns:p14="http://schemas.microsoft.com/office/powerpoint/2010/main" val="3378839684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</a:t>
                      </a:r>
                      <a:r>
                        <a:rPr lang="es" sz="1200" b="1" u="none" strike="noStrike" cap="none"/>
                        <a:t>-APP-MAI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R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32" y="1028601"/>
            <a:ext cx="6874635" cy="57184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g620f0b3563_0_24"/>
          <p:cNvGraphicFramePr/>
          <p:nvPr>
            <p:extLst>
              <p:ext uri="{D42A27DB-BD31-4B8C-83A1-F6EECF244321}">
                <p14:modId xmlns:p14="http://schemas.microsoft.com/office/powerpoint/2010/main" val="318016608"/>
              </p:ext>
            </p:extLst>
          </p:nvPr>
        </p:nvGraphicFramePr>
        <p:xfrm>
          <a:off x="9481525" y="955975"/>
          <a:ext cx="2499650" cy="331299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 dirty="0"/>
                        <a:t>기능설명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전자결재 문서의 종류인 기안서와 휴가신청서를 선택하여 각 문서로 이동함. 기본값은 기안서로 지정.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“</a:t>
                      </a:r>
                      <a:r>
                        <a:rPr lang="ko-KR" altLang="en-US" sz="900" u="none" strike="noStrike" cap="none" dirty="0"/>
                        <a:t>작성자 정보 표</a:t>
                      </a:r>
                      <a:r>
                        <a:rPr lang="es" sz="900" u="none" strike="noStrike" cap="none" dirty="0"/>
                        <a:t>” </a:t>
                      </a:r>
                      <a:r>
                        <a:rPr lang="ko-KR" altLang="en-US" sz="900" u="none" strike="noStrike" cap="none" dirty="0"/>
                        <a:t>에 </a:t>
                      </a:r>
                      <a:r>
                        <a:rPr lang="es" sz="900" u="none" strike="noStrike" cap="none" dirty="0"/>
                        <a:t>이름/직책/소속 항목은 로그인한 유저의 DB를 읽어와서 자동으로 작성됨.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“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” </a:t>
                      </a:r>
                      <a:r>
                        <a:rPr lang="ko-KR" altLang="en-US" sz="900" u="none" strike="noStrike" cap="none" dirty="0"/>
                        <a:t>에 </a:t>
                      </a:r>
                      <a:r>
                        <a:rPr lang="es" sz="900" u="none" strike="noStrike" cap="none" dirty="0"/>
                        <a:t>해당 문서의 결재라인에 지정된 유저들을 작성자/중간결재자/최종결재자 순의 유저 정보를 DB에서 읽어 옴.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04</a:t>
                      </a:r>
                      <a:endParaRPr sz="900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/>
                        <a:t>“</a:t>
                      </a:r>
                      <a:r>
                        <a:rPr lang="ko-KR" altLang="en-US" sz="900" u="none" strike="noStrike" cap="none" dirty="0"/>
                        <a:t>결재 라인 표</a:t>
                      </a:r>
                      <a:r>
                        <a:rPr lang="en-US" altLang="ko-KR" sz="900" u="none" strike="noStrike" cap="none" dirty="0"/>
                        <a:t>“ </a:t>
                      </a:r>
                      <a:r>
                        <a:rPr lang="ko-KR" altLang="en-US" sz="900" u="none" strike="noStrike" cap="none" dirty="0"/>
                        <a:t>에 문서의 작성이 완료되면 </a:t>
                      </a:r>
                      <a:r>
                        <a:rPr lang="en-US" altLang="ko-KR" sz="900" u="none" strike="noStrike" cap="none" dirty="0"/>
                        <a:t>“[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]”</a:t>
                      </a:r>
                      <a:r>
                        <a:rPr lang="ko-KR" altLang="en-US" sz="900" u="none" strike="noStrike" cap="none" dirty="0"/>
                        <a:t>과 작성 날짜가 입력됨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8" name="Google Shape;288;g620f0b3563_0_2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g620f0b3563_0_24"/>
          <p:cNvGraphicFramePr/>
          <p:nvPr>
            <p:extLst>
              <p:ext uri="{D42A27DB-BD31-4B8C-83A1-F6EECF244321}">
                <p14:modId xmlns:p14="http://schemas.microsoft.com/office/powerpoint/2010/main" val="2068612598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</a:t>
                      </a:r>
                      <a:r>
                        <a:rPr lang="es" sz="1200" b="1" u="none" strike="noStrike" cap="none"/>
                        <a:t>-APP-MAI-DRA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기안서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RU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9C7C72-934F-4900-B9F9-8D7FBBD8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25" y="1163675"/>
            <a:ext cx="573405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g620f0b3563_0_32"/>
          <p:cNvGraphicFramePr/>
          <p:nvPr>
            <p:extLst>
              <p:ext uri="{D42A27DB-BD31-4B8C-83A1-F6EECF244321}">
                <p14:modId xmlns:p14="http://schemas.microsoft.com/office/powerpoint/2010/main" val="2868727022"/>
              </p:ext>
            </p:extLst>
          </p:nvPr>
        </p:nvGraphicFramePr>
        <p:xfrm>
          <a:off x="9481525" y="955975"/>
          <a:ext cx="2499650" cy="290525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제목</a:t>
                      </a:r>
                      <a:r>
                        <a:rPr lang="ko-KR" altLang="en-US" sz="900" u="none" strike="noStrike" cap="none" dirty="0"/>
                        <a:t>을</a:t>
                      </a:r>
                      <a:r>
                        <a:rPr lang="es" sz="900" u="none" strike="noStrike" cap="none" dirty="0"/>
                        <a:t> 50</a:t>
                      </a:r>
                      <a:r>
                        <a:rPr lang="ko-KR" altLang="en-US" sz="900" u="none" strike="noStrike" cap="none" dirty="0"/>
                        <a:t>자로 제한하여 입력 받음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내용을 </a:t>
                      </a: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자로 제한하여 입력 받음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제목 입력 없이 등록 버튼 클릭 시, '제목을 입력해주세요.' alert창 띄움.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확인 버튼 클릭 시  alert창 소멸.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내용 입력 없이 등록 버튼 클릭 시, '내용을 입력해주세요.' alert창 띄움.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확인 버튼 클릭 시  alert창 소멸.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7" name="Google Shape;297;g620f0b3563_0_3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620f0b3563_0_32"/>
          <p:cNvGraphicFramePr/>
          <p:nvPr>
            <p:extLst>
              <p:ext uri="{D42A27DB-BD31-4B8C-83A1-F6EECF244321}">
                <p14:modId xmlns:p14="http://schemas.microsoft.com/office/powerpoint/2010/main" val="230509463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AM-APP-MAI-DRA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기안서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3538C7-028E-4AC9-891B-A084F83A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50" y="1162162"/>
            <a:ext cx="5410200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g620f0b3563_0_40"/>
          <p:cNvGraphicFramePr/>
          <p:nvPr/>
        </p:nvGraphicFramePr>
        <p:xfrm>
          <a:off x="9481525" y="955976"/>
          <a:ext cx="2499650" cy="390899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모든 내용이 입력 후 등록 버튼 클릭 시 '등록하시겠습니까?' Confirm창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11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새로운 문서 작성 단계에서 수정, 삭제, 승인, 반려 버튼 비활성화.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취소 버튼 클릭 시,  '문서함으로 넘어가겠습니까?' Confirm창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'문서함으로 넘어가겠습니까?' Confirm창 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06" name="Google Shape;306;g620f0b3563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g620f0b3563_0_40"/>
          <p:cNvGraphicFramePr/>
          <p:nvPr>
            <p:extLst>
              <p:ext uri="{D42A27DB-BD31-4B8C-83A1-F6EECF244321}">
                <p14:modId xmlns:p14="http://schemas.microsoft.com/office/powerpoint/2010/main" val="383363658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</a:t>
                      </a:r>
                      <a:r>
                        <a:rPr lang="es" sz="1200" b="1" u="none" strike="noStrike" cap="none"/>
                        <a:t>-APP-MAI-DRA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기안서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B09C78-8565-409E-B148-75A3DEBD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25" y="1239875"/>
            <a:ext cx="535305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g620f0b3563_0_48"/>
          <p:cNvGraphicFramePr/>
          <p:nvPr>
            <p:extLst>
              <p:ext uri="{D42A27DB-BD31-4B8C-83A1-F6EECF244321}">
                <p14:modId xmlns:p14="http://schemas.microsoft.com/office/powerpoint/2010/main" val="3410462815"/>
              </p:ext>
            </p:extLst>
          </p:nvPr>
        </p:nvGraphicFramePr>
        <p:xfrm>
          <a:off x="9481525" y="955975"/>
          <a:ext cx="2499650" cy="331299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전자결재 문서의 종류인 기안서와 휴가신청서를 선택함. 기본값은 기안서로 지정.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“작성자 정보 표” 에 이름</a:t>
                      </a:r>
                      <a:r>
                        <a:rPr lang="en-US" altLang="ko-KR" sz="900" u="none" strike="noStrike" cap="none" dirty="0"/>
                        <a:t>/</a:t>
                      </a:r>
                      <a:r>
                        <a:rPr lang="ko-KR" altLang="en-US" sz="900" u="none" strike="noStrike" cap="none" dirty="0"/>
                        <a:t>직책</a:t>
                      </a:r>
                      <a:r>
                        <a:rPr lang="en-US" altLang="ko-KR" sz="900" u="none" strike="noStrike" cap="none" dirty="0"/>
                        <a:t>/</a:t>
                      </a:r>
                      <a:r>
                        <a:rPr lang="ko-KR" altLang="en-US" sz="900" u="none" strike="noStrike" cap="none" dirty="0"/>
                        <a:t>소속 항목은 로그인한 유저의 </a:t>
                      </a:r>
                      <a:r>
                        <a:rPr lang="en-US" altLang="ko-KR" sz="900" u="none" strike="noStrike" cap="none" dirty="0"/>
                        <a:t>DB</a:t>
                      </a:r>
                      <a:r>
                        <a:rPr lang="ko-KR" altLang="en-US" sz="900" u="none" strike="noStrike" cap="none" dirty="0"/>
                        <a:t>를 읽어와서 자동으로 작성됨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“결재 라인 표” 에 해당 문서의 결재라인에 지정된 유저들을 작성자</a:t>
                      </a:r>
                      <a:r>
                        <a:rPr lang="en-US" altLang="ko-KR" sz="900" u="none" strike="noStrike" cap="none" dirty="0"/>
                        <a:t>/</a:t>
                      </a:r>
                      <a:r>
                        <a:rPr lang="ko-KR" altLang="en-US" sz="900" u="none" strike="noStrike" cap="none" dirty="0" err="1"/>
                        <a:t>중간결재자</a:t>
                      </a:r>
                      <a:r>
                        <a:rPr lang="en-US" altLang="ko-KR" sz="900" u="none" strike="noStrike" cap="none" dirty="0"/>
                        <a:t>/</a:t>
                      </a:r>
                      <a:r>
                        <a:rPr lang="ko-KR" altLang="en-US" sz="900" u="none" strike="noStrike" cap="none" dirty="0" err="1"/>
                        <a:t>최종결재자</a:t>
                      </a:r>
                      <a:r>
                        <a:rPr lang="ko-KR" altLang="en-US" sz="900" u="none" strike="noStrike" cap="none" dirty="0"/>
                        <a:t> 순의 유저 정보를 </a:t>
                      </a:r>
                      <a:r>
                        <a:rPr lang="en-US" altLang="ko-KR" sz="900" u="none" strike="noStrike" cap="none" dirty="0"/>
                        <a:t>DB</a:t>
                      </a:r>
                      <a:r>
                        <a:rPr lang="ko-KR" altLang="en-US" sz="900" u="none" strike="noStrike" cap="none" dirty="0"/>
                        <a:t>에서 읽어 옴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“결재 라인 표“ 에 문서의 작성이 완료되면 “</a:t>
                      </a:r>
                      <a:r>
                        <a:rPr lang="en-US" altLang="ko-KR" sz="900" u="none" strike="noStrike" cap="none" dirty="0"/>
                        <a:t>[</a:t>
                      </a:r>
                      <a:r>
                        <a:rPr lang="ko-KR" altLang="en-US" sz="900" u="none" strike="noStrike" cap="none" dirty="0"/>
                        <a:t>승인</a:t>
                      </a:r>
                      <a:r>
                        <a:rPr lang="en-US" altLang="ko-KR" sz="900" u="none" strike="noStrike" cap="none" dirty="0"/>
                        <a:t>]”</a:t>
                      </a:r>
                      <a:r>
                        <a:rPr lang="ko-KR" altLang="en-US" sz="900" u="none" strike="noStrike" cap="none" dirty="0"/>
                        <a:t>과 작성 날짜가 입력됨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lang="ko-KR" altLang="en-US"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5" name="Google Shape;315;g620f0b3563_0_4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g620f0b3563_0_48"/>
          <p:cNvGraphicFramePr/>
          <p:nvPr>
            <p:extLst>
              <p:ext uri="{D42A27DB-BD31-4B8C-83A1-F6EECF244321}">
                <p14:modId xmlns:p14="http://schemas.microsoft.com/office/powerpoint/2010/main" val="399074249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</a:t>
                      </a:r>
                      <a:r>
                        <a:rPr lang="es" sz="1200" b="1" u="none" strike="noStrike" cap="none"/>
                        <a:t>-APP-MAI-VAC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휴가신청서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vacaition.html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RU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523C2C-3DF0-484B-B697-F3D3991C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00" y="1225887"/>
            <a:ext cx="544830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g620f0b3563_0_56"/>
          <p:cNvGraphicFramePr/>
          <p:nvPr>
            <p:extLst>
              <p:ext uri="{D42A27DB-BD31-4B8C-83A1-F6EECF244321}">
                <p14:modId xmlns:p14="http://schemas.microsoft.com/office/powerpoint/2010/main" val="293791318"/>
              </p:ext>
            </p:extLst>
          </p:nvPr>
        </p:nvGraphicFramePr>
        <p:xfrm>
          <a:off x="9481525" y="955976"/>
          <a:ext cx="2499650" cy="4341435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제목을 50</a:t>
                      </a:r>
                      <a:r>
                        <a:rPr lang="ko-KR" altLang="en-US" sz="900" u="none" strike="noStrike" cap="none" dirty="0"/>
                        <a:t>자로 제한하여 </a:t>
                      </a:r>
                      <a:r>
                        <a:rPr lang="es" sz="900" u="none" strike="noStrike" cap="none" dirty="0"/>
                        <a:t>입력</a:t>
                      </a:r>
                      <a:r>
                        <a:rPr lang="ko-KR" altLang="en-US" sz="900" u="none" strike="noStrike" cap="none" dirty="0"/>
                        <a:t>받음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라디오 셀럭터를 이용하여 연차/병가/휴가/기타를 선택. </a:t>
                      </a:r>
                      <a:r>
                        <a:rPr lang="ko-KR" altLang="en-US" sz="900" u="none" strike="noStrike" cap="none" dirty="0"/>
                        <a:t>기본값은 연차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달력을 이용하여 휴가의 시작 날을 선택.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달력을 이용하여 휴가의 마지막 날을 선택.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입력된 휴가 시작과 마지막 날의 일수를 계산하여 자동 입력.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시작 일 보다 더 빠른 마지막 날을 선택하면(값이 마이너스가 되면) '날짜를 올바르게 선택하세요.' 출력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시작 일 보다 더 빠른 마지막 날을 선택한(값이 마이너스가 된) 상태에서 </a:t>
                      </a:r>
                      <a:endParaRPr sz="900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 dirty="0"/>
                        <a:t>등록 버튼 선택 시, '날짜를 올바르게 선택하세요.' alert창 띄움.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24" name="Google Shape;324;g620f0b3563_0_5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g620f0b3563_0_56"/>
          <p:cNvGraphicFramePr/>
          <p:nvPr>
            <p:extLst>
              <p:ext uri="{D42A27DB-BD31-4B8C-83A1-F6EECF244321}">
                <p14:modId xmlns:p14="http://schemas.microsoft.com/office/powerpoint/2010/main" val="361174257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</a:t>
                      </a:r>
                      <a:r>
                        <a:rPr lang="es" sz="1200" b="1" u="none" strike="noStrike" cap="none"/>
                        <a:t>-APP-MAI-VAC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휴가신청서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vacaition.html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36A17B-5977-4805-A0CD-EFF57DA8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50" y="1211300"/>
            <a:ext cx="548640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4bcd3e66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목차</a:t>
            </a:r>
            <a:endParaRPr/>
          </a:p>
        </p:txBody>
      </p:sp>
      <p:sp>
        <p:nvSpPr>
          <p:cNvPr id="173" name="Google Shape;173;g634bcd3e66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1 메인페이지 영역(3 - 11페이지)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2 전자결재 페이지 영역(12 - 25페이지)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3 게시판 페이지 영역(26 - 33페이지)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g620f0b3563_0_64"/>
          <p:cNvGraphicFramePr/>
          <p:nvPr>
            <p:extLst>
              <p:ext uri="{D42A27DB-BD31-4B8C-83A1-F6EECF244321}">
                <p14:modId xmlns:p14="http://schemas.microsoft.com/office/powerpoint/2010/main" val="2860076162"/>
              </p:ext>
            </p:extLst>
          </p:nvPr>
        </p:nvGraphicFramePr>
        <p:xfrm>
          <a:off x="9481525" y="955975"/>
          <a:ext cx="2499650" cy="313705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사유를 </a:t>
                      </a:r>
                      <a:r>
                        <a:rPr lang="en-US" altLang="ko-KR" sz="900" u="none" strike="noStrike" cap="none" dirty="0"/>
                        <a:t>2000</a:t>
                      </a:r>
                      <a:r>
                        <a:rPr lang="ko-KR" altLang="en-US" sz="900" u="none" strike="noStrike" cap="none" dirty="0"/>
                        <a:t>자로 제한하여 입력 받음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제목 입력 없이 등록 버튼 클릭 시</a:t>
                      </a:r>
                      <a:r>
                        <a:rPr lang="en-US" altLang="ko-KR" sz="900" u="none" strike="noStrike" cap="none" dirty="0"/>
                        <a:t>, '</a:t>
                      </a:r>
                      <a:r>
                        <a:rPr lang="ko-KR" altLang="en-US" sz="900" u="none" strike="noStrike" cap="none" dirty="0"/>
                        <a:t>제목을 입력해주세요</a:t>
                      </a:r>
                      <a:r>
                        <a:rPr lang="en-US" altLang="ko-KR" sz="900" u="none" strike="noStrike" cap="none" dirty="0"/>
                        <a:t>.' alert</a:t>
                      </a:r>
                      <a:r>
                        <a:rPr lang="ko-KR" altLang="en-US" sz="900" u="none" strike="noStrike" cap="none" dirty="0"/>
                        <a:t>창 띄움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확인 버튼 클릭 시  </a:t>
                      </a:r>
                      <a:r>
                        <a:rPr lang="en-US" altLang="ko-KR" sz="900" u="none" strike="noStrike" cap="none" dirty="0"/>
                        <a:t>alert</a:t>
                      </a:r>
                      <a:r>
                        <a:rPr lang="ko-KR" altLang="en-US" sz="900" u="none" strike="noStrike" cap="none" dirty="0"/>
                        <a:t>창 소멸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입력한 휴가 기간 없이 등록 버튼 클릭 시</a:t>
                      </a:r>
                      <a:r>
                        <a:rPr lang="en-US" altLang="ko-KR" sz="900" u="none" strike="noStrike" cap="none" dirty="0"/>
                        <a:t>,'</a:t>
                      </a:r>
                      <a:r>
                        <a:rPr lang="ko-KR" altLang="en-US" sz="900" u="none" strike="noStrike" cap="none" dirty="0"/>
                        <a:t>날짜를 입력해주세요</a:t>
                      </a:r>
                      <a:r>
                        <a:rPr lang="en-US" altLang="ko-KR" sz="900" u="none" strike="noStrike" cap="none" dirty="0"/>
                        <a:t>.' alert</a:t>
                      </a:r>
                      <a:r>
                        <a:rPr lang="ko-KR" altLang="en-US" sz="900" u="none" strike="noStrike" cap="none" dirty="0"/>
                        <a:t>창 띄움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확인 버튼 클릭 시  </a:t>
                      </a:r>
                      <a:r>
                        <a:rPr lang="en-US" altLang="ko-KR" sz="900" u="none" strike="noStrike" cap="none" dirty="0"/>
                        <a:t>alert</a:t>
                      </a:r>
                      <a:r>
                        <a:rPr lang="ko-KR" altLang="en-US" sz="900" u="none" strike="noStrike" cap="none" dirty="0"/>
                        <a:t>창 소멸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사유 입력 없이 등록 버튼 클릭 시</a:t>
                      </a:r>
                      <a:r>
                        <a:rPr lang="en-US" altLang="ko-KR" sz="900" u="none" strike="noStrike" cap="none" dirty="0"/>
                        <a:t>, '</a:t>
                      </a:r>
                      <a:r>
                        <a:rPr lang="ko-KR" altLang="en-US" sz="900" u="none" strike="noStrike" cap="none" dirty="0"/>
                        <a:t>사유를 입력해주세요</a:t>
                      </a:r>
                      <a:r>
                        <a:rPr lang="en-US" altLang="ko-KR" sz="900" u="none" strike="noStrike" cap="none" dirty="0"/>
                        <a:t>.' alert</a:t>
                      </a:r>
                      <a:r>
                        <a:rPr lang="ko-KR" altLang="en-US" sz="900" u="none" strike="noStrike" cap="none" dirty="0"/>
                        <a:t>창 띄움</a:t>
                      </a:r>
                      <a:r>
                        <a:rPr lang="en-US" altLang="ko-KR" sz="900" u="none" strike="noStrike" cap="none" dirty="0"/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/>
                        <a:t>확인 버튼 클릭 시  </a:t>
                      </a:r>
                      <a:r>
                        <a:rPr lang="en-US" altLang="ko-KR" sz="900" u="none" strike="noStrike" cap="none" dirty="0"/>
                        <a:t>alert</a:t>
                      </a:r>
                      <a:r>
                        <a:rPr lang="ko-KR" altLang="en-US" sz="900" u="none" strike="noStrike" cap="none" dirty="0"/>
                        <a:t>창 소멸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33" name="Google Shape;333;g620f0b3563_0_6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g620f0b3563_0_64"/>
          <p:cNvGraphicFramePr/>
          <p:nvPr>
            <p:extLst>
              <p:ext uri="{D42A27DB-BD31-4B8C-83A1-F6EECF244321}">
                <p14:modId xmlns:p14="http://schemas.microsoft.com/office/powerpoint/2010/main" val="4141022005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u="none" strike="noStrike" cap="none" dirty="0"/>
                        <a:t>APP-MAI-VAC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휴가신청서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vacaition.html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9C4639-5EA2-4F1D-B539-B96FA655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50" y="1230350"/>
            <a:ext cx="541020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g620f0b3563_0_72"/>
          <p:cNvGraphicFramePr/>
          <p:nvPr/>
        </p:nvGraphicFramePr>
        <p:xfrm>
          <a:off x="9481525" y="955975"/>
          <a:ext cx="2499650" cy="406009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모든 내용이 입력 후 등록 버튼 클릭 시 '등록하시겠습니까?' Confirm창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 작성 단계에서 수정, 삭제 , 승인, 반려 버튼 비활성화.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42" name="Google Shape;342;g620f0b3563_0_7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g620f0b3563_0_72"/>
          <p:cNvGraphicFramePr/>
          <p:nvPr>
            <p:extLst>
              <p:ext uri="{D42A27DB-BD31-4B8C-83A1-F6EECF244321}">
                <p14:modId xmlns:p14="http://schemas.microsoft.com/office/powerpoint/2010/main" val="197291275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u="none" strike="noStrike" cap="none" dirty="0"/>
                        <a:t>APP-MAI-VAC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휴가신청서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vacaition.html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C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260514-5802-431E-99EE-8906DED3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75" y="1225587"/>
            <a:ext cx="539115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g620f0b3563_0_80"/>
          <p:cNvGraphicFramePr/>
          <p:nvPr>
            <p:extLst>
              <p:ext uri="{D42A27DB-BD31-4B8C-83A1-F6EECF244321}">
                <p14:modId xmlns:p14="http://schemas.microsoft.com/office/powerpoint/2010/main" val="1835306979"/>
              </p:ext>
            </p:extLst>
          </p:nvPr>
        </p:nvGraphicFramePr>
        <p:xfrm>
          <a:off x="9481525" y="955975"/>
          <a:ext cx="2499650" cy="5260304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 비활성화.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활성화하여 클릭 시, '수정하시겠습니까?' Confirm 창 띄움.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'수정하시겠습니까?' 의 Confirm창 확인 버튼 클릭 시, 수정 화면으로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 활성화하여 클릭 시, ＇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정말 </a:t>
                      </a:r>
                      <a:r>
                        <a:rPr lang="e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삭제하시겠습니까?' Confirm 창 띄움.</a:t>
                      </a:r>
                      <a:endParaRPr sz="9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정말 </a:t>
                      </a:r>
                      <a:r>
                        <a:rPr lang="e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삭제하시겠습니까?' 의 Confirm창 확인 버튼 클릭 시, 문서 삭제 후, 내 문서함으로 이동.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승인, 반려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51" name="Google Shape;351;g620f0b3563_0_8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g620f0b3563_0_80"/>
          <p:cNvGraphicFramePr/>
          <p:nvPr>
            <p:extLst>
              <p:ext uri="{D42A27DB-BD31-4B8C-83A1-F6EECF244321}">
                <p14:modId xmlns:p14="http://schemas.microsoft.com/office/powerpoint/2010/main" val="438348679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u="none" strike="noStrike" cap="none" dirty="0"/>
                        <a:t>APP-MAI-WAI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결재대기문서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vacationWait.html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D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7B8C02-B42F-415A-BFDC-2497195D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75" y="1254162"/>
            <a:ext cx="546735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g620f0b3563_0_88"/>
          <p:cNvGraphicFramePr/>
          <p:nvPr>
            <p:extLst>
              <p:ext uri="{D42A27DB-BD31-4B8C-83A1-F6EECF244321}">
                <p14:modId xmlns:p14="http://schemas.microsoft.com/office/powerpoint/2010/main" val="1495415723"/>
              </p:ext>
            </p:extLst>
          </p:nvPr>
        </p:nvGraphicFramePr>
        <p:xfrm>
          <a:off x="9481525" y="955975"/>
          <a:ext cx="2499650" cy="2715825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본인 결재 부분의 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'[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승인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]'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과 결재날짜 삭제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결재대기문서 값을 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에서 가져와 각 본문 항목에 삽입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u="none" strike="noStrike" cap="none"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 불가능했던 본문 항목이 입력 가능하도록 바뀜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버튼을 클릭하여 기존  데이터의 수정.</a:t>
                      </a:r>
                      <a:endParaRPr sz="9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60" name="Google Shape;360;g620f0b3563_0_8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g620f0b3563_0_88"/>
          <p:cNvGraphicFramePr/>
          <p:nvPr>
            <p:extLst>
              <p:ext uri="{D42A27DB-BD31-4B8C-83A1-F6EECF244321}">
                <p14:modId xmlns:p14="http://schemas.microsoft.com/office/powerpoint/2010/main" val="2459134099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1" u="none" strike="noStrike" cap="none" dirty="0"/>
                        <a:t>AM-</a:t>
                      </a:r>
                      <a:r>
                        <a:rPr lang="es" sz="1000" b="1" u="none" strike="noStrike" cap="none" dirty="0"/>
                        <a:t>APP-MAI-WAI-MOD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결재대기문서 &gt; 수정 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vacationModify.html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 dirty="0"/>
                        <a:t>D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02336F2-55BA-4D98-A7B6-8E733B39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62" y="1235112"/>
            <a:ext cx="5514975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g620f0b3563_0_96"/>
          <p:cNvGraphicFramePr/>
          <p:nvPr/>
        </p:nvGraphicFramePr>
        <p:xfrm>
          <a:off x="9481525" y="955975"/>
          <a:ext cx="2499650" cy="278025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등록, 수정, 삭제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승인, 반려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취소 버튼 클릭 시,  '문서함으로 넘어가겠습니까?' Confirm창 띄움.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'문서함으로 넘어가겠습니까?' Confirm창 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69" name="Google Shape;369;g620f0b3563_0_9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0" name="Google Shape;370;g620f0b3563_0_96"/>
          <p:cNvGraphicFramePr/>
          <p:nvPr>
            <p:extLst>
              <p:ext uri="{D42A27DB-BD31-4B8C-83A1-F6EECF244321}">
                <p14:modId xmlns:p14="http://schemas.microsoft.com/office/powerpoint/2010/main" val="2900846944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u="none" strike="noStrike" cap="none" dirty="0"/>
                        <a:t>APP-MAI-PRO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결재진행문서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draftApproval.html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8AC0F89-2DB2-4438-9215-CF91D1AC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62" y="1036525"/>
            <a:ext cx="5362575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20f0b3563_0_10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620f0b3563_0_104"/>
          <p:cNvGraphicFramePr/>
          <p:nvPr>
            <p:extLst>
              <p:ext uri="{D42A27DB-BD31-4B8C-83A1-F6EECF244321}">
                <p14:modId xmlns:p14="http://schemas.microsoft.com/office/powerpoint/2010/main" val="1075287576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u="none" strike="noStrike" cap="none" dirty="0"/>
                        <a:t>APP-MAI-COM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 u="none" strike="noStrike" cap="none"/>
                        <a:t>메인 &gt; 전자결재 메인 &gt; 결재완료문서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원치운 유학선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u="none" strike="noStrike" cap="none"/>
                        <a:t>draftModify.html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9" name="Google Shape;379;g620f0b3563_0_104"/>
          <p:cNvGraphicFramePr/>
          <p:nvPr/>
        </p:nvGraphicFramePr>
        <p:xfrm>
          <a:off x="9481525" y="955975"/>
          <a:ext cx="2499650" cy="27666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등록, 수정, 삭제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승인, 반려 버튼 비활성화.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취소 버튼 클릭 시,  '문서함으로 넘어가겠습니까?' Confirm창 띄움.</a:t>
                      </a: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strike="noStrike" cap="none"/>
                        <a:t> '문서함으로 넘어가겠습니까?' Confirm창  확인 버튼 클릭 시 , 내 문서함으로 이동.</a:t>
                      </a:r>
                      <a:endParaRPr sz="900" u="none" strike="noStrike" cap="none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80" name="Google Shape;380;g620f0b3563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9910" y="1092417"/>
            <a:ext cx="5462079" cy="559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g6030694b57_0_29"/>
          <p:cNvGraphicFramePr/>
          <p:nvPr/>
        </p:nvGraphicFramePr>
        <p:xfrm>
          <a:off x="9481525" y="955975"/>
          <a:ext cx="2499650" cy="3835818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좌측 “전체,부서,취미,자유”를 클릭시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해당 게시판으로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 클릭시 상세페이지로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글쓰기에서 작성시 -게시판 열에서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전체,부서,취미,자유중 지정한 게시판으로 지정되며 현재 아이디의 닉네임(작성자) 도 같이저장된다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-번호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글쓰기 작성순번으로 번호가 지정됨 (관리자는 공지로 최상단 지정할수 있음)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-생성날짜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인터넷 시간을 중심으로 생성날짜가 지정됨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87" name="Google Shape;387;g6030694b57_0_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g6030694b5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4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6030694b57_0_29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dirty="0"/>
                        <a:t>NOB-MAI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noticeBoard.html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g6030694b57_0_40"/>
          <p:cNvGraphicFramePr/>
          <p:nvPr/>
        </p:nvGraphicFramePr>
        <p:xfrm>
          <a:off x="9481525" y="955975"/>
          <a:ext cx="2499650" cy="34090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-조회수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대제목을 클릭시 아이디당으로 조회수 1개씩 증가됨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-추천수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상세페이지에서 추천에 따라 증가됨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-하단의 현재페이지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클릭시 해당 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-글쓰기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작성게시판으로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10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-검색어 입력 제목,제목+내용,작성자의 세부 검색조건에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따른 검색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96" name="Google Shape;396;g6030694b57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6030694b5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1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g6030694b57_0_4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dirty="0"/>
                        <a:t>NOB-MAI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noticeBoard.html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g6030694b57_0_50"/>
          <p:cNvGraphicFramePr/>
          <p:nvPr/>
        </p:nvGraphicFramePr>
        <p:xfrm>
          <a:off x="9481525" y="955975"/>
          <a:ext cx="2499650" cy="53105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05" name="Google Shape;405;g6030694b57_0_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6030694b57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07" name="Google Shape;407;g6030694b57_0_50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dirty="0"/>
                        <a:t>NOB-MAI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메인(부서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department.html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g6030694b57_0_75"/>
          <p:cNvGraphicFramePr/>
          <p:nvPr/>
        </p:nvGraphicFramePr>
        <p:xfrm>
          <a:off x="9481525" y="955975"/>
          <a:ext cx="2499650" cy="53105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14" name="Google Shape;414;g6030694b57_0_7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6030694b5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1" cy="576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16" name="Google Shape;416;g6030694b57_0_75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dirty="0"/>
                        <a:t>NOB-MAI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메인(취미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hobby.html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g60b5f46a6d_0_137"/>
          <p:cNvGraphicFramePr/>
          <p:nvPr/>
        </p:nvGraphicFramePr>
        <p:xfrm>
          <a:off x="9481525" y="955975"/>
          <a:ext cx="2499650" cy="278025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사원번호를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비밀번호를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Login 버튼을 누르면 입력값을 DB와 대조후 일치하면 index.html로 이동, 일치하지 않으면 alert을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하이퍼텍스트를 클릭하면 reg.html로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0" name="Google Shape;180;g60b5f46a6d_0_1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60b5f46a6d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79999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g60b5f46a6d_0_137"/>
          <p:cNvGraphicFramePr/>
          <p:nvPr>
            <p:extLst>
              <p:ext uri="{D42A27DB-BD31-4B8C-83A1-F6EECF244321}">
                <p14:modId xmlns:p14="http://schemas.microsoft.com/office/powerpoint/2010/main" val="3023923669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</a:t>
                      </a:r>
                      <a:r>
                        <a:rPr lang="es" sz="1200" b="1" u="none" strike="noStrike" cap="none" dirty="0"/>
                        <a:t>-</a:t>
                      </a:r>
                      <a:r>
                        <a:rPr lang="es" sz="1200" b="1" dirty="0"/>
                        <a:t>LOG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로그인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Index.html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dirty="0"/>
                        <a:t>R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g6030694b57_0_83"/>
          <p:cNvGraphicFramePr/>
          <p:nvPr/>
        </p:nvGraphicFramePr>
        <p:xfrm>
          <a:off x="9481525" y="955975"/>
          <a:ext cx="2499650" cy="53105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23" name="Google Shape;423;g6030694b57_0_8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g6030694b5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25" name="Google Shape;425;g6030694b57_0_83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dirty="0"/>
                        <a:t>NOB-MAI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메인(자유 게시판)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free.html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g6030694b57_0_93"/>
          <p:cNvGraphicFramePr/>
          <p:nvPr/>
        </p:nvGraphicFramePr>
        <p:xfrm>
          <a:off x="9481525" y="955975"/>
          <a:ext cx="2499650" cy="51968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게시판페이지 부서,취미,자유중에 지정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공지로 지정시 게시판에서 게시 번호 상관없이 최상단으로 위치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화면에 보여질 제목 지정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첨부파일 형식에 따른 첨부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내용을 입력시 상세페이지에 보여짐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돌아가기버튼 클릭시 경고창이 나오며 확인시 게시판페이지로 이동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취소시 현재 페이지 유지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0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07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임시저장시 해당 아이디의 DB로 저장된 후에 다시 글쓰기 버튼을 눌렀을때 기록한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글이 자동으로 작성됨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08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작성하기 현재 입력한 모든게 db로 저장된후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페이지에 형식에 맞게 저장됨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2" name="Google Shape;432;g6030694b57_0_9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6030694b5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34" name="Google Shape;434;g6030694b57_0_93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dirty="0"/>
                        <a:t>NOB-MAI-WRI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 &gt; 글쓰기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write.html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g6030694b57_0_103"/>
          <p:cNvGraphicFramePr/>
          <p:nvPr/>
        </p:nvGraphicFramePr>
        <p:xfrm>
          <a:off x="9481525" y="955975"/>
          <a:ext cx="2499650" cy="4153309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DB로부터 제목을 읽어옴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 아래에는 작성자,댓글, 조회수,추천수 그리고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생성시간이 나옴 생성시간이 나옴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이전글,다음글 클릭시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번호의 1개씩 증가및 감소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수정하기 클릭시 현재 저장되어 있던것을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가지고 글쓰기 게시판으로 이동 (관리자는 수정 불가)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목록으로 를 클릭시 전체게시판으로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작성자의 상세글을 작성한 내용을 표시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41" name="Google Shape;441;g6030694b57_0_10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g6030694b57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43" name="Google Shape;443;g6030694b57_0_103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dirty="0"/>
                        <a:t>NOB-MAI-DET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details.html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" name="Google Shape;449;g6030694b57_0_121"/>
          <p:cNvGraphicFramePr/>
          <p:nvPr/>
        </p:nvGraphicFramePr>
        <p:xfrm>
          <a:off x="9481525" y="955975"/>
          <a:ext cx="2499650" cy="3868625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No.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/>
                        <a:t>기능설명</a:t>
                      </a:r>
                      <a:endParaRPr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추천을 누르면 상세페이지에서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갱신됨 한번더 누르면 추천 취소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삭제 버튼 클릭시 확인버튼이 나옴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 입력하면 댓글이 등록이되며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 이름과 올린시각과 내용이나옴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댓글의 추천수를 클릭시 그 댓글에 대한 추천수가 증가됨(아이디당 1번)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한번더 클릭시 추천취소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관리자와 작성자에 한해서 댓글삭제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 수정 클릭시 댓글 수정(미구현)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50" name="Google Shape;450;g6030694b57_0_12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g6030694b57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52" name="Google Shape;452;g6030694b57_0_121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</a:t>
                      </a:r>
                      <a:r>
                        <a:rPr lang="es" sz="1200" b="1" dirty="0"/>
                        <a:t>NOB-MAI-DET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게시판 메인 &gt; 게시판상세페이지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차현진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details.html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CRUD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635e6cd777_0_0"/>
          <p:cNvGraphicFramePr/>
          <p:nvPr/>
        </p:nvGraphicFramePr>
        <p:xfrm>
          <a:off x="9481525" y="955975"/>
          <a:ext cx="2499650" cy="5493736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사원번호를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02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사원번호의 중복여부 확인. 중복시 alert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03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04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05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형식 맞지 않을 시 경고메시지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06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확인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07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비밀번호와 맞지 않을 시 경고메시지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08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부서의 대분류 선택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09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부서 소분류 선택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9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strike="noStrike" cap="none"/>
                        <a:t>10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등록 클릭시 팝업창에 사용자이름과 함께 가입완료 메시지 출력 후 로그인페이지로 이동, 형식에 맞지 않을 시 경고 메시지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89" name="Google Shape;189;g635e6cd77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635e6cd7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g635e6cd777_0_0"/>
          <p:cNvGraphicFramePr/>
          <p:nvPr>
            <p:extLst>
              <p:ext uri="{D42A27DB-BD31-4B8C-83A1-F6EECF244321}">
                <p14:modId xmlns:p14="http://schemas.microsoft.com/office/powerpoint/2010/main" val="3338020037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</a:t>
                      </a:r>
                      <a:r>
                        <a:rPr lang="es" sz="1200" b="1" u="none" strike="noStrike" cap="none" dirty="0"/>
                        <a:t>-</a:t>
                      </a:r>
                      <a:r>
                        <a:rPr lang="es" sz="1200" b="1" dirty="0"/>
                        <a:t>LOG-REG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로그인 &gt; 회원가입\(./Team2_Kim/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reg.html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dirty="0"/>
                        <a:t>CR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g635e6cd777_0_7"/>
          <p:cNvGraphicFramePr/>
          <p:nvPr/>
        </p:nvGraphicFramePr>
        <p:xfrm>
          <a:off x="9481525" y="955975"/>
          <a:ext cx="2499650" cy="5841575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로그아웃 클릭시 로그인페이지로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내정보수정 클릭시 내정보수정 확인페이지로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메인탭 클릭시메인페이지로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전자결재시스템 탭 클릭시전자결재 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탭 클릭시게시판 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내정보수정 탭 클릭시 내정보수정 확인페이지로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기본값은 현재 월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prev버튼 클릭 시 한달 전으로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next버튼 클릭시 한달 뒤로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2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밑 섹션에 현재 로그인 상태 및 이번 달 일정을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98" name="Google Shape;198;g635e6cd777_0_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635e6cd77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g635e6cd777_0_7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AM</a:t>
                      </a:r>
                      <a:r>
                        <a:rPr lang="es" sz="1200" b="1" u="none" strike="noStrike" cap="none"/>
                        <a:t>-</a:t>
                      </a:r>
                      <a:r>
                        <a:rPr lang="es" sz="1200" b="1"/>
                        <a:t>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IndexMain</a:t>
                      </a:r>
                      <a:r>
                        <a:rPr lang="es" sz="1200" b="1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dirty="0"/>
                        <a:t>CRUD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g635e6cd777_0_14"/>
          <p:cNvGraphicFramePr/>
          <p:nvPr/>
        </p:nvGraphicFramePr>
        <p:xfrm>
          <a:off x="9481525" y="955975"/>
          <a:ext cx="2499650" cy="318630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날짜 클릭시 일정 추가 일정 추가시 이번달 일정에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전체게시판 섹션의 글씨 클릭시 게시판 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전체게시판 게시물 클릭시 해당 게시물 상세페이지로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결재현황 섹션 소메뉴 글씨 클릭시 결재 메인 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strike="noStrike" cap="none"/>
                        <a:t>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로고 클릭시 메인화면으로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7" name="Google Shape;207;g635e6cd777_0_1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35e6cd77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1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g635e6cd777_0_14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AM</a:t>
                      </a:r>
                      <a:r>
                        <a:rPr lang="es" sz="1200" b="1" u="none" strike="noStrike" cap="none"/>
                        <a:t>-</a:t>
                      </a:r>
                      <a:r>
                        <a:rPr lang="es" sz="1200" b="1"/>
                        <a:t>MAI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IndexMain</a:t>
                      </a:r>
                      <a:r>
                        <a:rPr lang="es" sz="1200" b="1" dirty="0"/>
                        <a:t>.html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CR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635e6cd777_0_163"/>
          <p:cNvGraphicFramePr/>
          <p:nvPr/>
        </p:nvGraphicFramePr>
        <p:xfrm>
          <a:off x="9481525" y="955975"/>
          <a:ext cx="2499650" cy="2780252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 프로필 사진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입력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확인버튼 클릭시 비밀번호가 맞지 않으면 경고메시지 출력, 일치시 회원정보 수정페이지로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취소버튼 클릭 시 메인페이지로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6" name="Google Shape;216;g635e6cd777_0_16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635e6cd777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g635e6cd777_0_163"/>
          <p:cNvGraphicFramePr/>
          <p:nvPr>
            <p:extLst>
              <p:ext uri="{D42A27DB-BD31-4B8C-83A1-F6EECF244321}">
                <p14:modId xmlns:p14="http://schemas.microsoft.com/office/powerpoint/2010/main" val="1845012153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</a:t>
                      </a:r>
                      <a:r>
                        <a:rPr lang="es" sz="1200" b="1" u="none" strike="noStrike" cap="none" dirty="0"/>
                        <a:t>-</a:t>
                      </a:r>
                      <a:r>
                        <a:rPr lang="es" sz="1200" b="1" dirty="0"/>
                        <a:t>MAI-CON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전자결재 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confirm.html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dirty="0"/>
                        <a:t>R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g60bdfc2b5c_1_25"/>
          <p:cNvGraphicFramePr/>
          <p:nvPr/>
        </p:nvGraphicFramePr>
        <p:xfrm>
          <a:off x="9481525" y="955975"/>
          <a:ext cx="2499650" cy="159315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수정 클릭시 pwd.html로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 수정 클릭시 change.html로 이동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5" name="Google Shape;225;g60bdfc2b5c_1_2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g60bdfc2b5c_1_25"/>
          <p:cNvGraphicFramePr/>
          <p:nvPr>
            <p:extLst>
              <p:ext uri="{D42A27DB-BD31-4B8C-83A1-F6EECF244321}">
                <p14:modId xmlns:p14="http://schemas.microsoft.com/office/powerpoint/2010/main" val="291140146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91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00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7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85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</a:t>
                      </a:r>
                      <a:r>
                        <a:rPr lang="es" sz="1200" b="1" u="none" strike="noStrike" cap="none" dirty="0"/>
                        <a:t>-</a:t>
                      </a:r>
                      <a:r>
                        <a:rPr lang="es" sz="1200" b="1" dirty="0"/>
                        <a:t>MAI-CON-SEL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/>
                        <a:t>메인 &gt; 전자결재 메인 &gt; 정보수정 선택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confirm.html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dirty="0"/>
                        <a:t>R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27" name="Google Shape;227;g60bdfc2b5c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g635e6cd777_0_170"/>
          <p:cNvGraphicFramePr/>
          <p:nvPr/>
        </p:nvGraphicFramePr>
        <p:xfrm>
          <a:off x="9481525" y="955975"/>
          <a:ext cx="2499650" cy="5560233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50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기능설명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strike="noStrike" cap="none"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사번은 읽기전용 텍스트로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02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현재부서를 출력, select tag로 변경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03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소속은 현재부서와 연동되어 부서 선택시 그에 맞는 소속을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04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입사일은 읽기전용으로 수정 불가능하게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05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직급은 읽기전용으로 수정 불가능하게 출력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06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이름은 텍스트로 출력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07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영문성명은 텍스트로 출력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08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연락처는 텍스트로 출력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09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이메일은 텍스트로 출력</a:t>
                      </a:r>
                      <a:endParaRPr sz="9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strike="noStrike" cap="none"/>
                        <a:t>10</a:t>
                      </a:r>
                      <a:endParaRPr sz="9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첨부버튼 클릭시 자신의 프로필 사진 수정할 수 있음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34" name="Google Shape;234;g635e6cd777_0_1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635e6cd777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g635e6cd777_0_170"/>
          <p:cNvGraphicFramePr/>
          <p:nvPr>
            <p:extLst>
              <p:ext uri="{D42A27DB-BD31-4B8C-83A1-F6EECF244321}">
                <p14:modId xmlns:p14="http://schemas.microsoft.com/office/powerpoint/2010/main" val="632401748"/>
              </p:ext>
            </p:extLst>
          </p:nvPr>
        </p:nvGraphicFramePr>
        <p:xfrm>
          <a:off x="100900" y="127150"/>
          <a:ext cx="11880275" cy="818660"/>
        </p:xfrm>
        <a:graphic>
          <a:graphicData uri="http://schemas.openxmlformats.org/drawingml/2006/table">
            <a:tbl>
              <a:tblPr>
                <a:noFill/>
                <a:tableStyleId>{2E819AA3-7AA2-49C5-B8D1-B4A3D7BF054C}</a:tableStyleId>
              </a:tblPr>
              <a:tblGrid>
                <a:gridCol w="111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6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1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7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56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AM</a:t>
                      </a:r>
                      <a:r>
                        <a:rPr lang="es" sz="1200" b="1" dirty="0">
                          <a:solidFill>
                            <a:schemeClr val="dk1"/>
                          </a:solidFill>
                        </a:rPr>
                        <a:t>-MAI-CON-SEL-UPD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b="1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김윤경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/>
                        <a:t>doclist.html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CRUD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200" b="1" dirty="0"/>
                        <a:t>RU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2417</Words>
  <Application>Microsoft Office PowerPoint</Application>
  <PresentationFormat>사용자 지정</PresentationFormat>
  <Paragraphs>727</Paragraphs>
  <Slides>33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Office 테마</vt:lpstr>
      <vt:lpstr>Office 테마</vt:lpstr>
      <vt:lpstr>전자결재시스템 화면 설계서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화면 설계서</dc:title>
  <dc:creator>index50678</dc:creator>
  <cp:lastModifiedBy>Windows 사용자</cp:lastModifiedBy>
  <cp:revision>28</cp:revision>
  <dcterms:modified xsi:type="dcterms:W3CDTF">2019-10-07T03:26:25Z</dcterms:modified>
</cp:coreProperties>
</file>