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Default Extension="jpeg" ContentType="image/jpeg"/>
  <Override PartName="/ppt/notesSlides/notesSlide5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metadata" ContentType="application/binary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3"/>
  </p:notesMasterIdLst>
  <p:sldIdLst>
    <p:sldId id="339" r:id="rId2"/>
    <p:sldId id="360" r:id="rId3"/>
    <p:sldId id="345" r:id="rId4"/>
    <p:sldId id="346" r:id="rId5"/>
    <p:sldId id="347" r:id="rId6"/>
    <p:sldId id="352" r:id="rId7"/>
    <p:sldId id="350" r:id="rId8"/>
    <p:sldId id="354" r:id="rId9"/>
    <p:sldId id="355" r:id="rId10"/>
    <p:sldId id="356" r:id="rId11"/>
    <p:sldId id="351" r:id="rId12"/>
    <p:sldId id="256" r:id="rId13"/>
    <p:sldId id="358" r:id="rId14"/>
    <p:sldId id="357" r:id="rId15"/>
    <p:sldId id="359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361" r:id="rId31"/>
    <p:sldId id="258" r:id="rId32"/>
    <p:sldId id="260" r:id="rId33"/>
    <p:sldId id="263" r:id="rId34"/>
    <p:sldId id="264" r:id="rId35"/>
    <p:sldId id="265" r:id="rId36"/>
    <p:sldId id="340" r:id="rId37"/>
    <p:sldId id="341" r:id="rId38"/>
    <p:sldId id="342" r:id="rId39"/>
    <p:sldId id="343" r:id="rId40"/>
    <p:sldId id="344" r:id="rId41"/>
    <p:sldId id="266" r:id="rId42"/>
    <p:sldId id="268" r:id="rId43"/>
    <p:sldId id="269" r:id="rId44"/>
    <p:sldId id="274" r:id="rId45"/>
    <p:sldId id="277" r:id="rId46"/>
    <p:sldId id="315" r:id="rId47"/>
    <p:sldId id="291" r:id="rId48"/>
    <p:sldId id="316" r:id="rId49"/>
    <p:sldId id="300" r:id="rId50"/>
    <p:sldId id="317" r:id="rId51"/>
    <p:sldId id="321" r:id="rId52"/>
    <p:sldId id="322" r:id="rId53"/>
    <p:sldId id="318" r:id="rId54"/>
    <p:sldId id="319" r:id="rId55"/>
    <p:sldId id="320" r:id="rId56"/>
    <p:sldId id="337" r:id="rId57"/>
    <p:sldId id="280" r:id="rId58"/>
    <p:sldId id="281" r:id="rId59"/>
    <p:sldId id="288" r:id="rId60"/>
    <p:sldId id="289" r:id="rId61"/>
    <p:sldId id="290" r:id="rId62"/>
  </p:sldIdLst>
  <p:sldSz cx="12192000" cy="6858000"/>
  <p:notesSz cx="7104063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55">
          <p15:clr>
            <a:srgbClr val="A4A3A4"/>
          </p15:clr>
        </p15:guide>
        <p15:guide id="2" pos="3835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64" roundtripDataSignature="AMtx7mhe8aYyZupG47v+F7pXLVt7rgH8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DD78C7DF-B8CE-40EB-AFA5-2723FD8E347B}">
  <a:tblStyle styleId="{DD78C7DF-B8CE-40EB-AFA5-2723FD8E347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-84" y="-636"/>
      </p:cViewPr>
      <p:guideLst>
        <p:guide orient="horz" pos="2155"/>
        <p:guide pos="38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427" cy="51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3992" y="0"/>
            <a:ext cx="3078427" cy="51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107"/>
            <a:ext cx="3078427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pPr algn="r">
                <a:buSzPts val="1200"/>
              </a:pPr>
              <a:t>‹#›</a:t>
            </a:fld>
            <a:endParaRPr lang="en-US" sz="13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>
              <a:buSzPts val="1400"/>
            </a:pPr>
            <a:fld id="{00000000-1234-1234-1234-123412341234}" type="slidenum">
              <a:rPr lang="en-US"/>
              <a:pPr algn="r">
                <a:buSzPts val="1400"/>
              </a:p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>
              <a:buSzPts val="1400"/>
            </a:pPr>
            <a:fld id="{00000000-1234-1234-1234-123412341234}" type="slidenum">
              <a:rPr lang="en-US"/>
              <a:pPr algn="r">
                <a:buSzPts val="1400"/>
              </a:p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035092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>
              <a:buSzPts val="1400"/>
            </a:pPr>
            <a:fld id="{00000000-1234-1234-1234-123412341234}" type="slidenum">
              <a:rPr lang="en-US"/>
              <a:pPr algn="r">
                <a:buSzPts val="1400"/>
              </a:pPr>
              <a:t>12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>
              <a:buSzPts val="1400"/>
            </a:pPr>
            <a:fld id="{00000000-1234-1234-1234-123412341234}" type="slidenum">
              <a:rPr lang="en-US"/>
              <a:pPr algn="r">
                <a:buSzPts val="1400"/>
              </a:pPr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530929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>
              <a:buSzPts val="1400"/>
            </a:pPr>
            <a:fld id="{00000000-1234-1234-1234-123412341234}" type="slidenum">
              <a:rPr lang="en-US"/>
              <a:pPr algn="r">
                <a:buSzPts val="1400"/>
              </a:pPr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88871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>
              <a:buSzPts val="1400"/>
            </a:pPr>
            <a:fld id="{00000000-1234-1234-1234-123412341234}" type="slidenum">
              <a:rPr lang="en-US"/>
              <a:pPr algn="r">
                <a:buSzPts val="1400"/>
              </a:pPr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6723244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>
              <a:buSzPts val="1400"/>
            </a:pPr>
            <a:fld id="{00000000-1234-1234-1234-123412341234}" type="slidenum">
              <a:rPr lang="en-US"/>
              <a:pPr algn="r">
                <a:buSzPts val="1400"/>
              </a:pPr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9842735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>
              <a:buSzPts val="1400"/>
            </a:pPr>
            <a:fld id="{00000000-1234-1234-1234-123412341234}" type="slidenum">
              <a:rPr lang="en-US"/>
              <a:pPr algn="r">
                <a:buSzPts val="1400"/>
              </a:pPr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6172532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>
              <a:buSzPts val="1400"/>
            </a:pPr>
            <a:fld id="{00000000-1234-1234-1234-123412341234}" type="slidenum">
              <a:rPr lang="en-US"/>
              <a:pPr algn="r">
                <a:buSzPts val="1400"/>
              </a:pPr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9583584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>
              <a:buSzPts val="1400"/>
            </a:pPr>
            <a:fld id="{00000000-1234-1234-1234-123412341234}" type="slidenum">
              <a:rPr lang="en-US"/>
              <a:pPr algn="r">
                <a:buSzPts val="1400"/>
              </a:pPr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2718351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>
              <a:buSzPts val="1400"/>
            </a:pPr>
            <a:fld id="{00000000-1234-1234-1234-123412341234}" type="slidenum">
              <a:rPr lang="en-US"/>
              <a:pPr algn="r">
                <a:buSzPts val="1400"/>
              </a:pPr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94647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>
              <a:buSzPts val="1400"/>
            </a:pPr>
            <a:fld id="{00000000-1234-1234-1234-123412341234}" type="slidenum">
              <a:rPr lang="en-US"/>
              <a:pPr algn="r">
                <a:buSzPts val="1400"/>
              </a:pPr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4321949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>
              <a:buSzPts val="1400"/>
            </a:pPr>
            <a:fld id="{00000000-1234-1234-1234-123412341234}" type="slidenum">
              <a:rPr lang="en-US"/>
              <a:pPr algn="r">
                <a:buSzPts val="1400"/>
              </a:pPr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5077588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>
              <a:buSzPts val="1400"/>
            </a:pPr>
            <a:fld id="{00000000-1234-1234-1234-123412341234}" type="slidenum">
              <a:rPr lang="en-US"/>
              <a:pPr algn="r">
                <a:buSzPts val="1400"/>
              </a:pPr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222228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>
              <a:buSzPts val="1400"/>
            </a:pPr>
            <a:fld id="{00000000-1234-1234-1234-123412341234}" type="slidenum">
              <a:rPr lang="en-US"/>
              <a:pPr algn="r">
                <a:buSzPts val="1400"/>
              </a:pPr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6694881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>
              <a:buSzPts val="1400"/>
            </a:pPr>
            <a:fld id="{00000000-1234-1234-1234-123412341234}" type="slidenum">
              <a:rPr lang="en-US"/>
              <a:pPr algn="r">
                <a:buSzPts val="1400"/>
              </a:pPr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0014413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>
              <a:buSzPts val="1400"/>
            </a:pPr>
            <a:fld id="{00000000-1234-1234-1234-123412341234}" type="slidenum">
              <a:rPr lang="en-US"/>
              <a:pPr algn="r">
                <a:buSzPts val="1400"/>
              </a:pPr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9170836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>
              <a:buSzPts val="1400"/>
            </a:pPr>
            <a:fld id="{00000000-1234-1234-1234-123412341234}" type="slidenum">
              <a:rPr lang="en-US"/>
              <a:pPr algn="r">
                <a:buSzPts val="1400"/>
              </a:pPr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988110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>
              <a:buSzPts val="1400"/>
            </a:pPr>
            <a:fld id="{00000000-1234-1234-1234-123412341234}" type="slidenum">
              <a:rPr lang="en-US"/>
              <a:pPr algn="r">
                <a:buSzPts val="1400"/>
              </a:pPr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3046760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>
              <a:buSzPts val="1400"/>
            </a:pPr>
            <a:fld id="{00000000-1234-1234-1234-123412341234}" type="slidenum">
              <a:rPr lang="en-US"/>
              <a:pPr algn="r">
                <a:buSzPts val="1400"/>
              </a:pPr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660383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>
              <a:buSzPts val="1400"/>
            </a:pPr>
            <a:fld id="{00000000-1234-1234-1234-123412341234}" type="slidenum">
              <a:rPr lang="en-US"/>
              <a:pPr algn="r">
                <a:buSzPts val="1400"/>
              </a:pPr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7548126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02" name="Google Shape;102;p3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n-US"/>
              <a:pPr algn="r">
                <a:buSzPts val="1200"/>
              </a:pPr>
              <a:t>31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>
              <a:buSzPts val="1400"/>
            </a:pPr>
            <a:fld id="{00000000-1234-1234-1234-123412341234}" type="slidenum">
              <a:rPr lang="en-US"/>
              <a:pPr algn="r">
                <a:buSzPts val="1400"/>
              </a:p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3670200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20" name="Google Shape;120;p4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n-US"/>
              <a:pPr algn="r">
                <a:buSzPts val="1200"/>
              </a:pPr>
              <a:t>32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5:notes"/>
          <p:cNvSpPr txBox="1">
            <a:spLocks noGrp="1"/>
          </p:cNvSpPr>
          <p:nvPr>
            <p:ph type="body" idx="1"/>
          </p:nvPr>
        </p:nvSpPr>
        <p:spPr>
          <a:xfrm>
            <a:off x="710407" y="4925408"/>
            <a:ext cx="5683908" cy="4030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 sz="1300"/>
          </a:p>
        </p:txBody>
      </p:sp>
      <p:sp>
        <p:nvSpPr>
          <p:cNvPr id="148" name="Google Shape;148;p5:notes"/>
          <p:cNvSpPr txBox="1">
            <a:spLocks noGrp="1"/>
          </p:cNvSpPr>
          <p:nvPr>
            <p:ph type="sldNum" idx="12"/>
          </p:nvPr>
        </p:nvSpPr>
        <p:spPr>
          <a:xfrm>
            <a:off x="4024321" y="9721461"/>
            <a:ext cx="3079085" cy="51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>
              <a:buSzPts val="1400"/>
            </a:pPr>
            <a:fld id="{00000000-1234-1234-1234-123412341234}" type="slidenum">
              <a:rPr lang="en-US" sz="1500"/>
              <a:pPr algn="r">
                <a:buSzPts val="1400"/>
              </a:pPr>
              <a:t>33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6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57" name="Google Shape;157;p6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n-US"/>
              <a:pPr algn="r">
                <a:buSzPts val="1200"/>
              </a:pPr>
              <a:t>34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7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66" name="Google Shape;166;p7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n-US"/>
              <a:pPr algn="r">
                <a:buSzPts val="1200"/>
              </a:pPr>
              <a:t>35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7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66" name="Google Shape;166;p7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n-US"/>
              <a:pPr algn="r">
                <a:buSzPts val="1200"/>
              </a:pPr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3794647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7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66" name="Google Shape;166;p7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n-US"/>
              <a:pPr algn="r">
                <a:buSzPts val="1200"/>
              </a:pPr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8243431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7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66" name="Google Shape;166;p7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n-US"/>
              <a:pPr algn="r">
                <a:buSzPts val="1200"/>
              </a:pPr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3164440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7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66" name="Google Shape;166;p7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n-US"/>
              <a:pPr algn="r">
                <a:buSzPts val="1200"/>
              </a:pPr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2228506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7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66" name="Google Shape;166;p7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n-US"/>
              <a:pPr algn="r">
                <a:buSzPts val="1200"/>
              </a:pPr>
              <a:t>40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904835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8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75" name="Google Shape;175;p8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n-US"/>
              <a:pPr algn="r">
                <a:buSzPts val="1200"/>
              </a:pPr>
              <a:t>41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>
              <a:buSzPts val="1400"/>
            </a:pPr>
            <a:fld id="{00000000-1234-1234-1234-123412341234}" type="slidenum">
              <a:rPr lang="en-US"/>
              <a:pPr algn="r">
                <a:buSzPts val="1400"/>
              </a:p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6133679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9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93" name="Google Shape;193;p9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n-US"/>
              <a:pPr algn="r">
                <a:buSzPts val="1200"/>
              </a:pPr>
              <a:t>42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10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02" name="Google Shape;202;p10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n-US"/>
              <a:pPr algn="r">
                <a:buSzPts val="1200"/>
              </a:pPr>
              <a:t>43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2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47" name="Google Shape;247;p12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n-US"/>
              <a:pPr algn="r">
                <a:buSzPts val="1200"/>
              </a:pPr>
              <a:t>44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7433af6c4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g7433af6c4c_0_9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74" name="Google Shape;274;g7433af6c4c_0_9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n-US"/>
              <a:pPr algn="r">
                <a:buSzPts val="1200"/>
              </a:pPr>
              <a:t>45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7433af6c4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g7433af6c4c_0_9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74" name="Google Shape;274;g7433af6c4c_0_9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n-US"/>
              <a:pPr algn="r">
                <a:buSzPts val="1200"/>
              </a:pPr>
              <a:t>46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13663337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620f0b356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g620f0b3563_0_24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 dirty="0"/>
          </a:p>
        </p:txBody>
      </p:sp>
      <p:sp>
        <p:nvSpPr>
          <p:cNvPr id="285" name="Google Shape;285;g620f0b3563_0_24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s"/>
              <a:pPr algn="r">
                <a:buSzPts val="1200"/>
              </a:pPr>
              <a:t>47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90091458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620f0b356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g620f0b3563_0_24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 dirty="0"/>
          </a:p>
        </p:txBody>
      </p:sp>
      <p:sp>
        <p:nvSpPr>
          <p:cNvPr id="285" name="Google Shape;285;g620f0b3563_0_24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s"/>
              <a:pPr algn="r">
                <a:buSzPts val="1200"/>
              </a:pPr>
              <a:t>48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3439275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620f0b3563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7" name="Google Shape;347;g620f0b3563_0_80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348" name="Google Shape;348;g620f0b3563_0_80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s"/>
              <a:pPr algn="r">
                <a:buSzPts val="1200"/>
              </a:pPr>
              <a:t>49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78156899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620f0b3563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7" name="Google Shape;347;g620f0b3563_0_80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348" name="Google Shape;348;g620f0b3563_0_80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s"/>
              <a:pPr algn="r">
                <a:buSzPts val="1200"/>
              </a:pPr>
              <a:t>50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79062519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620f0b3563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7" name="Google Shape;347;g620f0b3563_0_80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348" name="Google Shape;348;g620f0b3563_0_80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s"/>
              <a:pPr algn="r">
                <a:buSzPts val="1200"/>
              </a:pPr>
              <a:t>51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429463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>
              <a:buSzPts val="1400"/>
            </a:pPr>
            <a:fld id="{00000000-1234-1234-1234-123412341234}" type="slidenum">
              <a:rPr lang="en-US"/>
              <a:pPr algn="r">
                <a:buSzPts val="1400"/>
              </a:p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1514566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620f0b3563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7" name="Google Shape;347;g620f0b3563_0_80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348" name="Google Shape;348;g620f0b3563_0_80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s"/>
              <a:pPr algn="r">
                <a:buSzPts val="1200"/>
              </a:pPr>
              <a:t>52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46934149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620f0b3563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7" name="Google Shape;347;g620f0b3563_0_80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348" name="Google Shape;348;g620f0b3563_0_80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s"/>
              <a:pPr algn="r">
                <a:buSzPts val="1200"/>
              </a:pPr>
              <a:t>53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7327825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620f0b3563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7" name="Google Shape;347;g620f0b3563_0_80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348" name="Google Shape;348;g620f0b3563_0_80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s"/>
              <a:pPr algn="r">
                <a:buSzPts val="1200"/>
              </a:pPr>
              <a:t>54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986361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620f0b3563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7" name="Google Shape;347;g620f0b3563_0_80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 dirty="0"/>
          </a:p>
        </p:txBody>
      </p:sp>
      <p:sp>
        <p:nvSpPr>
          <p:cNvPr id="348" name="Google Shape;348;g620f0b3563_0_80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s"/>
              <a:pPr algn="r">
                <a:buSzPts val="1200"/>
              </a:pPr>
              <a:t>55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41477148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433af6c4c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g7433af6c4c_0_108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301" name="Google Shape;301;g7433af6c4c_0_108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n-US"/>
              <a:pPr algn="r">
                <a:buSzPts val="1200"/>
              </a:pPr>
              <a:t>57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7433af6c4c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9" name="Google Shape;309;g7433af6c4c_0_116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310" name="Google Shape;310;g7433af6c4c_0_116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n-US"/>
              <a:pPr algn="r">
                <a:buSzPts val="1200"/>
              </a:pPr>
              <a:t>58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7433af6c4c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2" name="Google Shape;372;g7433af6c4c_0_172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373" name="Google Shape;373;g7433af6c4c_0_172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n-US"/>
              <a:pPr algn="r">
                <a:buSzPts val="1200"/>
              </a:pPr>
              <a:t>59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7433af6c4c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1" name="Google Shape;381;g7433af6c4c_0_180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382" name="Google Shape;382;g7433af6c4c_0_180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n-US"/>
              <a:pPr algn="r">
                <a:buSzPts val="1200"/>
              </a:pPr>
              <a:t>60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7433af6c4c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0" name="Google Shape;390;g7433af6c4c_0_188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391" name="Google Shape;391;g7433af6c4c_0_188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n-US"/>
              <a:pPr algn="r">
                <a:buSzPts val="1200"/>
              </a:pPr>
              <a:t>61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>
              <a:buSzPts val="1400"/>
            </a:pPr>
            <a:fld id="{00000000-1234-1234-1234-123412341234}" type="slidenum">
              <a:rPr lang="en-US"/>
              <a:pPr algn="r">
                <a:buSzPts val="1400"/>
              </a:p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160080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>
              <a:buSzPts val="1400"/>
            </a:pPr>
            <a:fld id="{00000000-1234-1234-1234-123412341234}" type="slidenum">
              <a:rPr lang="en-US"/>
              <a:pPr algn="r">
                <a:buSzPts val="1400"/>
              </a:p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29317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>
              <a:buSzPts val="1400"/>
            </a:pPr>
            <a:fld id="{00000000-1234-1234-1234-123412341234}" type="slidenum">
              <a:rPr lang="en-US"/>
              <a:pPr algn="r">
                <a:buSzPts val="1400"/>
              </a:p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574482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>
              <a:buSzPts val="1400"/>
            </a:pPr>
            <a:fld id="{00000000-1234-1234-1234-123412341234}" type="slidenum">
              <a:rPr lang="en-US"/>
              <a:pPr algn="r">
                <a:buSzPts val="1400"/>
              </a:p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721890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레이아웃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 1">
  <p:cSld name="TITLE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전자결재시스템</a:t>
            </a:r>
            <a:r>
              <a:rPr lang="en-US" dirty="0"/>
              <a:t> </a:t>
            </a:r>
            <a:r>
              <a:rPr lang="ko-KR" altLang="en-US" dirty="0"/>
              <a:t>화면구현</a:t>
            </a:r>
            <a:endParaRPr dirty="0"/>
          </a:p>
        </p:txBody>
      </p:sp>
      <p:graphicFrame>
        <p:nvGraphicFramePr>
          <p:cNvPr id="90" name="Google Shape;90;p1"/>
          <p:cNvGraphicFramePr/>
          <p:nvPr/>
        </p:nvGraphicFramePr>
        <p:xfrm>
          <a:off x="952500" y="2780030"/>
          <a:ext cx="10287650" cy="3571875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10820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4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103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607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버젼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일자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이력 사항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2019-09-16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초안 작성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이진호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91" name="Google Shape;91;p1"/>
          <p:cNvSpPr txBox="1"/>
          <p:nvPr/>
        </p:nvSpPr>
        <p:spPr>
          <a:xfrm>
            <a:off x="952500" y="2259965"/>
            <a:ext cx="10287000" cy="40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문서 이력</a:t>
            </a:r>
            <a:endParaRPr sz="1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"/>
          <p:cNvGraphicFramePr/>
          <p:nvPr>
            <p:extLst>
              <p:ext uri="{D42A27DB-BD31-4B8C-83A1-F6EECF244321}">
                <p14:modId xmlns:p14="http://schemas.microsoft.com/office/powerpoint/2010/main" xmlns="" val="552035901"/>
              </p:ext>
            </p:extLst>
          </p:nvPr>
        </p:nvGraphicFramePr>
        <p:xfrm>
          <a:off x="844797" y="269320"/>
          <a:ext cx="10502406" cy="118488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19248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24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78600">
                  <a:extLst>
                    <a:ext uri="{9D8B030D-6E8A-4147-A177-3AD203B41FA5}">
                      <a16:colId xmlns:a16="http://schemas.microsoft.com/office/drawing/2014/main" xmlns="" val="4022850441"/>
                    </a:ext>
                  </a:extLst>
                </a:gridCol>
                <a:gridCol w="18457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20803">
                  <a:extLst>
                    <a:ext uri="{9D8B030D-6E8A-4147-A177-3AD203B41FA5}">
                      <a16:colId xmlns:a16="http://schemas.microsoft.com/office/drawing/2014/main" xmlns="" val="3548773603"/>
                    </a:ext>
                  </a:extLst>
                </a:gridCol>
              </a:tblGrid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코드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화면설계서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구현화면 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변경 여부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AM-MAI-SCH-UPD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추가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추가</a:t>
                      </a: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AM-MAI-SCH-UPD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7FE7A61-FE87-43AB-B2D5-536EC72653D8}"/>
              </a:ext>
            </a:extLst>
          </p:cNvPr>
          <p:cNvSpPr txBox="1"/>
          <p:nvPr/>
        </p:nvSpPr>
        <p:spPr>
          <a:xfrm>
            <a:off x="209490" y="457200"/>
            <a:ext cx="400110" cy="14901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 err="1"/>
              <a:t>스캐쥴러</a:t>
            </a:r>
            <a:r>
              <a:rPr lang="ko-KR" altLang="en-US" dirty="0"/>
              <a:t> 수정</a:t>
            </a:r>
          </a:p>
        </p:txBody>
      </p:sp>
    </p:spTree>
    <p:extLst>
      <p:ext uri="{BB962C8B-B14F-4D97-AF65-F5344CB8AC3E}">
        <p14:creationId xmlns:p14="http://schemas.microsoft.com/office/powerpoint/2010/main" xmlns="" val="1102863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"/>
          <p:cNvGraphicFramePr/>
          <p:nvPr>
            <p:extLst>
              <p:ext uri="{D42A27DB-BD31-4B8C-83A1-F6EECF244321}">
                <p14:modId xmlns:p14="http://schemas.microsoft.com/office/powerpoint/2010/main" xmlns="" val="723858319"/>
              </p:ext>
            </p:extLst>
          </p:nvPr>
        </p:nvGraphicFramePr>
        <p:xfrm>
          <a:off x="844797" y="269320"/>
          <a:ext cx="10502406" cy="276472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19248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24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78600">
                  <a:extLst>
                    <a:ext uri="{9D8B030D-6E8A-4147-A177-3AD203B41FA5}">
                      <a16:colId xmlns:a16="http://schemas.microsoft.com/office/drawing/2014/main" xmlns="" val="4022850441"/>
                    </a:ext>
                  </a:extLst>
                </a:gridCol>
                <a:gridCol w="18457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20803">
                  <a:extLst>
                    <a:ext uri="{9D8B030D-6E8A-4147-A177-3AD203B41FA5}">
                      <a16:colId xmlns:a16="http://schemas.microsoft.com/office/drawing/2014/main" xmlns="" val="3548773603"/>
                    </a:ext>
                  </a:extLst>
                </a:gridCol>
              </a:tblGrid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코드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화면설계서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구현화면 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변경 여부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AM-MAI-CON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삭제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제거</a:t>
                      </a: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AM-MAI-CON</a:t>
                      </a:r>
                      <a:endParaRPr kumimoji="0" lang="en-US" altLang="ko-KR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삭제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설명 불필요</a:t>
                      </a: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AM-MAI-CON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변경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 </a:t>
                      </a: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단순변경</a:t>
                      </a: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AM-MAI-CON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AM-MAI-CON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3-1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삭제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설명 불필요</a:t>
                      </a: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972232276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AM-MAI-CON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3-2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40583263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449361E-5BA6-43FA-BE25-B6121C2E4194}"/>
              </a:ext>
            </a:extLst>
          </p:cNvPr>
          <p:cNvSpPr txBox="1"/>
          <p:nvPr/>
        </p:nvSpPr>
        <p:spPr>
          <a:xfrm>
            <a:off x="209490" y="457200"/>
            <a:ext cx="400110" cy="14901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/>
              <a:t>정보확인</a:t>
            </a:r>
          </a:p>
        </p:txBody>
      </p:sp>
    </p:spTree>
    <p:extLst>
      <p:ext uri="{BB962C8B-B14F-4D97-AF65-F5344CB8AC3E}">
        <p14:creationId xmlns:p14="http://schemas.microsoft.com/office/powerpoint/2010/main" xmlns="" val="4206282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"/>
          <p:cNvGraphicFramePr/>
          <p:nvPr>
            <p:extLst>
              <p:ext uri="{D42A27DB-BD31-4B8C-83A1-F6EECF244321}">
                <p14:modId xmlns:p14="http://schemas.microsoft.com/office/powerpoint/2010/main" xmlns="" val="2481088295"/>
              </p:ext>
            </p:extLst>
          </p:nvPr>
        </p:nvGraphicFramePr>
        <p:xfrm>
          <a:off x="844797" y="269320"/>
          <a:ext cx="10502406" cy="552944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19248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24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78600">
                  <a:extLst>
                    <a:ext uri="{9D8B030D-6E8A-4147-A177-3AD203B41FA5}">
                      <a16:colId xmlns:a16="http://schemas.microsoft.com/office/drawing/2014/main" xmlns="" val="4022850441"/>
                    </a:ext>
                  </a:extLst>
                </a:gridCol>
                <a:gridCol w="18457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20803">
                  <a:extLst>
                    <a:ext uri="{9D8B030D-6E8A-4147-A177-3AD203B41FA5}">
                      <a16:colId xmlns:a16="http://schemas.microsoft.com/office/drawing/2014/main" xmlns="" val="3548773603"/>
                    </a:ext>
                  </a:extLst>
                </a:gridCol>
              </a:tblGrid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코드</a:t>
                      </a: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화면설계서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구현화면 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변경 여부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AM-APP-CON-SEL-UPD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12-1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1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1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삭제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1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설명 불필요</a:t>
                      </a: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AM-APP-CON-SEL-UPD</a:t>
                      </a:r>
                      <a:endParaRPr kumimoji="0" lang="en-US" altLang="ko-KR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12-2</a:t>
                      </a: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AM-APP-CON-SEL-UPD</a:t>
                      </a:r>
                      <a:endParaRPr kumimoji="0" lang="en-US" altLang="ko-KR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12-3</a:t>
                      </a: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AM-APP-CON-SEL-UPD</a:t>
                      </a:r>
                      <a:endParaRPr kumimoji="0" lang="en-US" altLang="ko-KR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12-4</a:t>
                      </a: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AM-APP-CON-SEL-UPD</a:t>
                      </a:r>
                      <a:endParaRPr kumimoji="0" lang="en-US" altLang="ko-KR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12-5</a:t>
                      </a: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AM-APP-CON-SEL-UPD</a:t>
                      </a:r>
                      <a:endParaRPr kumimoji="0" lang="en-US" altLang="ko-KR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12-6</a:t>
                      </a: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AM-APP-CON-SEL-UPD</a:t>
                      </a:r>
                      <a:endParaRPr kumimoji="0" lang="en-US" altLang="ko-KR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12-7</a:t>
                      </a: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AM-APP-CON-SEL-UPD</a:t>
                      </a:r>
                      <a:endParaRPr kumimoji="0" lang="en-US" altLang="ko-KR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12-8</a:t>
                      </a: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AM-APP-CON-SEL-UPD</a:t>
                      </a:r>
                      <a:endParaRPr kumimoji="0" lang="en-US" altLang="ko-KR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12-9</a:t>
                      </a: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851903816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AM-APP-CON-SEL-UPD</a:t>
                      </a:r>
                      <a:endParaRPr kumimoji="0" lang="en-US" altLang="ko-KR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12-10</a:t>
                      </a: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3154740980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AM-APP-CON-SEL-UPD</a:t>
                      </a:r>
                      <a:endParaRPr kumimoji="0" lang="en-US" altLang="ko-KR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11-1</a:t>
                      </a: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610984710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AM-APP-CON-SEL-UPD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11-2</a:t>
                      </a: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834297050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AM-APP-CON-SEL-UPD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11-3</a:t>
                      </a: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277785904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C50B31A-6CBF-4980-9DC5-0CC8E464C73E}"/>
              </a:ext>
            </a:extLst>
          </p:cNvPr>
          <p:cNvSpPr txBox="1"/>
          <p:nvPr/>
        </p:nvSpPr>
        <p:spPr>
          <a:xfrm>
            <a:off x="209490" y="457200"/>
            <a:ext cx="400110" cy="14901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/>
              <a:t>내 정보수정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"/>
          <p:cNvGraphicFramePr/>
          <p:nvPr/>
        </p:nvGraphicFramePr>
        <p:xfrm>
          <a:off x="844797" y="269320"/>
          <a:ext cx="10502406" cy="513448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19248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24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78600">
                  <a:extLst>
                    <a:ext uri="{9D8B030D-6E8A-4147-A177-3AD203B41FA5}">
                      <a16:colId xmlns:a16="http://schemas.microsoft.com/office/drawing/2014/main" xmlns="" val="4022850441"/>
                    </a:ext>
                  </a:extLst>
                </a:gridCol>
                <a:gridCol w="18457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20803">
                  <a:extLst>
                    <a:ext uri="{9D8B030D-6E8A-4147-A177-3AD203B41FA5}">
                      <a16:colId xmlns:a16="http://schemas.microsoft.com/office/drawing/2014/main" xmlns="" val="3548773603"/>
                    </a:ext>
                  </a:extLst>
                </a:gridCol>
              </a:tblGrid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코드</a:t>
                      </a: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화면설계서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구현화면 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변경 여부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AM-APP-CON-SEL-UPD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10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10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삭제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10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설명 불필요</a:t>
                      </a: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AM-APP-CON-SEL-UPD</a:t>
                      </a:r>
                      <a:endParaRPr kumimoji="0" lang="en-US" altLang="ko-KR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AM-APP-CON-SEL-UPD</a:t>
                      </a:r>
                      <a:endParaRPr kumimoji="0" lang="en-US" altLang="ko-KR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AM-APP-CON-SEL-UPD</a:t>
                      </a:r>
                      <a:endParaRPr kumimoji="0" lang="en-US" altLang="ko-KR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AM-APP-CON-SEL-UPD</a:t>
                      </a:r>
                      <a:endParaRPr kumimoji="0" lang="en-US" altLang="ko-KR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05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AM-APP-CON-SEL-UPD</a:t>
                      </a:r>
                      <a:endParaRPr kumimoji="0" lang="en-US" altLang="ko-KR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06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AM-APP-CON-SEL-UPD</a:t>
                      </a:r>
                      <a:endParaRPr kumimoji="0" lang="en-US" altLang="ko-KR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07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AM-APP-CON-SEL-UPD</a:t>
                      </a:r>
                      <a:endParaRPr kumimoji="0" lang="en-US" altLang="ko-KR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08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AM-APP-CON-SEL-UPD</a:t>
                      </a:r>
                      <a:endParaRPr kumimoji="0" lang="en-US" altLang="ko-KR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09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851903816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AM-APP-CON-SEL-UPD</a:t>
                      </a:r>
                      <a:endParaRPr kumimoji="0" lang="en-US" altLang="ko-KR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3154740980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AM-APP-CON-SEL-UPD</a:t>
                      </a:r>
                      <a:endParaRPr kumimoji="0" lang="en-US" altLang="ko-KR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변경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 </a:t>
                      </a: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단순 변경</a:t>
                      </a: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610984710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AM-APP-CON-SEL-UPD</a:t>
                      </a:r>
                      <a:endParaRPr kumimoji="0" lang="en-US" altLang="ko-KR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83429705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C50B31A-6CBF-4980-9DC5-0CC8E464C73E}"/>
              </a:ext>
            </a:extLst>
          </p:cNvPr>
          <p:cNvSpPr txBox="1"/>
          <p:nvPr/>
        </p:nvSpPr>
        <p:spPr>
          <a:xfrm>
            <a:off x="209490" y="457200"/>
            <a:ext cx="400110" cy="14901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/>
              <a:t>내 정보수정</a:t>
            </a:r>
          </a:p>
        </p:txBody>
      </p:sp>
    </p:spTree>
    <p:extLst>
      <p:ext uri="{BB962C8B-B14F-4D97-AF65-F5344CB8AC3E}">
        <p14:creationId xmlns:p14="http://schemas.microsoft.com/office/powerpoint/2010/main" xmlns="" val="2485779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"/>
          <p:cNvGraphicFramePr/>
          <p:nvPr>
            <p:extLst>
              <p:ext uri="{D42A27DB-BD31-4B8C-83A1-F6EECF244321}">
                <p14:modId xmlns:p14="http://schemas.microsoft.com/office/powerpoint/2010/main" xmlns="" val="3481753237"/>
              </p:ext>
            </p:extLst>
          </p:nvPr>
        </p:nvGraphicFramePr>
        <p:xfrm>
          <a:off x="844797" y="269320"/>
          <a:ext cx="10502406" cy="236976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19248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24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78600">
                  <a:extLst>
                    <a:ext uri="{9D8B030D-6E8A-4147-A177-3AD203B41FA5}">
                      <a16:colId xmlns:a16="http://schemas.microsoft.com/office/drawing/2014/main" xmlns="" val="4022850441"/>
                    </a:ext>
                  </a:extLst>
                </a:gridCol>
                <a:gridCol w="18457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20803">
                  <a:extLst>
                    <a:ext uri="{9D8B030D-6E8A-4147-A177-3AD203B41FA5}">
                      <a16:colId xmlns:a16="http://schemas.microsoft.com/office/drawing/2014/main" xmlns="" val="3548773603"/>
                    </a:ext>
                  </a:extLst>
                </a:gridCol>
              </a:tblGrid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코드</a:t>
                      </a: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화면설계서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구현화면 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변경 여부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AM-APP-CON-SEL-PWD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삭제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설명 불필요</a:t>
                      </a: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AM-APP-CON-SEL-PWD</a:t>
                      </a:r>
                      <a:endParaRPr kumimoji="0" lang="en-US" altLang="ko-KR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AM-APP-CON-SEL-PWD</a:t>
                      </a:r>
                      <a:endParaRPr kumimoji="0" lang="en-US" altLang="ko-KR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AM-APP-CON-SEL-PWD</a:t>
                      </a:r>
                      <a:endParaRPr kumimoji="0" lang="en-US" altLang="ko-KR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변경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 </a:t>
                      </a: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단순 변경</a:t>
                      </a: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610984710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AM-APP-CON-SEL-PWD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05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83429705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C50B31A-6CBF-4980-9DC5-0CC8E464C73E}"/>
              </a:ext>
            </a:extLst>
          </p:cNvPr>
          <p:cNvSpPr txBox="1"/>
          <p:nvPr/>
        </p:nvSpPr>
        <p:spPr>
          <a:xfrm>
            <a:off x="209490" y="457200"/>
            <a:ext cx="400110" cy="14901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/>
              <a:t>비밀번호 수정</a:t>
            </a:r>
          </a:p>
        </p:txBody>
      </p:sp>
    </p:spTree>
    <p:extLst>
      <p:ext uri="{BB962C8B-B14F-4D97-AF65-F5344CB8AC3E}">
        <p14:creationId xmlns:p14="http://schemas.microsoft.com/office/powerpoint/2010/main" xmlns="" val="4106348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"/>
          <p:cNvGraphicFramePr/>
          <p:nvPr>
            <p:extLst>
              <p:ext uri="{D42A27DB-BD31-4B8C-83A1-F6EECF244321}">
                <p14:modId xmlns:p14="http://schemas.microsoft.com/office/powerpoint/2010/main" xmlns="" val="2959483037"/>
              </p:ext>
            </p:extLst>
          </p:nvPr>
        </p:nvGraphicFramePr>
        <p:xfrm>
          <a:off x="844797" y="269320"/>
          <a:ext cx="10502406" cy="39496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19248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24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78600">
                  <a:extLst>
                    <a:ext uri="{9D8B030D-6E8A-4147-A177-3AD203B41FA5}">
                      <a16:colId xmlns:a16="http://schemas.microsoft.com/office/drawing/2014/main" xmlns="" val="4022850441"/>
                    </a:ext>
                  </a:extLst>
                </a:gridCol>
                <a:gridCol w="18457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20803">
                  <a:extLst>
                    <a:ext uri="{9D8B030D-6E8A-4147-A177-3AD203B41FA5}">
                      <a16:colId xmlns:a16="http://schemas.microsoft.com/office/drawing/2014/main" xmlns="" val="3548773603"/>
                    </a:ext>
                  </a:extLst>
                </a:gridCol>
              </a:tblGrid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코드</a:t>
                      </a: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화면설계서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구현화면 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변경 여부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AM-APP-CON-SEL-PWD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5-1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9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9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삭제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9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설명 불필요</a:t>
                      </a: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AM-APP-CON-SEL-PWD</a:t>
                      </a:r>
                      <a:endParaRPr kumimoji="0" lang="en-US" altLang="ko-KR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5-2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AM-APP-CON-SEL-PWD</a:t>
                      </a:r>
                      <a:endParaRPr kumimoji="0" lang="en-US" altLang="ko-KR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5-3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AM-APP-CON-SEL-PWD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5-4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610984710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AM-APP-CON-SEL-PWD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5-5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834297050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AM-APP-CON-SEL-PWD</a:t>
                      </a:r>
                      <a:endParaRPr kumimoji="0" lang="en-US" altLang="ko-KR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5-6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505256889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AM-APP-CON-SEL-PWD</a:t>
                      </a:r>
                      <a:endParaRPr kumimoji="0" lang="en-US" altLang="ko-KR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4-1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3296018132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AM-APP-CON-SEL-PWD</a:t>
                      </a:r>
                      <a:endParaRPr kumimoji="0" lang="en-US" altLang="ko-KR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4-2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2165779397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AM-APP-CON-SEL-PWD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4-3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54043961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C50B31A-6CBF-4980-9DC5-0CC8E464C73E}"/>
              </a:ext>
            </a:extLst>
          </p:cNvPr>
          <p:cNvSpPr txBox="1"/>
          <p:nvPr/>
        </p:nvSpPr>
        <p:spPr>
          <a:xfrm>
            <a:off x="209490" y="457200"/>
            <a:ext cx="400110" cy="14901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/>
              <a:t>비밀번호 수정</a:t>
            </a:r>
          </a:p>
        </p:txBody>
      </p:sp>
    </p:spTree>
    <p:extLst>
      <p:ext uri="{BB962C8B-B14F-4D97-AF65-F5344CB8AC3E}">
        <p14:creationId xmlns:p14="http://schemas.microsoft.com/office/powerpoint/2010/main" xmlns="" val="771304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"/>
          <p:cNvGraphicFramePr/>
          <p:nvPr>
            <p:extLst>
              <p:ext uri="{D42A27DB-BD31-4B8C-83A1-F6EECF244321}">
                <p14:modId xmlns:p14="http://schemas.microsoft.com/office/powerpoint/2010/main" xmlns="" val="2109939260"/>
              </p:ext>
            </p:extLst>
          </p:nvPr>
        </p:nvGraphicFramePr>
        <p:xfrm>
          <a:off x="844797" y="269320"/>
          <a:ext cx="10502406" cy="236976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19248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24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78600">
                  <a:extLst>
                    <a:ext uri="{9D8B030D-6E8A-4147-A177-3AD203B41FA5}">
                      <a16:colId xmlns:a16="http://schemas.microsoft.com/office/drawing/2014/main" xmlns="" val="4022850441"/>
                    </a:ext>
                  </a:extLst>
                </a:gridCol>
                <a:gridCol w="18457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20803">
                  <a:extLst>
                    <a:ext uri="{9D8B030D-6E8A-4147-A177-3AD203B41FA5}">
                      <a16:colId xmlns:a16="http://schemas.microsoft.com/office/drawing/2014/main" xmlns="" val="3548773603"/>
                    </a:ext>
                  </a:extLst>
                </a:gridCol>
              </a:tblGrid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코드</a:t>
                      </a: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화면설계서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구현화면 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변경 여부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</a:t>
                      </a: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추가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</a:t>
                      </a: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추가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</a:t>
                      </a: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추가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</a:t>
                      </a: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추가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</a:t>
                      </a: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05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추가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A0B2863-1331-42C4-B7BA-21BE12C6062D}"/>
              </a:ext>
            </a:extLst>
          </p:cNvPr>
          <p:cNvSpPr txBox="1"/>
          <p:nvPr/>
        </p:nvSpPr>
        <p:spPr>
          <a:xfrm>
            <a:off x="209490" y="457200"/>
            <a:ext cx="400110" cy="14901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/>
              <a:t>전자결재 메인</a:t>
            </a:r>
          </a:p>
        </p:txBody>
      </p:sp>
    </p:spTree>
    <p:extLst>
      <p:ext uri="{BB962C8B-B14F-4D97-AF65-F5344CB8AC3E}">
        <p14:creationId xmlns:p14="http://schemas.microsoft.com/office/powerpoint/2010/main" xmlns="" val="564430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"/>
          <p:cNvGraphicFramePr/>
          <p:nvPr>
            <p:extLst>
              <p:ext uri="{D42A27DB-BD31-4B8C-83A1-F6EECF244321}">
                <p14:modId xmlns:p14="http://schemas.microsoft.com/office/powerpoint/2010/main" xmlns="" val="3372145974"/>
              </p:ext>
            </p:extLst>
          </p:nvPr>
        </p:nvGraphicFramePr>
        <p:xfrm>
          <a:off x="844797" y="269320"/>
          <a:ext cx="10502406" cy="631936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19248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24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78600">
                  <a:extLst>
                    <a:ext uri="{9D8B030D-6E8A-4147-A177-3AD203B41FA5}">
                      <a16:colId xmlns:a16="http://schemas.microsoft.com/office/drawing/2014/main" xmlns="" val="4022850441"/>
                    </a:ext>
                  </a:extLst>
                </a:gridCol>
                <a:gridCol w="18457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20803">
                  <a:extLst>
                    <a:ext uri="{9D8B030D-6E8A-4147-A177-3AD203B41FA5}">
                      <a16:colId xmlns:a16="http://schemas.microsoft.com/office/drawing/2014/main" xmlns="" val="3548773603"/>
                    </a:ext>
                  </a:extLst>
                </a:gridCol>
              </a:tblGrid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코드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화면설계서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구현화면 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변경 여부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AM-APP-MAI-DRA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AM-APP-MAI-DRA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AM-APP-MAI-DRA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변경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통합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AM-APP-MAI-DRA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AM-APP-MAI-DRA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05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변경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 </a:t>
                      </a: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단순 변경</a:t>
                      </a: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AM-APP-MAI-DRA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06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05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변경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 </a:t>
                      </a: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단순 변경</a:t>
                      </a: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AM-APP-MAI-DRA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07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삭제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설명 불필요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AM-APP-MAI-DRA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08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AM-APP-MAI-DRA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09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851903816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AM-APP-MAI-DRA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3154740980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AM-APP-MAI-DRA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06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변경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 </a:t>
                      </a: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단순 변경</a:t>
                      </a: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610984710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AM-APP-MAI-DRA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삭제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설명 불필요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834297050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AM-APP-MAI-DRA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36134138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AM-APP-MAI-DRA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4253165903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AM-APP-MAI-DRA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07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변경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 </a:t>
                      </a: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단순 변경</a:t>
                      </a: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386833949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45C6F69-87B8-4523-AE0A-96CC594B6349}"/>
              </a:ext>
            </a:extLst>
          </p:cNvPr>
          <p:cNvSpPr txBox="1"/>
          <p:nvPr/>
        </p:nvSpPr>
        <p:spPr>
          <a:xfrm>
            <a:off x="209490" y="457200"/>
            <a:ext cx="400110" cy="14901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/>
              <a:t>기안서 작성</a:t>
            </a:r>
          </a:p>
        </p:txBody>
      </p:sp>
    </p:spTree>
    <p:extLst>
      <p:ext uri="{BB962C8B-B14F-4D97-AF65-F5344CB8AC3E}">
        <p14:creationId xmlns:p14="http://schemas.microsoft.com/office/powerpoint/2010/main" xmlns="" val="1945395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"/>
          <p:cNvGraphicFramePr/>
          <p:nvPr>
            <p:extLst>
              <p:ext uri="{D42A27DB-BD31-4B8C-83A1-F6EECF244321}">
                <p14:modId xmlns:p14="http://schemas.microsoft.com/office/powerpoint/2010/main" xmlns="" val="2993587577"/>
              </p:ext>
            </p:extLst>
          </p:nvPr>
        </p:nvGraphicFramePr>
        <p:xfrm>
          <a:off x="844797" y="269320"/>
          <a:ext cx="10502406" cy="59244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19248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24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78600">
                  <a:extLst>
                    <a:ext uri="{9D8B030D-6E8A-4147-A177-3AD203B41FA5}">
                      <a16:colId xmlns:a16="http://schemas.microsoft.com/office/drawing/2014/main" xmlns="" val="4022850441"/>
                    </a:ext>
                  </a:extLst>
                </a:gridCol>
                <a:gridCol w="18457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20803">
                  <a:extLst>
                    <a:ext uri="{9D8B030D-6E8A-4147-A177-3AD203B41FA5}">
                      <a16:colId xmlns:a16="http://schemas.microsoft.com/office/drawing/2014/main" xmlns="" val="3548773603"/>
                    </a:ext>
                  </a:extLst>
                </a:gridCol>
              </a:tblGrid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코드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화면설계서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구현화면 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변경 여부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AM-APP-MAI-VAC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AM-APP-MAI-VAC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AM-APP-MAI-VAC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변경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통합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AM-APP-MAI-VAC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AM-APP-MAI-VAC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05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변경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 </a:t>
                      </a: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단순 변경</a:t>
                      </a: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AM-APP-MAI-VAC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06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05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변경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 </a:t>
                      </a: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단순 변경</a:t>
                      </a: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AM-APP-MAI-VAC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07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8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06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8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변경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8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통합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AM-APP-MAI-VAC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08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AM-APP-MAI-VAC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09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xmlns="" val="851903816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AM-APP-MAI-VAC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xmlns="" val="3154740980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AM-APP-MAI-VAC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xmlns="" val="1610984710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AM-APP-MAI-VAC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xmlns="" val="834297050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AM-APP-MAI-VAC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xmlns="" val="1036134138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AM-APP-MAI-VAC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xmlns="" val="42531659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48B4457-92A3-49C8-9908-CC8495398659}"/>
              </a:ext>
            </a:extLst>
          </p:cNvPr>
          <p:cNvSpPr txBox="1"/>
          <p:nvPr/>
        </p:nvSpPr>
        <p:spPr>
          <a:xfrm>
            <a:off x="209490" y="457200"/>
            <a:ext cx="400110" cy="14901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/>
              <a:t>휴가신청서 작성</a:t>
            </a:r>
          </a:p>
        </p:txBody>
      </p:sp>
    </p:spTree>
    <p:extLst>
      <p:ext uri="{BB962C8B-B14F-4D97-AF65-F5344CB8AC3E}">
        <p14:creationId xmlns:p14="http://schemas.microsoft.com/office/powerpoint/2010/main" xmlns="" val="3631260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"/>
          <p:cNvGraphicFramePr/>
          <p:nvPr>
            <p:extLst>
              <p:ext uri="{D42A27DB-BD31-4B8C-83A1-F6EECF244321}">
                <p14:modId xmlns:p14="http://schemas.microsoft.com/office/powerpoint/2010/main" xmlns="" val="2035335484"/>
              </p:ext>
            </p:extLst>
          </p:nvPr>
        </p:nvGraphicFramePr>
        <p:xfrm>
          <a:off x="844797" y="269320"/>
          <a:ext cx="10502406" cy="473952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19248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24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78600">
                  <a:extLst>
                    <a:ext uri="{9D8B030D-6E8A-4147-A177-3AD203B41FA5}">
                      <a16:colId xmlns:a16="http://schemas.microsoft.com/office/drawing/2014/main" xmlns="" val="4022850441"/>
                    </a:ext>
                  </a:extLst>
                </a:gridCol>
                <a:gridCol w="18457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20803">
                  <a:extLst>
                    <a:ext uri="{9D8B030D-6E8A-4147-A177-3AD203B41FA5}">
                      <a16:colId xmlns:a16="http://schemas.microsoft.com/office/drawing/2014/main" xmlns="" val="3548773603"/>
                    </a:ext>
                  </a:extLst>
                </a:gridCol>
              </a:tblGrid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코드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화면설계서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구현화면 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변경 여부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AM-APP-MAI-VAC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07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변경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 </a:t>
                      </a: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단순 변경</a:t>
                      </a: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AM-APP-MAI-VAC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삭제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설명 불필요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AM-APP-MAI-VAC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AM-APP-MAI-VAC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AM-APP-MAI-VAC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AM-APP-MAI-VAC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AM-APP-MAI-VAC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AM-APP-MAI-VAC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08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변경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 </a:t>
                      </a: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단순 변경</a:t>
                      </a: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AM-APP-MAI-VAC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삭제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설명 불필요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851903816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AM-APP-MAI-VAC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09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변경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 </a:t>
                      </a: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단순 변경</a:t>
                      </a: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3154740980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AM-APP-MAI-VAC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삭제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설명 불필요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61098471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AA22F64-D361-407D-ACF9-C492260C5BBB}"/>
              </a:ext>
            </a:extLst>
          </p:cNvPr>
          <p:cNvSpPr txBox="1"/>
          <p:nvPr/>
        </p:nvSpPr>
        <p:spPr>
          <a:xfrm>
            <a:off x="209490" y="457200"/>
            <a:ext cx="400110" cy="14901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/>
              <a:t>휴가신청서 작성</a:t>
            </a:r>
          </a:p>
        </p:txBody>
      </p:sp>
    </p:spTree>
    <p:extLst>
      <p:ext uri="{BB962C8B-B14F-4D97-AF65-F5344CB8AC3E}">
        <p14:creationId xmlns:p14="http://schemas.microsoft.com/office/powerpoint/2010/main" xmlns="" val="4162788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1">
            <a:extLst>
              <a:ext uri="{FF2B5EF4-FFF2-40B4-BE49-F238E27FC236}">
                <a16:creationId xmlns:a16="http://schemas.microsoft.com/office/drawing/2014/main" xmlns="" id="{A6B5EBC8-49AD-44DF-9856-E910C5031D7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SzPts val="1800"/>
            </a:pPr>
            <a:r>
              <a:rPr lang="ko-KR" altLang="en-US" sz="3200" dirty="0"/>
              <a:t>화면 설계서에서 변경 사항</a:t>
            </a:r>
          </a:p>
        </p:txBody>
      </p:sp>
    </p:spTree>
    <p:extLst>
      <p:ext uri="{BB962C8B-B14F-4D97-AF65-F5344CB8AC3E}">
        <p14:creationId xmlns:p14="http://schemas.microsoft.com/office/powerpoint/2010/main" xmlns="" val="617260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"/>
          <p:cNvGraphicFramePr/>
          <p:nvPr>
            <p:extLst>
              <p:ext uri="{D42A27DB-BD31-4B8C-83A1-F6EECF244321}">
                <p14:modId xmlns:p14="http://schemas.microsoft.com/office/powerpoint/2010/main" xmlns="" val="169220416"/>
              </p:ext>
            </p:extLst>
          </p:nvPr>
        </p:nvGraphicFramePr>
        <p:xfrm>
          <a:off x="844797" y="269320"/>
          <a:ext cx="10502406" cy="552944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19248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24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78600">
                  <a:extLst>
                    <a:ext uri="{9D8B030D-6E8A-4147-A177-3AD203B41FA5}">
                      <a16:colId xmlns:a16="http://schemas.microsoft.com/office/drawing/2014/main" xmlns="" val="4022850441"/>
                    </a:ext>
                  </a:extLst>
                </a:gridCol>
                <a:gridCol w="18457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20803">
                  <a:extLst>
                    <a:ext uri="{9D8B030D-6E8A-4147-A177-3AD203B41FA5}">
                      <a16:colId xmlns:a16="http://schemas.microsoft.com/office/drawing/2014/main" xmlns="" val="3548773603"/>
                    </a:ext>
                  </a:extLst>
                </a:gridCol>
              </a:tblGrid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코드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화면설계서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구현화면 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변경 여부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삭제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설명 불필요</a:t>
                      </a: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삭제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05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변경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 </a:t>
                      </a: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단순 변경</a:t>
                      </a: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06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삭제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07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변경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 </a:t>
                      </a: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단순 변경</a:t>
                      </a: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08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삭제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설명 불필요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09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851903816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3154740980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추가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998234375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추가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2734607870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05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추가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377116521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7FE7A61-FE87-43AB-B2D5-536EC72653D8}"/>
              </a:ext>
            </a:extLst>
          </p:cNvPr>
          <p:cNvSpPr txBox="1"/>
          <p:nvPr/>
        </p:nvSpPr>
        <p:spPr>
          <a:xfrm>
            <a:off x="209490" y="457200"/>
            <a:ext cx="400110" cy="14901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/>
              <a:t>결재 대기 문서</a:t>
            </a:r>
          </a:p>
        </p:txBody>
      </p:sp>
    </p:spTree>
    <p:extLst>
      <p:ext uri="{BB962C8B-B14F-4D97-AF65-F5344CB8AC3E}">
        <p14:creationId xmlns:p14="http://schemas.microsoft.com/office/powerpoint/2010/main" xmlns="" val="676943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"/>
          <p:cNvGraphicFramePr/>
          <p:nvPr>
            <p:extLst>
              <p:ext uri="{D42A27DB-BD31-4B8C-83A1-F6EECF244321}">
                <p14:modId xmlns:p14="http://schemas.microsoft.com/office/powerpoint/2010/main" xmlns="" val="3830892239"/>
              </p:ext>
            </p:extLst>
          </p:nvPr>
        </p:nvGraphicFramePr>
        <p:xfrm>
          <a:off x="844797" y="269320"/>
          <a:ext cx="10502406" cy="631936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19248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24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78600">
                  <a:extLst>
                    <a:ext uri="{9D8B030D-6E8A-4147-A177-3AD203B41FA5}">
                      <a16:colId xmlns:a16="http://schemas.microsoft.com/office/drawing/2014/main" xmlns="" val="4022850441"/>
                    </a:ext>
                  </a:extLst>
                </a:gridCol>
                <a:gridCol w="18457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20803">
                  <a:extLst>
                    <a:ext uri="{9D8B030D-6E8A-4147-A177-3AD203B41FA5}">
                      <a16:colId xmlns:a16="http://schemas.microsoft.com/office/drawing/2014/main" xmlns="" val="3548773603"/>
                    </a:ext>
                  </a:extLst>
                </a:gridCol>
              </a:tblGrid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코드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화면설계서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구현화면 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변경 여부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AM-APP-MAI-WAI-DRA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삭제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설명 불필요</a:t>
                      </a: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AM-APP-MAI-WAI-DRA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AM-APP-MAI-WAI-DRA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AM-APP-MAI-WAI-DRA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AM-APP-MAI-WAI-DRA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05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AM-APP-MAI-WAI-DRA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06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변경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 </a:t>
                      </a: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단순 변경</a:t>
                      </a: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AM-APP-MAI-WAI-DRA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07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변경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 </a:t>
                      </a: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단순 변경</a:t>
                      </a: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AM-APP-MAI-WAI-DRA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08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삭제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설명 불필요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AM-APP-MAI-WAI-DRA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09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851903816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AM-APP-MAI-WAI-DRA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3154740980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AM-APP-MAI-WAI-DRA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610984710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AM-APP-MAI-WAI-DRA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834297050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AM-APP-MAI-WAI-DRA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변경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 </a:t>
                      </a: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단순 변경</a:t>
                      </a: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36134138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AM-APP-MAI-WAI-DRA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삭제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설명 불필요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4253165903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AM-APP-MAI-WAI-DRA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삭제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설명 불필요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386833949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449361E-5BA6-43FA-BE25-B6121C2E4194}"/>
              </a:ext>
            </a:extLst>
          </p:cNvPr>
          <p:cNvSpPr txBox="1"/>
          <p:nvPr/>
        </p:nvSpPr>
        <p:spPr>
          <a:xfrm>
            <a:off x="209490" y="457200"/>
            <a:ext cx="400110" cy="14901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/>
              <a:t>기안서 수정</a:t>
            </a:r>
          </a:p>
        </p:txBody>
      </p:sp>
    </p:spTree>
    <p:extLst>
      <p:ext uri="{BB962C8B-B14F-4D97-AF65-F5344CB8AC3E}">
        <p14:creationId xmlns:p14="http://schemas.microsoft.com/office/powerpoint/2010/main" xmlns="" val="304753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"/>
          <p:cNvGraphicFramePr/>
          <p:nvPr>
            <p:extLst>
              <p:ext uri="{D42A27DB-BD31-4B8C-83A1-F6EECF244321}">
                <p14:modId xmlns:p14="http://schemas.microsoft.com/office/powerpoint/2010/main" xmlns="" val="4021727729"/>
              </p:ext>
            </p:extLst>
          </p:nvPr>
        </p:nvGraphicFramePr>
        <p:xfrm>
          <a:off x="844797" y="269320"/>
          <a:ext cx="10502406" cy="78992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19248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24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78600">
                  <a:extLst>
                    <a:ext uri="{9D8B030D-6E8A-4147-A177-3AD203B41FA5}">
                      <a16:colId xmlns:a16="http://schemas.microsoft.com/office/drawing/2014/main" xmlns="" val="4022850441"/>
                    </a:ext>
                  </a:extLst>
                </a:gridCol>
                <a:gridCol w="18457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20803">
                  <a:extLst>
                    <a:ext uri="{9D8B030D-6E8A-4147-A177-3AD203B41FA5}">
                      <a16:colId xmlns:a16="http://schemas.microsoft.com/office/drawing/2014/main" xmlns="" val="3548773603"/>
                    </a:ext>
                  </a:extLst>
                </a:gridCol>
              </a:tblGrid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코드</a:t>
                      </a: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화면설계서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구현화면 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변경 여부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AM-APP-MAI-WAI-DRA</a:t>
                      </a: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삭제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설명 불필요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E42284B-BF67-4D5D-AA6E-218FE6E59A3E}"/>
              </a:ext>
            </a:extLst>
          </p:cNvPr>
          <p:cNvSpPr txBox="1"/>
          <p:nvPr/>
        </p:nvSpPr>
        <p:spPr>
          <a:xfrm>
            <a:off x="209490" y="457200"/>
            <a:ext cx="400110" cy="14901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/>
              <a:t>기안서 수정</a:t>
            </a:r>
          </a:p>
        </p:txBody>
      </p:sp>
    </p:spTree>
    <p:extLst>
      <p:ext uri="{BB962C8B-B14F-4D97-AF65-F5344CB8AC3E}">
        <p14:creationId xmlns:p14="http://schemas.microsoft.com/office/powerpoint/2010/main" xmlns="" val="2757074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"/>
          <p:cNvGraphicFramePr/>
          <p:nvPr>
            <p:extLst>
              <p:ext uri="{D42A27DB-BD31-4B8C-83A1-F6EECF244321}">
                <p14:modId xmlns:p14="http://schemas.microsoft.com/office/powerpoint/2010/main" xmlns="" val="1955127459"/>
              </p:ext>
            </p:extLst>
          </p:nvPr>
        </p:nvGraphicFramePr>
        <p:xfrm>
          <a:off x="844797" y="269320"/>
          <a:ext cx="10502406" cy="631936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19248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24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78600">
                  <a:extLst>
                    <a:ext uri="{9D8B030D-6E8A-4147-A177-3AD203B41FA5}">
                      <a16:colId xmlns:a16="http://schemas.microsoft.com/office/drawing/2014/main" xmlns="" val="4022850441"/>
                    </a:ext>
                  </a:extLst>
                </a:gridCol>
                <a:gridCol w="18457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20803">
                  <a:extLst>
                    <a:ext uri="{9D8B030D-6E8A-4147-A177-3AD203B41FA5}">
                      <a16:colId xmlns:a16="http://schemas.microsoft.com/office/drawing/2014/main" xmlns="" val="3548773603"/>
                    </a:ext>
                  </a:extLst>
                </a:gridCol>
              </a:tblGrid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코드</a:t>
                      </a: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화면설계서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구현화면 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변경 여부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AM-APP-MAI-WAI-VAC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삭제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설명 불필요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AM-APP-MAI-WAI-VAC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AM-APP-MAI-WAI-VAC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AM-APP-MAI-WAI-VAC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AM-APP-MAI-WAI-VAC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05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AM-APP-MAI-WAI-VAC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06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변경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 </a:t>
                      </a: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단순 변경</a:t>
                      </a: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AM-APP-MAI-WAI-VAC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07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변경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 </a:t>
                      </a: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단순 변경</a:t>
                      </a: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AM-APP-MAI-WAI-VAC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08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8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8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변경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8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통합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AM-APP-MAI-WAI-VAC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09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851903816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AM-APP-MAI-WAI-VAC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3154740980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AM-APP-MAI-WAI-VAC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610984710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AM-APP-MAI-WAI-VAC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834297050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AM-APP-MAI-WAI-VAC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36134138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AM-APP-MAI-WAI-VAC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4253165903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AM-APP-MAI-WAI-VAC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386833949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45F8BDE-C332-4771-8AAA-560995B92682}"/>
              </a:ext>
            </a:extLst>
          </p:cNvPr>
          <p:cNvSpPr txBox="1"/>
          <p:nvPr/>
        </p:nvSpPr>
        <p:spPr>
          <a:xfrm>
            <a:off x="209490" y="457200"/>
            <a:ext cx="400110" cy="14901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/>
              <a:t>휴가신청서 수정</a:t>
            </a:r>
          </a:p>
        </p:txBody>
      </p:sp>
    </p:spTree>
    <p:extLst>
      <p:ext uri="{BB962C8B-B14F-4D97-AF65-F5344CB8AC3E}">
        <p14:creationId xmlns:p14="http://schemas.microsoft.com/office/powerpoint/2010/main" xmlns="" val="2436606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"/>
          <p:cNvGraphicFramePr/>
          <p:nvPr>
            <p:extLst>
              <p:ext uri="{D42A27DB-BD31-4B8C-83A1-F6EECF244321}">
                <p14:modId xmlns:p14="http://schemas.microsoft.com/office/powerpoint/2010/main" xmlns="" val="4262657708"/>
              </p:ext>
            </p:extLst>
          </p:nvPr>
        </p:nvGraphicFramePr>
        <p:xfrm>
          <a:off x="844797" y="269320"/>
          <a:ext cx="10502406" cy="434456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19248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24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78600">
                  <a:extLst>
                    <a:ext uri="{9D8B030D-6E8A-4147-A177-3AD203B41FA5}">
                      <a16:colId xmlns:a16="http://schemas.microsoft.com/office/drawing/2014/main" xmlns="" val="4022850441"/>
                    </a:ext>
                  </a:extLst>
                </a:gridCol>
                <a:gridCol w="18457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20803">
                  <a:extLst>
                    <a:ext uri="{9D8B030D-6E8A-4147-A177-3AD203B41FA5}">
                      <a16:colId xmlns:a16="http://schemas.microsoft.com/office/drawing/2014/main" xmlns="" val="3548773603"/>
                    </a:ext>
                  </a:extLst>
                </a:gridCol>
              </a:tblGrid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코드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화면설계서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구현화면 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변경 여부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AM-APP-MAI-WAI-VAC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변경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 </a:t>
                      </a: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단순 변경</a:t>
                      </a: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AM-APP-MAI-WAI-VAC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삭제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설명 불필요</a:t>
                      </a: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AM-APP-MAI-WAI-VAC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AM-APP-MAI-WAI-VAC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AM-APP-MAI-WAI-VAC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AM-APP-MAI-WAI-VAC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AM-APP-MAI-WAI-VAC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05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변경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 </a:t>
                      </a: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단순 변경</a:t>
                      </a: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AM-APP-MAI-WAI-VAC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삭제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설명 불필요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AM-APP-MAI-WAI-VAC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851903816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AM-APP-MAI-WAI-VAC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315474098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BDE7BE5-528B-4096-A1BF-00105783189B}"/>
              </a:ext>
            </a:extLst>
          </p:cNvPr>
          <p:cNvSpPr txBox="1"/>
          <p:nvPr/>
        </p:nvSpPr>
        <p:spPr>
          <a:xfrm>
            <a:off x="209490" y="457200"/>
            <a:ext cx="400110" cy="14901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/>
              <a:t>휴가신청서 수정</a:t>
            </a:r>
          </a:p>
        </p:txBody>
      </p:sp>
    </p:spTree>
    <p:extLst>
      <p:ext uri="{BB962C8B-B14F-4D97-AF65-F5344CB8AC3E}">
        <p14:creationId xmlns:p14="http://schemas.microsoft.com/office/powerpoint/2010/main" xmlns="" val="1440738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"/>
          <p:cNvGraphicFramePr/>
          <p:nvPr>
            <p:extLst>
              <p:ext uri="{D42A27DB-BD31-4B8C-83A1-F6EECF244321}">
                <p14:modId xmlns:p14="http://schemas.microsoft.com/office/powerpoint/2010/main" xmlns="" val="530537480"/>
              </p:ext>
            </p:extLst>
          </p:nvPr>
        </p:nvGraphicFramePr>
        <p:xfrm>
          <a:off x="844797" y="269320"/>
          <a:ext cx="10502406" cy="39496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19248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24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78600">
                  <a:extLst>
                    <a:ext uri="{9D8B030D-6E8A-4147-A177-3AD203B41FA5}">
                      <a16:colId xmlns:a16="http://schemas.microsoft.com/office/drawing/2014/main" xmlns="" val="4022850441"/>
                    </a:ext>
                  </a:extLst>
                </a:gridCol>
                <a:gridCol w="18457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20803">
                  <a:extLst>
                    <a:ext uri="{9D8B030D-6E8A-4147-A177-3AD203B41FA5}">
                      <a16:colId xmlns:a16="http://schemas.microsoft.com/office/drawing/2014/main" xmlns="" val="3548773603"/>
                    </a:ext>
                  </a:extLst>
                </a:gridCol>
              </a:tblGrid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코드</a:t>
                      </a: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화면설계서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구현화면 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변경 여부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AM-APP-MAI-PRO</a:t>
                      </a: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row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삭제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설명 불필요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AM-APP-MAI-PRO</a:t>
                      </a: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AM-APP-MAI-PRO</a:t>
                      </a: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AM-APP-MAI-PRO</a:t>
                      </a: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AM-APP-MAI-PRO</a:t>
                      </a: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05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AM-APP-MAI-PRO</a:t>
                      </a: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06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AM-APP-MAI-PRO</a:t>
                      </a: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추가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xmlns="" val="2671631288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AM-APP-MAI-PRO</a:t>
                      </a: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추가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xmlns="" val="1291001244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AM-APP-MAI-PRO</a:t>
                      </a: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추가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xmlns="" val="85632239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E01C619-39E2-4AD8-8350-BC29679D219A}"/>
              </a:ext>
            </a:extLst>
          </p:cNvPr>
          <p:cNvSpPr txBox="1"/>
          <p:nvPr/>
        </p:nvSpPr>
        <p:spPr>
          <a:xfrm>
            <a:off x="209490" y="457200"/>
            <a:ext cx="400110" cy="14901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/>
              <a:t>결재 진행 문서</a:t>
            </a:r>
          </a:p>
        </p:txBody>
      </p:sp>
    </p:spTree>
    <p:extLst>
      <p:ext uri="{BB962C8B-B14F-4D97-AF65-F5344CB8AC3E}">
        <p14:creationId xmlns:p14="http://schemas.microsoft.com/office/powerpoint/2010/main" xmlns="" val="2646864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"/>
          <p:cNvGraphicFramePr/>
          <p:nvPr>
            <p:extLst>
              <p:ext uri="{D42A27DB-BD31-4B8C-83A1-F6EECF244321}">
                <p14:modId xmlns:p14="http://schemas.microsoft.com/office/powerpoint/2010/main" xmlns="" val="843527668"/>
              </p:ext>
            </p:extLst>
          </p:nvPr>
        </p:nvGraphicFramePr>
        <p:xfrm>
          <a:off x="844797" y="269320"/>
          <a:ext cx="10502406" cy="315968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19248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24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78600">
                  <a:extLst>
                    <a:ext uri="{9D8B030D-6E8A-4147-A177-3AD203B41FA5}">
                      <a16:colId xmlns:a16="http://schemas.microsoft.com/office/drawing/2014/main" xmlns="" val="4022850441"/>
                    </a:ext>
                  </a:extLst>
                </a:gridCol>
                <a:gridCol w="18457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20803">
                  <a:extLst>
                    <a:ext uri="{9D8B030D-6E8A-4147-A177-3AD203B41FA5}">
                      <a16:colId xmlns:a16="http://schemas.microsoft.com/office/drawing/2014/main" xmlns="" val="3548773603"/>
                    </a:ext>
                  </a:extLst>
                </a:gridCol>
              </a:tblGrid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코드</a:t>
                      </a: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화면설계서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구현화면 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변경 여부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AM-APP-MAI-COM</a:t>
                      </a: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row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삭제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설명 불필요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AM-APP-MAI-COM</a:t>
                      </a: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AM-APP-MAI-COM</a:t>
                      </a: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AM-APP-MAI-COM</a:t>
                      </a: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AM-APP-MAI-COM</a:t>
                      </a: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05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AM-APP-MAI-COM</a:t>
                      </a: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06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AM-APP-MAI-COM</a:t>
                      </a: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추가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64BF99E-9D6B-4FEC-BABD-783E0272904A}"/>
              </a:ext>
            </a:extLst>
          </p:cNvPr>
          <p:cNvSpPr txBox="1"/>
          <p:nvPr/>
        </p:nvSpPr>
        <p:spPr>
          <a:xfrm>
            <a:off x="209490" y="457200"/>
            <a:ext cx="400110" cy="14901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/>
              <a:t>결재 완료 문서</a:t>
            </a:r>
          </a:p>
        </p:txBody>
      </p:sp>
    </p:spTree>
    <p:extLst>
      <p:ext uri="{BB962C8B-B14F-4D97-AF65-F5344CB8AC3E}">
        <p14:creationId xmlns:p14="http://schemas.microsoft.com/office/powerpoint/2010/main" xmlns="" val="27932155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"/>
          <p:cNvGraphicFramePr/>
          <p:nvPr>
            <p:extLst>
              <p:ext uri="{D42A27DB-BD31-4B8C-83A1-F6EECF244321}">
                <p14:modId xmlns:p14="http://schemas.microsoft.com/office/powerpoint/2010/main" xmlns="" val="824018083"/>
              </p:ext>
            </p:extLst>
          </p:nvPr>
        </p:nvGraphicFramePr>
        <p:xfrm>
          <a:off x="844797" y="269320"/>
          <a:ext cx="10502406" cy="118488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19248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24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78600">
                  <a:extLst>
                    <a:ext uri="{9D8B030D-6E8A-4147-A177-3AD203B41FA5}">
                      <a16:colId xmlns:a16="http://schemas.microsoft.com/office/drawing/2014/main" xmlns="" val="4022850441"/>
                    </a:ext>
                  </a:extLst>
                </a:gridCol>
                <a:gridCol w="18457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20803">
                  <a:extLst>
                    <a:ext uri="{9D8B030D-6E8A-4147-A177-3AD203B41FA5}">
                      <a16:colId xmlns:a16="http://schemas.microsoft.com/office/drawing/2014/main" xmlns="" val="3548773603"/>
                    </a:ext>
                  </a:extLst>
                </a:gridCol>
              </a:tblGrid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코드</a:t>
                      </a: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화면설계서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구현화면 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변경 여부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AM-APP-MAI-?</a:t>
                      </a: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추가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AM-APP-MAI-?</a:t>
                      </a: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추가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2F2EEDE-F5C3-4E2D-8436-53F1AB196952}"/>
              </a:ext>
            </a:extLst>
          </p:cNvPr>
          <p:cNvSpPr txBox="1"/>
          <p:nvPr/>
        </p:nvSpPr>
        <p:spPr>
          <a:xfrm>
            <a:off x="209490" y="457200"/>
            <a:ext cx="400110" cy="14901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/>
              <a:t>결재 반려 문서</a:t>
            </a:r>
          </a:p>
        </p:txBody>
      </p:sp>
    </p:spTree>
    <p:extLst>
      <p:ext uri="{BB962C8B-B14F-4D97-AF65-F5344CB8AC3E}">
        <p14:creationId xmlns:p14="http://schemas.microsoft.com/office/powerpoint/2010/main" xmlns="" val="11325600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"/>
          <p:cNvGraphicFramePr/>
          <p:nvPr>
            <p:extLst>
              <p:ext uri="{D42A27DB-BD31-4B8C-83A1-F6EECF244321}">
                <p14:modId xmlns:p14="http://schemas.microsoft.com/office/powerpoint/2010/main" xmlns="" val="715355740"/>
              </p:ext>
            </p:extLst>
          </p:nvPr>
        </p:nvGraphicFramePr>
        <p:xfrm>
          <a:off x="844797" y="269320"/>
          <a:ext cx="10502406" cy="118488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19248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24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78600">
                  <a:extLst>
                    <a:ext uri="{9D8B030D-6E8A-4147-A177-3AD203B41FA5}">
                      <a16:colId xmlns:a16="http://schemas.microsoft.com/office/drawing/2014/main" xmlns="" val="4022850441"/>
                    </a:ext>
                  </a:extLst>
                </a:gridCol>
                <a:gridCol w="18457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20803">
                  <a:extLst>
                    <a:ext uri="{9D8B030D-6E8A-4147-A177-3AD203B41FA5}">
                      <a16:colId xmlns:a16="http://schemas.microsoft.com/office/drawing/2014/main" xmlns="" val="3548773603"/>
                    </a:ext>
                  </a:extLst>
                </a:gridCol>
              </a:tblGrid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코드</a:t>
                      </a: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화면설계서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구현화면 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변경 여부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u="none" strike="noStrike" cap="none" dirty="0"/>
                        <a:t>AM-NOB-MAI-WRI</a:t>
                      </a: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삭제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삭제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u="none" strike="noStrike" cap="none" dirty="0"/>
                        <a:t>AM-NOB-MAI-WRI</a:t>
                      </a:r>
                      <a:endParaRPr lang="en-US" altLang="ko-KR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07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삭제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삭제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64BF99E-9D6B-4FEC-BABD-783E0272904A}"/>
              </a:ext>
            </a:extLst>
          </p:cNvPr>
          <p:cNvSpPr txBox="1"/>
          <p:nvPr/>
        </p:nvSpPr>
        <p:spPr>
          <a:xfrm>
            <a:off x="209490" y="457200"/>
            <a:ext cx="400110" cy="14901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/>
              <a:t>게시판 글쓰기</a:t>
            </a:r>
          </a:p>
        </p:txBody>
      </p:sp>
    </p:spTree>
    <p:extLst>
      <p:ext uri="{BB962C8B-B14F-4D97-AF65-F5344CB8AC3E}">
        <p14:creationId xmlns:p14="http://schemas.microsoft.com/office/powerpoint/2010/main" xmlns="" val="401256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"/>
          <p:cNvGraphicFramePr/>
          <p:nvPr>
            <p:extLst>
              <p:ext uri="{D42A27DB-BD31-4B8C-83A1-F6EECF244321}">
                <p14:modId xmlns:p14="http://schemas.microsoft.com/office/powerpoint/2010/main" xmlns="" val="2741663429"/>
              </p:ext>
            </p:extLst>
          </p:nvPr>
        </p:nvGraphicFramePr>
        <p:xfrm>
          <a:off x="844797" y="269320"/>
          <a:ext cx="10502406" cy="276472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19248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24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78600">
                  <a:extLst>
                    <a:ext uri="{9D8B030D-6E8A-4147-A177-3AD203B41FA5}">
                      <a16:colId xmlns:a16="http://schemas.microsoft.com/office/drawing/2014/main" xmlns="" val="4022850441"/>
                    </a:ext>
                  </a:extLst>
                </a:gridCol>
                <a:gridCol w="18457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20803">
                  <a:extLst>
                    <a:ext uri="{9D8B030D-6E8A-4147-A177-3AD203B41FA5}">
                      <a16:colId xmlns:a16="http://schemas.microsoft.com/office/drawing/2014/main" xmlns="" val="3548773603"/>
                    </a:ext>
                  </a:extLst>
                </a:gridCol>
              </a:tblGrid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코드</a:t>
                      </a: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화면설계서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구현화면 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변경 여부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u="none" strike="noStrike" cap="none" dirty="0"/>
                        <a:t>AM-NOB-MAI-DET</a:t>
                      </a: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08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05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변경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 </a:t>
                      </a: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단순변경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AM-APP-MAI-COM</a:t>
                      </a: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07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08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변경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 </a:t>
                      </a: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단순변경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AM-APP-MAI-COM</a:t>
                      </a: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삭제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삭제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48877665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AM-APP-MAI-COM</a:t>
                      </a: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삭제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삭제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2714218713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AM-APP-MAI-COM</a:t>
                      </a: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변경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 </a:t>
                      </a: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단순변경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2472376903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AM-APP-MAI-COM</a:t>
                      </a: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추가 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추가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264285955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64BF99E-9D6B-4FEC-BABD-783E0272904A}"/>
              </a:ext>
            </a:extLst>
          </p:cNvPr>
          <p:cNvSpPr txBox="1"/>
          <p:nvPr/>
        </p:nvSpPr>
        <p:spPr>
          <a:xfrm>
            <a:off x="209490" y="457200"/>
            <a:ext cx="400110" cy="14901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/>
              <a:t>상세페이지</a:t>
            </a:r>
          </a:p>
        </p:txBody>
      </p:sp>
    </p:spTree>
    <p:extLst>
      <p:ext uri="{BB962C8B-B14F-4D97-AF65-F5344CB8AC3E}">
        <p14:creationId xmlns:p14="http://schemas.microsoft.com/office/powerpoint/2010/main" xmlns="" val="4105665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"/>
          <p:cNvGraphicFramePr/>
          <p:nvPr>
            <p:extLst>
              <p:ext uri="{D42A27DB-BD31-4B8C-83A1-F6EECF244321}">
                <p14:modId xmlns:p14="http://schemas.microsoft.com/office/powerpoint/2010/main" xmlns="" val="2407462928"/>
              </p:ext>
            </p:extLst>
          </p:nvPr>
        </p:nvGraphicFramePr>
        <p:xfrm>
          <a:off x="844797" y="269320"/>
          <a:ext cx="10502408" cy="19748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19248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24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78600">
                  <a:extLst>
                    <a:ext uri="{9D8B030D-6E8A-4147-A177-3AD203B41FA5}">
                      <a16:colId xmlns:a16="http://schemas.microsoft.com/office/drawing/2014/main" xmlns="" val="4022850441"/>
                    </a:ext>
                  </a:extLst>
                </a:gridCol>
                <a:gridCol w="18457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20804">
                  <a:extLst>
                    <a:ext uri="{9D8B030D-6E8A-4147-A177-3AD203B41FA5}">
                      <a16:colId xmlns:a16="http://schemas.microsoft.com/office/drawing/2014/main" xmlns="" val="3548773603"/>
                    </a:ext>
                  </a:extLst>
                </a:gridCol>
              </a:tblGrid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코드</a:t>
                      </a: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화면설계서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구현화면 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변경 여부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AM-LOG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삭제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설명 불필요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AM-LOG</a:t>
                      </a:r>
                      <a:endPara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삭제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설명 불필요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AM-LOG</a:t>
                      </a:r>
                      <a:endPara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변경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 </a:t>
                      </a: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단순변경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AM-LOG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변경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 </a:t>
                      </a: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단순변경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C50B31A-6CBF-4980-9DC5-0CC8E464C73E}"/>
              </a:ext>
            </a:extLst>
          </p:cNvPr>
          <p:cNvSpPr txBox="1"/>
          <p:nvPr/>
        </p:nvSpPr>
        <p:spPr>
          <a:xfrm>
            <a:off x="209490" y="457200"/>
            <a:ext cx="400110" cy="14901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xmlns="" val="10449489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1">
            <a:extLst>
              <a:ext uri="{FF2B5EF4-FFF2-40B4-BE49-F238E27FC236}">
                <a16:creationId xmlns:a16="http://schemas.microsoft.com/office/drawing/2014/main" xmlns="" id="{A6B5EBC8-49AD-44DF-9856-E910C5031D7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SzPts val="1800"/>
            </a:pPr>
            <a:r>
              <a:rPr lang="ko-KR" altLang="en-US" sz="3200" dirty="0"/>
              <a:t>구현화면</a:t>
            </a:r>
          </a:p>
        </p:txBody>
      </p:sp>
    </p:spTree>
    <p:extLst>
      <p:ext uri="{BB962C8B-B14F-4D97-AF65-F5344CB8AC3E}">
        <p14:creationId xmlns:p14="http://schemas.microsoft.com/office/powerpoint/2010/main" xmlns="" val="16104805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" name="Google Shape;104;p3"/>
          <p:cNvGraphicFramePr/>
          <p:nvPr>
            <p:extLst>
              <p:ext uri="{D42A27DB-BD31-4B8C-83A1-F6EECF244321}">
                <p14:modId xmlns:p14="http://schemas.microsoft.com/office/powerpoint/2010/main" xmlns="" val="3842700784"/>
              </p:ext>
            </p:extLst>
          </p:nvPr>
        </p:nvGraphicFramePr>
        <p:xfrm>
          <a:off x="8391420" y="955675"/>
          <a:ext cx="3589750" cy="28111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66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49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784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3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CRUD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기능설명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82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R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사원번호와 비밀번호가 일치하면 </a:t>
                      </a:r>
                      <a:endParaRPr lang="en-US" altLang="ko-KR"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메인페이지로</a:t>
                      </a: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이동</a:t>
                      </a:r>
                      <a:endParaRPr lang="en-US" altLang="ko-KR"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175" marB="901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98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-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회원가입 페이지로 이동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175" marB="901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05" name="Google Shape;105;p3"/>
          <p:cNvSpPr/>
          <p:nvPr/>
        </p:nvSpPr>
        <p:spPr>
          <a:xfrm>
            <a:off x="118110" y="967105"/>
            <a:ext cx="8229600" cy="5841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7" name="Google Shape;107;p3"/>
          <p:cNvGraphicFramePr/>
          <p:nvPr>
            <p:extLst>
              <p:ext uri="{D42A27DB-BD31-4B8C-83A1-F6EECF244321}">
                <p14:modId xmlns:p14="http://schemas.microsoft.com/office/powerpoint/2010/main" xmlns="" val="1368585132"/>
              </p:ext>
            </p:extLst>
          </p:nvPr>
        </p:nvGraphicFramePr>
        <p:xfrm>
          <a:off x="100965" y="127000"/>
          <a:ext cx="11880200" cy="8128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948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777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070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855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1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AM-LOG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김윤경</a:t>
                      </a:r>
                      <a:endParaRPr sz="1400" b="1" u="none" strike="noStrike" cap="none"/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파일명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index.jsp</a:t>
                      </a:r>
                      <a:endParaRPr sz="10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6CB75A76-9C53-41FC-A13D-B0063E0BA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059" y="1566404"/>
            <a:ext cx="5760000" cy="44721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A1BDB4B-D4B6-4FC1-B7C7-6DFC8463DC17}"/>
              </a:ext>
            </a:extLst>
          </p:cNvPr>
          <p:cNvSpPr txBox="1"/>
          <p:nvPr/>
        </p:nvSpPr>
        <p:spPr>
          <a:xfrm>
            <a:off x="5774795" y="1151890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499E25F3-B5CB-409F-88D4-2BA0ED0EDB09}"/>
              </a:ext>
            </a:extLst>
          </p:cNvPr>
          <p:cNvSpPr/>
          <p:nvPr/>
        </p:nvSpPr>
        <p:spPr>
          <a:xfrm>
            <a:off x="4400973" y="4599188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42622C8-2B1E-49DC-AFEE-19D0AB374F76}"/>
              </a:ext>
            </a:extLst>
          </p:cNvPr>
          <p:cNvSpPr txBox="1"/>
          <p:nvPr/>
        </p:nvSpPr>
        <p:spPr>
          <a:xfrm>
            <a:off x="4400973" y="4636377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C80EC449-E706-428B-9A48-666771ED96D4}"/>
              </a:ext>
            </a:extLst>
          </p:cNvPr>
          <p:cNvSpPr/>
          <p:nvPr/>
        </p:nvSpPr>
        <p:spPr>
          <a:xfrm>
            <a:off x="4232910" y="5283847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89CCEDC-61E4-43FB-8ED8-86ADB99E0FEB}"/>
              </a:ext>
            </a:extLst>
          </p:cNvPr>
          <p:cNvSpPr txBox="1"/>
          <p:nvPr/>
        </p:nvSpPr>
        <p:spPr>
          <a:xfrm>
            <a:off x="4232910" y="5321036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" name="Google Shape;122;p4"/>
          <p:cNvGraphicFramePr/>
          <p:nvPr>
            <p:extLst>
              <p:ext uri="{D42A27DB-BD31-4B8C-83A1-F6EECF244321}">
                <p14:modId xmlns:p14="http://schemas.microsoft.com/office/powerpoint/2010/main" xmlns="" val="129640985"/>
              </p:ext>
            </p:extLst>
          </p:nvPr>
        </p:nvGraphicFramePr>
        <p:xfrm>
          <a:off x="8401320" y="961390"/>
          <a:ext cx="3574125" cy="2374425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5246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668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09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CRUD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기능설명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62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U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가입완료 메시지 출력 후 </a:t>
                      </a:r>
                      <a:endParaRPr lang="en-US" altLang="ko-KR"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페이지로 이동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175" marB="901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002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-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페이지로 이동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123" name="Google Shape;123;p4"/>
          <p:cNvSpPr/>
          <p:nvPr/>
        </p:nvSpPr>
        <p:spPr>
          <a:xfrm>
            <a:off x="118110" y="967105"/>
            <a:ext cx="8229600" cy="5841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4" name="Google Shape;124;p4"/>
          <p:cNvGraphicFramePr/>
          <p:nvPr>
            <p:extLst>
              <p:ext uri="{D42A27DB-BD31-4B8C-83A1-F6EECF244321}">
                <p14:modId xmlns:p14="http://schemas.microsoft.com/office/powerpoint/2010/main" xmlns="" val="2774991889"/>
              </p:ext>
            </p:extLst>
          </p:nvPr>
        </p:nvGraphicFramePr>
        <p:xfrm>
          <a:off x="100965" y="127000"/>
          <a:ext cx="11880200" cy="79375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9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9805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070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855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AM-LOG-REG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&gt; 회원가입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김윤경</a:t>
                      </a:r>
                      <a:endParaRPr sz="1400" b="1" u="none" strike="noStrike" cap="none"/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파일명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/>
                        <a:t>Main01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registraion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reg.jsp</a:t>
                      </a:r>
                      <a:endParaRPr sz="10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8DDFF67A-5CBB-406E-A545-072A13268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910" y="1101906"/>
            <a:ext cx="5760000" cy="5560268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xmlns="" id="{C719EA42-E8B5-48DB-9415-10663EB1BB72}"/>
              </a:ext>
            </a:extLst>
          </p:cNvPr>
          <p:cNvSpPr/>
          <p:nvPr/>
        </p:nvSpPr>
        <p:spPr>
          <a:xfrm>
            <a:off x="4240530" y="5600077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7525A14-3856-4D49-A44C-B16BC0D0AE25}"/>
              </a:ext>
            </a:extLst>
          </p:cNvPr>
          <p:cNvSpPr txBox="1"/>
          <p:nvPr/>
        </p:nvSpPr>
        <p:spPr>
          <a:xfrm>
            <a:off x="4240530" y="5637266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B272A8BF-0699-49EE-A6DB-297CE2970281}"/>
              </a:ext>
            </a:extLst>
          </p:cNvPr>
          <p:cNvSpPr/>
          <p:nvPr/>
        </p:nvSpPr>
        <p:spPr>
          <a:xfrm>
            <a:off x="2846070" y="5565016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E5E4E5E-C2CA-491B-BAC2-01267BB9AA98}"/>
              </a:ext>
            </a:extLst>
          </p:cNvPr>
          <p:cNvSpPr txBox="1"/>
          <p:nvPr/>
        </p:nvSpPr>
        <p:spPr>
          <a:xfrm>
            <a:off x="2846070" y="5602205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" name="Google Shape;150;p5"/>
          <p:cNvGraphicFramePr/>
          <p:nvPr>
            <p:extLst>
              <p:ext uri="{D42A27DB-BD31-4B8C-83A1-F6EECF244321}">
                <p14:modId xmlns:p14="http://schemas.microsoft.com/office/powerpoint/2010/main" xmlns="" val="770633995"/>
              </p:ext>
            </p:extLst>
          </p:nvPr>
        </p:nvGraphicFramePr>
        <p:xfrm>
          <a:off x="8396370" y="1013460"/>
          <a:ext cx="3579100" cy="3419475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505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31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701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CRUD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기능설명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0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회원가입시 입력한 사원번호가 표시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9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R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사원번호의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중복여부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확인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2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R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중복일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경우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메시지를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출력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0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R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중복이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아닐경우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메시지와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사용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버튼을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출력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000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05</a:t>
                      </a:r>
                      <a:endParaRPr sz="1000" u="none" strike="noStrike" cap="none"/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R</a:t>
                      </a:r>
                      <a:endParaRPr sz="1000" u="none" strike="noStrike" cap="none"/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회원가입페이지로 이동</a:t>
                      </a:r>
                      <a:endParaRPr sz="900" u="none" strike="noStrike" cap="none" dirty="0"/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51" name="Google Shape;151;p5"/>
          <p:cNvSpPr/>
          <p:nvPr/>
        </p:nvSpPr>
        <p:spPr>
          <a:xfrm>
            <a:off x="118100" y="967100"/>
            <a:ext cx="8229900" cy="58419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2" name="Google Shape;152;p5"/>
          <p:cNvGraphicFramePr/>
          <p:nvPr>
            <p:extLst>
              <p:ext uri="{D42A27DB-BD31-4B8C-83A1-F6EECF244321}">
                <p14:modId xmlns:p14="http://schemas.microsoft.com/office/powerpoint/2010/main" xmlns="" val="4069681881"/>
              </p:ext>
            </p:extLst>
          </p:nvPr>
        </p:nvGraphicFramePr>
        <p:xfrm>
          <a:off x="100965" y="127000"/>
          <a:ext cx="11880200" cy="811525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77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6954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070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855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AM-LOG-REG-CHK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&gt; 회원가입&gt;사원번호 중복확인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김윤경</a:t>
                      </a:r>
                      <a:endParaRPr sz="1400" b="1" u="none" strike="noStrike" cap="none"/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4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파일명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b="1" u="none" strike="noStrike" cap="none" dirty="0"/>
                        <a:t>Main01</a:t>
                      </a:r>
                      <a:r>
                        <a:rPr lang="en-US" sz="85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/registration/</a:t>
                      </a:r>
                      <a:r>
                        <a:rPr lang="en-US" sz="85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enoCheck.jsp</a:t>
                      </a:r>
                      <a:endParaRPr sz="85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A976699F-3966-450C-B51A-5D93ADEA6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987" y="1514475"/>
            <a:ext cx="3286125" cy="19145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507B382-CAD0-4790-BAC2-F299D1378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9987" y="4156975"/>
            <a:ext cx="3276600" cy="1924050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xmlns="" id="{8A8FA40C-3374-4C1D-87AD-9FCE29DB51F6}"/>
              </a:ext>
            </a:extLst>
          </p:cNvPr>
          <p:cNvSpPr/>
          <p:nvPr/>
        </p:nvSpPr>
        <p:spPr>
          <a:xfrm>
            <a:off x="3269540" y="1666500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8E118BB-3B20-41FD-A664-C80EB401EDA2}"/>
              </a:ext>
            </a:extLst>
          </p:cNvPr>
          <p:cNvSpPr txBox="1"/>
          <p:nvPr/>
        </p:nvSpPr>
        <p:spPr>
          <a:xfrm>
            <a:off x="3269540" y="1703689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5FE49C4E-EEEB-4EBC-9294-99E283A14441}"/>
              </a:ext>
            </a:extLst>
          </p:cNvPr>
          <p:cNvSpPr/>
          <p:nvPr/>
        </p:nvSpPr>
        <p:spPr>
          <a:xfrm>
            <a:off x="5322782" y="1703689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287B462-B4DE-458C-9F60-0D4A5D7603F0}"/>
              </a:ext>
            </a:extLst>
          </p:cNvPr>
          <p:cNvSpPr txBox="1"/>
          <p:nvPr/>
        </p:nvSpPr>
        <p:spPr>
          <a:xfrm>
            <a:off x="5322782" y="1740878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A98622F4-1A16-4408-8EE6-6917263A4692}"/>
              </a:ext>
            </a:extLst>
          </p:cNvPr>
          <p:cNvSpPr/>
          <p:nvPr/>
        </p:nvSpPr>
        <p:spPr>
          <a:xfrm>
            <a:off x="4255060" y="5152447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925F03A-F2A7-40DF-AE5E-B93EE9B4DF36}"/>
              </a:ext>
            </a:extLst>
          </p:cNvPr>
          <p:cNvSpPr txBox="1"/>
          <p:nvPr/>
        </p:nvSpPr>
        <p:spPr>
          <a:xfrm>
            <a:off x="4255060" y="5189636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9BC5F1B1-AB61-4D61-94AA-762D979D0B47}"/>
              </a:ext>
            </a:extLst>
          </p:cNvPr>
          <p:cNvSpPr/>
          <p:nvPr/>
        </p:nvSpPr>
        <p:spPr>
          <a:xfrm>
            <a:off x="2541617" y="2244942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C1BEC81-FAFD-4169-B154-5E2B4E4A8637}"/>
              </a:ext>
            </a:extLst>
          </p:cNvPr>
          <p:cNvSpPr txBox="1"/>
          <p:nvPr/>
        </p:nvSpPr>
        <p:spPr>
          <a:xfrm>
            <a:off x="2541617" y="2282131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020C5A7E-EB88-4197-B7A6-5FE1E1E4C145}"/>
              </a:ext>
            </a:extLst>
          </p:cNvPr>
          <p:cNvSpPr/>
          <p:nvPr/>
        </p:nvSpPr>
        <p:spPr>
          <a:xfrm>
            <a:off x="3654550" y="2592763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A71359E-34D3-4C1B-BBA0-0D1321ED5E7C}"/>
              </a:ext>
            </a:extLst>
          </p:cNvPr>
          <p:cNvSpPr txBox="1"/>
          <p:nvPr/>
        </p:nvSpPr>
        <p:spPr>
          <a:xfrm>
            <a:off x="3654550" y="2629952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05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9" name="Google Shape;159;p6"/>
          <p:cNvGraphicFramePr/>
          <p:nvPr>
            <p:extLst>
              <p:ext uri="{D42A27DB-BD31-4B8C-83A1-F6EECF244321}">
                <p14:modId xmlns:p14="http://schemas.microsoft.com/office/powerpoint/2010/main" xmlns="" val="2860095043"/>
              </p:ext>
            </p:extLst>
          </p:nvPr>
        </p:nvGraphicFramePr>
        <p:xfrm>
          <a:off x="8391445" y="955675"/>
          <a:ext cx="3590350" cy="4526924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570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16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116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52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CRUD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기능설명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527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R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로그인페이지로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이동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19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/>
                        <a:t>R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내정보수정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확인페이지로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이동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8560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 dirty="0"/>
                        <a:t>-</a:t>
                      </a:r>
                      <a:endParaRPr lang="en-US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메인페이지로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이동</a:t>
                      </a:r>
                    </a:p>
                  </a:txBody>
                  <a:tcPr marL="28575" marR="28575" marT="90800" marB="908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136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 dirty="0"/>
                        <a:t>-</a:t>
                      </a:r>
                      <a:endParaRPr lang="en-US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전자결재 </a:t>
                      </a:r>
                      <a:r>
                        <a:rPr lang="ko-KR" alt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메인페이지로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이동</a:t>
                      </a:r>
                    </a:p>
                  </a:txBody>
                  <a:tcPr marL="28575" marR="28575" marT="90800" marB="908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912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05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/>
                        <a:t>-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게시판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메인페이지로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이동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912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06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/>
                        <a:t>-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내정보수정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확인페이지로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이동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160" name="Google Shape;160;p6"/>
          <p:cNvSpPr/>
          <p:nvPr/>
        </p:nvSpPr>
        <p:spPr>
          <a:xfrm>
            <a:off x="118110" y="967105"/>
            <a:ext cx="8229600" cy="5841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1" name="Google Shape;161;p6"/>
          <p:cNvGraphicFramePr/>
          <p:nvPr>
            <p:extLst>
              <p:ext uri="{D42A27DB-BD31-4B8C-83A1-F6EECF244321}">
                <p14:modId xmlns:p14="http://schemas.microsoft.com/office/powerpoint/2010/main" xmlns="" val="3304300221"/>
              </p:ext>
            </p:extLst>
          </p:nvPr>
        </p:nvGraphicFramePr>
        <p:xfrm>
          <a:off x="100965" y="127000"/>
          <a:ext cx="11880200" cy="8128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948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777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070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855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AM-MAI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김윤경</a:t>
                      </a:r>
                      <a:endParaRPr sz="1400" b="1" u="none" strike="noStrike" cap="none"/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파일명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/>
                        <a:t>Main01</a:t>
                      </a:r>
                      <a:r>
                        <a:rPr lang="en-US" sz="9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9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indexMain.jsp</a:t>
                      </a:r>
                      <a:endParaRPr sz="9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13C021AB-C2A0-4DF6-A752-3DF228D56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70" y="1055850"/>
            <a:ext cx="7399530" cy="5663809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xmlns="" id="{CCF919C2-B761-487E-B158-69D581324F47}"/>
              </a:ext>
            </a:extLst>
          </p:cNvPr>
          <p:cNvSpPr/>
          <p:nvPr/>
        </p:nvSpPr>
        <p:spPr>
          <a:xfrm>
            <a:off x="6835700" y="1465837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4A0F728-3309-4260-968F-C2A29BD09CAB}"/>
              </a:ext>
            </a:extLst>
          </p:cNvPr>
          <p:cNvSpPr txBox="1"/>
          <p:nvPr/>
        </p:nvSpPr>
        <p:spPr>
          <a:xfrm>
            <a:off x="6835700" y="1503026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FC2E191C-B57F-428D-AE87-61FEA3950EF9}"/>
              </a:ext>
            </a:extLst>
          </p:cNvPr>
          <p:cNvSpPr/>
          <p:nvPr/>
        </p:nvSpPr>
        <p:spPr>
          <a:xfrm>
            <a:off x="7638565" y="1505881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305AF45-34F4-4E57-A338-AC71854DFFFD}"/>
              </a:ext>
            </a:extLst>
          </p:cNvPr>
          <p:cNvSpPr txBox="1"/>
          <p:nvPr/>
        </p:nvSpPr>
        <p:spPr>
          <a:xfrm>
            <a:off x="7638565" y="1543070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AF76E54D-038F-4CF4-BCC0-EB383B945E82}"/>
              </a:ext>
            </a:extLst>
          </p:cNvPr>
          <p:cNvSpPr/>
          <p:nvPr/>
        </p:nvSpPr>
        <p:spPr>
          <a:xfrm>
            <a:off x="728470" y="1425793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BBFD879-D6B9-4ABE-8CC9-43AEC1028F83}"/>
              </a:ext>
            </a:extLst>
          </p:cNvPr>
          <p:cNvSpPr txBox="1"/>
          <p:nvPr/>
        </p:nvSpPr>
        <p:spPr>
          <a:xfrm>
            <a:off x="728470" y="1462982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EAFED1A0-1332-4C9D-8B96-D6E0353126D1}"/>
              </a:ext>
            </a:extLst>
          </p:cNvPr>
          <p:cNvSpPr/>
          <p:nvPr/>
        </p:nvSpPr>
        <p:spPr>
          <a:xfrm>
            <a:off x="1938796" y="1420270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2CB28EB-8374-40AF-BBD1-88F36A0E5160}"/>
              </a:ext>
            </a:extLst>
          </p:cNvPr>
          <p:cNvSpPr txBox="1"/>
          <p:nvPr/>
        </p:nvSpPr>
        <p:spPr>
          <a:xfrm>
            <a:off x="1938796" y="1457459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AA36566D-60F9-4351-8FCE-23DB67843B93}"/>
              </a:ext>
            </a:extLst>
          </p:cNvPr>
          <p:cNvSpPr/>
          <p:nvPr/>
        </p:nvSpPr>
        <p:spPr>
          <a:xfrm>
            <a:off x="3149122" y="1453658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BE68607-6A5D-4015-987C-52B87B66244B}"/>
              </a:ext>
            </a:extLst>
          </p:cNvPr>
          <p:cNvSpPr txBox="1"/>
          <p:nvPr/>
        </p:nvSpPr>
        <p:spPr>
          <a:xfrm>
            <a:off x="3149122" y="1490847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B3FA8010-41ED-41B0-A834-AE577A414FD7}"/>
              </a:ext>
            </a:extLst>
          </p:cNvPr>
          <p:cNvSpPr/>
          <p:nvPr/>
        </p:nvSpPr>
        <p:spPr>
          <a:xfrm>
            <a:off x="4235730" y="1413614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23F2BEF-D741-4891-B05B-0EC7140D7ADB}"/>
              </a:ext>
            </a:extLst>
          </p:cNvPr>
          <p:cNvSpPr txBox="1"/>
          <p:nvPr/>
        </p:nvSpPr>
        <p:spPr>
          <a:xfrm>
            <a:off x="4235730" y="1450803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06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" name="Google Shape;168;p7"/>
          <p:cNvGraphicFramePr/>
          <p:nvPr>
            <p:extLst>
              <p:ext uri="{D42A27DB-BD31-4B8C-83A1-F6EECF244321}">
                <p14:modId xmlns:p14="http://schemas.microsoft.com/office/powerpoint/2010/main" xmlns="" val="1630274099"/>
              </p:ext>
            </p:extLst>
          </p:nvPr>
        </p:nvGraphicFramePr>
        <p:xfrm>
          <a:off x="8396370" y="955675"/>
          <a:ext cx="3585475" cy="4813397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211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8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360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9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CRUD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기능설명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4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07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/>
                        <a:t>-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달력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기본값은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현재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월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6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08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/>
                        <a:t>-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한달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전으로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이동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1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09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/>
                        <a:t>-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한달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뒤로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이동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1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/>
                        <a:t>R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해당 날짜에 일정이 있을 경우 파란색으로 표시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71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C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날짜 클릭 시 해당 날짜에 있는 일정을 출력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895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/>
                        <a:t>-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전자결재 </a:t>
                      </a:r>
                      <a:r>
                        <a:rPr lang="ko-KR" alt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메인페이지로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이동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1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/>
                        <a:t>-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해당 전자결재 상세페이지로 이동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6993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/>
                        <a:t>-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게시판 </a:t>
                      </a:r>
                      <a:r>
                        <a:rPr lang="ko-KR" alt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메인페이지로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이동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6569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/>
                        <a:t>-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해당 게시판 상세페이지로 이동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169" name="Google Shape;169;p7"/>
          <p:cNvSpPr/>
          <p:nvPr/>
        </p:nvSpPr>
        <p:spPr>
          <a:xfrm>
            <a:off x="118110" y="967105"/>
            <a:ext cx="8229600" cy="5841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0" name="Google Shape;170;p7"/>
          <p:cNvGraphicFramePr/>
          <p:nvPr>
            <p:extLst>
              <p:ext uri="{D42A27DB-BD31-4B8C-83A1-F6EECF244321}">
                <p14:modId xmlns:p14="http://schemas.microsoft.com/office/powerpoint/2010/main" xmlns="" val="4223687010"/>
              </p:ext>
            </p:extLst>
          </p:nvPr>
        </p:nvGraphicFramePr>
        <p:xfrm>
          <a:off x="100965" y="127000"/>
          <a:ext cx="11880200" cy="79375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948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777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070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855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AM-MAI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</a:t>
                      </a:r>
                      <a:endParaRPr sz="1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김윤경</a:t>
                      </a:r>
                      <a:endParaRPr sz="1400" b="1" u="none" strike="noStrike" cap="none"/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파일명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/>
                        <a:t>Main01</a:t>
                      </a:r>
                      <a:r>
                        <a:rPr lang="en-US" sz="9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9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indexMain.jsp</a:t>
                      </a:r>
                      <a:endParaRPr sz="12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3F92E387-1C75-4142-8F1C-268DF3279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70" y="1055850"/>
            <a:ext cx="7399530" cy="5663809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xmlns="" id="{0745CD3F-91F3-47BE-A4E8-32EBD0D9D8A8}"/>
              </a:ext>
            </a:extLst>
          </p:cNvPr>
          <p:cNvSpPr/>
          <p:nvPr/>
        </p:nvSpPr>
        <p:spPr>
          <a:xfrm>
            <a:off x="2256566" y="1878290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F288DCF-D2CA-4F88-9C6D-7CABD759FC20}"/>
              </a:ext>
            </a:extLst>
          </p:cNvPr>
          <p:cNvSpPr txBox="1"/>
          <p:nvPr/>
        </p:nvSpPr>
        <p:spPr>
          <a:xfrm>
            <a:off x="2256566" y="1915479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77171DFC-F8F3-41EF-83D6-187D6C29C790}"/>
              </a:ext>
            </a:extLst>
          </p:cNvPr>
          <p:cNvSpPr/>
          <p:nvPr/>
        </p:nvSpPr>
        <p:spPr>
          <a:xfrm>
            <a:off x="1748071" y="2032178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3E42A2A-51E6-427B-9416-7349CB4FCFFA}"/>
              </a:ext>
            </a:extLst>
          </p:cNvPr>
          <p:cNvSpPr txBox="1"/>
          <p:nvPr/>
        </p:nvSpPr>
        <p:spPr>
          <a:xfrm>
            <a:off x="1748071" y="2069367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08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39310A3B-6C49-466C-B55E-8FD88202E54D}"/>
              </a:ext>
            </a:extLst>
          </p:cNvPr>
          <p:cNvSpPr/>
          <p:nvPr/>
        </p:nvSpPr>
        <p:spPr>
          <a:xfrm>
            <a:off x="3059431" y="2053112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74D09A5-DC44-4884-803F-45FB86904530}"/>
              </a:ext>
            </a:extLst>
          </p:cNvPr>
          <p:cNvSpPr txBox="1"/>
          <p:nvPr/>
        </p:nvSpPr>
        <p:spPr>
          <a:xfrm>
            <a:off x="3059431" y="2090301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1BA1A396-9169-420D-8376-604C279171DF}"/>
              </a:ext>
            </a:extLst>
          </p:cNvPr>
          <p:cNvSpPr/>
          <p:nvPr/>
        </p:nvSpPr>
        <p:spPr>
          <a:xfrm>
            <a:off x="1137886" y="2607864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EC108AE2-89B5-457B-AFD3-D295DB5D1D65}"/>
              </a:ext>
            </a:extLst>
          </p:cNvPr>
          <p:cNvSpPr txBox="1"/>
          <p:nvPr/>
        </p:nvSpPr>
        <p:spPr>
          <a:xfrm>
            <a:off x="1137886" y="2645053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C9FCD3D8-A4BE-41B9-9576-70F3F30C678B}"/>
              </a:ext>
            </a:extLst>
          </p:cNvPr>
          <p:cNvSpPr/>
          <p:nvPr/>
        </p:nvSpPr>
        <p:spPr>
          <a:xfrm>
            <a:off x="2674421" y="3609813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B7A5D6C-D20B-401F-BF01-623E07BAD002}"/>
              </a:ext>
            </a:extLst>
          </p:cNvPr>
          <p:cNvSpPr txBox="1"/>
          <p:nvPr/>
        </p:nvSpPr>
        <p:spPr>
          <a:xfrm>
            <a:off x="2674421" y="3647002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AB6F6520-DD27-422B-9863-9EE123C107BE}"/>
              </a:ext>
            </a:extLst>
          </p:cNvPr>
          <p:cNvSpPr/>
          <p:nvPr/>
        </p:nvSpPr>
        <p:spPr>
          <a:xfrm>
            <a:off x="5181473" y="1862034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4D1F6BB-DF76-4829-9EEA-783AA3D7D9DD}"/>
              </a:ext>
            </a:extLst>
          </p:cNvPr>
          <p:cNvSpPr txBox="1"/>
          <p:nvPr/>
        </p:nvSpPr>
        <p:spPr>
          <a:xfrm>
            <a:off x="5181473" y="1899223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0BEBB003-1FDD-4BC5-83A4-DC4233934A7E}"/>
              </a:ext>
            </a:extLst>
          </p:cNvPr>
          <p:cNvSpPr/>
          <p:nvPr/>
        </p:nvSpPr>
        <p:spPr>
          <a:xfrm>
            <a:off x="6096000" y="2453975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504FCBD0-66D1-4146-A8FF-17BAA23E8BB9}"/>
              </a:ext>
            </a:extLst>
          </p:cNvPr>
          <p:cNvSpPr txBox="1"/>
          <p:nvPr/>
        </p:nvSpPr>
        <p:spPr>
          <a:xfrm>
            <a:off x="6096000" y="2491164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3548EFE7-DEBA-4814-91E7-3BBE4F17318F}"/>
              </a:ext>
            </a:extLst>
          </p:cNvPr>
          <p:cNvSpPr/>
          <p:nvPr/>
        </p:nvSpPr>
        <p:spPr>
          <a:xfrm>
            <a:off x="5016200" y="3985665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5CFF00A8-8D68-4DB5-BC89-33A4D3F6E933}"/>
              </a:ext>
            </a:extLst>
          </p:cNvPr>
          <p:cNvSpPr txBox="1"/>
          <p:nvPr/>
        </p:nvSpPr>
        <p:spPr>
          <a:xfrm>
            <a:off x="5016200" y="4022854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6B699366-2512-4300-B9A6-434B6D4DD309}"/>
              </a:ext>
            </a:extLst>
          </p:cNvPr>
          <p:cNvSpPr/>
          <p:nvPr/>
        </p:nvSpPr>
        <p:spPr>
          <a:xfrm>
            <a:off x="5566483" y="4573768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38A087AB-7F9D-4C27-8513-26DBF303AAA3}"/>
              </a:ext>
            </a:extLst>
          </p:cNvPr>
          <p:cNvSpPr txBox="1"/>
          <p:nvPr/>
        </p:nvSpPr>
        <p:spPr>
          <a:xfrm>
            <a:off x="5566483" y="4610957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5B02802B-6D18-4680-A8F1-48C6BBE11153}"/>
              </a:ext>
            </a:extLst>
          </p:cNvPr>
          <p:cNvSpPr/>
          <p:nvPr/>
        </p:nvSpPr>
        <p:spPr>
          <a:xfrm>
            <a:off x="679810" y="4294424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AFBE92AF-6FD4-4882-B855-1DE504378647}"/>
              </a:ext>
            </a:extLst>
          </p:cNvPr>
          <p:cNvSpPr txBox="1"/>
          <p:nvPr/>
        </p:nvSpPr>
        <p:spPr>
          <a:xfrm>
            <a:off x="679810" y="4331613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10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" name="Google Shape;168;p7"/>
          <p:cNvGraphicFramePr/>
          <p:nvPr>
            <p:extLst>
              <p:ext uri="{D42A27DB-BD31-4B8C-83A1-F6EECF244321}">
                <p14:modId xmlns:p14="http://schemas.microsoft.com/office/powerpoint/2010/main" xmlns="" val="255100192"/>
              </p:ext>
            </p:extLst>
          </p:nvPr>
        </p:nvGraphicFramePr>
        <p:xfrm>
          <a:off x="8396370" y="955675"/>
          <a:ext cx="3585475" cy="1452075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211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8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360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9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CRUD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기능설명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4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/>
                        <a:t>-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해당 </a:t>
                      </a:r>
                      <a:r>
                        <a:rPr lang="ko-KR" alt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스캐쥴러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상세페이지로 이동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6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/>
                        <a:t>-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스캐쥴러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작성페이지로 이동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1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/>
                        <a:t>-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현재 날짜 뒤의 </a:t>
                      </a:r>
                      <a:r>
                        <a:rPr lang="ko-KR" alt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스캐쥴로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이동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초기메인페이지로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이동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69" name="Google Shape;169;p7"/>
          <p:cNvSpPr/>
          <p:nvPr/>
        </p:nvSpPr>
        <p:spPr>
          <a:xfrm>
            <a:off x="118110" y="967105"/>
            <a:ext cx="8229600" cy="5841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0" name="Google Shape;170;p7"/>
          <p:cNvGraphicFramePr/>
          <p:nvPr>
            <p:extLst>
              <p:ext uri="{D42A27DB-BD31-4B8C-83A1-F6EECF244321}">
                <p14:modId xmlns:p14="http://schemas.microsoft.com/office/powerpoint/2010/main" xmlns="" val="384318169"/>
              </p:ext>
            </p:extLst>
          </p:nvPr>
        </p:nvGraphicFramePr>
        <p:xfrm>
          <a:off x="100965" y="127000"/>
          <a:ext cx="11880200" cy="79375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948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777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070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855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AM-MAI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</a:t>
                      </a:r>
                      <a:endParaRPr sz="1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김윤경</a:t>
                      </a:r>
                      <a:endParaRPr sz="1400" b="1" u="none" strike="noStrike" cap="none"/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파일명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/>
                        <a:t>Main01</a:t>
                      </a:r>
                      <a:r>
                        <a:rPr lang="en-US" sz="9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9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indexMain.jsp</a:t>
                      </a:r>
                      <a:endParaRPr sz="12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3F92E387-1C75-4142-8F1C-268DF3279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80" y="1067191"/>
            <a:ext cx="7399530" cy="5663809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1BA1A396-9169-420D-8376-604C279171DF}"/>
              </a:ext>
            </a:extLst>
          </p:cNvPr>
          <p:cNvSpPr/>
          <p:nvPr/>
        </p:nvSpPr>
        <p:spPr>
          <a:xfrm>
            <a:off x="1550504" y="4740497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EC108AE2-89B5-457B-AFD3-D295DB5D1D65}"/>
              </a:ext>
            </a:extLst>
          </p:cNvPr>
          <p:cNvSpPr txBox="1"/>
          <p:nvPr/>
        </p:nvSpPr>
        <p:spPr>
          <a:xfrm>
            <a:off x="1550504" y="4777686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C9FCD3D8-A4BE-41B9-9576-70F3F30C678B}"/>
              </a:ext>
            </a:extLst>
          </p:cNvPr>
          <p:cNvSpPr/>
          <p:nvPr/>
        </p:nvSpPr>
        <p:spPr>
          <a:xfrm>
            <a:off x="3726704" y="5699817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B7A5D6C-D20B-401F-BF01-623E07BAD002}"/>
              </a:ext>
            </a:extLst>
          </p:cNvPr>
          <p:cNvSpPr txBox="1"/>
          <p:nvPr/>
        </p:nvSpPr>
        <p:spPr>
          <a:xfrm>
            <a:off x="3726704" y="5737006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18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6B699366-2512-4300-B9A6-434B6D4DD309}"/>
              </a:ext>
            </a:extLst>
          </p:cNvPr>
          <p:cNvSpPr/>
          <p:nvPr/>
        </p:nvSpPr>
        <p:spPr>
          <a:xfrm>
            <a:off x="754380" y="5699817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38A087AB-7F9D-4C27-8513-26DBF303AAA3}"/>
              </a:ext>
            </a:extLst>
          </p:cNvPr>
          <p:cNvSpPr txBox="1"/>
          <p:nvPr/>
        </p:nvSpPr>
        <p:spPr>
          <a:xfrm>
            <a:off x="754380" y="5737006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17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49658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" name="Google Shape;168;p7"/>
          <p:cNvGraphicFramePr/>
          <p:nvPr/>
        </p:nvGraphicFramePr>
        <p:xfrm>
          <a:off x="8396370" y="955675"/>
          <a:ext cx="3585475" cy="1452075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211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8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360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9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CRUD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기능설명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4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/>
                        <a:t>-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해당 </a:t>
                      </a:r>
                      <a:r>
                        <a:rPr lang="ko-KR" alt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스캐쥴러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상세페이지로 이동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6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/>
                        <a:t>-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스캐쥴러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작성페이지로 이동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1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/>
                        <a:t>-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현재 날짜 뒤의 </a:t>
                      </a:r>
                      <a:r>
                        <a:rPr lang="ko-KR" alt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스캐쥴로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이동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초기메인페이지로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이동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69" name="Google Shape;169;p7"/>
          <p:cNvSpPr/>
          <p:nvPr/>
        </p:nvSpPr>
        <p:spPr>
          <a:xfrm>
            <a:off x="118110" y="967105"/>
            <a:ext cx="8229600" cy="5841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0" name="Google Shape;170;p7"/>
          <p:cNvGraphicFramePr/>
          <p:nvPr/>
        </p:nvGraphicFramePr>
        <p:xfrm>
          <a:off x="100965" y="127000"/>
          <a:ext cx="11880200" cy="79375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948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777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070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855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AM-MAI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</a:t>
                      </a:r>
                      <a:endParaRPr sz="1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김윤경</a:t>
                      </a:r>
                      <a:endParaRPr sz="1400" b="1" u="none" strike="noStrike" cap="none"/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파일명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/>
                        <a:t>Main01</a:t>
                      </a:r>
                      <a:r>
                        <a:rPr lang="en-US" sz="9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9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indexMain.jsp</a:t>
                      </a:r>
                      <a:endParaRPr sz="12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3F92E387-1C75-4142-8F1C-268DF3279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80" y="1067191"/>
            <a:ext cx="7399530" cy="5663809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1BA1A396-9169-420D-8376-604C279171DF}"/>
              </a:ext>
            </a:extLst>
          </p:cNvPr>
          <p:cNvSpPr/>
          <p:nvPr/>
        </p:nvSpPr>
        <p:spPr>
          <a:xfrm>
            <a:off x="1550504" y="4740497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EC108AE2-89B5-457B-AFD3-D295DB5D1D65}"/>
              </a:ext>
            </a:extLst>
          </p:cNvPr>
          <p:cNvSpPr txBox="1"/>
          <p:nvPr/>
        </p:nvSpPr>
        <p:spPr>
          <a:xfrm>
            <a:off x="1550504" y="4777686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C9FCD3D8-A4BE-41B9-9576-70F3F30C678B}"/>
              </a:ext>
            </a:extLst>
          </p:cNvPr>
          <p:cNvSpPr/>
          <p:nvPr/>
        </p:nvSpPr>
        <p:spPr>
          <a:xfrm>
            <a:off x="3726704" y="5699817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B7A5D6C-D20B-401F-BF01-623E07BAD002}"/>
              </a:ext>
            </a:extLst>
          </p:cNvPr>
          <p:cNvSpPr txBox="1"/>
          <p:nvPr/>
        </p:nvSpPr>
        <p:spPr>
          <a:xfrm>
            <a:off x="3726704" y="5737006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18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6B699366-2512-4300-B9A6-434B6D4DD309}"/>
              </a:ext>
            </a:extLst>
          </p:cNvPr>
          <p:cNvSpPr/>
          <p:nvPr/>
        </p:nvSpPr>
        <p:spPr>
          <a:xfrm>
            <a:off x="754380" y="5699817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38A087AB-7F9D-4C27-8513-26DBF303AAA3}"/>
              </a:ext>
            </a:extLst>
          </p:cNvPr>
          <p:cNvSpPr txBox="1"/>
          <p:nvPr/>
        </p:nvSpPr>
        <p:spPr>
          <a:xfrm>
            <a:off x="754380" y="5737006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17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08481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3BFF3B2D-5410-4F3B-B71D-4358FA37A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910" y="1104955"/>
            <a:ext cx="5760000" cy="5565600"/>
          </a:xfrm>
          <a:prstGeom prst="rect">
            <a:avLst/>
          </a:prstGeom>
        </p:spPr>
      </p:pic>
      <p:graphicFrame>
        <p:nvGraphicFramePr>
          <p:cNvPr id="168" name="Google Shape;168;p7"/>
          <p:cNvGraphicFramePr/>
          <p:nvPr>
            <p:extLst>
              <p:ext uri="{D42A27DB-BD31-4B8C-83A1-F6EECF244321}">
                <p14:modId xmlns:p14="http://schemas.microsoft.com/office/powerpoint/2010/main" xmlns="" val="1876720126"/>
              </p:ext>
            </p:extLst>
          </p:nvPr>
        </p:nvGraphicFramePr>
        <p:xfrm>
          <a:off x="8396370" y="955675"/>
          <a:ext cx="3585475" cy="1130525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211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8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360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9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CRUD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기능설명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4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/>
                        <a:t>-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작성한 일정이 추가되며 </a:t>
                      </a:r>
                      <a:r>
                        <a:rPr lang="ko-KR" alt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메인페이지로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이동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6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/>
                        <a:t>-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메인페이지로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이동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69" name="Google Shape;169;p7"/>
          <p:cNvSpPr/>
          <p:nvPr/>
        </p:nvSpPr>
        <p:spPr>
          <a:xfrm>
            <a:off x="118110" y="967105"/>
            <a:ext cx="8229600" cy="5841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0" name="Google Shape;170;p7"/>
          <p:cNvGraphicFramePr/>
          <p:nvPr>
            <p:extLst>
              <p:ext uri="{D42A27DB-BD31-4B8C-83A1-F6EECF244321}">
                <p14:modId xmlns:p14="http://schemas.microsoft.com/office/powerpoint/2010/main" xmlns="" val="3193903566"/>
              </p:ext>
            </p:extLst>
          </p:nvPr>
        </p:nvGraphicFramePr>
        <p:xfrm>
          <a:off x="100965" y="127000"/>
          <a:ext cx="11880200" cy="852795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948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777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070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855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AM-MAI-SCH-WRI</a:t>
                      </a:r>
                      <a:endParaRPr sz="12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</a:t>
                      </a:r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</a:t>
                      </a:r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&gt; </a:t>
                      </a:r>
                      <a:r>
                        <a:rPr lang="ko-KR" altLang="en-US" sz="18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스캐쥴러</a:t>
                      </a:r>
                      <a:r>
                        <a:rPr lang="ko-KR" altLang="en-US" sz="18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작성 페이지</a:t>
                      </a:r>
                      <a:endParaRPr sz="18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김윤경</a:t>
                      </a:r>
                      <a:endParaRPr sz="1400" b="1" u="none" strike="noStrike" cap="none"/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파일명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Main01/</a:t>
                      </a:r>
                      <a:r>
                        <a:rPr lang="en-US" sz="9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Scaduler</a:t>
                      </a:r>
                      <a:r>
                        <a:rPr lang="en-US" sz="9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9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schdulerWriteForm.jsp</a:t>
                      </a:r>
                      <a:endParaRPr sz="12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1BA1A396-9169-420D-8376-604C279171DF}"/>
              </a:ext>
            </a:extLst>
          </p:cNvPr>
          <p:cNvSpPr/>
          <p:nvPr/>
        </p:nvSpPr>
        <p:spPr>
          <a:xfrm>
            <a:off x="4148890" y="5054416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EC108AE2-89B5-457B-AFD3-D295DB5D1D65}"/>
              </a:ext>
            </a:extLst>
          </p:cNvPr>
          <p:cNvSpPr txBox="1"/>
          <p:nvPr/>
        </p:nvSpPr>
        <p:spPr>
          <a:xfrm>
            <a:off x="4148890" y="5091605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C9FCD3D8-A4BE-41B9-9576-70F3F30C678B}"/>
              </a:ext>
            </a:extLst>
          </p:cNvPr>
          <p:cNvSpPr/>
          <p:nvPr/>
        </p:nvSpPr>
        <p:spPr>
          <a:xfrm>
            <a:off x="2792530" y="5059081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B7A5D6C-D20B-401F-BF01-623E07BAD002}"/>
              </a:ext>
            </a:extLst>
          </p:cNvPr>
          <p:cNvSpPr txBox="1"/>
          <p:nvPr/>
        </p:nvSpPr>
        <p:spPr>
          <a:xfrm>
            <a:off x="2792530" y="5096270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8274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" name="Google Shape;168;p7"/>
          <p:cNvGraphicFramePr/>
          <p:nvPr>
            <p:extLst>
              <p:ext uri="{D42A27DB-BD31-4B8C-83A1-F6EECF244321}">
                <p14:modId xmlns:p14="http://schemas.microsoft.com/office/powerpoint/2010/main" xmlns="" val="3567378392"/>
              </p:ext>
            </p:extLst>
          </p:nvPr>
        </p:nvGraphicFramePr>
        <p:xfrm>
          <a:off x="8396370" y="955675"/>
          <a:ext cx="3585475" cy="1477225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211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8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360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9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CRUD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기능설명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4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해당 일정이 삭제되며 </a:t>
                      </a:r>
                      <a:r>
                        <a:rPr lang="ko-KR" alt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메인페이지로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이동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6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해당 일정 수정페이지로 이동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6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메인페이지로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이동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97458785"/>
                  </a:ext>
                </a:extLst>
              </a:tr>
            </a:tbl>
          </a:graphicData>
        </a:graphic>
      </p:graphicFrame>
      <p:sp>
        <p:nvSpPr>
          <p:cNvPr id="169" name="Google Shape;169;p7"/>
          <p:cNvSpPr/>
          <p:nvPr/>
        </p:nvSpPr>
        <p:spPr>
          <a:xfrm>
            <a:off x="118110" y="967105"/>
            <a:ext cx="8229600" cy="5841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0" name="Google Shape;170;p7"/>
          <p:cNvGraphicFramePr/>
          <p:nvPr>
            <p:extLst>
              <p:ext uri="{D42A27DB-BD31-4B8C-83A1-F6EECF244321}">
                <p14:modId xmlns:p14="http://schemas.microsoft.com/office/powerpoint/2010/main" xmlns="" val="3725033007"/>
              </p:ext>
            </p:extLst>
          </p:nvPr>
        </p:nvGraphicFramePr>
        <p:xfrm>
          <a:off x="100965" y="127000"/>
          <a:ext cx="11880200" cy="852795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948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777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070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855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AM-MAI-SCH-DET</a:t>
                      </a:r>
                      <a:endParaRPr sz="12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</a:t>
                      </a:r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</a:t>
                      </a:r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&gt; </a:t>
                      </a:r>
                      <a:r>
                        <a:rPr lang="ko-KR" altLang="en-US" sz="18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스캐쥴러</a:t>
                      </a:r>
                      <a:r>
                        <a:rPr lang="ko-KR" altLang="en-US" sz="18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상세 페이지</a:t>
                      </a:r>
                      <a:endParaRPr sz="18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김윤경</a:t>
                      </a:r>
                      <a:endParaRPr sz="1400" b="1" u="none" strike="noStrike" cap="none"/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파일명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Main01/</a:t>
                      </a:r>
                      <a:r>
                        <a:rPr lang="en-US" sz="9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Scaduler</a:t>
                      </a:r>
                      <a:r>
                        <a:rPr lang="en-US" sz="9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9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schdulerDetails.jsp</a:t>
                      </a:r>
                      <a:endParaRPr sz="12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0B49670-2F7B-42BB-B556-26A61F115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611" y="1007755"/>
            <a:ext cx="5384963" cy="5760000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00147A32-AD6F-4FDD-8062-C2C4E18A8FEE}"/>
              </a:ext>
            </a:extLst>
          </p:cNvPr>
          <p:cNvSpPr/>
          <p:nvPr/>
        </p:nvSpPr>
        <p:spPr>
          <a:xfrm>
            <a:off x="5040592" y="5505279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DECF6C3-C39D-4F1A-8E61-0566ADB1B554}"/>
              </a:ext>
            </a:extLst>
          </p:cNvPr>
          <p:cNvSpPr txBox="1"/>
          <p:nvPr/>
        </p:nvSpPr>
        <p:spPr>
          <a:xfrm>
            <a:off x="5040592" y="5542468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1BA1A396-9169-420D-8376-604C279171DF}"/>
              </a:ext>
            </a:extLst>
          </p:cNvPr>
          <p:cNvSpPr/>
          <p:nvPr/>
        </p:nvSpPr>
        <p:spPr>
          <a:xfrm>
            <a:off x="3903111" y="5425191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EC108AE2-89B5-457B-AFD3-D295DB5D1D65}"/>
              </a:ext>
            </a:extLst>
          </p:cNvPr>
          <p:cNvSpPr txBox="1"/>
          <p:nvPr/>
        </p:nvSpPr>
        <p:spPr>
          <a:xfrm>
            <a:off x="3903111" y="5462380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C9FCD3D8-A4BE-41B9-9576-70F3F30C678B}"/>
              </a:ext>
            </a:extLst>
          </p:cNvPr>
          <p:cNvSpPr/>
          <p:nvPr/>
        </p:nvSpPr>
        <p:spPr>
          <a:xfrm>
            <a:off x="2765631" y="5465235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B7A5D6C-D20B-401F-BF01-623E07BAD002}"/>
              </a:ext>
            </a:extLst>
          </p:cNvPr>
          <p:cNvSpPr txBox="1"/>
          <p:nvPr/>
        </p:nvSpPr>
        <p:spPr>
          <a:xfrm>
            <a:off x="2765631" y="5502424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8224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"/>
          <p:cNvGraphicFramePr/>
          <p:nvPr>
            <p:extLst>
              <p:ext uri="{D42A27DB-BD31-4B8C-83A1-F6EECF244321}">
                <p14:modId xmlns:p14="http://schemas.microsoft.com/office/powerpoint/2010/main" xmlns="" val="1177067138"/>
              </p:ext>
            </p:extLst>
          </p:nvPr>
        </p:nvGraphicFramePr>
        <p:xfrm>
          <a:off x="844797" y="269320"/>
          <a:ext cx="10502406" cy="276472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19248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24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78600">
                  <a:extLst>
                    <a:ext uri="{9D8B030D-6E8A-4147-A177-3AD203B41FA5}">
                      <a16:colId xmlns:a16="http://schemas.microsoft.com/office/drawing/2014/main" xmlns="" val="4022850441"/>
                    </a:ext>
                  </a:extLst>
                </a:gridCol>
                <a:gridCol w="18457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20803">
                  <a:extLst>
                    <a:ext uri="{9D8B030D-6E8A-4147-A177-3AD203B41FA5}">
                      <a16:colId xmlns:a16="http://schemas.microsoft.com/office/drawing/2014/main" xmlns="" val="3548773603"/>
                    </a:ext>
                  </a:extLst>
                </a:gridCol>
              </a:tblGrid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코드</a:t>
                      </a: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화면설계서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구현화면 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변경 여부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AM-LOG</a:t>
                      </a: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3-1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row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삭제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설명 불필요</a:t>
                      </a: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AM-LOG</a:t>
                      </a:r>
                      <a:endPara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3-2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endParaRPr lang="en-US" altLang="ko-KR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AM-LOG</a:t>
                      </a:r>
                      <a:endPara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3-3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AM-LOG</a:t>
                      </a:r>
                      <a:endPara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3-4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AM-LOG</a:t>
                      </a:r>
                      <a:endPara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3-5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AM-LOG</a:t>
                      </a: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3-6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xmlns="" val="16356854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A0B2863-1331-42C4-B7BA-21BE12C6062D}"/>
              </a:ext>
            </a:extLst>
          </p:cNvPr>
          <p:cNvSpPr txBox="1"/>
          <p:nvPr/>
        </p:nvSpPr>
        <p:spPr>
          <a:xfrm>
            <a:off x="209490" y="457200"/>
            <a:ext cx="400110" cy="14901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xmlns="" val="8405803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1C848FA5-6540-4B32-8515-94090188E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384" y="1007755"/>
            <a:ext cx="4749474" cy="5760000"/>
          </a:xfrm>
          <a:prstGeom prst="rect">
            <a:avLst/>
          </a:prstGeom>
        </p:spPr>
      </p:pic>
      <p:graphicFrame>
        <p:nvGraphicFramePr>
          <p:cNvPr id="168" name="Google Shape;168;p7"/>
          <p:cNvGraphicFramePr/>
          <p:nvPr>
            <p:extLst>
              <p:ext uri="{D42A27DB-BD31-4B8C-83A1-F6EECF244321}">
                <p14:modId xmlns:p14="http://schemas.microsoft.com/office/powerpoint/2010/main" xmlns="" val="4283492855"/>
              </p:ext>
            </p:extLst>
          </p:nvPr>
        </p:nvGraphicFramePr>
        <p:xfrm>
          <a:off x="8396370" y="955675"/>
          <a:ext cx="3585475" cy="1482726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211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8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360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4973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CRUD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기능설명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828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해당 일정이 수정되며 </a:t>
                      </a:r>
                      <a:r>
                        <a:rPr lang="ko-KR" alt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메인페이지로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이동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471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해당 일정 상세페이지로 이동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69" name="Google Shape;169;p7"/>
          <p:cNvSpPr/>
          <p:nvPr/>
        </p:nvSpPr>
        <p:spPr>
          <a:xfrm>
            <a:off x="118110" y="967105"/>
            <a:ext cx="8229600" cy="5841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0" name="Google Shape;170;p7"/>
          <p:cNvGraphicFramePr/>
          <p:nvPr>
            <p:extLst>
              <p:ext uri="{D42A27DB-BD31-4B8C-83A1-F6EECF244321}">
                <p14:modId xmlns:p14="http://schemas.microsoft.com/office/powerpoint/2010/main" xmlns="" val="411295355"/>
              </p:ext>
            </p:extLst>
          </p:nvPr>
        </p:nvGraphicFramePr>
        <p:xfrm>
          <a:off x="100965" y="127000"/>
          <a:ext cx="11880200" cy="852795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948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777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070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855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AM-MAI-SCH-UPD</a:t>
                      </a:r>
                      <a:endParaRPr sz="12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</a:t>
                      </a:r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</a:t>
                      </a:r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&gt; </a:t>
                      </a:r>
                      <a:r>
                        <a:rPr lang="ko-KR" altLang="en-US" sz="18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스캐쥴러</a:t>
                      </a:r>
                      <a:r>
                        <a:rPr lang="ko-KR" altLang="en-US" sz="18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수정 페이지</a:t>
                      </a:r>
                      <a:endParaRPr sz="18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김윤경</a:t>
                      </a:r>
                      <a:endParaRPr sz="1400" b="1" u="none" strike="noStrike" cap="none"/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파일명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Main01/</a:t>
                      </a:r>
                      <a:r>
                        <a:rPr lang="en-US" sz="9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Scaduler</a:t>
                      </a:r>
                      <a:r>
                        <a:rPr lang="en-US" sz="9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9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schdulerUpdateForm.jsp</a:t>
                      </a:r>
                      <a:endParaRPr sz="12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1BA1A396-9169-420D-8376-604C279171DF}"/>
              </a:ext>
            </a:extLst>
          </p:cNvPr>
          <p:cNvSpPr/>
          <p:nvPr/>
        </p:nvSpPr>
        <p:spPr>
          <a:xfrm>
            <a:off x="5008011" y="5017521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EC108AE2-89B5-457B-AFD3-D295DB5D1D65}"/>
              </a:ext>
            </a:extLst>
          </p:cNvPr>
          <p:cNvSpPr txBox="1"/>
          <p:nvPr/>
        </p:nvSpPr>
        <p:spPr>
          <a:xfrm>
            <a:off x="5008011" y="5054710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C9FCD3D8-A4BE-41B9-9576-70F3F30C678B}"/>
              </a:ext>
            </a:extLst>
          </p:cNvPr>
          <p:cNvSpPr/>
          <p:nvPr/>
        </p:nvSpPr>
        <p:spPr>
          <a:xfrm>
            <a:off x="2830401" y="4977477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B7A5D6C-D20B-401F-BF01-623E07BAD002}"/>
              </a:ext>
            </a:extLst>
          </p:cNvPr>
          <p:cNvSpPr txBox="1"/>
          <p:nvPr/>
        </p:nvSpPr>
        <p:spPr>
          <a:xfrm>
            <a:off x="2830401" y="5014666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62984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7" name="Google Shape;177;p8"/>
          <p:cNvGraphicFramePr/>
          <p:nvPr>
            <p:extLst>
              <p:ext uri="{D42A27DB-BD31-4B8C-83A1-F6EECF244321}">
                <p14:modId xmlns:p14="http://schemas.microsoft.com/office/powerpoint/2010/main" xmlns="" val="712189367"/>
              </p:ext>
            </p:extLst>
          </p:nvPr>
        </p:nvGraphicFramePr>
        <p:xfrm>
          <a:off x="8391445" y="955675"/>
          <a:ext cx="3590350" cy="159255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506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3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80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3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CRUD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기능설명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메인페이지로</a:t>
                      </a: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이동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정보수정선택페이지로 이동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78" name="Google Shape;178;p8"/>
          <p:cNvSpPr/>
          <p:nvPr/>
        </p:nvSpPr>
        <p:spPr>
          <a:xfrm>
            <a:off x="118110" y="967105"/>
            <a:ext cx="8229600" cy="5841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9" name="Google Shape;179;p8"/>
          <p:cNvGraphicFramePr/>
          <p:nvPr>
            <p:extLst>
              <p:ext uri="{D42A27DB-BD31-4B8C-83A1-F6EECF244321}">
                <p14:modId xmlns:p14="http://schemas.microsoft.com/office/powerpoint/2010/main" xmlns="" val="2271034990"/>
              </p:ext>
            </p:extLst>
          </p:nvPr>
        </p:nvGraphicFramePr>
        <p:xfrm>
          <a:off x="100965" y="127000"/>
          <a:ext cx="11880200" cy="830575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761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796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070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855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1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AM-MAI-CON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</a:t>
                      </a:r>
                      <a:r>
                        <a:rPr lang="en-US" sz="18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&gt; </a:t>
                      </a:r>
                      <a:r>
                        <a:rPr lang="en-US" sz="18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정보확인</a:t>
                      </a:r>
                      <a:r>
                        <a:rPr lang="en-US" sz="18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</a:t>
                      </a:r>
                      <a:endParaRPr sz="18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김윤경</a:t>
                      </a:r>
                      <a:endParaRPr sz="1400" b="1" u="none" strike="noStrike" cap="none"/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4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파일명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/>
                        <a:t>Main01</a:t>
                      </a:r>
                      <a:r>
                        <a:rPr lang="en-US" sz="9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/member/</a:t>
                      </a:r>
                      <a:r>
                        <a:rPr lang="en-US" sz="9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confirm.jsp</a:t>
                      </a:r>
                      <a:endParaRPr sz="9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7F3F757E-089F-4421-9D7B-AE9ACE870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643" y="1007755"/>
            <a:ext cx="4998534" cy="5760000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xmlns="" id="{50C675DD-11C3-4E20-9A5D-C6517293BD85}"/>
              </a:ext>
            </a:extLst>
          </p:cNvPr>
          <p:cNvSpPr/>
          <p:nvPr/>
        </p:nvSpPr>
        <p:spPr>
          <a:xfrm>
            <a:off x="4915460" y="5211900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8A5EFC0-E709-407A-ADE8-6F4374DED95F}"/>
              </a:ext>
            </a:extLst>
          </p:cNvPr>
          <p:cNvSpPr txBox="1"/>
          <p:nvPr/>
        </p:nvSpPr>
        <p:spPr>
          <a:xfrm>
            <a:off x="4915460" y="5249089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264D865D-353B-45B0-AD93-925D6CFDBF1C}"/>
              </a:ext>
            </a:extLst>
          </p:cNvPr>
          <p:cNvSpPr/>
          <p:nvPr/>
        </p:nvSpPr>
        <p:spPr>
          <a:xfrm>
            <a:off x="2644522" y="5171856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A696A65-46E2-4889-B4E3-0B52AB765F95}"/>
              </a:ext>
            </a:extLst>
          </p:cNvPr>
          <p:cNvSpPr txBox="1"/>
          <p:nvPr/>
        </p:nvSpPr>
        <p:spPr>
          <a:xfrm>
            <a:off x="2644522" y="5209045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" name="Google Shape;195;p9"/>
          <p:cNvGraphicFramePr/>
          <p:nvPr>
            <p:extLst>
              <p:ext uri="{D42A27DB-BD31-4B8C-83A1-F6EECF244321}">
                <p14:modId xmlns:p14="http://schemas.microsoft.com/office/powerpoint/2010/main" xmlns="" val="263538864"/>
              </p:ext>
            </p:extLst>
          </p:nvPr>
        </p:nvGraphicFramePr>
        <p:xfrm>
          <a:off x="8391445" y="955675"/>
          <a:ext cx="3590350" cy="252725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4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29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80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3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CRUD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기능설명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98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비밀번호 수정페이지로 이동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98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-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내정보</a:t>
                      </a: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수정페이지로 이동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175" marB="901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96" name="Google Shape;196;p9"/>
          <p:cNvSpPr/>
          <p:nvPr/>
        </p:nvSpPr>
        <p:spPr>
          <a:xfrm>
            <a:off x="118110" y="967105"/>
            <a:ext cx="8229600" cy="5841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7" name="Google Shape;197;p9"/>
          <p:cNvGraphicFramePr/>
          <p:nvPr>
            <p:extLst>
              <p:ext uri="{D42A27DB-BD31-4B8C-83A1-F6EECF244321}">
                <p14:modId xmlns:p14="http://schemas.microsoft.com/office/powerpoint/2010/main" xmlns="" val="411661385"/>
              </p:ext>
            </p:extLst>
          </p:nvPr>
        </p:nvGraphicFramePr>
        <p:xfrm>
          <a:off x="100965" y="127000"/>
          <a:ext cx="11880200" cy="811525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532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19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070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855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AM-MAI-CON-SEL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&gt; 비밀번호확인 &gt; 정보수정 선택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김윤경</a:t>
                      </a:r>
                      <a:endParaRPr sz="1400" b="1" u="none" strike="noStrike" cap="none"/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4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파일명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/>
                        <a:t>Main01</a:t>
                      </a:r>
                      <a:r>
                        <a:rPr lang="en-US" sz="9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/member/</a:t>
                      </a:r>
                      <a:r>
                        <a:rPr lang="en-US" sz="9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select.jsp</a:t>
                      </a:r>
                      <a:endParaRPr sz="9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3BE4794-C02A-412E-9104-23E04154B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64" y="1007755"/>
            <a:ext cx="7221692" cy="5760000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xmlns="" id="{E8707B54-4344-4739-AC21-16CC688580CD}"/>
              </a:ext>
            </a:extLst>
          </p:cNvPr>
          <p:cNvSpPr/>
          <p:nvPr/>
        </p:nvSpPr>
        <p:spPr>
          <a:xfrm>
            <a:off x="5829860" y="4168397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0E27C3B-1022-4919-B85D-F56F4E0D466E}"/>
              </a:ext>
            </a:extLst>
          </p:cNvPr>
          <p:cNvSpPr txBox="1"/>
          <p:nvPr/>
        </p:nvSpPr>
        <p:spPr>
          <a:xfrm>
            <a:off x="5829860" y="4205586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1CB75A1D-A12C-461D-B299-BFEF3987FB9D}"/>
              </a:ext>
            </a:extLst>
          </p:cNvPr>
          <p:cNvSpPr/>
          <p:nvPr/>
        </p:nvSpPr>
        <p:spPr>
          <a:xfrm>
            <a:off x="2731060" y="4181117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42E9474-12DD-4BBB-87B9-6B0F60A96625}"/>
              </a:ext>
            </a:extLst>
          </p:cNvPr>
          <p:cNvSpPr txBox="1"/>
          <p:nvPr/>
        </p:nvSpPr>
        <p:spPr>
          <a:xfrm>
            <a:off x="2731060" y="4218306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" name="Google Shape;204;p10"/>
          <p:cNvGraphicFramePr/>
          <p:nvPr>
            <p:extLst>
              <p:ext uri="{D42A27DB-BD31-4B8C-83A1-F6EECF244321}">
                <p14:modId xmlns:p14="http://schemas.microsoft.com/office/powerpoint/2010/main" xmlns="" val="1217654848"/>
              </p:ext>
            </p:extLst>
          </p:nvPr>
        </p:nvGraphicFramePr>
        <p:xfrm>
          <a:off x="8391150" y="955975"/>
          <a:ext cx="3590025" cy="23368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765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331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803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/>
                        <a:t>No.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CRUD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 err="1"/>
                        <a:t>기능설명</a:t>
                      </a:r>
                      <a:endParaRPr sz="12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6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strike="noStrike" cap="none">
                        <a:highlight>
                          <a:schemeClr val="accent1"/>
                        </a:highlight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연락처 수정가능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02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-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이메일 수정가능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6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03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U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정보가 수정되며 정보수정선택페이지로 이동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6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04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-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정보수정선택페이지로 이동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05" name="Google Shape;205;p10"/>
          <p:cNvSpPr/>
          <p:nvPr/>
        </p:nvSpPr>
        <p:spPr>
          <a:xfrm>
            <a:off x="118110" y="967105"/>
            <a:ext cx="8229600" cy="5841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7" name="Google Shape;207;p10"/>
          <p:cNvGraphicFramePr/>
          <p:nvPr>
            <p:extLst>
              <p:ext uri="{D42A27DB-BD31-4B8C-83A1-F6EECF244321}">
                <p14:modId xmlns:p14="http://schemas.microsoft.com/office/powerpoint/2010/main" xmlns="" val="699279177"/>
              </p:ext>
            </p:extLst>
          </p:nvPr>
        </p:nvGraphicFramePr>
        <p:xfrm>
          <a:off x="100965" y="127000"/>
          <a:ext cx="11880225" cy="836925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1115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16974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3420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545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22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AM-MAI-CON-SEL-UPD</a:t>
                      </a:r>
                      <a:endParaRPr sz="12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&gt; 전자결재 메인 &gt; 정보수정 선택 &gt; 내 정보수정</a:t>
                      </a:r>
                      <a:endParaRPr sz="1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 err="1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김윤경</a:t>
                      </a:r>
                      <a:endParaRPr sz="1400" b="1" u="none" strike="noStrike" cap="none"/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4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파일명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 dirty="0"/>
                        <a:t>Main01</a:t>
                      </a:r>
                      <a:r>
                        <a:rPr lang="en-US" sz="1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/member/</a:t>
                      </a:r>
                      <a:r>
                        <a:rPr lang="en-US" sz="10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change.jsp</a:t>
                      </a:r>
                      <a:endParaRPr sz="10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2EC5FD92-5E53-4DA4-89BA-B17165F74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10" y="1499966"/>
            <a:ext cx="7200000" cy="4775578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xmlns="" id="{B988C3E8-742C-4007-B621-24143CF63DDE}"/>
              </a:ext>
            </a:extLst>
          </p:cNvPr>
          <p:cNvSpPr/>
          <p:nvPr/>
        </p:nvSpPr>
        <p:spPr>
          <a:xfrm>
            <a:off x="2008563" y="3558285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86E24A6-5F38-4FDC-A1A2-1BB75572BB9B}"/>
              </a:ext>
            </a:extLst>
          </p:cNvPr>
          <p:cNvSpPr txBox="1"/>
          <p:nvPr/>
        </p:nvSpPr>
        <p:spPr>
          <a:xfrm>
            <a:off x="2008563" y="3595474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3A1E5712-B89A-42CC-9E80-7772A51DB5D6}"/>
              </a:ext>
            </a:extLst>
          </p:cNvPr>
          <p:cNvSpPr/>
          <p:nvPr/>
        </p:nvSpPr>
        <p:spPr>
          <a:xfrm>
            <a:off x="4920736" y="3517963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6381784-0D74-4C7F-AC06-2572BEC0C72B}"/>
              </a:ext>
            </a:extLst>
          </p:cNvPr>
          <p:cNvSpPr txBox="1"/>
          <p:nvPr/>
        </p:nvSpPr>
        <p:spPr>
          <a:xfrm>
            <a:off x="4920736" y="3555152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096BA4AF-7DD7-452A-B875-1C1DF744937C}"/>
              </a:ext>
            </a:extLst>
          </p:cNvPr>
          <p:cNvSpPr/>
          <p:nvPr/>
        </p:nvSpPr>
        <p:spPr>
          <a:xfrm>
            <a:off x="4535726" y="4435556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17E5743-A153-4B85-892B-50E65685086D}"/>
              </a:ext>
            </a:extLst>
          </p:cNvPr>
          <p:cNvSpPr txBox="1"/>
          <p:nvPr/>
        </p:nvSpPr>
        <p:spPr>
          <a:xfrm>
            <a:off x="4535726" y="4472745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171EE8D6-2E09-494F-B621-399E7C115B49}"/>
              </a:ext>
            </a:extLst>
          </p:cNvPr>
          <p:cNvSpPr/>
          <p:nvPr/>
        </p:nvSpPr>
        <p:spPr>
          <a:xfrm>
            <a:off x="3295856" y="4475600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FF82F46-6DB5-4DAC-97C6-28997DBA965D}"/>
              </a:ext>
            </a:extLst>
          </p:cNvPr>
          <p:cNvSpPr txBox="1"/>
          <p:nvPr/>
        </p:nvSpPr>
        <p:spPr>
          <a:xfrm>
            <a:off x="3295856" y="4512789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03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9" name="Google Shape;249;p12"/>
          <p:cNvGraphicFramePr/>
          <p:nvPr>
            <p:extLst>
              <p:ext uri="{D42A27DB-BD31-4B8C-83A1-F6EECF244321}">
                <p14:modId xmlns:p14="http://schemas.microsoft.com/office/powerpoint/2010/main" xmlns="" val="3011438177"/>
              </p:ext>
            </p:extLst>
          </p:nvPr>
        </p:nvGraphicFramePr>
        <p:xfrm>
          <a:off x="8391445" y="955675"/>
          <a:ext cx="3590350" cy="142365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669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32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80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3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CRUD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기능설명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6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비밀번호 변경 후 정보수정선택페이지로 이동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-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정보수정 선택페이지로 이동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50" name="Google Shape;250;p12"/>
          <p:cNvSpPr/>
          <p:nvPr/>
        </p:nvSpPr>
        <p:spPr>
          <a:xfrm>
            <a:off x="118110" y="967105"/>
            <a:ext cx="8229600" cy="5841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1" name="Google Shape;251;p12"/>
          <p:cNvGraphicFramePr/>
          <p:nvPr>
            <p:extLst>
              <p:ext uri="{D42A27DB-BD31-4B8C-83A1-F6EECF244321}">
                <p14:modId xmlns:p14="http://schemas.microsoft.com/office/powerpoint/2010/main" xmlns="" val="4033400588"/>
              </p:ext>
            </p:extLst>
          </p:nvPr>
        </p:nvGraphicFramePr>
        <p:xfrm>
          <a:off x="100965" y="127000"/>
          <a:ext cx="11880225" cy="81915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1115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1961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69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754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22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AM-MAI-CON-SEL-PWD</a:t>
                      </a:r>
                      <a:endParaRPr sz="12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&gt; 전자결재 메인 &gt; 정보수정 선택 &gt; 비밀번호수정</a:t>
                      </a:r>
                      <a:endParaRPr sz="1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 err="1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김윤경</a:t>
                      </a:r>
                      <a:endParaRPr sz="1400" b="1" u="none" strike="noStrike" cap="none"/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파일명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 dirty="0"/>
                        <a:t>Main01</a:t>
                      </a:r>
                      <a:r>
                        <a:rPr lang="en-US" sz="1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/member/</a:t>
                      </a:r>
                      <a:r>
                        <a:rPr lang="en-US" sz="10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pwd.jsp</a:t>
                      </a:r>
                      <a:endParaRPr sz="10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577EF60-717E-4CEA-A724-822FA34B4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10" y="1492837"/>
            <a:ext cx="7200000" cy="3872325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xmlns="" id="{BBB305E6-BBD1-4CAF-83F5-6FC9FE0E361D}"/>
              </a:ext>
            </a:extLst>
          </p:cNvPr>
          <p:cNvSpPr/>
          <p:nvPr/>
        </p:nvSpPr>
        <p:spPr>
          <a:xfrm>
            <a:off x="4610660" y="4300477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1FD271E-3505-4185-8712-647F0F7AD51E}"/>
              </a:ext>
            </a:extLst>
          </p:cNvPr>
          <p:cNvSpPr txBox="1"/>
          <p:nvPr/>
        </p:nvSpPr>
        <p:spPr>
          <a:xfrm>
            <a:off x="4610660" y="4337666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3DEF8269-A827-4526-A8C6-B46AB123C111}"/>
              </a:ext>
            </a:extLst>
          </p:cNvPr>
          <p:cNvSpPr/>
          <p:nvPr/>
        </p:nvSpPr>
        <p:spPr>
          <a:xfrm>
            <a:off x="3378490" y="4263288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BF0AFE9-0516-4D79-98E1-B6271B75B819}"/>
              </a:ext>
            </a:extLst>
          </p:cNvPr>
          <p:cNvSpPr txBox="1"/>
          <p:nvPr/>
        </p:nvSpPr>
        <p:spPr>
          <a:xfrm>
            <a:off x="3378490" y="4300477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7" name="Google Shape;277;g7433af6c4c_0_9"/>
          <p:cNvGraphicFramePr/>
          <p:nvPr>
            <p:extLst>
              <p:ext uri="{D42A27DB-BD31-4B8C-83A1-F6EECF244321}">
                <p14:modId xmlns:p14="http://schemas.microsoft.com/office/powerpoint/2010/main" xmlns="" val="2146536326"/>
              </p:ext>
            </p:extLst>
          </p:nvPr>
        </p:nvGraphicFramePr>
        <p:xfrm>
          <a:off x="8405350" y="955975"/>
          <a:ext cx="3542550" cy="5625506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622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9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70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961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/>
                        <a:t>No.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CRUD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 err="1"/>
                        <a:t>기능설명</a:t>
                      </a:r>
                      <a:endParaRPr sz="12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83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strike="noStrike" cap="none">
                        <a:highlight>
                          <a:schemeClr val="accent1"/>
                        </a:highlight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dk1"/>
                          </a:solidFill>
                        </a:rPr>
                        <a:t>R</a:t>
                      </a:r>
                      <a:endParaRPr sz="9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수신</a:t>
                      </a:r>
                      <a:r>
                        <a:rPr lang="en-US" sz="900" u="none" strike="noStrike" cap="none" dirty="0"/>
                        <a:t>], [</a:t>
                      </a:r>
                      <a:r>
                        <a:rPr lang="ko-KR" altLang="en-US" sz="900" u="none" strike="noStrike" cap="none" dirty="0"/>
                        <a:t>발신</a:t>
                      </a:r>
                      <a:r>
                        <a:rPr lang="en-US" sz="900" u="none" strike="noStrike" cap="none" dirty="0"/>
                        <a:t>] </a:t>
                      </a:r>
                      <a:r>
                        <a:rPr lang="ko-KR" altLang="en-US" sz="900" u="none" strike="noStrike" cap="none" dirty="0"/>
                        <a:t>각 문서함 이동</a:t>
                      </a:r>
                      <a:r>
                        <a:rPr lang="en-US" altLang="ko-KR" sz="900" u="none" strike="noStrike" cap="none" dirty="0"/>
                        <a:t>.</a:t>
                      </a: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798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02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R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기안서</a:t>
                      </a:r>
                      <a:r>
                        <a:rPr lang="en-US" altLang="ko-KR" sz="900" u="none" strike="noStrike" cap="none" dirty="0"/>
                        <a:t>], [</a:t>
                      </a:r>
                      <a:r>
                        <a:rPr lang="ko-KR" altLang="en-US" sz="900" u="none" strike="noStrike" cap="none" dirty="0"/>
                        <a:t>휴가신청서</a:t>
                      </a:r>
                      <a:r>
                        <a:rPr lang="en-US" altLang="ko-KR" sz="900" u="none" strike="noStrike" cap="none" dirty="0"/>
                        <a:t>] </a:t>
                      </a:r>
                      <a:r>
                        <a:rPr lang="ko-KR" altLang="en-US" sz="900" u="none" strike="noStrike" cap="none" dirty="0"/>
                        <a:t>목록 이동</a:t>
                      </a:r>
                      <a:r>
                        <a:rPr lang="en-US" altLang="ko-KR" sz="900" u="none" strike="noStrike" cap="none" dirty="0"/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결재종류</a:t>
                      </a:r>
                      <a:r>
                        <a:rPr lang="en-US" altLang="ko-KR" sz="900" u="none" strike="noStrike" cap="none" dirty="0"/>
                        <a:t>] </a:t>
                      </a:r>
                      <a:r>
                        <a:rPr lang="ko-KR" altLang="en-US" sz="900" u="none" strike="noStrike" cap="none" dirty="0"/>
                        <a:t>초기화 목록 이동</a:t>
                      </a:r>
                      <a:r>
                        <a:rPr lang="en-US" altLang="ko-KR" sz="900" u="none" strike="noStrike" cap="none" dirty="0"/>
                        <a:t>.</a:t>
                      </a: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712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03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R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대기</a:t>
                      </a:r>
                      <a:r>
                        <a:rPr lang="en-US" altLang="ko-KR" sz="900" u="none" strike="noStrike" cap="none" dirty="0"/>
                        <a:t>], [</a:t>
                      </a:r>
                      <a:r>
                        <a:rPr lang="ko-KR" altLang="en-US" sz="900" u="none" strike="noStrike" cap="none" dirty="0"/>
                        <a:t>진행</a:t>
                      </a:r>
                      <a:r>
                        <a:rPr lang="en-US" altLang="ko-KR" sz="900" u="none" strike="noStrike" cap="none" dirty="0"/>
                        <a:t>], [</a:t>
                      </a:r>
                      <a:r>
                        <a:rPr lang="ko-KR" altLang="en-US" sz="900" u="none" strike="noStrike" cap="none" dirty="0"/>
                        <a:t>완료</a:t>
                      </a:r>
                      <a:r>
                        <a:rPr lang="en-US" altLang="ko-KR" sz="900" u="none" strike="noStrike" cap="none" dirty="0"/>
                        <a:t>], [</a:t>
                      </a:r>
                      <a:r>
                        <a:rPr lang="ko-KR" altLang="en-US" sz="900" u="none" strike="noStrike" cap="none" dirty="0"/>
                        <a:t>반려</a:t>
                      </a:r>
                      <a:r>
                        <a:rPr lang="en-US" altLang="ko-KR" sz="900" u="none" strike="noStrike" cap="none" dirty="0"/>
                        <a:t>1], [</a:t>
                      </a:r>
                      <a:r>
                        <a:rPr lang="ko-KR" altLang="en-US" sz="900" u="none" strike="noStrike" cap="none" dirty="0"/>
                        <a:t>반려</a:t>
                      </a:r>
                      <a:r>
                        <a:rPr lang="en-US" altLang="ko-KR" sz="900" u="none" strike="noStrike" cap="none" dirty="0"/>
                        <a:t>2]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목록 이동</a:t>
                      </a:r>
                      <a:r>
                        <a:rPr lang="en-US" altLang="ko-KR" sz="900" u="none" strike="noStrike" cap="none" dirty="0"/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결재상태</a:t>
                      </a:r>
                      <a:r>
                        <a:rPr lang="en-US" altLang="ko-KR" sz="900" u="none" strike="noStrike" cap="none" dirty="0"/>
                        <a:t>] </a:t>
                      </a:r>
                      <a:r>
                        <a:rPr lang="ko-KR" altLang="en-US" sz="900" u="none" strike="noStrike" cap="none" dirty="0"/>
                        <a:t>초기화 목록 이동</a:t>
                      </a:r>
                      <a:r>
                        <a:rPr lang="en-US" altLang="ko-KR" sz="900" u="none" strike="noStrike" cap="none" dirty="0"/>
                        <a:t>.</a:t>
                      </a: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2998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04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R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등록일자</a:t>
                      </a:r>
                      <a:r>
                        <a:rPr lang="en-US" altLang="ko-KR" sz="900" u="none" strike="noStrike" cap="none" dirty="0"/>
                        <a:t>] </a:t>
                      </a:r>
                      <a:r>
                        <a:rPr lang="ko-KR" altLang="en-US" sz="900" u="none" strike="noStrike" cap="none" dirty="0"/>
                        <a:t>검색 및 초기화</a:t>
                      </a:r>
                      <a:r>
                        <a:rPr lang="en-US" altLang="ko-KR" sz="900" u="none" strike="noStrike" cap="none" dirty="0"/>
                        <a:t>.</a:t>
                      </a:r>
                      <a:endParaRPr lang="ko-KR" altLang="en-US" sz="900" u="none" strike="noStrike" cap="none" dirty="0"/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96126379"/>
                  </a:ext>
                </a:extLst>
              </a:tr>
              <a:tr h="92998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05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-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결재종류</a:t>
                      </a:r>
                      <a:r>
                        <a:rPr lang="en-US" altLang="ko-KR" sz="900" u="none" strike="noStrike" cap="none" dirty="0"/>
                        <a:t>], [</a:t>
                      </a:r>
                      <a:r>
                        <a:rPr lang="ko-KR" altLang="en-US" sz="900" u="none" strike="noStrike" cap="none" dirty="0"/>
                        <a:t>결재상태</a:t>
                      </a:r>
                      <a:r>
                        <a:rPr lang="en-US" altLang="ko-KR" sz="900" u="none" strike="noStrike" cap="none" dirty="0"/>
                        <a:t>], [</a:t>
                      </a:r>
                      <a:r>
                        <a:rPr lang="ko-KR" altLang="en-US" sz="900" u="none" strike="noStrike" cap="none" dirty="0"/>
                        <a:t>등록일자</a:t>
                      </a:r>
                      <a:r>
                        <a:rPr lang="en-US" altLang="ko-KR" sz="900" u="none" strike="noStrike" cap="none" dirty="0"/>
                        <a:t>], [</a:t>
                      </a:r>
                      <a:r>
                        <a:rPr lang="ko-KR" altLang="en-US" sz="900" u="none" strike="noStrike" cap="none" dirty="0"/>
                        <a:t>검색</a:t>
                      </a:r>
                      <a:r>
                        <a:rPr lang="en-US" altLang="ko-KR" sz="900" u="none" strike="noStrike" cap="none" dirty="0"/>
                        <a:t>], [</a:t>
                      </a:r>
                      <a:r>
                        <a:rPr lang="ko-KR" altLang="en-US" sz="900" u="none" strike="noStrike" cap="none" dirty="0"/>
                        <a:t>검색어</a:t>
                      </a:r>
                      <a:r>
                        <a:rPr lang="en-US" altLang="ko-KR" sz="900" u="none" strike="noStrike" cap="none" dirty="0"/>
                        <a:t>] </a:t>
                      </a:r>
                      <a:r>
                        <a:rPr lang="ko-KR" altLang="en-US" sz="900" u="none" strike="noStrike" cap="none" dirty="0"/>
                        <a:t>조건 초기화</a:t>
                      </a:r>
                      <a:r>
                        <a:rPr lang="en-US" altLang="ko-KR" sz="900" u="none" strike="noStrike" cap="none" dirty="0"/>
                        <a:t>.</a:t>
                      </a:r>
                      <a:endParaRPr lang="ko-KR" altLang="en-US" sz="900" u="none" strike="noStrike" cap="none" dirty="0"/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13123211"/>
                  </a:ext>
                </a:extLst>
              </a:tr>
              <a:tr h="92998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06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R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문서제목</a:t>
                      </a:r>
                      <a:r>
                        <a:rPr lang="en-US" altLang="ko-KR" sz="900" u="none" strike="noStrike" cap="none" dirty="0"/>
                        <a:t>], [</a:t>
                      </a:r>
                      <a:r>
                        <a:rPr lang="ko-KR" altLang="en-US" sz="900" u="none" strike="noStrike" cap="none" dirty="0"/>
                        <a:t>문서내용</a:t>
                      </a:r>
                      <a:r>
                        <a:rPr lang="en-US" altLang="ko-KR" sz="900" u="none" strike="noStrike" cap="none" dirty="0"/>
                        <a:t>], [</a:t>
                      </a:r>
                      <a:r>
                        <a:rPr lang="ko-KR" altLang="en-US" sz="900" u="none" strike="noStrike" cap="none" dirty="0"/>
                        <a:t>작성자</a:t>
                      </a:r>
                      <a:r>
                        <a:rPr lang="en-US" altLang="ko-KR" sz="900" u="none" strike="noStrike" cap="none" dirty="0"/>
                        <a:t>] </a:t>
                      </a:r>
                      <a:r>
                        <a:rPr lang="ko-KR" altLang="en-US" sz="900" u="none" strike="noStrike" cap="none" dirty="0"/>
                        <a:t>항목 검색</a:t>
                      </a:r>
                      <a:r>
                        <a:rPr lang="en-US" altLang="ko-KR" sz="900" u="none" strike="noStrike" cap="none" dirty="0"/>
                        <a:t>.</a:t>
                      </a:r>
                      <a:endParaRPr lang="ko-KR" altLang="en-US" sz="900" u="none" strike="noStrike" cap="none" dirty="0"/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52813640"/>
                  </a:ext>
                </a:extLst>
              </a:tr>
            </a:tbl>
          </a:graphicData>
        </a:graphic>
      </p:graphicFrame>
      <p:sp>
        <p:nvSpPr>
          <p:cNvPr id="278" name="Google Shape;278;g7433af6c4c_0_9"/>
          <p:cNvSpPr/>
          <p:nvPr/>
        </p:nvSpPr>
        <p:spPr>
          <a:xfrm>
            <a:off x="118400" y="967025"/>
            <a:ext cx="82296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" name="Google Shape;287;g7433af6c4c_0_17"/>
          <p:cNvGraphicFramePr/>
          <p:nvPr>
            <p:extLst>
              <p:ext uri="{D42A27DB-BD31-4B8C-83A1-F6EECF244321}">
                <p14:modId xmlns:p14="http://schemas.microsoft.com/office/powerpoint/2010/main" xmlns="" val="3133132075"/>
              </p:ext>
            </p:extLst>
          </p:nvPr>
        </p:nvGraphicFramePr>
        <p:xfrm>
          <a:off x="118400" y="123547"/>
          <a:ext cx="11880275" cy="79242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436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9281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396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화면코드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 dirty="0"/>
                        <a:t>AM-APP-MAI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 err="1"/>
                        <a:t>메인</a:t>
                      </a:r>
                      <a:r>
                        <a:rPr lang="en-US" sz="1800" b="1" u="none" strike="noStrike" cap="none" dirty="0"/>
                        <a:t> &gt; </a:t>
                      </a:r>
                      <a:r>
                        <a:rPr lang="en-US" sz="1800" b="1" u="none" strike="noStrike" cap="none" dirty="0" err="1"/>
                        <a:t>전자결재</a:t>
                      </a:r>
                      <a:r>
                        <a:rPr lang="en-US" sz="1800" b="1" u="none" strike="noStrike" cap="none" dirty="0"/>
                        <a:t> </a:t>
                      </a:r>
                      <a:r>
                        <a:rPr lang="en-US" sz="1800" b="1" u="none" strike="noStrike" cap="none" dirty="0" err="1"/>
                        <a:t>메인</a:t>
                      </a:r>
                      <a:endParaRPr sz="18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유학선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184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파일명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 dirty="0"/>
                        <a:t>Approval01/</a:t>
                      </a:r>
                      <a:r>
                        <a:rPr lang="es" altLang="ko-KR" sz="1200" b="1" u="none" strike="noStrike" cap="none" dirty="0"/>
                        <a:t>docList</a:t>
                      </a:r>
                      <a:r>
                        <a:rPr lang="en-US" sz="1200" b="1" u="none" strike="noStrike" cap="none" dirty="0"/>
                        <a:t>.</a:t>
                      </a:r>
                      <a:r>
                        <a:rPr lang="en-US" sz="1200" b="1" u="none" strike="noStrike" cap="none" dirty="0" err="1"/>
                        <a:t>jsp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CEDFC6D-309C-4002-B7AE-C1FF3AD7B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50" y="1317573"/>
            <a:ext cx="8079870" cy="5140504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xmlns="" id="{54518233-28FF-4054-A93F-0A2C2631F8C7}"/>
              </a:ext>
            </a:extLst>
          </p:cNvPr>
          <p:cNvSpPr/>
          <p:nvPr/>
        </p:nvSpPr>
        <p:spPr>
          <a:xfrm>
            <a:off x="153500" y="1981016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2926A82-A90E-4581-AEE7-352ACA4FE40E}"/>
              </a:ext>
            </a:extLst>
          </p:cNvPr>
          <p:cNvSpPr txBox="1"/>
          <p:nvPr/>
        </p:nvSpPr>
        <p:spPr>
          <a:xfrm>
            <a:off x="153500" y="2018205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25CF5BB7-DF17-450D-B693-DE85C1411A9C}"/>
              </a:ext>
            </a:extLst>
          </p:cNvPr>
          <p:cNvSpPr/>
          <p:nvPr/>
        </p:nvSpPr>
        <p:spPr>
          <a:xfrm>
            <a:off x="538510" y="1090438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8D446C2-D67A-4DB9-9BA8-2A96ECDDC02B}"/>
              </a:ext>
            </a:extLst>
          </p:cNvPr>
          <p:cNvSpPr txBox="1"/>
          <p:nvPr/>
        </p:nvSpPr>
        <p:spPr>
          <a:xfrm>
            <a:off x="538510" y="1127627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42B138D7-8E96-4C72-B159-D6538304AEAF}"/>
              </a:ext>
            </a:extLst>
          </p:cNvPr>
          <p:cNvSpPr/>
          <p:nvPr/>
        </p:nvSpPr>
        <p:spPr>
          <a:xfrm>
            <a:off x="1475648" y="1047859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67C796A-83C7-47C9-AA5E-6FD14234E7C6}"/>
              </a:ext>
            </a:extLst>
          </p:cNvPr>
          <p:cNvSpPr txBox="1"/>
          <p:nvPr/>
        </p:nvSpPr>
        <p:spPr>
          <a:xfrm>
            <a:off x="1475648" y="1085048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F7C7FBF0-50A4-4096-80BA-1F7C02CA77C9}"/>
              </a:ext>
            </a:extLst>
          </p:cNvPr>
          <p:cNvSpPr/>
          <p:nvPr/>
        </p:nvSpPr>
        <p:spPr>
          <a:xfrm>
            <a:off x="2358495" y="1076601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96EF41B-2FAB-432E-9071-4CDFD3C1E85E}"/>
              </a:ext>
            </a:extLst>
          </p:cNvPr>
          <p:cNvSpPr txBox="1"/>
          <p:nvPr/>
        </p:nvSpPr>
        <p:spPr>
          <a:xfrm>
            <a:off x="2358495" y="1113790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ECDB7048-DEDA-446C-86CD-8D171C4BC712}"/>
              </a:ext>
            </a:extLst>
          </p:cNvPr>
          <p:cNvSpPr/>
          <p:nvPr/>
        </p:nvSpPr>
        <p:spPr>
          <a:xfrm>
            <a:off x="5774795" y="1114701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B248160-8506-4664-9548-B1A7980F2370}"/>
              </a:ext>
            </a:extLst>
          </p:cNvPr>
          <p:cNvSpPr txBox="1"/>
          <p:nvPr/>
        </p:nvSpPr>
        <p:spPr>
          <a:xfrm>
            <a:off x="5774795" y="1151890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3ACAC8B8-D917-4DF7-976B-483B57A2AA58}"/>
              </a:ext>
            </a:extLst>
          </p:cNvPr>
          <p:cNvSpPr/>
          <p:nvPr/>
        </p:nvSpPr>
        <p:spPr>
          <a:xfrm>
            <a:off x="1620528" y="5647638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A1B7C66-0B7D-4DE9-8852-5A6E6C0CF5D1}"/>
              </a:ext>
            </a:extLst>
          </p:cNvPr>
          <p:cNvSpPr txBox="1"/>
          <p:nvPr/>
        </p:nvSpPr>
        <p:spPr>
          <a:xfrm>
            <a:off x="1620528" y="5684827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06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7" name="Google Shape;277;g7433af6c4c_0_9"/>
          <p:cNvGraphicFramePr/>
          <p:nvPr>
            <p:extLst>
              <p:ext uri="{D42A27DB-BD31-4B8C-83A1-F6EECF244321}">
                <p14:modId xmlns:p14="http://schemas.microsoft.com/office/powerpoint/2010/main" xmlns="" val="372790315"/>
              </p:ext>
            </p:extLst>
          </p:nvPr>
        </p:nvGraphicFramePr>
        <p:xfrm>
          <a:off x="8405350" y="955975"/>
          <a:ext cx="3575800" cy="21242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95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9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70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/>
                        <a:t>No.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CRUD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/>
                        <a:t>기능설명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07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R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해당 문서 상세 페이지 이동</a:t>
                      </a:r>
                      <a:r>
                        <a:rPr lang="en-US" altLang="ko-KR" sz="900" u="none" strike="noStrike" cap="none" dirty="0"/>
                        <a:t>.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08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R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문서 페이지 이동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09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-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기안서 작성 페이지 이동</a:t>
                      </a:r>
                      <a:r>
                        <a:rPr lang="en-US" altLang="ko-KR" sz="900" u="none" strike="noStrike" cap="none" dirty="0"/>
                        <a:t>.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33996972"/>
                  </a:ext>
                </a:extLst>
              </a:tr>
            </a:tbl>
          </a:graphicData>
        </a:graphic>
      </p:graphicFrame>
      <p:sp>
        <p:nvSpPr>
          <p:cNvPr id="278" name="Google Shape;278;g7433af6c4c_0_9"/>
          <p:cNvSpPr/>
          <p:nvPr/>
        </p:nvSpPr>
        <p:spPr>
          <a:xfrm>
            <a:off x="118400" y="967025"/>
            <a:ext cx="82296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" name="Google Shape;287;g7433af6c4c_0_17"/>
          <p:cNvGraphicFramePr/>
          <p:nvPr>
            <p:extLst>
              <p:ext uri="{D42A27DB-BD31-4B8C-83A1-F6EECF244321}">
                <p14:modId xmlns:p14="http://schemas.microsoft.com/office/powerpoint/2010/main" xmlns="" val="2628695675"/>
              </p:ext>
            </p:extLst>
          </p:nvPr>
        </p:nvGraphicFramePr>
        <p:xfrm>
          <a:off x="118400" y="123547"/>
          <a:ext cx="11880275" cy="79242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436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9281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396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화면코드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/>
                        <a:t>AM-APP-MAI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 err="1"/>
                        <a:t>메인</a:t>
                      </a:r>
                      <a:r>
                        <a:rPr lang="en-US" sz="1800" b="1" u="none" strike="noStrike" cap="none" dirty="0"/>
                        <a:t> &gt; </a:t>
                      </a:r>
                      <a:r>
                        <a:rPr lang="en-US" sz="1800" b="1" u="none" strike="noStrike" cap="none" dirty="0" err="1"/>
                        <a:t>전자결재</a:t>
                      </a:r>
                      <a:r>
                        <a:rPr lang="en-US" sz="1800" b="1" u="none" strike="noStrike" cap="none" dirty="0"/>
                        <a:t> </a:t>
                      </a:r>
                      <a:r>
                        <a:rPr lang="en-US" sz="1800" b="1" u="none" strike="noStrike" cap="none" dirty="0" err="1"/>
                        <a:t>메인</a:t>
                      </a:r>
                      <a:endParaRPr sz="18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유학선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184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파일명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200" b="1" u="none" strike="noStrike" cap="none" dirty="0"/>
                        <a:t>Approval01/</a:t>
                      </a:r>
                      <a:r>
                        <a:rPr lang="en-US" altLang="ko-KR" sz="1200" b="1" u="none" strike="noStrike" cap="none" dirty="0" err="1"/>
                        <a:t>docList.jsp</a:t>
                      </a:r>
                      <a:endParaRPr lang="en-US" altLang="ko-KR"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CEDFC6D-309C-4002-B7AE-C1FF3AD7B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50" y="1317573"/>
            <a:ext cx="8079870" cy="5140504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F84E1D77-29E5-4261-868D-2E2EB5633270}"/>
              </a:ext>
            </a:extLst>
          </p:cNvPr>
          <p:cNvSpPr/>
          <p:nvPr/>
        </p:nvSpPr>
        <p:spPr>
          <a:xfrm>
            <a:off x="3871938" y="1808757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F472B74-A9FD-4124-94BC-752715B60DE6}"/>
              </a:ext>
            </a:extLst>
          </p:cNvPr>
          <p:cNvSpPr txBox="1"/>
          <p:nvPr/>
        </p:nvSpPr>
        <p:spPr>
          <a:xfrm>
            <a:off x="3871938" y="1845946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682F7306-9013-4584-9126-35D4BB5B7013}"/>
              </a:ext>
            </a:extLst>
          </p:cNvPr>
          <p:cNvSpPr/>
          <p:nvPr/>
        </p:nvSpPr>
        <p:spPr>
          <a:xfrm>
            <a:off x="3148038" y="5349349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A5BB5F8-5BC2-4B88-8318-88E367FEEFBB}"/>
              </a:ext>
            </a:extLst>
          </p:cNvPr>
          <p:cNvSpPr txBox="1"/>
          <p:nvPr/>
        </p:nvSpPr>
        <p:spPr>
          <a:xfrm>
            <a:off x="3148038" y="5386538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08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FE6FBB79-BB94-4480-ADAA-79724CC9646B}"/>
              </a:ext>
            </a:extLst>
          </p:cNvPr>
          <p:cNvSpPr/>
          <p:nvPr/>
        </p:nvSpPr>
        <p:spPr>
          <a:xfrm>
            <a:off x="7148538" y="5389113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B57F3F94-0AE0-4454-A3DB-3274D10EA51C}"/>
              </a:ext>
            </a:extLst>
          </p:cNvPr>
          <p:cNvSpPr txBox="1"/>
          <p:nvPr/>
        </p:nvSpPr>
        <p:spPr>
          <a:xfrm>
            <a:off x="7148538" y="5426302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09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93389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620f0b3563_0_24"/>
          <p:cNvSpPr/>
          <p:nvPr/>
        </p:nvSpPr>
        <p:spPr>
          <a:xfrm>
            <a:off x="118401" y="967025"/>
            <a:ext cx="8164988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" name="Google Shape;325;g620f0b3563_0_56">
            <a:extLst>
              <a:ext uri="{FF2B5EF4-FFF2-40B4-BE49-F238E27FC236}">
                <a16:creationId xmlns:a16="http://schemas.microsoft.com/office/drawing/2014/main" xmlns="" id="{5A418FE2-1EA0-4D2D-9016-CD653137D9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2693147882"/>
              </p:ext>
            </p:extLst>
          </p:nvPr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941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7774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화면코드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200" b="1" u="none" strike="noStrike" cap="none" dirty="0"/>
                        <a:t>AM-APP-MAI-DRA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altLang="en-US" sz="1600" b="1" u="none" strike="noStrike" cap="none" dirty="0"/>
                        <a:t>메인 </a:t>
                      </a:r>
                      <a:r>
                        <a:rPr lang="en-US" altLang="ko-KR" sz="1600" b="1" u="none" strike="noStrike" cap="none" dirty="0"/>
                        <a:t>&gt; </a:t>
                      </a:r>
                      <a:r>
                        <a:rPr lang="ko-KR" altLang="en-US" sz="1600" b="1" u="none" strike="noStrike" cap="none" dirty="0"/>
                        <a:t>전자결재 메인 </a:t>
                      </a:r>
                      <a:r>
                        <a:rPr lang="en-US" altLang="ko-KR" sz="1600" b="1" u="none" strike="noStrike" cap="none" dirty="0"/>
                        <a:t>&gt; </a:t>
                      </a:r>
                      <a:r>
                        <a:rPr lang="ko-KR" altLang="en-US" sz="1600" b="1" u="none" strike="noStrike" cap="none" dirty="0"/>
                        <a:t>기안서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 dirty="0"/>
                        <a:t>원치운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파일명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 dirty="0"/>
                        <a:t>Approval01/</a:t>
                      </a:r>
                      <a:r>
                        <a:rPr lang="es" altLang="ko-KR" sz="1200" b="1" u="none" strike="noStrike" cap="none" dirty="0"/>
                        <a:t>draft</a:t>
                      </a:r>
                      <a:r>
                        <a:rPr lang="en-US" sz="1200" b="1" u="none" strike="noStrike" cap="none" dirty="0"/>
                        <a:t>.</a:t>
                      </a:r>
                      <a:r>
                        <a:rPr lang="en-US" sz="1200" b="1" u="none" strike="noStrike" cap="none" dirty="0" err="1"/>
                        <a:t>jsp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" name="Google Shape;287;g620f0b3563_0_24">
            <a:extLst>
              <a:ext uri="{FF2B5EF4-FFF2-40B4-BE49-F238E27FC236}">
                <a16:creationId xmlns:a16="http://schemas.microsoft.com/office/drawing/2014/main" xmlns="" id="{69E74EA7-7D86-4905-87C8-6A67739F8B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943895203"/>
              </p:ext>
            </p:extLst>
          </p:nvPr>
        </p:nvGraphicFramePr>
        <p:xfrm>
          <a:off x="8404849" y="967026"/>
          <a:ext cx="3576326" cy="57638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05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4254">
                  <a:extLst>
                    <a:ext uri="{9D8B030D-6E8A-4147-A177-3AD203B41FA5}">
                      <a16:colId xmlns:a16="http://schemas.microsoft.com/office/drawing/2014/main" xmlns="" val="4158330979"/>
                    </a:ext>
                  </a:extLst>
                </a:gridCol>
                <a:gridCol w="24215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261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u="none" strike="noStrike" cap="none" dirty="0"/>
                        <a:t>No.</a:t>
                      </a:r>
                      <a:endParaRPr sz="12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/>
                        <a:t>CRUD</a:t>
                      </a:r>
                      <a:endParaRPr sz="12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200" u="none" strike="noStrike" cap="none" dirty="0"/>
                        <a:t>기능설명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13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strike="noStrike" cap="none" dirty="0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strike="noStrike" cap="none" dirty="0">
                        <a:highlight>
                          <a:schemeClr val="accent1"/>
                        </a:highlight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기안서</a:t>
                      </a:r>
                      <a:r>
                        <a:rPr lang="es" sz="900" u="none" strike="noStrike" cap="none" dirty="0"/>
                        <a:t>], [</a:t>
                      </a:r>
                      <a:r>
                        <a:rPr lang="ko-KR" altLang="en-US" sz="900" u="none" strike="noStrike" cap="none" dirty="0"/>
                        <a:t>휴가신청서</a:t>
                      </a:r>
                      <a:r>
                        <a:rPr lang="es" sz="900" u="none" strike="noStrike" cap="none" dirty="0"/>
                        <a:t>] </a:t>
                      </a:r>
                      <a:r>
                        <a:rPr lang="ko-KR" altLang="en-US" sz="900" u="none" strike="noStrike" cap="none" dirty="0"/>
                        <a:t>선택</a:t>
                      </a:r>
                      <a:r>
                        <a:rPr lang="en-US" altLang="ko-KR" sz="900" u="none" strike="noStrike" cap="none" dirty="0"/>
                        <a:t>, </a:t>
                      </a:r>
                      <a:r>
                        <a:rPr lang="ko-KR" altLang="en-US" sz="900" u="none" strike="noStrike" cap="none" dirty="0"/>
                        <a:t>이동</a:t>
                      </a:r>
                      <a:r>
                        <a:rPr lang="en-US" altLang="ko-KR" sz="900" u="none" strike="noStrike" cap="none" dirty="0"/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기본값 </a:t>
                      </a:r>
                      <a:r>
                        <a:rPr lang="en-US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기안서</a:t>
                      </a:r>
                      <a:r>
                        <a:rPr lang="en-US" sz="900" u="none" strike="noStrike" cap="none" dirty="0"/>
                        <a:t>]</a:t>
                      </a:r>
                      <a:endParaRPr lang="es"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313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02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R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로그인 유저 정보 출력</a:t>
                      </a:r>
                      <a:r>
                        <a:rPr lang="en-US" altLang="ko-KR" sz="900" u="none" strike="noStrike" cap="none" dirty="0"/>
                        <a:t>.</a:t>
                      </a: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94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03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R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u="none" strike="noStrike" cap="none" dirty="0"/>
                        <a:t>결재 라인 유저 정보 출력</a:t>
                      </a:r>
                      <a:r>
                        <a:rPr lang="en-US" altLang="ko-KR" sz="900" u="none" strike="noStrike" cap="none" dirty="0"/>
                        <a:t>.</a:t>
                      </a:r>
                      <a:endParaRPr lang="ko-KR" altLang="en-US"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313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04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-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제목</a:t>
                      </a:r>
                      <a:r>
                        <a:rPr lang="en-US" altLang="ko-KR" sz="900" u="none" strike="noStrike" cap="none" dirty="0"/>
                        <a:t>] </a:t>
                      </a:r>
                      <a:r>
                        <a:rPr lang="ko-KR" altLang="en-US" sz="900" u="none" strike="noStrike" cap="none" dirty="0"/>
                        <a:t>입력</a:t>
                      </a:r>
                      <a:r>
                        <a:rPr lang="en-US" altLang="ko-KR" sz="900" u="none" strike="noStrike" cap="none" dirty="0"/>
                        <a:t>.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313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05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-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내용</a:t>
                      </a:r>
                      <a:r>
                        <a:rPr lang="en-US" altLang="ko-KR" sz="900" u="none" strike="noStrike" cap="none" dirty="0"/>
                        <a:t>] </a:t>
                      </a:r>
                      <a:r>
                        <a:rPr lang="ko-KR" altLang="en-US" sz="900" u="none" strike="noStrike" cap="none" dirty="0"/>
                        <a:t>입력</a:t>
                      </a:r>
                      <a:r>
                        <a:rPr lang="en-US" altLang="ko-KR" sz="900" u="none" strike="noStrike" cap="none" dirty="0"/>
                        <a:t>.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65628336"/>
                  </a:ext>
                </a:extLst>
              </a:tr>
              <a:tr h="7313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06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C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결재 문서 작성</a:t>
                      </a:r>
                      <a:r>
                        <a:rPr lang="en-US" altLang="ko-KR" sz="900" u="none" strike="noStrike" cap="none" dirty="0"/>
                        <a:t>.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44414902"/>
                  </a:ext>
                </a:extLst>
              </a:tr>
              <a:tr h="7313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07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-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문서함</a:t>
                      </a:r>
                      <a:r>
                        <a:rPr lang="en-US" altLang="ko-KR" sz="900" u="none" strike="noStrike" cap="none" dirty="0"/>
                        <a:t>] </a:t>
                      </a:r>
                      <a:r>
                        <a:rPr lang="ko-KR" altLang="en-US" sz="900" u="none" strike="noStrike" cap="none" dirty="0"/>
                        <a:t>이동</a:t>
                      </a:r>
                      <a:r>
                        <a:rPr lang="en-US" altLang="ko-KR" sz="900" u="none" strike="noStrike" cap="none" dirty="0"/>
                        <a:t>.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88662911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EC0B3C5-8238-4722-84BE-CF60B1C31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51" y="1358515"/>
            <a:ext cx="7955087" cy="5058619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D0D2EF3E-BAEB-4043-B7F0-880B9C52D51A}"/>
              </a:ext>
            </a:extLst>
          </p:cNvPr>
          <p:cNvSpPr/>
          <p:nvPr/>
        </p:nvSpPr>
        <p:spPr>
          <a:xfrm>
            <a:off x="402832" y="1105094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64159FF-0449-44BF-A2E5-557AF0F9CD2B}"/>
              </a:ext>
            </a:extLst>
          </p:cNvPr>
          <p:cNvSpPr txBox="1"/>
          <p:nvPr/>
        </p:nvSpPr>
        <p:spPr>
          <a:xfrm>
            <a:off x="402832" y="1142283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6DD3AD73-6251-4EA3-810A-6F57319A90DD}"/>
              </a:ext>
            </a:extLst>
          </p:cNvPr>
          <p:cNvSpPr/>
          <p:nvPr/>
        </p:nvSpPr>
        <p:spPr>
          <a:xfrm>
            <a:off x="1734327" y="1636649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56E5B87-33FE-44A3-A90C-2DC12814E5BB}"/>
              </a:ext>
            </a:extLst>
          </p:cNvPr>
          <p:cNvSpPr txBox="1"/>
          <p:nvPr/>
        </p:nvSpPr>
        <p:spPr>
          <a:xfrm>
            <a:off x="1734327" y="1673838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89621B56-8230-4754-A2F2-D926CA94F18E}"/>
              </a:ext>
            </a:extLst>
          </p:cNvPr>
          <p:cNvSpPr/>
          <p:nvPr/>
        </p:nvSpPr>
        <p:spPr>
          <a:xfrm>
            <a:off x="4814411" y="1620607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F017926-00CE-4B09-950A-5E6A74810F25}"/>
              </a:ext>
            </a:extLst>
          </p:cNvPr>
          <p:cNvSpPr txBox="1"/>
          <p:nvPr/>
        </p:nvSpPr>
        <p:spPr>
          <a:xfrm>
            <a:off x="4814411" y="1657796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1E93CEC5-EA9D-462C-912E-D761C867449D}"/>
              </a:ext>
            </a:extLst>
          </p:cNvPr>
          <p:cNvSpPr/>
          <p:nvPr/>
        </p:nvSpPr>
        <p:spPr>
          <a:xfrm>
            <a:off x="1702243" y="2903975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7A32F58-1CFF-4C24-87F8-CAF563066B5D}"/>
              </a:ext>
            </a:extLst>
          </p:cNvPr>
          <p:cNvSpPr txBox="1"/>
          <p:nvPr/>
        </p:nvSpPr>
        <p:spPr>
          <a:xfrm>
            <a:off x="1702243" y="2941164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AA03B47F-A3F6-4514-9C61-9C5D54CA348C}"/>
              </a:ext>
            </a:extLst>
          </p:cNvPr>
          <p:cNvSpPr/>
          <p:nvPr/>
        </p:nvSpPr>
        <p:spPr>
          <a:xfrm>
            <a:off x="1734327" y="3561702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217FB08-C1FF-414D-9EF6-DF182B7ED60B}"/>
              </a:ext>
            </a:extLst>
          </p:cNvPr>
          <p:cNvSpPr txBox="1"/>
          <p:nvPr/>
        </p:nvSpPr>
        <p:spPr>
          <a:xfrm>
            <a:off x="1734327" y="3598891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3B7FB77B-0F36-49CC-A566-384D03704BD3}"/>
              </a:ext>
            </a:extLst>
          </p:cNvPr>
          <p:cNvSpPr/>
          <p:nvPr/>
        </p:nvSpPr>
        <p:spPr>
          <a:xfrm>
            <a:off x="6595085" y="5823638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BF0BF480-1702-42DC-8E23-125F4E7E6FC4}"/>
              </a:ext>
            </a:extLst>
          </p:cNvPr>
          <p:cNvSpPr txBox="1"/>
          <p:nvPr/>
        </p:nvSpPr>
        <p:spPr>
          <a:xfrm>
            <a:off x="6595085" y="5860827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9327E31F-0B46-437E-848B-B6C1847D61CD}"/>
              </a:ext>
            </a:extLst>
          </p:cNvPr>
          <p:cNvSpPr/>
          <p:nvPr/>
        </p:nvSpPr>
        <p:spPr>
          <a:xfrm>
            <a:off x="7365106" y="5775512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B994E86D-01FB-41A2-8E3E-A6DA21D4DB0C}"/>
              </a:ext>
            </a:extLst>
          </p:cNvPr>
          <p:cNvSpPr txBox="1"/>
          <p:nvPr/>
        </p:nvSpPr>
        <p:spPr>
          <a:xfrm>
            <a:off x="7365106" y="5812701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71885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620f0b3563_0_24"/>
          <p:cNvSpPr/>
          <p:nvPr/>
        </p:nvSpPr>
        <p:spPr>
          <a:xfrm>
            <a:off x="118401" y="967025"/>
            <a:ext cx="8164988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" name="Google Shape;325;g620f0b3563_0_56">
            <a:extLst>
              <a:ext uri="{FF2B5EF4-FFF2-40B4-BE49-F238E27FC236}">
                <a16:creationId xmlns:a16="http://schemas.microsoft.com/office/drawing/2014/main" xmlns="" id="{5A418FE2-1EA0-4D2D-9016-CD653137D9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3230703895"/>
              </p:ext>
            </p:extLst>
          </p:nvPr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941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7774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화면코드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200" b="1" u="none" strike="noStrike" cap="none" dirty="0"/>
                        <a:t>AM-APP-MAI-VAC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altLang="en-US" sz="1600" b="1" u="none" strike="noStrike" cap="none" dirty="0"/>
                        <a:t>메인 </a:t>
                      </a:r>
                      <a:r>
                        <a:rPr lang="en-US" altLang="ko-KR" sz="1600" b="1" u="none" strike="noStrike" cap="none" dirty="0"/>
                        <a:t>&gt; </a:t>
                      </a:r>
                      <a:r>
                        <a:rPr lang="ko-KR" altLang="en-US" sz="1600" b="1" u="none" strike="noStrike" cap="none" dirty="0"/>
                        <a:t>전자결재 메인 </a:t>
                      </a:r>
                      <a:r>
                        <a:rPr lang="en-US" altLang="ko-KR" sz="1600" b="1" u="none" strike="noStrike" cap="none" dirty="0"/>
                        <a:t>&gt; </a:t>
                      </a:r>
                      <a:r>
                        <a:rPr lang="ko-KR" altLang="en-US" sz="1600" b="1" u="none" strike="noStrike" cap="none" dirty="0"/>
                        <a:t>휴가신청서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 dirty="0"/>
                        <a:t>원치운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파일명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b="1" u="none" strike="noStrike" cap="none" dirty="0"/>
                        <a:t>Approval01/</a:t>
                      </a:r>
                      <a:r>
                        <a:rPr lang="en-US" altLang="ko-KR" sz="1100" b="1" u="none" strike="noStrike" cap="none" dirty="0" err="1"/>
                        <a:t>vacation</a:t>
                      </a:r>
                      <a:r>
                        <a:rPr lang="en-US" sz="1100" b="1" u="none" strike="noStrike" cap="none" dirty="0" err="1"/>
                        <a:t>.jsp</a:t>
                      </a:r>
                      <a:endParaRPr sz="11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" name="Google Shape;287;g620f0b3563_0_24">
            <a:extLst>
              <a:ext uri="{FF2B5EF4-FFF2-40B4-BE49-F238E27FC236}">
                <a16:creationId xmlns:a16="http://schemas.microsoft.com/office/drawing/2014/main" xmlns="" id="{69E74EA7-7D86-4905-87C8-6A67739F8B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4248376273"/>
              </p:ext>
            </p:extLst>
          </p:nvPr>
        </p:nvGraphicFramePr>
        <p:xfrm>
          <a:off x="8404849" y="967027"/>
          <a:ext cx="3576326" cy="584159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05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4254">
                  <a:extLst>
                    <a:ext uri="{9D8B030D-6E8A-4147-A177-3AD203B41FA5}">
                      <a16:colId xmlns:a16="http://schemas.microsoft.com/office/drawing/2014/main" xmlns="" val="4158330979"/>
                    </a:ext>
                  </a:extLst>
                </a:gridCol>
                <a:gridCol w="24215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6898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u="none" strike="noStrike" cap="none" dirty="0"/>
                        <a:t>No.</a:t>
                      </a:r>
                      <a:endParaRPr sz="12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/>
                        <a:t>CRUD</a:t>
                      </a:r>
                      <a:endParaRPr sz="12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200" u="none" strike="noStrike" cap="none" dirty="0"/>
                        <a:t>기능설명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540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strike="noStrike" cap="none" dirty="0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strike="noStrike" cap="none" dirty="0">
                        <a:highlight>
                          <a:schemeClr val="accent1"/>
                        </a:highlight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기안서</a:t>
                      </a:r>
                      <a:r>
                        <a:rPr lang="es" sz="900" u="none" strike="noStrike" cap="none" dirty="0"/>
                        <a:t>], [</a:t>
                      </a:r>
                      <a:r>
                        <a:rPr lang="ko-KR" altLang="en-US" sz="900" u="none" strike="noStrike" cap="none" dirty="0"/>
                        <a:t>휴가신청서</a:t>
                      </a:r>
                      <a:r>
                        <a:rPr lang="es" sz="900" u="none" strike="noStrike" cap="none" dirty="0"/>
                        <a:t>] </a:t>
                      </a:r>
                      <a:r>
                        <a:rPr lang="ko-KR" altLang="en-US" sz="900" u="none" strike="noStrike" cap="none" dirty="0"/>
                        <a:t>이동</a:t>
                      </a:r>
                      <a:r>
                        <a:rPr lang="en-US" altLang="ko-KR" sz="900" u="none" strike="noStrike" cap="none" dirty="0"/>
                        <a:t>.</a:t>
                      </a: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28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02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R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로그인 유저 정보 출력</a:t>
                      </a:r>
                      <a:r>
                        <a:rPr lang="en-US" altLang="ko-KR" sz="900" u="none" strike="noStrike" cap="none" dirty="0"/>
                        <a:t>.</a:t>
                      </a: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871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03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R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u="none" strike="noStrike" cap="none" dirty="0"/>
                        <a:t>결재 라인 유저 정보 출력</a:t>
                      </a:r>
                      <a:r>
                        <a:rPr lang="en-US" altLang="ko-KR" sz="900" u="none" strike="noStrike" cap="none" dirty="0"/>
                        <a:t>.</a:t>
                      </a:r>
                      <a:endParaRPr lang="ko-KR" altLang="en-US"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728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altLang="ko-KR" sz="900" u="none" strike="noStrike" cap="none" dirty="0"/>
                        <a:t>04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-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제목</a:t>
                      </a:r>
                      <a:r>
                        <a:rPr lang="en-US" altLang="ko-KR" sz="900" u="none" strike="noStrike" cap="none" dirty="0"/>
                        <a:t>] </a:t>
                      </a:r>
                      <a:r>
                        <a:rPr lang="ko-KR" altLang="en-US" sz="900" u="none" strike="noStrike" cap="none" dirty="0"/>
                        <a:t>입력</a:t>
                      </a:r>
                      <a:r>
                        <a:rPr lang="en-US" altLang="ko-KR" sz="900" u="none" strike="noStrike" cap="none" dirty="0"/>
                        <a:t>.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728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05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-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연차 종류</a:t>
                      </a:r>
                      <a:r>
                        <a:rPr lang="en-US" altLang="ko-KR" sz="900" u="none" strike="noStrike" cap="none" dirty="0"/>
                        <a:t>] </a:t>
                      </a:r>
                      <a:r>
                        <a:rPr lang="ko-KR" altLang="en-US" sz="900" u="none" strike="noStrike" cap="none" dirty="0"/>
                        <a:t>입력</a:t>
                      </a:r>
                      <a:r>
                        <a:rPr lang="en-US" altLang="ko-KR" sz="900" u="none" strike="noStrike" cap="none" dirty="0"/>
                        <a:t>.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65628336"/>
                  </a:ext>
                </a:extLst>
              </a:tr>
              <a:tr h="5728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06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-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휴가 기간</a:t>
                      </a:r>
                      <a:r>
                        <a:rPr lang="en-US" altLang="ko-KR" sz="900" u="none" strike="noStrike" cap="none" dirty="0"/>
                        <a:t>] </a:t>
                      </a:r>
                      <a:r>
                        <a:rPr lang="ko-KR" altLang="en-US" sz="900" u="none" strike="noStrike" cap="none" dirty="0"/>
                        <a:t>입력</a:t>
                      </a:r>
                      <a:r>
                        <a:rPr lang="en-US" altLang="ko-KR" sz="900" u="none" strike="noStrike" cap="none" dirty="0"/>
                        <a:t>.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44414902"/>
                  </a:ext>
                </a:extLst>
              </a:tr>
              <a:tr h="5728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07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-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사유</a:t>
                      </a:r>
                      <a:r>
                        <a:rPr lang="en-US" altLang="ko-KR" sz="900" u="none" strike="noStrike" cap="none" dirty="0"/>
                        <a:t>] </a:t>
                      </a:r>
                      <a:r>
                        <a:rPr lang="ko-KR" altLang="en-US" sz="900" u="none" strike="noStrike" cap="none" dirty="0"/>
                        <a:t>입력</a:t>
                      </a:r>
                      <a:r>
                        <a:rPr lang="en-US" altLang="ko-KR" sz="900" u="none" strike="noStrike" cap="none" dirty="0"/>
                        <a:t>.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88662911"/>
                  </a:ext>
                </a:extLst>
              </a:tr>
              <a:tr h="5728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08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C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결재 문서 작성</a:t>
                      </a:r>
                      <a:r>
                        <a:rPr lang="en-US" altLang="ko-KR" sz="900" u="none" strike="noStrike" cap="none" dirty="0"/>
                        <a:t>.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52296386"/>
                  </a:ext>
                </a:extLst>
              </a:tr>
              <a:tr h="5728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09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-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문서함</a:t>
                      </a:r>
                      <a:r>
                        <a:rPr lang="en-US" altLang="ko-KR" sz="900" u="none" strike="noStrike" cap="none" dirty="0"/>
                        <a:t>] </a:t>
                      </a:r>
                      <a:r>
                        <a:rPr lang="ko-KR" altLang="en-US" sz="900" u="none" strike="noStrike" cap="none" dirty="0"/>
                        <a:t>이동</a:t>
                      </a:r>
                      <a:r>
                        <a:rPr lang="en-US" altLang="ko-KR" sz="900" u="none" strike="noStrike" cap="none" dirty="0"/>
                        <a:t>.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61231007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513E749-0AAC-4F13-BF7E-325BF4E84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13" y="1067524"/>
            <a:ext cx="7197879" cy="5562828"/>
          </a:xfrm>
          <a:prstGeom prst="rect">
            <a:avLst/>
          </a:prstGeom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3318DF50-4741-497D-BF3E-F22A77116F7E}"/>
              </a:ext>
            </a:extLst>
          </p:cNvPr>
          <p:cNvSpPr/>
          <p:nvPr/>
        </p:nvSpPr>
        <p:spPr>
          <a:xfrm>
            <a:off x="864043" y="988949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8BC86272-0299-4E1A-8F7F-80362E5C4002}"/>
              </a:ext>
            </a:extLst>
          </p:cNvPr>
          <p:cNvSpPr txBox="1"/>
          <p:nvPr/>
        </p:nvSpPr>
        <p:spPr>
          <a:xfrm>
            <a:off x="864043" y="1026138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75671CC2-D7F8-44F4-B08A-58F361C1E8DC}"/>
              </a:ext>
            </a:extLst>
          </p:cNvPr>
          <p:cNvSpPr/>
          <p:nvPr/>
        </p:nvSpPr>
        <p:spPr>
          <a:xfrm>
            <a:off x="2222943" y="1255649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F3C4CE6A-315A-4C63-BD50-FB6B046EE740}"/>
              </a:ext>
            </a:extLst>
          </p:cNvPr>
          <p:cNvSpPr txBox="1"/>
          <p:nvPr/>
        </p:nvSpPr>
        <p:spPr>
          <a:xfrm>
            <a:off x="2222943" y="1292838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CC9578D0-6790-4D31-9B9C-9B9BE82E119C}"/>
              </a:ext>
            </a:extLst>
          </p:cNvPr>
          <p:cNvSpPr/>
          <p:nvPr/>
        </p:nvSpPr>
        <p:spPr>
          <a:xfrm>
            <a:off x="4978843" y="1217549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29E1E921-D26F-41D3-9235-71F04C57D3ED}"/>
              </a:ext>
            </a:extLst>
          </p:cNvPr>
          <p:cNvSpPr txBox="1"/>
          <p:nvPr/>
        </p:nvSpPr>
        <p:spPr>
          <a:xfrm>
            <a:off x="4978843" y="1254738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D2715A4D-39EE-4F6D-95C3-892E8E153AA6}"/>
              </a:ext>
            </a:extLst>
          </p:cNvPr>
          <p:cNvSpPr/>
          <p:nvPr/>
        </p:nvSpPr>
        <p:spPr>
          <a:xfrm>
            <a:off x="508443" y="3046349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BD986B4-D2B3-4714-BB5C-EA8CDC35F4F8}"/>
              </a:ext>
            </a:extLst>
          </p:cNvPr>
          <p:cNvSpPr txBox="1"/>
          <p:nvPr/>
        </p:nvSpPr>
        <p:spPr>
          <a:xfrm>
            <a:off x="508443" y="3083538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A4F29EE9-508D-428C-AE46-74504BE44A29}"/>
              </a:ext>
            </a:extLst>
          </p:cNvPr>
          <p:cNvSpPr/>
          <p:nvPr/>
        </p:nvSpPr>
        <p:spPr>
          <a:xfrm>
            <a:off x="508443" y="3523892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4C81892C-E18B-4CE6-9EAB-7B6372B1DAF8}"/>
              </a:ext>
            </a:extLst>
          </p:cNvPr>
          <p:cNvSpPr txBox="1"/>
          <p:nvPr/>
        </p:nvSpPr>
        <p:spPr>
          <a:xfrm>
            <a:off x="508443" y="3561081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E2983314-8011-4D19-9463-98951FAC27FF}"/>
              </a:ext>
            </a:extLst>
          </p:cNvPr>
          <p:cNvSpPr/>
          <p:nvPr/>
        </p:nvSpPr>
        <p:spPr>
          <a:xfrm>
            <a:off x="508443" y="4010849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43DA5F46-4DD9-4470-82B1-114B49BA4C2C}"/>
              </a:ext>
            </a:extLst>
          </p:cNvPr>
          <p:cNvSpPr txBox="1"/>
          <p:nvPr/>
        </p:nvSpPr>
        <p:spPr>
          <a:xfrm>
            <a:off x="508443" y="4048038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4B28A8EB-2FB8-4FAD-BA4C-D3C015198BD6}"/>
              </a:ext>
            </a:extLst>
          </p:cNvPr>
          <p:cNvSpPr/>
          <p:nvPr/>
        </p:nvSpPr>
        <p:spPr>
          <a:xfrm>
            <a:off x="508443" y="2358566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CC9655F-3D94-46DC-BEA5-DBC843F48037}"/>
              </a:ext>
            </a:extLst>
          </p:cNvPr>
          <p:cNvSpPr txBox="1"/>
          <p:nvPr/>
        </p:nvSpPr>
        <p:spPr>
          <a:xfrm>
            <a:off x="508443" y="2395755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5390BB83-FACA-4D09-9968-536B8E170989}"/>
              </a:ext>
            </a:extLst>
          </p:cNvPr>
          <p:cNvSpPr/>
          <p:nvPr/>
        </p:nvSpPr>
        <p:spPr>
          <a:xfrm>
            <a:off x="6515543" y="6030849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F2DE1515-F504-4F56-8A1E-314B6016562F}"/>
              </a:ext>
            </a:extLst>
          </p:cNvPr>
          <p:cNvSpPr txBox="1"/>
          <p:nvPr/>
        </p:nvSpPr>
        <p:spPr>
          <a:xfrm>
            <a:off x="6515543" y="6068038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08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81D8501E-8DBF-46A8-A852-F374398687E4}"/>
              </a:ext>
            </a:extLst>
          </p:cNvPr>
          <p:cNvSpPr/>
          <p:nvPr/>
        </p:nvSpPr>
        <p:spPr>
          <a:xfrm>
            <a:off x="7156245" y="6009418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EBD26A2F-61D1-48F3-83E2-44FE9F991C60}"/>
              </a:ext>
            </a:extLst>
          </p:cNvPr>
          <p:cNvSpPr txBox="1"/>
          <p:nvPr/>
        </p:nvSpPr>
        <p:spPr>
          <a:xfrm>
            <a:off x="7156245" y="6046607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09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8233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620f0b3563_0_80"/>
          <p:cNvSpPr/>
          <p:nvPr/>
        </p:nvSpPr>
        <p:spPr>
          <a:xfrm>
            <a:off x="118400" y="967025"/>
            <a:ext cx="8193496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" name="Google Shape;325;g620f0b3563_0_56">
            <a:extLst>
              <a:ext uri="{FF2B5EF4-FFF2-40B4-BE49-F238E27FC236}">
                <a16:creationId xmlns:a16="http://schemas.microsoft.com/office/drawing/2014/main" xmlns="" id="{6821C687-05AE-4330-82C7-C6F3B039F2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298310901"/>
              </p:ext>
            </p:extLst>
          </p:nvPr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40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677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화면코드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200" b="1" u="none" strike="noStrike" cap="none" dirty="0"/>
                        <a:t>AM-APP-MAI-WAI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altLang="en-US" sz="1600" b="1" u="none" strike="noStrike" cap="none" dirty="0"/>
                        <a:t>메인 </a:t>
                      </a:r>
                      <a:r>
                        <a:rPr lang="en-US" altLang="ko-KR" sz="1600" b="1" u="none" strike="noStrike" cap="none" dirty="0"/>
                        <a:t>&gt; </a:t>
                      </a:r>
                      <a:r>
                        <a:rPr lang="ko-KR" altLang="en-US" sz="1600" b="1" u="none" strike="noStrike" cap="none" dirty="0"/>
                        <a:t>전자결재 메인 </a:t>
                      </a:r>
                      <a:r>
                        <a:rPr lang="en-US" altLang="ko-KR" sz="1600" b="1" u="none" strike="noStrike" cap="none" dirty="0"/>
                        <a:t>&gt; </a:t>
                      </a:r>
                      <a:r>
                        <a:rPr lang="ko-KR" altLang="en-US" sz="1600" b="1" u="none" strike="noStrike" cap="none" dirty="0"/>
                        <a:t>결재대기문서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200" b="1" u="none" strike="noStrike" cap="none" dirty="0" err="1"/>
                        <a:t>원치운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 dirty="0"/>
                        <a:t>Approval01/</a:t>
                      </a:r>
                      <a:r>
                        <a:rPr lang="en-US" sz="1200" b="1" u="none" strike="noStrike" cap="none" dirty="0" err="1"/>
                        <a:t>draftWait.jsp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" name="Google Shape;287;g620f0b3563_0_24">
            <a:extLst>
              <a:ext uri="{FF2B5EF4-FFF2-40B4-BE49-F238E27FC236}">
                <a16:creationId xmlns:a16="http://schemas.microsoft.com/office/drawing/2014/main" xmlns="" id="{706C1B89-1833-4634-AEDD-3618D320C9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3606368113"/>
              </p:ext>
            </p:extLst>
          </p:nvPr>
        </p:nvGraphicFramePr>
        <p:xfrm>
          <a:off x="8404849" y="965861"/>
          <a:ext cx="3576326" cy="266301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05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5137">
                  <a:extLst>
                    <a:ext uri="{9D8B030D-6E8A-4147-A177-3AD203B41FA5}">
                      <a16:colId xmlns:a16="http://schemas.microsoft.com/office/drawing/2014/main" xmlns="" val="4158330979"/>
                    </a:ext>
                  </a:extLst>
                </a:gridCol>
                <a:gridCol w="24606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375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</a:t>
                      </a:r>
                      <a:endParaRPr sz="12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CRUD</a:t>
                      </a:r>
                      <a:endParaRPr sz="12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기능설명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4069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결재라인 유저 </a:t>
                      </a: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승인 여부</a:t>
                      </a:r>
                      <a:r>
                        <a:rPr lang="en-US" altLang="ko-KR" sz="900" u="none" strike="noStrike" cap="none" dirty="0"/>
                        <a:t>], [</a:t>
                      </a:r>
                      <a:r>
                        <a:rPr lang="ko-KR" altLang="en-US" sz="900" u="none" strike="noStrike" cap="none" dirty="0"/>
                        <a:t>승인 날짜</a:t>
                      </a:r>
                      <a:r>
                        <a:rPr lang="en-US" altLang="ko-KR" sz="900" u="none" strike="noStrike" cap="none" dirty="0"/>
                        <a:t>]</a:t>
                      </a:r>
                      <a:r>
                        <a:rPr lang="ko-KR" altLang="en-US" sz="900" u="none" strike="noStrike" cap="none" dirty="0"/>
                        <a:t> 출력</a:t>
                      </a:r>
                      <a:r>
                        <a:rPr lang="en-US" altLang="ko-KR" sz="900" u="none" strike="noStrike" cap="none" dirty="0"/>
                        <a:t>.</a:t>
                      </a:r>
                      <a:endParaRPr lang="ko-KR" altLang="en-US"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989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로그인 유저가 문서 작성자인 경우</a:t>
                      </a: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ko-KR" altLang="en-US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수정</a:t>
                      </a: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 </a:t>
                      </a:r>
                      <a:r>
                        <a:rPr lang="ko-KR" altLang="en-US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활성화</a:t>
                      </a: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수정 페이지 이동</a:t>
                      </a: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6989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로그인 유저가 문서 작성자인 경우</a:t>
                      </a: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b="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ko-KR" altLang="en-US" sz="900" b="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삭제</a:t>
                      </a:r>
                      <a:r>
                        <a:rPr lang="en-US" altLang="ko-KR" sz="900" b="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 </a:t>
                      </a:r>
                      <a:r>
                        <a:rPr lang="ko-KR" altLang="en-US" sz="900" b="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활성화</a:t>
                      </a:r>
                      <a:r>
                        <a:rPr lang="en-US" altLang="ko-KR" sz="900" b="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문서 삭제</a:t>
                      </a:r>
                      <a:endParaRPr lang="en-US" altLang="ko-KR" sz="900" b="0" u="none" strike="noStrike" cap="none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94289896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AE46DD0-913D-4E73-A1E1-90495D692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36" y="1513678"/>
            <a:ext cx="7785224" cy="4748294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61D7A9A1-3E69-428F-AB89-4CF68FE80DA3}"/>
              </a:ext>
            </a:extLst>
          </p:cNvPr>
          <p:cNvSpPr/>
          <p:nvPr/>
        </p:nvSpPr>
        <p:spPr>
          <a:xfrm>
            <a:off x="4798221" y="1428225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29E4375-7C3C-4A31-8201-374163D7925F}"/>
              </a:ext>
            </a:extLst>
          </p:cNvPr>
          <p:cNvSpPr txBox="1"/>
          <p:nvPr/>
        </p:nvSpPr>
        <p:spPr>
          <a:xfrm>
            <a:off x="4798221" y="1465414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8750E78F-7F4F-494F-89F3-EE86B34FD7F6}"/>
              </a:ext>
            </a:extLst>
          </p:cNvPr>
          <p:cNvSpPr/>
          <p:nvPr/>
        </p:nvSpPr>
        <p:spPr>
          <a:xfrm>
            <a:off x="6007543" y="5546009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8C66130C-B0AA-413C-965B-CC82A494ED2B}"/>
              </a:ext>
            </a:extLst>
          </p:cNvPr>
          <p:cNvSpPr txBox="1"/>
          <p:nvPr/>
        </p:nvSpPr>
        <p:spPr>
          <a:xfrm>
            <a:off x="6007543" y="5583198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A8F14019-E03C-4259-9CE8-4B51612A5502}"/>
              </a:ext>
            </a:extLst>
          </p:cNvPr>
          <p:cNvSpPr/>
          <p:nvPr/>
        </p:nvSpPr>
        <p:spPr>
          <a:xfrm>
            <a:off x="6662450" y="5545212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89546F93-8608-4C45-BC19-B34AB39F9A25}"/>
              </a:ext>
            </a:extLst>
          </p:cNvPr>
          <p:cNvSpPr txBox="1"/>
          <p:nvPr/>
        </p:nvSpPr>
        <p:spPr>
          <a:xfrm>
            <a:off x="6662450" y="5582401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03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1676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"/>
          <p:cNvGraphicFramePr/>
          <p:nvPr>
            <p:extLst>
              <p:ext uri="{D42A27DB-BD31-4B8C-83A1-F6EECF244321}">
                <p14:modId xmlns:p14="http://schemas.microsoft.com/office/powerpoint/2010/main" xmlns="" val="888214232"/>
              </p:ext>
            </p:extLst>
          </p:nvPr>
        </p:nvGraphicFramePr>
        <p:xfrm>
          <a:off x="844797" y="269320"/>
          <a:ext cx="10502406" cy="39496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19248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24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78600">
                  <a:extLst>
                    <a:ext uri="{9D8B030D-6E8A-4147-A177-3AD203B41FA5}">
                      <a16:colId xmlns:a16="http://schemas.microsoft.com/office/drawing/2014/main" xmlns="" val="4022850441"/>
                    </a:ext>
                  </a:extLst>
                </a:gridCol>
                <a:gridCol w="18457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20803">
                  <a:extLst>
                    <a:ext uri="{9D8B030D-6E8A-4147-A177-3AD203B41FA5}">
                      <a16:colId xmlns:a16="http://schemas.microsoft.com/office/drawing/2014/main" xmlns="" val="3548773603"/>
                    </a:ext>
                  </a:extLst>
                </a:gridCol>
              </a:tblGrid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코드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화면설계서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구현화면 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변경 여부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AM-LOG-REG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삭제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설명 불필요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AM-LOG-REG</a:t>
                      </a:r>
                      <a:endPara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AM-LOG-REG</a:t>
                      </a:r>
                      <a:endPara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AM-LOG-REG</a:t>
                      </a:r>
                      <a:endPara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AM-LOG-REG</a:t>
                      </a:r>
                      <a:endPara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05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AM-LOG-REG</a:t>
                      </a:r>
                      <a:endPara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06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AM-LOG-REG</a:t>
                      </a:r>
                      <a:endPara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07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63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AM-LOG-REG</a:t>
                      </a:r>
                      <a:endPara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08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변경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 </a:t>
                      </a: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단순 변경</a:t>
                      </a: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4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AM-LOG-REG</a:t>
                      </a:r>
                      <a:endPara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09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변경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 </a:t>
                      </a: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단순 변경</a:t>
                      </a: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85190381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45C6F69-87B8-4523-AE0A-96CC594B6349}"/>
              </a:ext>
            </a:extLst>
          </p:cNvPr>
          <p:cNvSpPr txBox="1"/>
          <p:nvPr/>
        </p:nvSpPr>
        <p:spPr>
          <a:xfrm>
            <a:off x="209490" y="457200"/>
            <a:ext cx="400110" cy="14901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xmlns="" val="5179054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1FCE740-B5D1-4379-9BE2-FC9337486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09" y="1537676"/>
            <a:ext cx="7847277" cy="4700298"/>
          </a:xfrm>
          <a:prstGeom prst="rect">
            <a:avLst/>
          </a:prstGeom>
        </p:spPr>
      </p:pic>
      <p:sp>
        <p:nvSpPr>
          <p:cNvPr id="351" name="Google Shape;351;g620f0b3563_0_80"/>
          <p:cNvSpPr/>
          <p:nvPr/>
        </p:nvSpPr>
        <p:spPr>
          <a:xfrm>
            <a:off x="118400" y="967025"/>
            <a:ext cx="8193496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" name="Google Shape;325;g620f0b3563_0_56">
            <a:extLst>
              <a:ext uri="{FF2B5EF4-FFF2-40B4-BE49-F238E27FC236}">
                <a16:creationId xmlns:a16="http://schemas.microsoft.com/office/drawing/2014/main" xmlns="" id="{6821C687-05AE-4330-82C7-C6F3B039F2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340302691"/>
              </p:ext>
            </p:extLst>
          </p:nvPr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40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677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화면코드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200" b="1" u="none" strike="noStrike" cap="none" dirty="0"/>
                        <a:t>AM-APP-MAI-WAI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altLang="en-US" sz="1600" b="1" u="none" strike="noStrike" cap="none" dirty="0"/>
                        <a:t>메인 </a:t>
                      </a:r>
                      <a:r>
                        <a:rPr lang="en-US" altLang="ko-KR" sz="1600" b="1" u="none" strike="noStrike" cap="none" dirty="0"/>
                        <a:t>&gt; </a:t>
                      </a:r>
                      <a:r>
                        <a:rPr lang="ko-KR" altLang="en-US" sz="1600" b="1" u="none" strike="noStrike" cap="none" dirty="0"/>
                        <a:t>전자결재 메인 </a:t>
                      </a:r>
                      <a:r>
                        <a:rPr lang="en-US" altLang="ko-KR" sz="1600" b="1" u="none" strike="noStrike" cap="none" dirty="0"/>
                        <a:t>&gt; </a:t>
                      </a:r>
                      <a:r>
                        <a:rPr lang="ko-KR" altLang="en-US" sz="1600" b="1" u="none" strike="noStrike" cap="none" dirty="0"/>
                        <a:t>결재대기문서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200" b="1" u="none" strike="noStrike" cap="none" dirty="0" err="1"/>
                        <a:t>원치운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 dirty="0"/>
                        <a:t>Approval01/</a:t>
                      </a:r>
                      <a:r>
                        <a:rPr lang="en-US" sz="1200" b="1" u="none" strike="noStrike" cap="none" dirty="0" err="1"/>
                        <a:t>draftWait.jsp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" name="Google Shape;287;g620f0b3563_0_24">
            <a:extLst>
              <a:ext uri="{FF2B5EF4-FFF2-40B4-BE49-F238E27FC236}">
                <a16:creationId xmlns:a16="http://schemas.microsoft.com/office/drawing/2014/main" xmlns="" id="{706C1B89-1833-4634-AEDD-3618D320C9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963670312"/>
              </p:ext>
            </p:extLst>
          </p:nvPr>
        </p:nvGraphicFramePr>
        <p:xfrm>
          <a:off x="8404849" y="965861"/>
          <a:ext cx="3576326" cy="192232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05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5137">
                  <a:extLst>
                    <a:ext uri="{9D8B030D-6E8A-4147-A177-3AD203B41FA5}">
                      <a16:colId xmlns:a16="http://schemas.microsoft.com/office/drawing/2014/main" xmlns="" val="4158330979"/>
                    </a:ext>
                  </a:extLst>
                </a:gridCol>
                <a:gridCol w="24606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375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</a:t>
                      </a:r>
                      <a:endParaRPr sz="12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CRUD</a:t>
                      </a:r>
                      <a:endParaRPr sz="12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기능설명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89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로그인 유저가 중간 결재자인 경우</a:t>
                      </a: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ko-KR" altLang="en-US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승인</a:t>
                      </a: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 </a:t>
                      </a:r>
                      <a:r>
                        <a:rPr lang="ko-KR" altLang="en-US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활성화</a:t>
                      </a: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ko-KR" altLang="en-US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승인 여부</a:t>
                      </a: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r>
                        <a:rPr lang="ko-KR" altLang="en-US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승인</a:t>
                      </a: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6989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로그인 유저가 중간 결재자인 경우</a:t>
                      </a: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ko-KR" altLang="en-US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승인</a:t>
                      </a: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 </a:t>
                      </a:r>
                      <a:r>
                        <a:rPr lang="ko-KR" altLang="en-US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활성화</a:t>
                      </a: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ko-KR" altLang="en-US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승인 여부</a:t>
                      </a: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r>
                        <a:rPr lang="ko-KR" altLang="en-US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반려</a:t>
                      </a: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94289896"/>
                  </a:ext>
                </a:extLst>
              </a:tr>
            </a:tbl>
          </a:graphicData>
        </a:graphic>
      </p:graphicFrame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8750E78F-7F4F-494F-89F3-EE86B34FD7F6}"/>
              </a:ext>
            </a:extLst>
          </p:cNvPr>
          <p:cNvSpPr/>
          <p:nvPr/>
        </p:nvSpPr>
        <p:spPr>
          <a:xfrm>
            <a:off x="6080125" y="5545212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8C66130C-B0AA-413C-965B-CC82A494ED2B}"/>
              </a:ext>
            </a:extLst>
          </p:cNvPr>
          <p:cNvSpPr txBox="1"/>
          <p:nvPr/>
        </p:nvSpPr>
        <p:spPr>
          <a:xfrm>
            <a:off x="6080125" y="5582401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A8F14019-E03C-4259-9CE8-4B51612A5502}"/>
              </a:ext>
            </a:extLst>
          </p:cNvPr>
          <p:cNvSpPr/>
          <p:nvPr/>
        </p:nvSpPr>
        <p:spPr>
          <a:xfrm>
            <a:off x="6724445" y="5545212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89546F93-8608-4C45-BC19-B34AB39F9A25}"/>
              </a:ext>
            </a:extLst>
          </p:cNvPr>
          <p:cNvSpPr txBox="1"/>
          <p:nvPr/>
        </p:nvSpPr>
        <p:spPr>
          <a:xfrm>
            <a:off x="6724445" y="5582401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05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01956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EF79536-56D0-47B2-B421-84B19C379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85" y="1527568"/>
            <a:ext cx="7821726" cy="4720514"/>
          </a:xfrm>
          <a:prstGeom prst="rect">
            <a:avLst/>
          </a:prstGeom>
        </p:spPr>
      </p:pic>
      <p:sp>
        <p:nvSpPr>
          <p:cNvPr id="351" name="Google Shape;351;g620f0b3563_0_80"/>
          <p:cNvSpPr/>
          <p:nvPr/>
        </p:nvSpPr>
        <p:spPr>
          <a:xfrm>
            <a:off x="118400" y="967025"/>
            <a:ext cx="8193496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" name="Google Shape;325;g620f0b3563_0_56">
            <a:extLst>
              <a:ext uri="{FF2B5EF4-FFF2-40B4-BE49-F238E27FC236}">
                <a16:creationId xmlns:a16="http://schemas.microsoft.com/office/drawing/2014/main" xmlns="" id="{6821C687-05AE-4330-82C7-C6F3B039F2AA}"/>
              </a:ext>
            </a:extLst>
          </p:cNvPr>
          <p:cNvGraphicFramePr/>
          <p:nvPr/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40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677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화면코드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200" b="1" u="none" strike="noStrike" cap="none" dirty="0"/>
                        <a:t>AM-APP-MAI-WAI-DRA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altLang="en-US" sz="1600" b="1" u="none" strike="noStrike" cap="none" dirty="0"/>
                        <a:t>메인 </a:t>
                      </a:r>
                      <a:r>
                        <a:rPr lang="en-US" altLang="ko-KR" sz="1600" b="1" u="none" strike="noStrike" cap="none" dirty="0"/>
                        <a:t>&gt; </a:t>
                      </a:r>
                      <a:r>
                        <a:rPr lang="ko-KR" altLang="en-US" sz="1600" b="1" u="none" strike="noStrike" cap="none" dirty="0"/>
                        <a:t>전자결재 메인 </a:t>
                      </a:r>
                      <a:r>
                        <a:rPr lang="en-US" altLang="ko-KR" sz="1600" b="1" u="none" strike="noStrike" cap="none" dirty="0"/>
                        <a:t>&gt; </a:t>
                      </a:r>
                      <a:r>
                        <a:rPr lang="ko-KR" altLang="en-US" sz="1600" b="1" u="none" strike="noStrike" cap="none" dirty="0"/>
                        <a:t>결재대기</a:t>
                      </a:r>
                      <a:r>
                        <a:rPr lang="en-US" altLang="ko-KR" sz="1600" b="1" u="none" strike="noStrike" cap="none" dirty="0"/>
                        <a:t>(</a:t>
                      </a:r>
                      <a:r>
                        <a:rPr lang="ko-KR" altLang="en-US" sz="1600" b="1" u="none" strike="noStrike" cap="none" dirty="0"/>
                        <a:t>반려</a:t>
                      </a:r>
                      <a:r>
                        <a:rPr lang="en-US" altLang="ko-KR" sz="1600" b="1" u="none" strike="noStrike" cap="none" dirty="0"/>
                        <a:t>)</a:t>
                      </a:r>
                      <a:r>
                        <a:rPr lang="ko-KR" altLang="en-US" sz="1600" b="1" u="none" strike="noStrike" cap="none" dirty="0"/>
                        <a:t>문서 </a:t>
                      </a:r>
                      <a:r>
                        <a:rPr lang="en-US" altLang="ko-KR" sz="1600" b="1" u="none" strike="noStrike" cap="none" dirty="0"/>
                        <a:t>&gt; </a:t>
                      </a:r>
                      <a:r>
                        <a:rPr lang="ko-KR" altLang="en-US" sz="1600" b="1" u="none" strike="noStrike" cap="none" dirty="0"/>
                        <a:t>기안서 수정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200" b="1" u="none" strike="noStrike" cap="none" dirty="0" err="1"/>
                        <a:t>원치운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200" b="1" u="none" strike="noStrike" cap="none" dirty="0"/>
                        <a:t>Approval01/</a:t>
                      </a:r>
                      <a:r>
                        <a:rPr lang="en-US" sz="1200" b="1" u="none" strike="noStrike" cap="none" dirty="0" err="1"/>
                        <a:t>draftModify.jsp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" name="Google Shape;287;g620f0b3563_0_24">
            <a:extLst>
              <a:ext uri="{FF2B5EF4-FFF2-40B4-BE49-F238E27FC236}">
                <a16:creationId xmlns:a16="http://schemas.microsoft.com/office/drawing/2014/main" xmlns="" id="{706C1B89-1833-4634-AEDD-3618D320C958}"/>
              </a:ext>
            </a:extLst>
          </p:cNvPr>
          <p:cNvGraphicFramePr/>
          <p:nvPr/>
        </p:nvGraphicFramePr>
        <p:xfrm>
          <a:off x="8404849" y="965861"/>
          <a:ext cx="3576326" cy="234719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05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5137">
                  <a:extLst>
                    <a:ext uri="{9D8B030D-6E8A-4147-A177-3AD203B41FA5}">
                      <a16:colId xmlns:a16="http://schemas.microsoft.com/office/drawing/2014/main" xmlns="" val="4158330979"/>
                    </a:ext>
                  </a:extLst>
                </a:gridCol>
                <a:gridCol w="24606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375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</a:t>
                      </a:r>
                      <a:endParaRPr sz="12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CRUD</a:t>
                      </a:r>
                      <a:endParaRPr sz="12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기능설명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89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제목</a:t>
                      </a:r>
                      <a:r>
                        <a:rPr lang="en-US" altLang="ko-KR" sz="900" u="none" strike="noStrike" cap="none" dirty="0"/>
                        <a:t>] </a:t>
                      </a:r>
                      <a:r>
                        <a:rPr lang="ko-KR" altLang="en-US" sz="900" u="none" strike="noStrike" cap="none" dirty="0"/>
                        <a:t>수정</a:t>
                      </a:r>
                      <a:r>
                        <a:rPr lang="en-US" altLang="ko-KR" sz="900" u="none" strike="noStrike" cap="none" dirty="0"/>
                        <a:t>.</a:t>
                      </a:r>
                      <a:endParaRPr lang="ko-KR" altLang="en-US" sz="900" u="none" strike="noStrike" cap="none" dirty="0"/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6989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내용</a:t>
                      </a:r>
                      <a:r>
                        <a:rPr lang="en-US" altLang="ko-KR" sz="900" u="none" strike="noStrike" cap="none" dirty="0"/>
                        <a:t>] </a:t>
                      </a:r>
                      <a:r>
                        <a:rPr lang="ko-KR" altLang="en-US" sz="900" u="none" strike="noStrike" cap="none" dirty="0"/>
                        <a:t>수정</a:t>
                      </a:r>
                      <a:r>
                        <a:rPr lang="en-US" altLang="ko-KR" sz="900" u="none" strike="noStrike" cap="none" dirty="0"/>
                        <a:t>.</a:t>
                      </a:r>
                      <a:endParaRPr lang="ko-KR" altLang="en-US" sz="900" u="none" strike="noStrike" cap="none" dirty="0"/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87928814"/>
                  </a:ext>
                </a:extLst>
              </a:tr>
              <a:tr h="56989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03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U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결재 문서 수정</a:t>
                      </a:r>
                      <a:r>
                        <a:rPr lang="en-US" altLang="ko-KR" sz="900" u="none" strike="noStrike" cap="none" dirty="0"/>
                        <a:t>.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86329796"/>
                  </a:ext>
                </a:extLst>
              </a:tr>
            </a:tbl>
          </a:graphicData>
        </a:graphic>
      </p:graphicFrame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A1CE18AC-B14A-43DA-AAD5-80989897F552}"/>
              </a:ext>
            </a:extLst>
          </p:cNvPr>
          <p:cNvSpPr/>
          <p:nvPr/>
        </p:nvSpPr>
        <p:spPr>
          <a:xfrm>
            <a:off x="6610145" y="5546009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FCB7FCF-D4D6-4980-8FC5-0F9B42BD0813}"/>
              </a:ext>
            </a:extLst>
          </p:cNvPr>
          <p:cNvSpPr txBox="1"/>
          <p:nvPr/>
        </p:nvSpPr>
        <p:spPr>
          <a:xfrm>
            <a:off x="6610145" y="5583198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4D74CA27-E97F-4810-8048-F40FE6B056BB}"/>
              </a:ext>
            </a:extLst>
          </p:cNvPr>
          <p:cNvSpPr/>
          <p:nvPr/>
        </p:nvSpPr>
        <p:spPr>
          <a:xfrm>
            <a:off x="2076245" y="2628444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A4707D0-20B8-4A6A-981D-095A783033C1}"/>
              </a:ext>
            </a:extLst>
          </p:cNvPr>
          <p:cNvSpPr txBox="1"/>
          <p:nvPr/>
        </p:nvSpPr>
        <p:spPr>
          <a:xfrm>
            <a:off x="2076245" y="2665633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7F4E634A-C8AD-4B5E-92B2-1FFEA83D162A}"/>
              </a:ext>
            </a:extLst>
          </p:cNvPr>
          <p:cNvSpPr/>
          <p:nvPr/>
        </p:nvSpPr>
        <p:spPr>
          <a:xfrm>
            <a:off x="2076245" y="3342875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20058DE-693C-4221-8E9F-37901B8F9158}"/>
              </a:ext>
            </a:extLst>
          </p:cNvPr>
          <p:cNvSpPr txBox="1"/>
          <p:nvPr/>
        </p:nvSpPr>
        <p:spPr>
          <a:xfrm>
            <a:off x="2076245" y="3380064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121651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E6A218D3-F925-4346-880C-BA3751A4B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540" y="1075916"/>
            <a:ext cx="7653216" cy="5611713"/>
          </a:xfrm>
          <a:prstGeom prst="rect">
            <a:avLst/>
          </a:prstGeom>
        </p:spPr>
      </p:pic>
      <p:sp>
        <p:nvSpPr>
          <p:cNvPr id="351" name="Google Shape;351;g620f0b3563_0_80"/>
          <p:cNvSpPr/>
          <p:nvPr/>
        </p:nvSpPr>
        <p:spPr>
          <a:xfrm>
            <a:off x="118400" y="967025"/>
            <a:ext cx="8193496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" name="Google Shape;325;g620f0b3563_0_56">
            <a:extLst>
              <a:ext uri="{FF2B5EF4-FFF2-40B4-BE49-F238E27FC236}">
                <a16:creationId xmlns:a16="http://schemas.microsoft.com/office/drawing/2014/main" xmlns="" id="{6821C687-05AE-4330-82C7-C6F3B039F2AA}"/>
              </a:ext>
            </a:extLst>
          </p:cNvPr>
          <p:cNvGraphicFramePr/>
          <p:nvPr/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40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677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화면코드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200" b="1" u="none" strike="noStrike" cap="none" dirty="0"/>
                        <a:t>AM-APP-MAI-WAI-VAC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altLang="en-US" sz="1600" b="1" u="none" strike="noStrike" cap="none" dirty="0"/>
                        <a:t>메인 </a:t>
                      </a:r>
                      <a:r>
                        <a:rPr lang="en-US" altLang="ko-KR" sz="1600" b="1" u="none" strike="noStrike" cap="none" dirty="0"/>
                        <a:t>&gt; </a:t>
                      </a:r>
                      <a:r>
                        <a:rPr lang="ko-KR" altLang="en-US" sz="1600" b="1" u="none" strike="noStrike" cap="none" dirty="0"/>
                        <a:t>전자결재 메인 </a:t>
                      </a:r>
                      <a:r>
                        <a:rPr lang="en-US" altLang="ko-KR" sz="1600" b="1" u="none" strike="noStrike" cap="none" dirty="0"/>
                        <a:t>&gt; </a:t>
                      </a:r>
                      <a:r>
                        <a:rPr lang="ko-KR" altLang="en-US" sz="1600" b="1" u="none" strike="noStrike" cap="none" dirty="0"/>
                        <a:t>결재대기</a:t>
                      </a:r>
                      <a:r>
                        <a:rPr lang="en-US" altLang="ko-KR" sz="1600" b="1" u="none" strike="noStrike" cap="none" dirty="0"/>
                        <a:t>(</a:t>
                      </a:r>
                      <a:r>
                        <a:rPr lang="ko-KR" altLang="en-US" sz="1600" b="1" u="none" strike="noStrike" cap="none" dirty="0"/>
                        <a:t>반려</a:t>
                      </a:r>
                      <a:r>
                        <a:rPr lang="en-US" altLang="ko-KR" sz="1600" b="1" u="none" strike="noStrike" cap="none" dirty="0"/>
                        <a:t>)</a:t>
                      </a:r>
                      <a:r>
                        <a:rPr lang="ko-KR" altLang="en-US" sz="1600" b="1" u="none" strike="noStrike" cap="none" dirty="0"/>
                        <a:t>문서 </a:t>
                      </a:r>
                      <a:r>
                        <a:rPr lang="en-US" altLang="ko-KR" sz="1600" b="1" u="none" strike="noStrike" cap="none" dirty="0"/>
                        <a:t>&gt; </a:t>
                      </a:r>
                      <a:r>
                        <a:rPr lang="ko-KR" altLang="en-US" sz="1600" b="1" u="none" strike="noStrike" cap="none" dirty="0"/>
                        <a:t>휴가신청서 수정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200" b="1" u="none" strike="noStrike" cap="none" dirty="0" err="1"/>
                        <a:t>원치운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100" b="1" u="none" strike="noStrike" cap="none" dirty="0"/>
                        <a:t>Approval01/</a:t>
                      </a:r>
                      <a:r>
                        <a:rPr lang="en-US" sz="1100" b="1" u="none" strike="noStrike" cap="none" dirty="0" err="1"/>
                        <a:t>vacationModify.jsp</a:t>
                      </a:r>
                      <a:endParaRPr sz="11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" name="Google Shape;287;g620f0b3563_0_24">
            <a:extLst>
              <a:ext uri="{FF2B5EF4-FFF2-40B4-BE49-F238E27FC236}">
                <a16:creationId xmlns:a16="http://schemas.microsoft.com/office/drawing/2014/main" xmlns="" id="{706C1B89-1833-4634-AEDD-3618D320C958}"/>
              </a:ext>
            </a:extLst>
          </p:cNvPr>
          <p:cNvGraphicFramePr/>
          <p:nvPr/>
        </p:nvGraphicFramePr>
        <p:xfrm>
          <a:off x="8404849" y="965861"/>
          <a:ext cx="3576326" cy="348698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05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5137">
                  <a:extLst>
                    <a:ext uri="{9D8B030D-6E8A-4147-A177-3AD203B41FA5}">
                      <a16:colId xmlns:a16="http://schemas.microsoft.com/office/drawing/2014/main" xmlns="" val="4158330979"/>
                    </a:ext>
                  </a:extLst>
                </a:gridCol>
                <a:gridCol w="24606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375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</a:t>
                      </a:r>
                      <a:endParaRPr sz="12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CRUD</a:t>
                      </a:r>
                      <a:endParaRPr sz="12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기능설명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89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제목</a:t>
                      </a:r>
                      <a:r>
                        <a:rPr lang="en-US" altLang="ko-KR" sz="900" u="none" strike="noStrike" cap="none" dirty="0"/>
                        <a:t>] </a:t>
                      </a:r>
                      <a:r>
                        <a:rPr lang="ko-KR" altLang="en-US" sz="900" u="none" strike="noStrike" cap="none" dirty="0"/>
                        <a:t>수정</a:t>
                      </a:r>
                      <a:r>
                        <a:rPr lang="en-US" altLang="ko-KR" sz="900" u="none" strike="noStrike" cap="none" dirty="0"/>
                        <a:t>.</a:t>
                      </a:r>
                      <a:endParaRPr lang="ko-KR" altLang="en-US" sz="900" u="none" strike="noStrike" cap="none" dirty="0"/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6989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휴가 종류</a:t>
                      </a:r>
                      <a:r>
                        <a:rPr lang="en-US" altLang="ko-KR" sz="900" u="none" strike="noStrike" cap="none" dirty="0"/>
                        <a:t>] </a:t>
                      </a:r>
                      <a:r>
                        <a:rPr lang="ko-KR" altLang="en-US" sz="900" u="none" strike="noStrike" cap="none" dirty="0"/>
                        <a:t>수정</a:t>
                      </a:r>
                      <a:r>
                        <a:rPr lang="en-US" altLang="ko-KR" sz="900" u="none" strike="noStrike" cap="none" dirty="0"/>
                        <a:t>.</a:t>
                      </a:r>
                      <a:endParaRPr lang="ko-KR" altLang="en-US" sz="900" u="none" strike="noStrike" cap="none" dirty="0"/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87928814"/>
                  </a:ext>
                </a:extLst>
              </a:tr>
              <a:tr h="56989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휴가 기간</a:t>
                      </a:r>
                      <a:r>
                        <a:rPr lang="en-US" altLang="ko-KR" sz="900" u="none" strike="noStrike" cap="none" dirty="0"/>
                        <a:t>] </a:t>
                      </a:r>
                      <a:r>
                        <a:rPr lang="ko-KR" altLang="en-US" sz="900" u="none" strike="noStrike" cap="none" dirty="0"/>
                        <a:t>수정</a:t>
                      </a:r>
                      <a:r>
                        <a:rPr lang="en-US" altLang="ko-KR" sz="900" u="none" strike="noStrike" cap="none" dirty="0"/>
                        <a:t>.</a:t>
                      </a:r>
                      <a:endParaRPr lang="ko-KR" altLang="en-US" sz="900" u="none" strike="noStrike" cap="none" dirty="0"/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45244747"/>
                  </a:ext>
                </a:extLst>
              </a:tr>
              <a:tr h="56989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사유</a:t>
                      </a:r>
                      <a:r>
                        <a:rPr lang="en-US" altLang="ko-KR" sz="900" u="none" strike="noStrike" cap="none" dirty="0"/>
                        <a:t>] </a:t>
                      </a:r>
                      <a:r>
                        <a:rPr lang="ko-KR" altLang="en-US" sz="900" u="none" strike="noStrike" cap="none" dirty="0"/>
                        <a:t>수정</a:t>
                      </a:r>
                      <a:r>
                        <a:rPr lang="en-US" altLang="ko-KR" sz="900" u="none" strike="noStrike" cap="none" dirty="0"/>
                        <a:t>.</a:t>
                      </a:r>
                      <a:endParaRPr lang="ko-KR" altLang="en-US" sz="900" u="none" strike="noStrike" cap="none" dirty="0"/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38681704"/>
                  </a:ext>
                </a:extLst>
              </a:tr>
              <a:tr h="56989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05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U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결재 문서 수정</a:t>
                      </a:r>
                      <a:r>
                        <a:rPr lang="en-US" altLang="ko-KR" sz="900" u="none" strike="noStrike" cap="none" dirty="0"/>
                        <a:t>.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86329796"/>
                  </a:ext>
                </a:extLst>
              </a:tr>
            </a:tbl>
          </a:graphicData>
        </a:graphic>
      </p:graphicFrame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A1CE18AC-B14A-43DA-AAD5-80989897F552}"/>
              </a:ext>
            </a:extLst>
          </p:cNvPr>
          <p:cNvSpPr/>
          <p:nvPr/>
        </p:nvSpPr>
        <p:spPr>
          <a:xfrm>
            <a:off x="6614907" y="6141322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FCB7FCF-D4D6-4980-8FC5-0F9B42BD0813}"/>
              </a:ext>
            </a:extLst>
          </p:cNvPr>
          <p:cNvSpPr txBox="1"/>
          <p:nvPr/>
        </p:nvSpPr>
        <p:spPr>
          <a:xfrm>
            <a:off x="6614907" y="6178511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4D74CA27-E97F-4810-8048-F40FE6B056BB}"/>
              </a:ext>
            </a:extLst>
          </p:cNvPr>
          <p:cNvSpPr/>
          <p:nvPr/>
        </p:nvSpPr>
        <p:spPr>
          <a:xfrm>
            <a:off x="1444838" y="2237900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A4707D0-20B8-4A6A-981D-095A783033C1}"/>
              </a:ext>
            </a:extLst>
          </p:cNvPr>
          <p:cNvSpPr txBox="1"/>
          <p:nvPr/>
        </p:nvSpPr>
        <p:spPr>
          <a:xfrm>
            <a:off x="1444838" y="2275089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DBD39E50-D035-455A-8EBC-F686A617A04D}"/>
              </a:ext>
            </a:extLst>
          </p:cNvPr>
          <p:cNvSpPr/>
          <p:nvPr/>
        </p:nvSpPr>
        <p:spPr>
          <a:xfrm>
            <a:off x="3900283" y="2887777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C5EB7BF-4708-46A3-BFA1-9D98F6AAD0A6}"/>
              </a:ext>
            </a:extLst>
          </p:cNvPr>
          <p:cNvSpPr txBox="1"/>
          <p:nvPr/>
        </p:nvSpPr>
        <p:spPr>
          <a:xfrm>
            <a:off x="3900283" y="2924966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F94A0FE3-A075-4B15-A629-D3D0E7AA45C1}"/>
              </a:ext>
            </a:extLst>
          </p:cNvPr>
          <p:cNvSpPr/>
          <p:nvPr/>
        </p:nvSpPr>
        <p:spPr>
          <a:xfrm>
            <a:off x="4092788" y="3496763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A3AD577-61B8-412E-BD11-1DD8395563A4}"/>
              </a:ext>
            </a:extLst>
          </p:cNvPr>
          <p:cNvSpPr txBox="1"/>
          <p:nvPr/>
        </p:nvSpPr>
        <p:spPr>
          <a:xfrm>
            <a:off x="4092788" y="3533952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FB595689-982B-4D7E-839E-586BDA2308F7}"/>
              </a:ext>
            </a:extLst>
          </p:cNvPr>
          <p:cNvSpPr/>
          <p:nvPr/>
        </p:nvSpPr>
        <p:spPr>
          <a:xfrm>
            <a:off x="2725951" y="3990519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6EDFB1B7-35B1-48DF-B381-4643AEF5FD17}"/>
              </a:ext>
            </a:extLst>
          </p:cNvPr>
          <p:cNvSpPr txBox="1"/>
          <p:nvPr/>
        </p:nvSpPr>
        <p:spPr>
          <a:xfrm>
            <a:off x="2725951" y="4027708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04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66698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9FF0F13-3716-4597-9640-690FBB656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69" y="1514584"/>
            <a:ext cx="7930958" cy="4746482"/>
          </a:xfrm>
          <a:prstGeom prst="rect">
            <a:avLst/>
          </a:prstGeom>
        </p:spPr>
      </p:pic>
      <p:sp>
        <p:nvSpPr>
          <p:cNvPr id="351" name="Google Shape;351;g620f0b3563_0_80"/>
          <p:cNvSpPr/>
          <p:nvPr/>
        </p:nvSpPr>
        <p:spPr>
          <a:xfrm>
            <a:off x="118400" y="967025"/>
            <a:ext cx="8193496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" name="Google Shape;325;g620f0b3563_0_56">
            <a:extLst>
              <a:ext uri="{FF2B5EF4-FFF2-40B4-BE49-F238E27FC236}">
                <a16:creationId xmlns:a16="http://schemas.microsoft.com/office/drawing/2014/main" xmlns="" id="{6821C687-05AE-4330-82C7-C6F3B039F2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3768750300"/>
              </p:ext>
            </p:extLst>
          </p:nvPr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40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677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화면코드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200" b="1" u="none" strike="noStrike" cap="none" dirty="0"/>
                        <a:t>AM-APP-MAI-PRO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altLang="en-US" sz="1600" b="1" u="none" strike="noStrike" cap="none" dirty="0"/>
                        <a:t>메인 </a:t>
                      </a:r>
                      <a:r>
                        <a:rPr lang="en-US" altLang="ko-KR" sz="1600" b="1" u="none" strike="noStrike" cap="none" dirty="0"/>
                        <a:t>&gt; </a:t>
                      </a:r>
                      <a:r>
                        <a:rPr lang="ko-KR" altLang="en-US" sz="1600" b="1" u="none" strike="noStrike" cap="none" dirty="0"/>
                        <a:t>전자결재 메인 </a:t>
                      </a:r>
                      <a:r>
                        <a:rPr lang="en-US" altLang="ko-KR" sz="1600" b="1" u="none" strike="noStrike" cap="none" dirty="0"/>
                        <a:t>&gt; </a:t>
                      </a:r>
                      <a:r>
                        <a:rPr lang="ko-KR" altLang="en-US" sz="1600" b="1" u="none" strike="noStrike" cap="none" dirty="0"/>
                        <a:t>결재진행문서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200" b="1" u="none" strike="noStrike" cap="none" dirty="0" err="1"/>
                        <a:t>원치운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 dirty="0"/>
                        <a:t>Approval01/</a:t>
                      </a:r>
                      <a:r>
                        <a:rPr lang="en-US" sz="1200" b="1" u="none" strike="noStrike" cap="none" dirty="0" err="1"/>
                        <a:t>draftWait.jsp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" name="Google Shape;287;g620f0b3563_0_24">
            <a:extLst>
              <a:ext uri="{FF2B5EF4-FFF2-40B4-BE49-F238E27FC236}">
                <a16:creationId xmlns:a16="http://schemas.microsoft.com/office/drawing/2014/main" xmlns="" id="{706C1B89-1833-4634-AEDD-3618D320C9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546731642"/>
              </p:ext>
            </p:extLst>
          </p:nvPr>
        </p:nvGraphicFramePr>
        <p:xfrm>
          <a:off x="8404849" y="965861"/>
          <a:ext cx="3576326" cy="255984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05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5137">
                  <a:extLst>
                    <a:ext uri="{9D8B030D-6E8A-4147-A177-3AD203B41FA5}">
                      <a16:colId xmlns:a16="http://schemas.microsoft.com/office/drawing/2014/main" xmlns="" val="4158330979"/>
                    </a:ext>
                  </a:extLst>
                </a:gridCol>
                <a:gridCol w="24606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375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</a:t>
                      </a:r>
                      <a:endParaRPr sz="12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CRUD</a:t>
                      </a:r>
                      <a:endParaRPr sz="12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기능설명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75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결재라인 유저 </a:t>
                      </a: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승인 여부</a:t>
                      </a:r>
                      <a:r>
                        <a:rPr lang="en-US" altLang="ko-KR" sz="900" u="none" strike="noStrike" cap="none" dirty="0"/>
                        <a:t>], [</a:t>
                      </a:r>
                      <a:r>
                        <a:rPr lang="ko-KR" altLang="en-US" sz="900" u="none" strike="noStrike" cap="none" dirty="0"/>
                        <a:t>승인 날짜</a:t>
                      </a:r>
                      <a:r>
                        <a:rPr lang="en-US" altLang="ko-KR" sz="900" u="none" strike="noStrike" cap="none" dirty="0"/>
                        <a:t>]</a:t>
                      </a:r>
                      <a:r>
                        <a:rPr lang="ko-KR" altLang="en-US" sz="900" u="none" strike="noStrike" cap="none" dirty="0"/>
                        <a:t> 출력</a:t>
                      </a:r>
                      <a:r>
                        <a:rPr lang="en-US" altLang="ko-KR" sz="900" u="none" strike="noStrike" cap="none" dirty="0"/>
                        <a:t>.</a:t>
                      </a:r>
                      <a:endParaRPr lang="ko-KR" altLang="en-US" sz="900" u="none" strike="noStrike" cap="none" dirty="0"/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166078"/>
                  </a:ext>
                </a:extLst>
              </a:tr>
              <a:tr h="56989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로그인 유저가 최종 결재자인 경우</a:t>
                      </a: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ko-KR" altLang="en-US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승인</a:t>
                      </a: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 </a:t>
                      </a:r>
                      <a:r>
                        <a:rPr lang="ko-KR" altLang="en-US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활성화</a:t>
                      </a: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ko-KR" altLang="en-US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승인 여부</a:t>
                      </a: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r>
                        <a:rPr lang="ko-KR" altLang="en-US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승인</a:t>
                      </a: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6989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로그인 유저가 최종 결재자인 경우</a:t>
                      </a: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ko-KR" altLang="en-US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승인</a:t>
                      </a: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 </a:t>
                      </a:r>
                      <a:r>
                        <a:rPr lang="ko-KR" altLang="en-US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활성화</a:t>
                      </a: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ko-KR" altLang="en-US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승인 여부</a:t>
                      </a: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r>
                        <a:rPr lang="ko-KR" altLang="en-US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반려</a:t>
                      </a: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94289896"/>
                  </a:ext>
                </a:extLst>
              </a:tr>
            </a:tbl>
          </a:graphicData>
        </a:graphic>
      </p:graphicFrame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8750E78F-7F4F-494F-89F3-EE86B34FD7F6}"/>
              </a:ext>
            </a:extLst>
          </p:cNvPr>
          <p:cNvSpPr/>
          <p:nvPr/>
        </p:nvSpPr>
        <p:spPr>
          <a:xfrm>
            <a:off x="6080125" y="5545212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8C66130C-B0AA-413C-965B-CC82A494ED2B}"/>
              </a:ext>
            </a:extLst>
          </p:cNvPr>
          <p:cNvSpPr txBox="1"/>
          <p:nvPr/>
        </p:nvSpPr>
        <p:spPr>
          <a:xfrm>
            <a:off x="6080125" y="5582401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A8F14019-E03C-4259-9CE8-4B51612A5502}"/>
              </a:ext>
            </a:extLst>
          </p:cNvPr>
          <p:cNvSpPr/>
          <p:nvPr/>
        </p:nvSpPr>
        <p:spPr>
          <a:xfrm>
            <a:off x="6724445" y="5545212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89546F93-8608-4C45-BC19-B34AB39F9A25}"/>
              </a:ext>
            </a:extLst>
          </p:cNvPr>
          <p:cNvSpPr txBox="1"/>
          <p:nvPr/>
        </p:nvSpPr>
        <p:spPr>
          <a:xfrm>
            <a:off x="6724445" y="5582401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F83AA702-4D66-4166-B5B6-8D52B3B608C2}"/>
              </a:ext>
            </a:extLst>
          </p:cNvPr>
          <p:cNvSpPr/>
          <p:nvPr/>
        </p:nvSpPr>
        <p:spPr>
          <a:xfrm>
            <a:off x="4870450" y="1429940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8ACAD61-659B-4BD4-B294-129AC7F40653}"/>
              </a:ext>
            </a:extLst>
          </p:cNvPr>
          <p:cNvSpPr txBox="1"/>
          <p:nvPr/>
        </p:nvSpPr>
        <p:spPr>
          <a:xfrm>
            <a:off x="4870450" y="1467129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43083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F88532C-1132-491F-9D47-EE364BDA0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20" y="1516533"/>
            <a:ext cx="7907655" cy="4742583"/>
          </a:xfrm>
          <a:prstGeom prst="rect">
            <a:avLst/>
          </a:prstGeom>
        </p:spPr>
      </p:pic>
      <p:sp>
        <p:nvSpPr>
          <p:cNvPr id="351" name="Google Shape;351;g620f0b3563_0_80"/>
          <p:cNvSpPr/>
          <p:nvPr/>
        </p:nvSpPr>
        <p:spPr>
          <a:xfrm>
            <a:off x="118400" y="967025"/>
            <a:ext cx="8193496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" name="Google Shape;325;g620f0b3563_0_56">
            <a:extLst>
              <a:ext uri="{FF2B5EF4-FFF2-40B4-BE49-F238E27FC236}">
                <a16:creationId xmlns:a16="http://schemas.microsoft.com/office/drawing/2014/main" xmlns="" id="{6821C687-05AE-4330-82C7-C6F3B039F2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258452200"/>
              </p:ext>
            </p:extLst>
          </p:nvPr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40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677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화면코드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200" b="1" u="none" strike="noStrike" cap="none" dirty="0"/>
                        <a:t>AM-APP-MAI-COM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altLang="en-US" sz="1600" b="1" u="none" strike="noStrike" cap="none" dirty="0"/>
                        <a:t>메인 </a:t>
                      </a:r>
                      <a:r>
                        <a:rPr lang="en-US" altLang="ko-KR" sz="1600" b="1" u="none" strike="noStrike" cap="none" dirty="0"/>
                        <a:t>&gt; </a:t>
                      </a:r>
                      <a:r>
                        <a:rPr lang="ko-KR" altLang="en-US" sz="1600" b="1" u="none" strike="noStrike" cap="none" dirty="0"/>
                        <a:t>전자결재 메인 </a:t>
                      </a:r>
                      <a:r>
                        <a:rPr lang="en-US" altLang="ko-KR" sz="1600" b="1" u="none" strike="noStrike" cap="none" dirty="0"/>
                        <a:t>&gt; </a:t>
                      </a:r>
                      <a:r>
                        <a:rPr lang="ko-KR" altLang="en-US" sz="1600" b="1" u="none" strike="noStrike" cap="none" dirty="0"/>
                        <a:t>결재완료문서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200" b="1" u="none" strike="noStrike" cap="none" dirty="0" err="1"/>
                        <a:t>원치운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 dirty="0"/>
                        <a:t>Approval01/</a:t>
                      </a:r>
                      <a:r>
                        <a:rPr lang="en-US" sz="1200" b="1" u="none" strike="noStrike" cap="none" dirty="0" err="1"/>
                        <a:t>draftWait.jsp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" name="Google Shape;287;g620f0b3563_0_24">
            <a:extLst>
              <a:ext uri="{FF2B5EF4-FFF2-40B4-BE49-F238E27FC236}">
                <a16:creationId xmlns:a16="http://schemas.microsoft.com/office/drawing/2014/main" xmlns="" id="{706C1B89-1833-4634-AEDD-3618D320C9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2721117600"/>
              </p:ext>
            </p:extLst>
          </p:nvPr>
        </p:nvGraphicFramePr>
        <p:xfrm>
          <a:off x="8404849" y="965861"/>
          <a:ext cx="3576326" cy="120741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05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5137">
                  <a:extLst>
                    <a:ext uri="{9D8B030D-6E8A-4147-A177-3AD203B41FA5}">
                      <a16:colId xmlns:a16="http://schemas.microsoft.com/office/drawing/2014/main" xmlns="" val="4158330979"/>
                    </a:ext>
                  </a:extLst>
                </a:gridCol>
                <a:gridCol w="24606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375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</a:t>
                      </a:r>
                      <a:endParaRPr sz="12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CRUD</a:t>
                      </a:r>
                      <a:endParaRPr sz="12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기능설명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89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결재라인 유저 </a:t>
                      </a: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승인 여부</a:t>
                      </a:r>
                      <a:r>
                        <a:rPr lang="en-US" altLang="ko-KR" sz="900" u="none" strike="noStrike" cap="none" dirty="0"/>
                        <a:t>], [</a:t>
                      </a:r>
                      <a:r>
                        <a:rPr lang="ko-KR" altLang="en-US" sz="900" u="none" strike="noStrike" cap="none" dirty="0"/>
                        <a:t>승인 날짜</a:t>
                      </a:r>
                      <a:r>
                        <a:rPr lang="en-US" altLang="ko-KR" sz="900" u="none" strike="noStrike" cap="none" dirty="0"/>
                        <a:t>]</a:t>
                      </a:r>
                      <a:r>
                        <a:rPr lang="ko-KR" altLang="en-US" sz="900" u="none" strike="noStrike" cap="none" dirty="0"/>
                        <a:t> 출력</a:t>
                      </a:r>
                      <a:r>
                        <a:rPr lang="en-US" altLang="ko-KR" sz="900" u="none" strike="noStrike" cap="none" dirty="0"/>
                        <a:t>.</a:t>
                      </a:r>
                      <a:endParaRPr lang="ko-KR" altLang="en-US" sz="900" u="none" strike="noStrike" cap="none" dirty="0"/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A8F14019-E03C-4259-9CE8-4B51612A5502}"/>
              </a:ext>
            </a:extLst>
          </p:cNvPr>
          <p:cNvSpPr/>
          <p:nvPr/>
        </p:nvSpPr>
        <p:spPr>
          <a:xfrm>
            <a:off x="4857545" y="1431889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89546F93-8608-4C45-BC19-B34AB39F9A25}"/>
              </a:ext>
            </a:extLst>
          </p:cNvPr>
          <p:cNvSpPr txBox="1"/>
          <p:nvPr/>
        </p:nvSpPr>
        <p:spPr>
          <a:xfrm>
            <a:off x="4857545" y="1469078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30247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FA3E9B7-D2AC-402C-A4DB-83FE58466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35" y="1479569"/>
            <a:ext cx="7917826" cy="4816511"/>
          </a:xfrm>
          <a:prstGeom prst="rect">
            <a:avLst/>
          </a:prstGeom>
        </p:spPr>
      </p:pic>
      <p:sp>
        <p:nvSpPr>
          <p:cNvPr id="351" name="Google Shape;351;g620f0b3563_0_80"/>
          <p:cNvSpPr/>
          <p:nvPr/>
        </p:nvSpPr>
        <p:spPr>
          <a:xfrm>
            <a:off x="118400" y="967025"/>
            <a:ext cx="8193496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" name="Google Shape;325;g620f0b3563_0_56">
            <a:extLst>
              <a:ext uri="{FF2B5EF4-FFF2-40B4-BE49-F238E27FC236}">
                <a16:creationId xmlns:a16="http://schemas.microsoft.com/office/drawing/2014/main" xmlns="" id="{6821C687-05AE-4330-82C7-C6F3B039F2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65904830"/>
              </p:ext>
            </p:extLst>
          </p:nvPr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40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677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화면코드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200" b="1" u="none" strike="noStrike" cap="none" dirty="0"/>
                        <a:t>AM-APP-MAI-?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altLang="en-US" sz="1600" b="1" u="none" strike="noStrike" cap="none" dirty="0"/>
                        <a:t>메인 </a:t>
                      </a:r>
                      <a:r>
                        <a:rPr lang="en-US" altLang="ko-KR" sz="1600" b="1" u="none" strike="noStrike" cap="none" dirty="0"/>
                        <a:t>&gt; </a:t>
                      </a:r>
                      <a:r>
                        <a:rPr lang="ko-KR" altLang="en-US" sz="1600" b="1" u="none" strike="noStrike" cap="none" dirty="0"/>
                        <a:t>전자결재 메인 </a:t>
                      </a:r>
                      <a:r>
                        <a:rPr lang="en-US" altLang="ko-KR" sz="1600" b="1" u="none" strike="noStrike" cap="none" dirty="0"/>
                        <a:t>&gt; </a:t>
                      </a:r>
                      <a:r>
                        <a:rPr lang="ko-KR" altLang="en-US" sz="1600" b="1" u="none" strike="noStrike" cap="none" dirty="0" err="1"/>
                        <a:t>결재반려문서</a:t>
                      </a:r>
                      <a:endParaRPr lang="ko-KR" altLang="en-US" sz="16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200" b="1" u="none" strike="noStrike" cap="none" dirty="0" err="1"/>
                        <a:t>원치운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 dirty="0"/>
                        <a:t>Approval01/</a:t>
                      </a:r>
                      <a:r>
                        <a:rPr lang="en-US" sz="1200" b="1" u="none" strike="noStrike" cap="none" dirty="0" err="1"/>
                        <a:t>draftWait.jsp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" name="Google Shape;287;g620f0b3563_0_24">
            <a:extLst>
              <a:ext uri="{FF2B5EF4-FFF2-40B4-BE49-F238E27FC236}">
                <a16:creationId xmlns:a16="http://schemas.microsoft.com/office/drawing/2014/main" xmlns="" id="{706C1B89-1833-4634-AEDD-3618D320C9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2979236031"/>
              </p:ext>
            </p:extLst>
          </p:nvPr>
        </p:nvGraphicFramePr>
        <p:xfrm>
          <a:off x="8404849" y="965861"/>
          <a:ext cx="3576326" cy="200754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05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5137">
                  <a:extLst>
                    <a:ext uri="{9D8B030D-6E8A-4147-A177-3AD203B41FA5}">
                      <a16:colId xmlns:a16="http://schemas.microsoft.com/office/drawing/2014/main" xmlns="" val="4158330979"/>
                    </a:ext>
                  </a:extLst>
                </a:gridCol>
                <a:gridCol w="24606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375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</a:t>
                      </a:r>
                      <a:endParaRPr sz="12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CRUD</a:t>
                      </a:r>
                      <a:endParaRPr sz="12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기능설명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89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결재라인 유저 </a:t>
                      </a: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승인 여부</a:t>
                      </a:r>
                      <a:r>
                        <a:rPr lang="en-US" altLang="ko-KR" sz="900" u="none" strike="noStrike" cap="none" dirty="0"/>
                        <a:t>], [</a:t>
                      </a:r>
                      <a:r>
                        <a:rPr lang="ko-KR" altLang="en-US" sz="900" u="none" strike="noStrike" cap="none" dirty="0"/>
                        <a:t>승인 날짜</a:t>
                      </a:r>
                      <a:r>
                        <a:rPr lang="en-US" altLang="ko-KR" sz="900" u="none" strike="noStrike" cap="none" dirty="0"/>
                        <a:t>]</a:t>
                      </a:r>
                      <a:r>
                        <a:rPr lang="ko-KR" altLang="en-US" sz="900" u="none" strike="noStrike" cap="none" dirty="0"/>
                        <a:t> 출력</a:t>
                      </a:r>
                      <a:r>
                        <a:rPr lang="en-US" altLang="ko-KR" sz="900" u="none" strike="noStrike" cap="none" dirty="0"/>
                        <a:t>.</a:t>
                      </a:r>
                      <a:endParaRPr lang="ko-KR" altLang="en-US" sz="900" u="none" strike="noStrike" cap="none" dirty="0"/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6989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로그인 유저가 문서 작성자이고</a:t>
                      </a: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([</a:t>
                      </a:r>
                      <a:r>
                        <a:rPr lang="ko-KR" altLang="en-US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승인여부</a:t>
                      </a: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r>
                        <a:rPr lang="ko-KR" altLang="en-US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가 반려인 경우</a:t>
                      </a: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ko-KR" altLang="en-US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수정</a:t>
                      </a: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 </a:t>
                      </a:r>
                      <a:r>
                        <a:rPr lang="ko-KR" altLang="en-US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활성화</a:t>
                      </a: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수정 페이지 이동</a:t>
                      </a: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87928814"/>
                  </a:ext>
                </a:extLst>
              </a:tr>
            </a:tbl>
          </a:graphicData>
        </a:graphic>
      </p:graphicFrame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A8F14019-E03C-4259-9CE8-4B51612A5502}"/>
              </a:ext>
            </a:extLst>
          </p:cNvPr>
          <p:cNvSpPr/>
          <p:nvPr/>
        </p:nvSpPr>
        <p:spPr>
          <a:xfrm>
            <a:off x="4857545" y="1431889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89546F93-8608-4C45-BC19-B34AB39F9A25}"/>
              </a:ext>
            </a:extLst>
          </p:cNvPr>
          <p:cNvSpPr txBox="1"/>
          <p:nvPr/>
        </p:nvSpPr>
        <p:spPr>
          <a:xfrm>
            <a:off x="4857545" y="1469078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A1CE18AC-B14A-43DA-AAD5-80989897F552}"/>
              </a:ext>
            </a:extLst>
          </p:cNvPr>
          <p:cNvSpPr/>
          <p:nvPr/>
        </p:nvSpPr>
        <p:spPr>
          <a:xfrm>
            <a:off x="6610145" y="5546009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FCB7FCF-D4D6-4980-8FC5-0F9B42BD0813}"/>
              </a:ext>
            </a:extLst>
          </p:cNvPr>
          <p:cNvSpPr txBox="1"/>
          <p:nvPr/>
        </p:nvSpPr>
        <p:spPr>
          <a:xfrm>
            <a:off x="6610145" y="5583198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58431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776676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kosmo_22\Desktop\메이인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7713" y="1212377"/>
            <a:ext cx="8031581" cy="5231961"/>
          </a:xfrm>
          <a:prstGeom prst="rect">
            <a:avLst/>
          </a:prstGeom>
          <a:noFill/>
        </p:spPr>
      </p:pic>
      <p:graphicFrame>
        <p:nvGraphicFramePr>
          <p:cNvPr id="303" name="Google Shape;303;g7433af6c4c_0_108"/>
          <p:cNvGraphicFramePr/>
          <p:nvPr/>
        </p:nvGraphicFramePr>
        <p:xfrm>
          <a:off x="8405350" y="955975"/>
          <a:ext cx="3575800" cy="34090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5220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28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70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/>
                        <a:t>No.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CRUD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/>
                        <a:t>기능설명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strike="noStrike" cap="none" dirty="0">
                        <a:highlight>
                          <a:schemeClr val="accent1"/>
                        </a:highlight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R</a:t>
                      </a:r>
                      <a:endParaRPr sz="9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좌측</a:t>
                      </a:r>
                      <a:r>
                        <a:rPr lang="en-US" sz="900" u="none" strike="noStrike" cap="none" dirty="0"/>
                        <a:t> “</a:t>
                      </a:r>
                      <a:r>
                        <a:rPr lang="en-US" sz="900" u="none" strike="noStrike" cap="none" dirty="0" err="1"/>
                        <a:t>전체,부서,취미,자유”를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클릭시</a:t>
                      </a:r>
                      <a:endParaRPr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해당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게시판으로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이동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02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R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대제목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클릭시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상세페이지로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이동</a:t>
                      </a:r>
                      <a:endParaRPr lang="en-US"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URL : Board01/details.jsp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03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CR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글쓰기에서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작성시</a:t>
                      </a:r>
                      <a:r>
                        <a:rPr lang="en-US" sz="900" u="none" strike="noStrike" cap="none" dirty="0"/>
                        <a:t> - </a:t>
                      </a:r>
                      <a:r>
                        <a:rPr lang="en-US" sz="900" u="none" strike="noStrike" cap="none" dirty="0" err="1"/>
                        <a:t>게시판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열에서</a:t>
                      </a:r>
                      <a:endParaRPr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전체,부서,취미,자유중</a:t>
                      </a:r>
                      <a:r>
                        <a:rPr lang="en-US" sz="900" u="none" strike="noStrike" cap="none" dirty="0"/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지정한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게시판</a:t>
                      </a:r>
                      <a:r>
                        <a:rPr lang="ko-KR" altLang="en-US" sz="900" u="none" strike="noStrike" cap="none" dirty="0"/>
                        <a:t>에 등록</a:t>
                      </a:r>
                      <a:endParaRPr lang="en-US"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04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C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[</a:t>
                      </a:r>
                      <a:r>
                        <a:rPr lang="en-US" sz="900" u="none" strike="noStrike" cap="none" dirty="0" err="1"/>
                        <a:t>번호</a:t>
                      </a:r>
                      <a:r>
                        <a:rPr lang="en-US" sz="900" u="none" strike="noStrike" cap="none" dirty="0"/>
                        <a:t>]</a:t>
                      </a:r>
                      <a:endParaRPr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글쓰기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작성순으로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번호가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ko-KR" altLang="en-US" sz="900" u="none" strike="noStrike" cap="none" dirty="0"/>
                        <a:t>출력됨</a:t>
                      </a:r>
                      <a:endParaRPr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(</a:t>
                      </a:r>
                      <a:r>
                        <a:rPr lang="en-US" sz="900" u="none" strike="noStrike" cap="none" dirty="0" err="1"/>
                        <a:t>공지</a:t>
                      </a:r>
                      <a:r>
                        <a:rPr lang="ko-KR" altLang="en-US" sz="900" u="none" strike="noStrike" cap="none" dirty="0"/>
                        <a:t>글은 최상단에 출력됨</a:t>
                      </a:r>
                      <a:r>
                        <a:rPr lang="en-US" sz="900" u="none" strike="noStrike" cap="none" dirty="0"/>
                        <a:t>)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05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CU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[</a:t>
                      </a:r>
                      <a:r>
                        <a:rPr lang="en-US" sz="900" u="none" strike="noStrike" cap="none" dirty="0" err="1"/>
                        <a:t>생성날짜</a:t>
                      </a:r>
                      <a:r>
                        <a:rPr lang="en-US" sz="900" u="none" strike="noStrike" cap="none" dirty="0"/>
                        <a:t>]</a:t>
                      </a:r>
                      <a:endParaRPr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글 작성완료 버튼을 누른 시간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04" name="Google Shape;304;g7433af6c4c_0_108"/>
          <p:cNvSpPr/>
          <p:nvPr/>
        </p:nvSpPr>
        <p:spPr>
          <a:xfrm>
            <a:off x="118400" y="967025"/>
            <a:ext cx="82296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6" name="Google Shape;306;g7433af6c4c_0_108"/>
          <p:cNvGraphicFramePr/>
          <p:nvPr/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286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143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148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192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032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 err="1"/>
                        <a:t>화면코드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/>
                        <a:t>AM-NOB-MAI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 err="1"/>
                        <a:t>메인</a:t>
                      </a:r>
                      <a:r>
                        <a:rPr lang="en-US" sz="1800" b="1" u="none" strike="noStrike" cap="none" dirty="0"/>
                        <a:t> &gt; </a:t>
                      </a:r>
                      <a:r>
                        <a:rPr lang="en-US" sz="1800" b="1" u="none" strike="noStrike" cap="none" dirty="0" err="1"/>
                        <a:t>게시판</a:t>
                      </a:r>
                      <a:r>
                        <a:rPr lang="en-US" sz="1800" b="1" u="none" strike="noStrike" cap="none" dirty="0"/>
                        <a:t> </a:t>
                      </a:r>
                      <a:r>
                        <a:rPr lang="en-US" sz="1800" b="1" u="none" strike="noStrike" cap="none" dirty="0" err="1"/>
                        <a:t>메인</a:t>
                      </a:r>
                      <a:endParaRPr sz="18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차현진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b="1" u="none" strike="noStrike" cap="none" dirty="0"/>
                        <a:t>Board01/noticeBoardMain.jsp</a:t>
                      </a:r>
                      <a:endParaRPr sz="9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" name="타원 6"/>
          <p:cNvSpPr/>
          <p:nvPr/>
        </p:nvSpPr>
        <p:spPr>
          <a:xfrm>
            <a:off x="142332" y="1773826"/>
            <a:ext cx="255242" cy="2424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1811384" y="2260962"/>
            <a:ext cx="255242" cy="2424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70561" y="1231172"/>
            <a:ext cx="255242" cy="2424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5769429" y="1444533"/>
            <a:ext cx="255242" cy="2424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1288870" y="1222463"/>
            <a:ext cx="255242" cy="2424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8900" y="174461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600" y="119851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31900" y="117311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52600" y="221451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02300" y="141441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05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2" name="Google Shape;312;g7433af6c4c_0_116"/>
          <p:cNvGraphicFramePr/>
          <p:nvPr/>
        </p:nvGraphicFramePr>
        <p:xfrm>
          <a:off x="8403275" y="955975"/>
          <a:ext cx="3577875" cy="31863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822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3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722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/>
                        <a:t>No.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CRUD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/>
                        <a:t>기능설명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dk1"/>
                          </a:solidFill>
                        </a:rPr>
                        <a:t>06</a:t>
                      </a:r>
                      <a:endParaRPr sz="900" u="none" strike="noStrike" cap="none" dirty="0">
                        <a:highlight>
                          <a:schemeClr val="accent1"/>
                        </a:highlight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CU</a:t>
                      </a:r>
                      <a:endParaRPr sz="9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대제목을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클릭시</a:t>
                      </a:r>
                      <a:endParaRPr lang="en-US"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조회수</a:t>
                      </a:r>
                      <a:r>
                        <a:rPr lang="en-US" sz="900" dirty="0" err="1"/>
                        <a:t>가</a:t>
                      </a:r>
                      <a:r>
                        <a:rPr lang="en-US" sz="900" u="none" strike="noStrike" cap="none" dirty="0"/>
                        <a:t> 1개씩 </a:t>
                      </a:r>
                      <a:r>
                        <a:rPr lang="en-US" sz="900" u="none" strike="noStrike" cap="none" dirty="0" err="1"/>
                        <a:t>증가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07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R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상세페이지에서</a:t>
                      </a:r>
                      <a:r>
                        <a:rPr lang="en-US" sz="900" u="none" strike="noStrike" cap="none" dirty="0"/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추천에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따라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증가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08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-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페이지 번호를 </a:t>
                      </a:r>
                      <a:r>
                        <a:rPr lang="en-US" sz="900" u="none" strike="noStrike" cap="none" dirty="0" err="1"/>
                        <a:t>클릭</a:t>
                      </a:r>
                      <a:r>
                        <a:rPr lang="en-US" sz="900" u="none" strike="noStrike" cap="none" dirty="0"/>
                        <a:t> 시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dirty="0" err="1"/>
                        <a:t>해당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페이지로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이동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09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-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dirty="0"/>
                        <a:t>[</a:t>
                      </a:r>
                      <a:r>
                        <a:rPr lang="ko-KR" altLang="en-US" sz="900" dirty="0"/>
                        <a:t>글쓰기</a:t>
                      </a:r>
                      <a:r>
                        <a:rPr lang="en-US" altLang="ko-KR" sz="900" dirty="0"/>
                        <a:t>]]</a:t>
                      </a:r>
                      <a:r>
                        <a:rPr lang="ko-KR" altLang="en-US" sz="900" dirty="0"/>
                        <a:t>버튼 </a:t>
                      </a:r>
                      <a:r>
                        <a:rPr lang="en-US" sz="900" dirty="0" err="1"/>
                        <a:t>클릭</a:t>
                      </a:r>
                      <a:r>
                        <a:rPr lang="en-US" sz="900" dirty="0"/>
                        <a:t> 시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작성게시판으로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이동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10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R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제목,제목+내용,작성자</a:t>
                      </a:r>
                      <a:r>
                        <a:rPr lang="ko-KR" altLang="en-US" sz="900" u="none" strike="noStrike" cap="none" dirty="0"/>
                        <a:t>의 </a:t>
                      </a:r>
                      <a:endParaRPr lang="en-US"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세부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검색조건에</a:t>
                      </a:r>
                      <a:r>
                        <a:rPr lang="en-US" sz="900" dirty="0"/>
                        <a:t> </a:t>
                      </a:r>
                      <a:r>
                        <a:rPr lang="en-US" sz="900" u="none" strike="noStrike" cap="none" dirty="0" err="1"/>
                        <a:t>따른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검색</a:t>
                      </a:r>
                      <a:r>
                        <a:rPr lang="ko-KR" altLang="en-US" sz="900" u="none" strike="noStrike" cap="none" dirty="0"/>
                        <a:t>결과 출력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13" name="Google Shape;313;g7433af6c4c_0_116"/>
          <p:cNvSpPr/>
          <p:nvPr/>
        </p:nvSpPr>
        <p:spPr>
          <a:xfrm>
            <a:off x="118400" y="967025"/>
            <a:ext cx="82296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4" name="Google Shape;314;g7433af6c4c_0_116"/>
          <p:cNvGraphicFramePr/>
          <p:nvPr/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185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533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 err="1"/>
                        <a:t>화면코드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/>
                        <a:t>AM-NOB-MAI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메인 &gt; 게시판 메인</a:t>
                      </a:r>
                      <a:endParaRPr sz="18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차현진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b="1" u="none" strike="noStrike" cap="none" dirty="0"/>
                        <a:t>Board01/noticeBoardMain.jsp</a:t>
                      </a:r>
                      <a:endParaRPr sz="9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050" name="Picture 2" descr="C:\Users\kosmo_22\Desktop\메이인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382" y="1161530"/>
            <a:ext cx="8118145" cy="5288351"/>
          </a:xfrm>
          <a:prstGeom prst="rect">
            <a:avLst/>
          </a:prstGeom>
          <a:noFill/>
        </p:spPr>
      </p:pic>
      <p:sp>
        <p:nvSpPr>
          <p:cNvPr id="7" name="타원 6"/>
          <p:cNvSpPr/>
          <p:nvPr/>
        </p:nvSpPr>
        <p:spPr>
          <a:xfrm>
            <a:off x="6525715" y="1233894"/>
            <a:ext cx="255242" cy="2424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7261589" y="1238251"/>
            <a:ext cx="255242" cy="2424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495132" y="5527220"/>
            <a:ext cx="255242" cy="2424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7235463" y="5531574"/>
            <a:ext cx="255242" cy="2424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2868115" y="5840728"/>
            <a:ext cx="255242" cy="2424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04187" y="580861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13600" y="121121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75500" y="550381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64300" y="119851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29000" y="549111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08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kosmo_22\Desktop\게시글 작서엉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2383" y="1149175"/>
            <a:ext cx="8053206" cy="5436972"/>
          </a:xfrm>
          <a:prstGeom prst="rect">
            <a:avLst/>
          </a:prstGeom>
          <a:noFill/>
        </p:spPr>
      </p:pic>
      <p:graphicFrame>
        <p:nvGraphicFramePr>
          <p:cNvPr id="375" name="Google Shape;375;g7433af6c4c_0_172"/>
          <p:cNvGraphicFramePr/>
          <p:nvPr/>
        </p:nvGraphicFramePr>
        <p:xfrm>
          <a:off x="8403275" y="955975"/>
          <a:ext cx="3577875" cy="4177708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688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36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722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15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/>
                        <a:t>No.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CRUD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/>
                        <a:t>기능설명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5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01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-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게시판페이지 부서,취미,자유중에 지정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5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02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-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공지로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지정시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게시판에서</a:t>
                      </a:r>
                      <a:r>
                        <a:rPr lang="en-US" sz="900" u="none" strike="noStrike" cap="none" dirty="0"/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게시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번호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상관없이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최상단으로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위치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5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03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-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게시판 화면에 보여질 제목 지정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5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05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-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내용을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입력시</a:t>
                      </a:r>
                      <a:r>
                        <a:rPr lang="en-US" sz="900" u="none" strike="noStrike" cap="none" dirty="0"/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상세페이지에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보여짐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48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06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-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돌아가기버튼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클릭시</a:t>
                      </a:r>
                      <a:r>
                        <a:rPr lang="en-US" sz="900" u="none" strike="noStrike" cap="none" dirty="0"/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경고창이</a:t>
                      </a:r>
                      <a:r>
                        <a:rPr lang="en-US" sz="900" u="none" strike="noStrike" cap="none" dirty="0"/>
                        <a:t> 나</a:t>
                      </a:r>
                      <a:r>
                        <a:rPr lang="ko-KR" altLang="en-US" sz="900" u="none" strike="noStrike" cap="none" dirty="0"/>
                        <a:t>옴</a:t>
                      </a:r>
                      <a:r>
                        <a:rPr lang="en-US" sz="900" u="none" strike="noStrike" cap="none" dirty="0"/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확인시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게시판페이지로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이동</a:t>
                      </a:r>
                      <a:endParaRPr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취소시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현재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페이지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유지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48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08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C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[</a:t>
                      </a:r>
                      <a:r>
                        <a:rPr lang="en-US" sz="900" u="none" strike="noStrike" cap="none" dirty="0" err="1"/>
                        <a:t>작성하기</a:t>
                      </a:r>
                      <a:r>
                        <a:rPr lang="en-US" sz="900" u="none" strike="noStrike" cap="none" dirty="0"/>
                        <a:t>] </a:t>
                      </a:r>
                      <a:r>
                        <a:rPr lang="en-US" sz="900" u="none" strike="noStrike" cap="none" dirty="0" err="1"/>
                        <a:t>버튼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클릭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ko-KR" altLang="en-US" sz="900" u="none" strike="noStrike" cap="none" dirty="0"/>
                        <a:t>시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현재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입력한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ko-KR" altLang="en-US" sz="900" u="none" strike="noStrike" cap="none" dirty="0"/>
                        <a:t>내용이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db로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저장</a:t>
                      </a:r>
                      <a:r>
                        <a:rPr lang="ko-KR" altLang="en-US" sz="900" u="none" strike="noStrike" cap="none" dirty="0"/>
                        <a:t>됨</a:t>
                      </a:r>
                      <a:endParaRPr lang="en-US" altLang="ko-KR"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게시판 </a:t>
                      </a:r>
                      <a:r>
                        <a:rPr lang="ko-KR" altLang="en-US" sz="900" u="none" strike="noStrike" cap="none" dirty="0" err="1"/>
                        <a:t>메인페이지로</a:t>
                      </a:r>
                      <a:r>
                        <a:rPr lang="ko-KR" altLang="en-US" sz="900" u="none" strike="noStrike" cap="none" dirty="0"/>
                        <a:t> 이동</a:t>
                      </a:r>
                      <a:endParaRPr lang="en-US" altLang="ko-KR"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URL : Board01/noticeBoardMain.jsp</a:t>
                      </a:r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376" name="Google Shape;376;g7433af6c4c_0_172"/>
          <p:cNvSpPr/>
          <p:nvPr/>
        </p:nvSpPr>
        <p:spPr>
          <a:xfrm>
            <a:off x="118400" y="967025"/>
            <a:ext cx="82296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8" name="Google Shape;378;g7433af6c4c_0_172"/>
          <p:cNvGraphicFramePr/>
          <p:nvPr/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947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771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 err="1"/>
                        <a:t>화면코드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 dirty="0"/>
                        <a:t>AM-NOB-MAI-WRI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800" b="1" u="none" strike="noStrike" cap="none" dirty="0" err="1"/>
                        <a:t>메인</a:t>
                      </a:r>
                      <a:r>
                        <a:rPr lang="en-US" sz="1800" b="1" u="none" strike="noStrike" cap="none" dirty="0"/>
                        <a:t> &gt; </a:t>
                      </a:r>
                      <a:r>
                        <a:rPr lang="en-US" sz="1800" b="1" u="none" strike="noStrike" cap="none" dirty="0" err="1"/>
                        <a:t>게시판</a:t>
                      </a:r>
                      <a:r>
                        <a:rPr lang="en-US" sz="1800" b="1" u="none" strike="noStrike" cap="none" dirty="0"/>
                        <a:t> </a:t>
                      </a:r>
                      <a:r>
                        <a:rPr lang="en-US" sz="1800" b="1" u="none" strike="noStrike" cap="none" dirty="0" err="1"/>
                        <a:t>메인</a:t>
                      </a:r>
                      <a:r>
                        <a:rPr lang="en-US" sz="1800" b="1" u="none" strike="noStrike" cap="none" dirty="0"/>
                        <a:t> &gt; </a:t>
                      </a:r>
                      <a:r>
                        <a:rPr lang="en-US" sz="1800" b="1" u="none" strike="noStrike" cap="none" dirty="0" err="1"/>
                        <a:t>글쓰기</a:t>
                      </a:r>
                      <a:endParaRPr sz="18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차현진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b="1" u="none" strike="noStrike" cap="none" dirty="0"/>
                        <a:t>Board01/write.jsp</a:t>
                      </a:r>
                      <a:endParaRPr sz="9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" name="타원 7"/>
          <p:cNvSpPr/>
          <p:nvPr/>
        </p:nvSpPr>
        <p:spPr>
          <a:xfrm>
            <a:off x="1270092" y="1969768"/>
            <a:ext cx="255242" cy="2424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712744" y="2405196"/>
            <a:ext cx="255242" cy="2424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222401" y="5997482"/>
            <a:ext cx="255242" cy="2424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64995" y="5993128"/>
            <a:ext cx="255242" cy="2424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1298032" y="1621426"/>
            <a:ext cx="255242" cy="2424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44600" y="159221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136232" y="1570626"/>
            <a:ext cx="255242" cy="2424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082800" y="154141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06500" y="193511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7700" y="236691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8500" y="596101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62800" y="594831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06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"/>
          <p:cNvGraphicFramePr/>
          <p:nvPr>
            <p:extLst>
              <p:ext uri="{D42A27DB-BD31-4B8C-83A1-F6EECF244321}">
                <p14:modId xmlns:p14="http://schemas.microsoft.com/office/powerpoint/2010/main" xmlns="" val="2160009859"/>
              </p:ext>
            </p:extLst>
          </p:nvPr>
        </p:nvGraphicFramePr>
        <p:xfrm>
          <a:off x="844797" y="269320"/>
          <a:ext cx="10502406" cy="473952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19248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24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78600">
                  <a:extLst>
                    <a:ext uri="{9D8B030D-6E8A-4147-A177-3AD203B41FA5}">
                      <a16:colId xmlns:a16="http://schemas.microsoft.com/office/drawing/2014/main" xmlns="" val="4022850441"/>
                    </a:ext>
                  </a:extLst>
                </a:gridCol>
                <a:gridCol w="18457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20803">
                  <a:extLst>
                    <a:ext uri="{9D8B030D-6E8A-4147-A177-3AD203B41FA5}">
                      <a16:colId xmlns:a16="http://schemas.microsoft.com/office/drawing/2014/main" xmlns="" val="3548773603"/>
                    </a:ext>
                  </a:extLst>
                </a:gridCol>
              </a:tblGrid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코드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화면설계서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구현화면 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변경 여부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AM-LOG-REG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8-1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1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1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삭제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1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설명 불필요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AM-LOG-REG</a:t>
                      </a:r>
                      <a:endPara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8-2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AM-LOG-REG</a:t>
                      </a:r>
                      <a:endPara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8-3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AM-LOG-REG</a:t>
                      </a:r>
                      <a:endPara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8-4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AM-LOG-REG</a:t>
                      </a:r>
                      <a:endPara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8-5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AM-LOG-REG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8-6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AM-LOG-REG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8-7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63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AM-LOG-REG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8-8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63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AM-LOG-REG</a:t>
                      </a:r>
                      <a:endPara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9-1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3613032139"/>
                  </a:ext>
                </a:extLst>
              </a:tr>
              <a:tr h="263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AM-LOG-REG</a:t>
                      </a:r>
                      <a:endPara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9-2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186925880"/>
                  </a:ext>
                </a:extLst>
              </a:tr>
              <a:tr h="263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AM-LOG-REG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9-3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251681053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45C6F69-87B8-4523-AE0A-96CC594B6349}"/>
              </a:ext>
            </a:extLst>
          </p:cNvPr>
          <p:cNvSpPr txBox="1"/>
          <p:nvPr/>
        </p:nvSpPr>
        <p:spPr>
          <a:xfrm>
            <a:off x="209490" y="457200"/>
            <a:ext cx="400110" cy="14901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xmlns="" val="40944889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kosmo_22\Desktop\자신글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5100" y="1049338"/>
            <a:ext cx="8112488" cy="5541962"/>
          </a:xfrm>
          <a:prstGeom prst="rect">
            <a:avLst/>
          </a:prstGeom>
          <a:noFill/>
        </p:spPr>
      </p:pic>
      <p:graphicFrame>
        <p:nvGraphicFramePr>
          <p:cNvPr id="384" name="Google Shape;384;g7433af6c4c_0_180"/>
          <p:cNvGraphicFramePr/>
          <p:nvPr/>
        </p:nvGraphicFramePr>
        <p:xfrm>
          <a:off x="8403275" y="955975"/>
          <a:ext cx="3577875" cy="464455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956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99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722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15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No.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CRUD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기능설명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5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01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R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DB로부터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제목을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읽어옴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5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02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RU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대제목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아래에는</a:t>
                      </a:r>
                      <a:r>
                        <a:rPr lang="en-US" sz="900" u="none" strike="noStrike" cap="none" dirty="0"/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작성자,댓글</a:t>
                      </a:r>
                      <a:r>
                        <a:rPr lang="en-US" sz="900" u="none" strike="noStrike" cap="none" dirty="0"/>
                        <a:t>, </a:t>
                      </a:r>
                      <a:r>
                        <a:rPr lang="en-US" sz="900" u="none" strike="noStrike" cap="none" dirty="0" err="1"/>
                        <a:t>조회수,추천수</a:t>
                      </a:r>
                      <a:r>
                        <a:rPr lang="en-US" sz="900" u="none" strike="noStrike" cap="none" dirty="0"/>
                        <a:t> ,</a:t>
                      </a:r>
                      <a:r>
                        <a:rPr lang="en-US" sz="900" u="none" strike="noStrike" cap="none" dirty="0" err="1"/>
                        <a:t>생성시간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표시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5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03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R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[</a:t>
                      </a:r>
                      <a:r>
                        <a:rPr lang="en-US" sz="900" u="none" strike="noStrike" cap="none" dirty="0" err="1"/>
                        <a:t>이전글</a:t>
                      </a:r>
                      <a:r>
                        <a:rPr lang="en-US" sz="900" u="none" strike="noStrike" cap="none" dirty="0"/>
                        <a:t>],[</a:t>
                      </a:r>
                      <a:r>
                        <a:rPr lang="en-US" sz="900" u="none" strike="noStrike" cap="none" dirty="0" err="1"/>
                        <a:t>다음글</a:t>
                      </a:r>
                      <a:r>
                        <a:rPr lang="en-US" sz="900" u="none" strike="noStrike" cap="none" dirty="0"/>
                        <a:t>]</a:t>
                      </a:r>
                      <a:r>
                        <a:rPr lang="ko-KR" altLang="en-US" sz="900" u="none" strike="noStrike" cap="none" dirty="0"/>
                        <a:t>버튼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클릭시</a:t>
                      </a:r>
                      <a:endParaRPr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게시판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게시글의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바로</a:t>
                      </a:r>
                      <a:r>
                        <a:rPr lang="en-US" sz="900" u="none" strike="noStrike" cap="none" dirty="0"/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전,후의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게시판으로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이동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5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04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R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[</a:t>
                      </a:r>
                      <a:r>
                        <a:rPr lang="en-US" sz="900" u="none" strike="noStrike" cap="none" dirty="0" err="1"/>
                        <a:t>수정하기</a:t>
                      </a:r>
                      <a:r>
                        <a:rPr lang="en-US" sz="900" u="none" strike="noStrike" cap="none" dirty="0"/>
                        <a:t>]</a:t>
                      </a:r>
                      <a:r>
                        <a:rPr lang="ko-KR" altLang="en-US" sz="900" u="none" strike="noStrike" cap="none" dirty="0"/>
                        <a:t>버튼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클릭시</a:t>
                      </a:r>
                      <a:r>
                        <a:rPr lang="en-US" sz="900" u="none" strike="noStrike" cap="none" dirty="0"/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현재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저장되어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있는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게시글을</a:t>
                      </a:r>
                      <a:endParaRPr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글쓰기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게시판으로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이동</a:t>
                      </a:r>
                      <a:r>
                        <a:rPr lang="en-US" sz="900" u="none" strike="noStrike" cap="none" dirty="0"/>
                        <a:t> (</a:t>
                      </a:r>
                      <a:r>
                        <a:rPr lang="en-US" sz="900" u="none" strike="noStrike" cap="none" dirty="0" err="1"/>
                        <a:t>관리자는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수정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불가</a:t>
                      </a:r>
                      <a:r>
                        <a:rPr lang="en-US" sz="900" u="none" strike="noStrike" cap="none" dirty="0"/>
                        <a:t>)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15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05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R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[</a:t>
                      </a:r>
                      <a:r>
                        <a:rPr lang="en-US" sz="900" u="none" strike="noStrike" cap="none" dirty="0" err="1"/>
                        <a:t>목록으로</a:t>
                      </a:r>
                      <a:r>
                        <a:rPr lang="en-US" sz="900" u="none" strike="noStrike" cap="none" dirty="0"/>
                        <a:t>]</a:t>
                      </a:r>
                      <a:r>
                        <a:rPr lang="ko-KR" altLang="en-US" sz="900" u="none" strike="noStrike" cap="none" dirty="0"/>
                        <a:t>버튼 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클릭시</a:t>
                      </a:r>
                      <a:r>
                        <a:rPr lang="en-US" sz="900" u="none" strike="noStrike" cap="none" dirty="0"/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전체게시판으로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이동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48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06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R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현재 글의 내용 표시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48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07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D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삭제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버튼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클릭시</a:t>
                      </a:r>
                      <a:r>
                        <a:rPr lang="en-US" sz="900" u="none" strike="noStrike" cap="none" dirty="0"/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확인메시지 출력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385" name="Google Shape;385;g7433af6c4c_0_180"/>
          <p:cNvSpPr/>
          <p:nvPr/>
        </p:nvSpPr>
        <p:spPr>
          <a:xfrm>
            <a:off x="118400" y="967025"/>
            <a:ext cx="82296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7" name="Google Shape;387;g7433af6c4c_0_180"/>
          <p:cNvGraphicFramePr/>
          <p:nvPr/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947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771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 err="1"/>
                        <a:t>화면코드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/>
                        <a:t>AM-NOB-MAI-DET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메인 &gt; 게시판 메인 &gt; 게시판상세페이지</a:t>
                      </a:r>
                      <a:endParaRPr sz="18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차현진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b="1" u="none" strike="noStrike" cap="none" dirty="0"/>
                        <a:t>Board01/details.jsp</a:t>
                      </a:r>
                      <a:endParaRPr sz="9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" name="타원 6"/>
          <p:cNvSpPr/>
          <p:nvPr/>
        </p:nvSpPr>
        <p:spPr>
          <a:xfrm>
            <a:off x="102781" y="1256028"/>
            <a:ext cx="255242" cy="2424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90081" y="1675128"/>
            <a:ext cx="255242" cy="2424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77381" y="2056128"/>
            <a:ext cx="255242" cy="2424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191681" y="2653028"/>
            <a:ext cx="255242" cy="2424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6719481" y="1903728"/>
            <a:ext cx="255242" cy="2424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078381" y="2068828"/>
            <a:ext cx="255242" cy="2424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128181" y="4672328"/>
            <a:ext cx="255242" cy="2424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" y="122391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400" y="164301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700" y="202401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54800" y="187161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13700" y="203671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7000" y="262091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500" y="464021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osmo_22\Desktop\디테이이일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699" y="1257301"/>
            <a:ext cx="7992213" cy="5448300"/>
          </a:xfrm>
          <a:prstGeom prst="rect">
            <a:avLst/>
          </a:prstGeom>
          <a:noFill/>
        </p:spPr>
      </p:pic>
      <p:graphicFrame>
        <p:nvGraphicFramePr>
          <p:cNvPr id="393" name="Google Shape;393;g7433af6c4c_0_188"/>
          <p:cNvGraphicFramePr/>
          <p:nvPr/>
        </p:nvGraphicFramePr>
        <p:xfrm>
          <a:off x="8416675" y="955975"/>
          <a:ext cx="3564500" cy="3009111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53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7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63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15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/>
                        <a:t>No.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CRUD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/>
                        <a:t>기능설명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5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08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U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추천</a:t>
                      </a:r>
                      <a:r>
                        <a:rPr lang="en-US" altLang="ko-KR" sz="900" u="none" strike="noStrike" cap="none" dirty="0"/>
                        <a:t>]</a:t>
                      </a:r>
                      <a:r>
                        <a:rPr lang="ko-KR" altLang="en-US" sz="900" u="none" strike="noStrike" cap="none" dirty="0"/>
                        <a:t>버튼을 클릭할 시</a:t>
                      </a:r>
                      <a:endParaRPr lang="en-US" altLang="ko-KR"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추천의 수가 </a:t>
                      </a:r>
                      <a:r>
                        <a:rPr lang="en-US" altLang="ko-KR" sz="900" u="none" strike="noStrike" cap="none" dirty="0"/>
                        <a:t>1 </a:t>
                      </a:r>
                      <a:r>
                        <a:rPr lang="ko-KR" altLang="en-US" sz="900" u="none" strike="noStrike" cap="none" dirty="0"/>
                        <a:t>증가됨</a:t>
                      </a:r>
                      <a:endParaRPr lang="en-US" altLang="ko-KR"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한번더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ko-KR" altLang="en-US" sz="900" u="none" strike="noStrike" cap="none" dirty="0"/>
                        <a:t>클릭 할 시 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추천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ko-KR" altLang="en-US" sz="900" u="none" strike="noStrike" cap="none" dirty="0"/>
                        <a:t>수가 </a:t>
                      </a:r>
                      <a:r>
                        <a:rPr lang="en-US" altLang="ko-KR" sz="900" u="none" strike="noStrike" cap="none" dirty="0"/>
                        <a:t>1 </a:t>
                      </a:r>
                      <a:r>
                        <a:rPr lang="ko-KR" altLang="en-US" sz="900" u="none" strike="noStrike" cap="none" dirty="0"/>
                        <a:t>감소됨</a:t>
                      </a:r>
                      <a:endParaRPr lang="en-US" altLang="ko-KR" sz="900" u="none" strike="noStrike" cap="none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u="none" strike="noStrike" cap="none" dirty="0"/>
                        <a:t>현재 페이지에서 반영됨</a:t>
                      </a:r>
                      <a:endParaRPr lang="en-US" altLang="ko-KR"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5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09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CR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작성자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이름</a:t>
                      </a:r>
                      <a:r>
                        <a:rPr lang="en-US" sz="900" u="none" strike="noStrike" cap="none" dirty="0"/>
                        <a:t>, </a:t>
                      </a:r>
                      <a:r>
                        <a:rPr lang="en-US" sz="900" u="none" strike="noStrike" cap="none" dirty="0" err="1"/>
                        <a:t>올린시각</a:t>
                      </a:r>
                      <a:r>
                        <a:rPr lang="en-US" sz="900" u="none" strike="noStrike" cap="none" dirty="0"/>
                        <a:t>, </a:t>
                      </a:r>
                      <a:r>
                        <a:rPr lang="en-US" sz="900" u="none" strike="noStrike" cap="none" dirty="0" err="1"/>
                        <a:t>내용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ko-KR" altLang="en-US" sz="900" u="none" strike="noStrike" cap="none" dirty="0"/>
                        <a:t>출력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5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10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-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관리자와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작성자에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한해서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댓글삭제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48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11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U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[</a:t>
                      </a:r>
                      <a:r>
                        <a:rPr lang="ko-KR" altLang="en-US" sz="900" u="none" strike="noStrike" cap="none" dirty="0" err="1"/>
                        <a:t>댓글등록</a:t>
                      </a:r>
                      <a:r>
                        <a:rPr lang="en-US" sz="900" u="none" strike="noStrike" cap="none" dirty="0"/>
                        <a:t>] </a:t>
                      </a:r>
                      <a:r>
                        <a:rPr lang="en-US" sz="900" u="none" strike="noStrike" cap="none" dirty="0" err="1"/>
                        <a:t>클릭시</a:t>
                      </a:r>
                      <a:r>
                        <a:rPr lang="en-US" sz="900" u="none" strike="noStrike" cap="none" dirty="0"/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댓글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ko-KR" altLang="en-US" sz="900" u="none" strike="noStrike" cap="none" dirty="0"/>
                        <a:t>업데이트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94" name="Google Shape;394;g7433af6c4c_0_188"/>
          <p:cNvSpPr/>
          <p:nvPr/>
        </p:nvSpPr>
        <p:spPr>
          <a:xfrm>
            <a:off x="0" y="979725"/>
            <a:ext cx="82296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96" name="Google Shape;396;g7433af6c4c_0_188"/>
          <p:cNvGraphicFramePr/>
          <p:nvPr/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947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771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화면코드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/>
                        <a:t>AM-NOB-MAI-DET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메인 &gt; 게시판 메인 &gt; 게시판상세페이지</a:t>
                      </a:r>
                      <a:endParaRPr sz="18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차현진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b="1" u="none" strike="noStrike" cap="none"/>
                        <a:t>Board01/details.html</a:t>
                      </a:r>
                      <a:endParaRPr sz="9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" name="타원 6"/>
          <p:cNvSpPr/>
          <p:nvPr/>
        </p:nvSpPr>
        <p:spPr>
          <a:xfrm>
            <a:off x="7202081" y="4659628"/>
            <a:ext cx="255242" cy="2424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115481" y="4837428"/>
            <a:ext cx="255242" cy="2424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7506881" y="5015228"/>
            <a:ext cx="255242" cy="2424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7151281" y="6183628"/>
            <a:ext cx="255242" cy="2424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439687" y="498311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84087" y="615151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34887" y="461481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08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987" y="480531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09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"/>
          <p:cNvGraphicFramePr/>
          <p:nvPr>
            <p:extLst>
              <p:ext uri="{D42A27DB-BD31-4B8C-83A1-F6EECF244321}">
                <p14:modId xmlns:p14="http://schemas.microsoft.com/office/powerpoint/2010/main" xmlns="" val="3813743202"/>
              </p:ext>
            </p:extLst>
          </p:nvPr>
        </p:nvGraphicFramePr>
        <p:xfrm>
          <a:off x="844797" y="269320"/>
          <a:ext cx="10502406" cy="19748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19248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24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78600">
                  <a:extLst>
                    <a:ext uri="{9D8B030D-6E8A-4147-A177-3AD203B41FA5}">
                      <a16:colId xmlns:a16="http://schemas.microsoft.com/office/drawing/2014/main" xmlns="" val="4022850441"/>
                    </a:ext>
                  </a:extLst>
                </a:gridCol>
                <a:gridCol w="18457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20803">
                  <a:extLst>
                    <a:ext uri="{9D8B030D-6E8A-4147-A177-3AD203B41FA5}">
                      <a16:colId xmlns:a16="http://schemas.microsoft.com/office/drawing/2014/main" xmlns="" val="3548773603"/>
                    </a:ext>
                  </a:extLst>
                </a:gridCol>
              </a:tblGrid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코드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화면설계서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구현화면 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변경 여부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AM-MAI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추가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추가</a:t>
                      </a: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AM-MAI</a:t>
                      </a:r>
                      <a:endPara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AM-MAI</a:t>
                      </a:r>
                      <a:endPara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AM-MAI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7FE7A61-FE87-43AB-B2D5-536EC72653D8}"/>
              </a:ext>
            </a:extLst>
          </p:cNvPr>
          <p:cNvSpPr txBox="1"/>
          <p:nvPr/>
        </p:nvSpPr>
        <p:spPr>
          <a:xfrm>
            <a:off x="209490" y="457200"/>
            <a:ext cx="400110" cy="14901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/>
              <a:t>메인 페이지</a:t>
            </a:r>
          </a:p>
        </p:txBody>
      </p:sp>
    </p:spTree>
    <p:extLst>
      <p:ext uri="{BB962C8B-B14F-4D97-AF65-F5344CB8AC3E}">
        <p14:creationId xmlns:p14="http://schemas.microsoft.com/office/powerpoint/2010/main" xmlns="" val="486987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"/>
          <p:cNvGraphicFramePr/>
          <p:nvPr>
            <p:extLst>
              <p:ext uri="{D42A27DB-BD31-4B8C-83A1-F6EECF244321}">
                <p14:modId xmlns:p14="http://schemas.microsoft.com/office/powerpoint/2010/main" xmlns="" val="1200376495"/>
              </p:ext>
            </p:extLst>
          </p:nvPr>
        </p:nvGraphicFramePr>
        <p:xfrm>
          <a:off x="844797" y="269320"/>
          <a:ext cx="10502406" cy="118488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19248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24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78600">
                  <a:extLst>
                    <a:ext uri="{9D8B030D-6E8A-4147-A177-3AD203B41FA5}">
                      <a16:colId xmlns:a16="http://schemas.microsoft.com/office/drawing/2014/main" xmlns="" val="4022850441"/>
                    </a:ext>
                  </a:extLst>
                </a:gridCol>
                <a:gridCol w="18457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20803">
                  <a:extLst>
                    <a:ext uri="{9D8B030D-6E8A-4147-A177-3AD203B41FA5}">
                      <a16:colId xmlns:a16="http://schemas.microsoft.com/office/drawing/2014/main" xmlns="" val="3548773603"/>
                    </a:ext>
                  </a:extLst>
                </a:gridCol>
              </a:tblGrid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코드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화면설계서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구현화면 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변경 여부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AM-MAI-SCH-WRI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추가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추가</a:t>
                      </a: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AM-MAI-SCH-WRI</a:t>
                      </a:r>
                      <a:endPara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7FE7A61-FE87-43AB-B2D5-536EC72653D8}"/>
              </a:ext>
            </a:extLst>
          </p:cNvPr>
          <p:cNvSpPr txBox="1"/>
          <p:nvPr/>
        </p:nvSpPr>
        <p:spPr>
          <a:xfrm>
            <a:off x="209490" y="457200"/>
            <a:ext cx="400110" cy="14901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 err="1"/>
              <a:t>스캐쥴러</a:t>
            </a:r>
            <a:r>
              <a:rPr lang="ko-KR" altLang="en-US" dirty="0"/>
              <a:t> 작성</a:t>
            </a:r>
          </a:p>
        </p:txBody>
      </p:sp>
    </p:spTree>
    <p:extLst>
      <p:ext uri="{BB962C8B-B14F-4D97-AF65-F5344CB8AC3E}">
        <p14:creationId xmlns:p14="http://schemas.microsoft.com/office/powerpoint/2010/main" xmlns="" val="926861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"/>
          <p:cNvGraphicFramePr/>
          <p:nvPr>
            <p:extLst>
              <p:ext uri="{D42A27DB-BD31-4B8C-83A1-F6EECF244321}">
                <p14:modId xmlns:p14="http://schemas.microsoft.com/office/powerpoint/2010/main" xmlns="" val="1668046021"/>
              </p:ext>
            </p:extLst>
          </p:nvPr>
        </p:nvGraphicFramePr>
        <p:xfrm>
          <a:off x="844797" y="269320"/>
          <a:ext cx="10502406" cy="118488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19248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24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78600">
                  <a:extLst>
                    <a:ext uri="{9D8B030D-6E8A-4147-A177-3AD203B41FA5}">
                      <a16:colId xmlns:a16="http://schemas.microsoft.com/office/drawing/2014/main" xmlns="" val="4022850441"/>
                    </a:ext>
                  </a:extLst>
                </a:gridCol>
                <a:gridCol w="18457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20803">
                  <a:extLst>
                    <a:ext uri="{9D8B030D-6E8A-4147-A177-3AD203B41FA5}">
                      <a16:colId xmlns:a16="http://schemas.microsoft.com/office/drawing/2014/main" xmlns="" val="3548773603"/>
                    </a:ext>
                  </a:extLst>
                </a:gridCol>
              </a:tblGrid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코드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화면설계서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구현화면 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변경 여부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AM-MAI-SCH-DET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추가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추가</a:t>
                      </a: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AM-MAI-SCH-DET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7FE7A61-FE87-43AB-B2D5-536EC72653D8}"/>
              </a:ext>
            </a:extLst>
          </p:cNvPr>
          <p:cNvSpPr txBox="1"/>
          <p:nvPr/>
        </p:nvSpPr>
        <p:spPr>
          <a:xfrm>
            <a:off x="209490" y="457199"/>
            <a:ext cx="400110" cy="192607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 err="1"/>
              <a:t>스캐쥴러</a:t>
            </a:r>
            <a:r>
              <a:rPr lang="ko-KR" altLang="en-US" dirty="0"/>
              <a:t> 상세보기</a:t>
            </a:r>
          </a:p>
        </p:txBody>
      </p:sp>
    </p:spTree>
    <p:extLst>
      <p:ext uri="{BB962C8B-B14F-4D97-AF65-F5344CB8AC3E}">
        <p14:creationId xmlns:p14="http://schemas.microsoft.com/office/powerpoint/2010/main" xmlns="" val="3961028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2946</Words>
  <Application>Microsoft Office PowerPoint</Application>
  <PresentationFormat>사용자 지정</PresentationFormat>
  <Paragraphs>1757</Paragraphs>
  <Slides>61</Slides>
  <Notes>58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62" baseType="lpstr">
      <vt:lpstr>Office 테마</vt:lpstr>
      <vt:lpstr>전자결재시스템 화면구현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전자결재시스템 화면 설계서</dc:title>
  <cp:lastModifiedBy>Windows 사용자</cp:lastModifiedBy>
  <cp:revision>938</cp:revision>
  <cp:lastPrinted>2019-11-20T12:14:17Z</cp:lastPrinted>
  <dcterms:modified xsi:type="dcterms:W3CDTF">2019-12-19T07:33:06Z</dcterms:modified>
</cp:coreProperties>
</file>