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e8aYyZupG47v+F7pXLVt7rgH8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8C7DF-B8CE-40EB-AFA5-2723FD8E347B}">
  <a:tblStyle styleId="{DD78C7DF-B8CE-40EB-AFA5-2723FD8E3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fc53b77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6afc53b778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6afc53b778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afc53b778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6afc53b778_0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6afc53b778_0_3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33af6c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7433af6c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7433af6c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afc53b778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afc53b778_0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6afc53b778_0_4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afc53b778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6afc53b778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6afc53b778_0_5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afc53b77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6afc53b778_0_5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6afc53b778_0_5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433af6c4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7433af6c4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433af6c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7433af6c4c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7433af6c4c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433af6c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7433af6c4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7433af6c4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914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620f0b356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620f0b356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180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620f0b356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620f0b356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294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620f0b356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620f0b356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620f0b3563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1" name="Google Shape;321;g620f0b356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33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620f0b356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620f0b356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482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361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505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454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568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647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568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487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264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20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fc53b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6afc53b7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6afc53b7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889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217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57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384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985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89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616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33af6c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7433af6c4c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7433af6c4c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33af6c4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7433af6c4c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7433af6c4c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33af6c4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7433af6c4c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7433af6c4c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433af6c4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7433af6c4c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7433af6c4c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433af6c4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7433af6c4c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g7433af6c4c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33af6c4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7433af6c4c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7433af6c4c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433af6c4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7433af6c4c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7433af6c4c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33af6c4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7433af6c4c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7433af6c4c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33af6c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7433af6c4c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7433af6c4c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33af6c4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7433af6c4c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7433af6c4c_0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433af6c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7433af6c4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g7433af6c4c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afc53b7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6afc53b77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6afc53b778_0_83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fc53b7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afc53b778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6afc53b778_0_167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전자결재시스템 화면 설계서</a:t>
            </a:r>
            <a:endParaRPr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1개 추가 및 목차 페이지 내용 변경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메인영역 페이지 추가(비밀번호 변경 페이지) 및 양식 수정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2019-10-06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전자결재페이지 영역 수정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2019-10-31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메인영역 페이지 추가(정보수정 선택페이지)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1.5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2019-11-13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전체 양식 및 내용 수정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/>
        </p:nvGraphicFramePr>
        <p:xfrm>
          <a:off x="8396370" y="955675"/>
          <a:ext cx="3585475" cy="5688949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기본값은 현재 월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prev버튼 클릭 시 한달 전으로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next버튼 클릭시 한달 뒤로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밑 섹션에 현재 로그인 상태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이번 달 일정을 출력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날짜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일정 추가 일정 추가시 이번달 일정에 출력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전체게시판 텍스트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메인페이지로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게시판메인페이지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u="none" strike="noStrike" cap="none"/>
                        <a:t>Board01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/noticeBoardMain.html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전체게시판 게시물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게시물 상세페이지로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8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결재현황 </a:t>
                      </a:r>
                      <a:r>
                        <a:rPr lang="en-US" sz="800" u="none" strike="noStrike" cap="none"/>
                        <a:t>텍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스트 클릭시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결재 메인 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 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u="none" strike="noStrike" cap="none"/>
                        <a:t>Approval01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/docList.html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7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메인화면으로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1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u="none" strike="noStrike" cap="none"/>
                        <a:t>Main01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p7" descr="C:/Users/Kosmo_18/AppData/Roaming/PolarisOffice/ETemp/12404_18702648/fImage29819230263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8275" y="1155065"/>
            <a:ext cx="6372860" cy="546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8"/>
          <p:cNvGraphicFramePr/>
          <p:nvPr/>
        </p:nvGraphicFramePr>
        <p:xfrm>
          <a:off x="8391445" y="955675"/>
          <a:ext cx="3590350" cy="35940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프로필 사진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7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 클릭시 비밀번호가 맞지 않으면 경고메시지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일치시 정보 수정선택페이지로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취소버튼 클릭 시 메인페이지로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Google Shape;178;p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/>
        </p:nvGraphicFramePr>
        <p:xfrm>
          <a:off x="100965" y="127000"/>
          <a:ext cx="11880200" cy="830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정보확인 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4163" y="1096925"/>
            <a:ext cx="3914775" cy="5581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g6afc53b778_0_251"/>
          <p:cNvGraphicFramePr/>
          <p:nvPr/>
        </p:nvGraphicFramePr>
        <p:xfrm>
          <a:off x="8405645" y="955675"/>
          <a:ext cx="3576200" cy="228494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비밀번호를 잘못 입력했을 시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또는 비밀번호를 입력하지 않았을 시 경고메시지 출력</a:t>
                      </a:r>
                      <a:endParaRPr sz="900" u="none" strike="noStrike" cap="none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 정보확인페이지로 이동</a:t>
                      </a:r>
                      <a:endParaRPr sz="900" u="none" strike="noStrike" cap="none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정보확인페이지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Main01/member/confirm.html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7" name="Google Shape;187;g6afc53b778_0_25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g6afc53b778_0_251"/>
          <p:cNvGraphicFramePr/>
          <p:nvPr/>
        </p:nvGraphicFramePr>
        <p:xfrm>
          <a:off x="100965" y="127000"/>
          <a:ext cx="11880200" cy="830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정보확인 페이지 &gt; </a:t>
                      </a:r>
                      <a:r>
                        <a:rPr lang="en-US" sz="1800" b="1" u="none" strike="noStrike" cap="none"/>
                        <a:t>정보확인 페이지 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Main01</a:t>
                      </a: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9" name="Google Shape;189;g6afc53b778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300" y="2388175"/>
            <a:ext cx="3676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9"/>
          <p:cNvGraphicFramePr/>
          <p:nvPr/>
        </p:nvGraphicFramePr>
        <p:xfrm>
          <a:off x="8391445" y="955675"/>
          <a:ext cx="3590350" cy="25272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수정 클릭시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비밀번호수정페이지로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비밀번호수정페이지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 수정 클릭시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" name="Google Shape;196;p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비밀번호확인 &gt; 정보수정 선택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0"/>
          <p:cNvGraphicFramePr/>
          <p:nvPr/>
        </p:nvGraphicFramePr>
        <p:xfrm>
          <a:off x="8391150" y="955975"/>
          <a:ext cx="3590025" cy="5466472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사번은 읽기전용 텍스트로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현재부서를 출력, select tag로 변경 가능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소속은 현재부서와 연동되어 부서 선택시 그에 맞는 소속을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입사일은 읽기전용으로 수정 불가능하게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직급은 읽기전용으로 수정 불가능하게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이름은 텍스트로 출력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수정 가능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영문성명은 텍스트로 출력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수정 가능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연락처는 텍스트로 출력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수정 가능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이메일은 텍스트로 출력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수정 가능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첨부버튼 클릭 후 이미지를 삽입하면 이미지 영역의 이미지가 변경됨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10"/>
          <p:cNvGraphicFramePr/>
          <p:nvPr>
            <p:extLst>
              <p:ext uri="{D42A27DB-BD31-4B8C-83A1-F6EECF244321}">
                <p14:modId xmlns:p14="http://schemas.microsoft.com/office/powerpoint/2010/main" val="1691190858"/>
              </p:ext>
            </p:extLst>
          </p:nvPr>
        </p:nvGraphicFramePr>
        <p:xfrm>
          <a:off x="100965" y="127000"/>
          <a:ext cx="11880225" cy="8369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1"/>
          <p:cNvGraphicFramePr/>
          <p:nvPr/>
        </p:nvGraphicFramePr>
        <p:xfrm>
          <a:off x="8401320" y="955675"/>
          <a:ext cx="3580500" cy="28289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클릭시 “취소시 수정사항은 반영되지 않습니다. 취소하시겠습니까?” 라는 메시지를 출력 후 확인 클릭시 정보수정선택페이지로, 취소 클릭시 페이지 이동을 하지 않음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U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 클릭시 양식에 맞지 않으면 강 항목에 대한 경고메시지를, 일치시 “내정보가 변경되었습니다” 라는 메시지를 출력 후 정보수정선택페이지로 이동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 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4" name="Google Shape;214;p1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16" name="Google Shape;216;p11"/>
          <p:cNvGraphicFramePr/>
          <p:nvPr>
            <p:extLst>
              <p:ext uri="{D42A27DB-BD31-4B8C-83A1-F6EECF244321}">
                <p14:modId xmlns:p14="http://schemas.microsoft.com/office/powerpoint/2010/main" val="4035143317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afc53b778_0_33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6afc53b778_0_334"/>
          <p:cNvGraphicFramePr/>
          <p:nvPr>
            <p:extLst>
              <p:ext uri="{D42A27DB-BD31-4B8C-83A1-F6EECF244321}">
                <p14:modId xmlns:p14="http://schemas.microsoft.com/office/powerpoint/2010/main" val="1006988182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4" name="Google Shape;224;g6afc53b778_0_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7724" y="1988412"/>
            <a:ext cx="4810347" cy="379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g6afc53b778_0_334"/>
          <p:cNvGraphicFramePr/>
          <p:nvPr/>
        </p:nvGraphicFramePr>
        <p:xfrm>
          <a:off x="8406625" y="955975"/>
          <a:ext cx="3574550" cy="411197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이름을 입력하지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이름에 한글이 아닌 다른 문자를 입력할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영문명을 입력하지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영문명에 영어가 아닌 다른 문자를 입력할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부서를 선택하지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연락처를 입력하지 않았을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433af6c4c_0_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g7433af6c4c_0_0"/>
          <p:cNvGraphicFramePr/>
          <p:nvPr>
            <p:extLst>
              <p:ext uri="{D42A27DB-BD31-4B8C-83A1-F6EECF244321}">
                <p14:modId xmlns:p14="http://schemas.microsoft.com/office/powerpoint/2010/main" val="302678738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김윤경</a:t>
                      </a:r>
                      <a:endParaRPr sz="12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3" name="Google Shape;233;g7433af6c4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3" y="2670963"/>
            <a:ext cx="4446575" cy="23357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g7433af6c4c_0_0"/>
          <p:cNvGraphicFramePr/>
          <p:nvPr/>
        </p:nvGraphicFramePr>
        <p:xfrm>
          <a:off x="8403275" y="955975"/>
          <a:ext cx="3577875" cy="28209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연락처 형식이 맞지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이메일을 입력하지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5-9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이메일이 형식에 맞지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afc53b778_0_41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6afc53b778_0_418"/>
          <p:cNvGraphicFramePr/>
          <p:nvPr>
            <p:extLst>
              <p:ext uri="{D42A27DB-BD31-4B8C-83A1-F6EECF244321}">
                <p14:modId xmlns:p14="http://schemas.microsoft.com/office/powerpoint/2010/main" val="2376314483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2" name="Google Shape;242;g6afc53b778_0_418"/>
          <p:cNvGraphicFramePr/>
          <p:nvPr/>
        </p:nvGraphicFramePr>
        <p:xfrm>
          <a:off x="8405350" y="955975"/>
          <a:ext cx="3575800" cy="253711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11-1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11-2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 유지. 내용은 지워지지 않음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11-3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 버튼을 누르면 정보수정 선택 페이지로 이동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3" name="Google Shape;243;g6afc53b778_0_4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9125" y="2237738"/>
            <a:ext cx="37433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12"/>
          <p:cNvGraphicFramePr/>
          <p:nvPr/>
        </p:nvGraphicFramePr>
        <p:xfrm>
          <a:off x="8391445" y="955675"/>
          <a:ext cx="3590350" cy="4317579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비밀번호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변경할 비밀번호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변경할 비밀번호 확인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클릭시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“취소시 수정사항은 반영되지 않습니다. 취소하시겠습니까?”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라는 메시지를 출력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 클릭시 정보수정선택페이지로,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클릭시 페이지 이동을 하지 않음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U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 클릭시 팝업창으로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‘비밀번호가 변경되었습니다’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 클릭시 정보수정 선택페이지로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경로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0" name="Google Shape;250;p12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2"/>
          <p:cNvGraphicFramePr/>
          <p:nvPr>
            <p:extLst>
              <p:ext uri="{D42A27DB-BD31-4B8C-83A1-F6EECF244321}">
                <p14:modId xmlns:p14="http://schemas.microsoft.com/office/powerpoint/2010/main" val="4291630991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rPr lang="en-US" sz="3000" b="0" i="0" strike="noStrike" cap="none" dirty="0">
                <a:sym typeface="Malgun Gothic"/>
              </a:rPr>
              <a:t>1 </a:t>
            </a:r>
            <a:r>
              <a:rPr lang="en-US" sz="3000" b="0" i="0" strike="noStrike" cap="none" dirty="0" err="1">
                <a:sym typeface="Malgun Gothic"/>
              </a:rPr>
              <a:t>메인페이지</a:t>
            </a:r>
            <a:r>
              <a:rPr lang="en-US" sz="3000" b="0" i="0" strike="noStrike" cap="none" dirty="0">
                <a:sym typeface="Malgun Gothic"/>
              </a:rPr>
              <a:t> </a:t>
            </a:r>
            <a:r>
              <a:rPr lang="en-US" sz="3000" b="0" i="0" strike="noStrike" cap="none" dirty="0" err="1">
                <a:sym typeface="Malgun Gothic"/>
              </a:rPr>
              <a:t>영역</a:t>
            </a:r>
            <a:r>
              <a:rPr lang="en-US" sz="3000" b="0" i="0" strike="noStrike" cap="none" dirty="0">
                <a:sym typeface="Malgun Gothic"/>
              </a:rPr>
              <a:t>(3 - </a:t>
            </a:r>
            <a:r>
              <a:rPr lang="en-US" sz="3000" dirty="0" smtClean="0"/>
              <a:t>21</a:t>
            </a:r>
            <a:r>
              <a:rPr lang="en-US" sz="3000" b="0" i="0" strike="noStrike" cap="none" dirty="0" smtClean="0">
                <a:sym typeface="Malgun Gothic"/>
              </a:rPr>
              <a:t>페이지)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endParaRPr lang="en-US" sz="3000" b="0" i="0" strike="noStrike" cap="none" dirty="0" smtClean="0"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rPr lang="en-US" sz="3000" dirty="0" smtClean="0"/>
              <a:t>2 </a:t>
            </a:r>
            <a:r>
              <a:rPr lang="ko-KR" altLang="en-US" sz="3000" dirty="0" smtClean="0"/>
              <a:t>전자결재 영역</a:t>
            </a:r>
            <a:r>
              <a:rPr lang="en-US" altLang="ko-KR" sz="3000" dirty="0" smtClean="0"/>
              <a:t>(22 – 46</a:t>
            </a:r>
            <a:r>
              <a:rPr lang="ko-KR" altLang="en-US" sz="3000" dirty="0" smtClean="0"/>
              <a:t>페이지</a:t>
            </a:r>
            <a:r>
              <a:rPr lang="en-US" altLang="ko-KR" sz="3000" dirty="0" smtClean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endParaRPr lang="en-US" sz="3000" b="0" i="0" strike="noStrike" cap="none" dirty="0"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rPr lang="en-US" sz="3000" dirty="0" smtClean="0"/>
              <a:t>3 </a:t>
            </a:r>
            <a:r>
              <a:rPr lang="ko-KR" altLang="en-US" sz="3000" dirty="0" smtClean="0"/>
              <a:t>게시판 영역</a:t>
            </a:r>
            <a:r>
              <a:rPr lang="en-US" altLang="ko-KR" sz="3000" dirty="0" smtClean="0"/>
              <a:t>(47 – 57</a:t>
            </a:r>
            <a:r>
              <a:rPr lang="ko-KR" altLang="en-US" sz="3000" dirty="0" smtClean="0"/>
              <a:t>페이지</a:t>
            </a:r>
            <a:r>
              <a:rPr lang="en-US" altLang="ko-KR" sz="3000" smtClean="0"/>
              <a:t>)</a:t>
            </a:r>
            <a:endParaRPr sz="3000" b="0" i="0" strike="noStrike" cap="none" dirty="0"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6afc53b778_0_509"/>
          <p:cNvGraphicFramePr/>
          <p:nvPr/>
        </p:nvGraphicFramePr>
        <p:xfrm>
          <a:off x="8405645" y="955675"/>
          <a:ext cx="3576150" cy="4045483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 비밀번호를 입력하지 않을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 유저의 비밀번호와 현재 비밀번호의 값이 일치하지 않을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 비밀번호를 입력하지 않거나 형식에 맞게 입력하지 않았을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 비밀번호와 비밀번호 확인란의 값이 다를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 비밀번호와 변경할 비밀번호가 같을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 버튼을 클릭 시 현재 페이지로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비밀번호수정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u="none" strike="noStrike" cap="none"/>
                        <a:t>pwd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9" name="Google Shape;259;g6afc53b778_0_50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g6afc53b778_0_509"/>
          <p:cNvGraphicFramePr/>
          <p:nvPr>
            <p:extLst>
              <p:ext uri="{D42A27DB-BD31-4B8C-83A1-F6EECF244321}">
                <p14:modId xmlns:p14="http://schemas.microsoft.com/office/powerpoint/2010/main" val="3112853770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&gt; 비밀번호수정 팝업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1" name="Google Shape;261;g6afc53b778_0_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500" y="1601750"/>
            <a:ext cx="6400799" cy="4571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g6afc53b778_0_501"/>
          <p:cNvGraphicFramePr/>
          <p:nvPr/>
        </p:nvGraphicFramePr>
        <p:xfrm>
          <a:off x="8404995" y="967100"/>
          <a:ext cx="3576200" cy="249606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4-1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4-2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 유지. 내용은 지워지지 않음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4-3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 버튼을 누르면 정보수정 선택 페이지로 이동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비밀번호수정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" name="Google Shape;268;g6afc53b778_0_50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g6afc53b778_0_501"/>
          <p:cNvGraphicFramePr/>
          <p:nvPr>
            <p:extLst>
              <p:ext uri="{D42A27DB-BD31-4B8C-83A1-F6EECF244321}">
                <p14:modId xmlns:p14="http://schemas.microsoft.com/office/powerpoint/2010/main" val="2812234905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&gt; 비밀번호수정 팝업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0" name="Google Shape;270;g6afc53b778_0_5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950" y="2225000"/>
            <a:ext cx="3695700" cy="18478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7433af6c4c_0_9"/>
          <p:cNvGraphicFramePr/>
          <p:nvPr/>
        </p:nvGraphicFramePr>
        <p:xfrm>
          <a:off x="8405350" y="955975"/>
          <a:ext cx="3575800" cy="359403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CR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버튼을 클릭해서 검색 종류인 [결재종류], [문서제목]을 선택.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 기본값은 [결재종류]로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CD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선택한 검색 종류로 찾을 내용을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[검색] 버튼을 클릭하면 검색 종류와 내용으로 해당되는 문서를 검색.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검색에 해당되는 결재문서를 바로 아래 15개 행에 출력.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찾을 내용 없이 [검색] 버튼 클릭 시 '검색어를 입력해주세요.' 라는 경고창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검색 종류와 입력한 내용으로 해당되는 문서가 없을 시 '없습니다.‘ 라는 경고창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7433af6c4c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516" y="1050167"/>
            <a:ext cx="6818618" cy="5675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2107821287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AM-APP-MAI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 smtClean="0"/>
                        <a:t>Approval01/</a:t>
                      </a:r>
                      <a:r>
                        <a:rPr lang="es" altLang="ko-KR" sz="1200" b="1" u="none" strike="noStrike" cap="none" dirty="0" smtClean="0"/>
                        <a:t>docList</a:t>
                      </a:r>
                      <a:r>
                        <a:rPr lang="en-US" sz="1200" b="1" u="none" strike="noStrike" cap="none" dirty="0" smtClean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g7433af6c4c_0_17"/>
          <p:cNvGraphicFramePr/>
          <p:nvPr/>
        </p:nvGraphicFramePr>
        <p:xfrm>
          <a:off x="8405350" y="955975"/>
          <a:ext cx="3575800" cy="325838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[수/발신]을 클릭시 수신, 발신별 오름차순/내림차순 정렬.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기본값은 수신으로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[결재상태]를 클릭시 완료, 진행, 대기/대기, 진행, 완료 순서로 정렬.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기본값은 대기, 진행, 완료순으로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[등록일자]를 클릭시 등록일자로 오름차순/내림차순 정렬.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기본값은 내림차순으로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내 문서함의 기본 정렬은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1순위 수/발신 ,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2순위 결재상태,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3순위 등록일자로 구성.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" name="Google Shape;286;g7433af6c4c_0_17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3467362128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 smtClean="0"/>
                        <a:t>Approval01/</a:t>
                      </a:r>
                      <a:r>
                        <a:rPr lang="es" altLang="ko-KR" sz="1200" b="1" u="none" strike="noStrike" cap="none" dirty="0" smtClean="0"/>
                        <a:t>docList</a:t>
                      </a:r>
                      <a:r>
                        <a:rPr lang="en-US" sz="1200" b="1" u="none" strike="noStrike" cap="none" dirty="0" smtClean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8" name="Google Shape;288;g7433af6c4c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461" y="1007038"/>
            <a:ext cx="6947478" cy="576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g7433af6c4c_0_25"/>
          <p:cNvGraphicFramePr/>
          <p:nvPr/>
        </p:nvGraphicFramePr>
        <p:xfrm>
          <a:off x="8418725" y="955975"/>
          <a:ext cx="3562425" cy="52963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CRUD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문서제목 항목의 각 제목 클릭시 해당 결재문서로 이동.</a:t>
                      </a:r>
                      <a:endParaRPr sz="14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[이전]을 클릭시 내 문서함의 페이지를 5단위(1~5, 6~10, 11~15 등)로 끊어서 이전으로 이동.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첫 단위(1~5)페이지에 있을 시 클릭만 되고 작동하지 않음.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[이전]을 클릭시 첫 페이지는 1,6,11,16,21 등의 페이지가 나옴.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[숫자]를 클릭시 각 페이지 수에 해당하는 내 문서함 페이지로 이동.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현재 잔류하고 있 는 페이지 수를 클릭해도 작동하지 않음.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[다음]을 클릭시 내 문서함의 페이지를 5단위(1~5, 6~10, 11~15 등)로 끊어서 다음으로 이동.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마지막 단위 페이지에 있을 시 클릭만 되고 작동하지 않음.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DB의 마지막 페이지 까지 계속 다음으로 이동.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[다음]을 클릭시 첫 페이지는 1,6,11,16,21 등의 페이지가 나옴.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[작성]을 클릭시 기안서 작성 페이지로 이동.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Approval01/draft.html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5" name="Google Shape;295;g7433af6c4c_0_25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7433af6c4c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882" y="1028601"/>
            <a:ext cx="6874634" cy="57184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3375491037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 smtClean="0"/>
                        <a:t>Approval01/</a:t>
                      </a:r>
                      <a:r>
                        <a:rPr lang="es" altLang="ko-KR" sz="1200" b="1" u="none" strike="noStrike" cap="none" dirty="0" smtClean="0"/>
                        <a:t>docList</a:t>
                      </a:r>
                      <a:r>
                        <a:rPr lang="en-US" sz="1200" b="1" u="none" strike="noStrike" cap="none" dirty="0" smtClean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1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F3A6F1-6FD7-41DA-93BD-060A98A4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22" y="1120426"/>
            <a:ext cx="5696745" cy="5534797"/>
          </a:xfrm>
          <a:prstGeom prst="rect">
            <a:avLst/>
          </a:prstGeom>
        </p:spPr>
      </p:pic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1406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id="{69E74EA7-7D86-4905-87C8-6A67739F8B40}"/>
              </a:ext>
            </a:extLst>
          </p:cNvPr>
          <p:cNvGraphicFramePr/>
          <p:nvPr>
            <p:extLst/>
          </p:nvPr>
        </p:nvGraphicFramePr>
        <p:xfrm>
          <a:off x="8404849" y="967025"/>
          <a:ext cx="3576326" cy="40724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기본값 ‘기안서’ 지정.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클릭하여 나오는</a:t>
                      </a:r>
                      <a:endParaRPr lang="e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기안서(</a:t>
                      </a:r>
                      <a:r>
                        <a:rPr lang="en-US" sz="900" u="none" strike="noStrike" cap="none" dirty="0"/>
                        <a:t>URL:Approval01/draft.html),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휴가신청서(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altLang="ko-KR" sz="900" u="none" strike="noStrike" cap="none" dirty="0"/>
                        <a:t>Approval01</a:t>
                      </a:r>
                      <a:r>
                        <a:rPr lang="en-US" sz="900" u="none" strike="noStrike" cap="none" dirty="0"/>
                        <a:t>/vacation.html)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선택하여 각 문서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altLang="ko-KR" sz="900" u="none" strike="noStrike" cap="none" dirty="0"/>
                        <a:t>]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이름, 직책, 소속 항목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로그인 유저 </a:t>
                      </a:r>
                      <a:r>
                        <a:rPr lang="ko-KR" altLang="en-US" sz="900" u="none" strike="noStrike" cap="none" dirty="0"/>
                        <a:t>정보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중간 결재자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직급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이름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문서 작성 완료 시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/>
                        <a:t>기안서</a:t>
                      </a:r>
                      <a:r>
                        <a:rPr lang="ko-KR" altLang="en-US" sz="900" u="none" strike="noStrike" cap="none" dirty="0"/>
                        <a:t> 상세 페이지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Approval01/createdDraftDoc.html)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‘[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]’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작성 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8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0f0b3563_0_32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91667-962F-408B-B110-AE436BDC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1" y="1177584"/>
            <a:ext cx="5706271" cy="5420481"/>
          </a:xfrm>
          <a:prstGeom prst="rect">
            <a:avLst/>
          </a:prstGeom>
        </p:spPr>
      </p:pic>
      <p:graphicFrame>
        <p:nvGraphicFramePr>
          <p:cNvPr id="8" name="Google Shape;325;g620f0b3563_0_56">
            <a:extLst>
              <a:ext uri="{FF2B5EF4-FFF2-40B4-BE49-F238E27FC236}">
                <a16:creationId xmlns:a16="http://schemas.microsoft.com/office/drawing/2014/main" id="{37D2F559-E07B-45BF-A23A-70F0B0E52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18427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580D177B-E936-48EE-BD2B-DCBCFF650D58}"/>
              </a:ext>
            </a:extLst>
          </p:cNvPr>
          <p:cNvGraphicFramePr/>
          <p:nvPr>
            <p:extLst/>
          </p:nvPr>
        </p:nvGraphicFramePr>
        <p:xfrm>
          <a:off x="8404849" y="967025"/>
          <a:ext cx="3576326" cy="47210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[제목]</a:t>
                      </a:r>
                      <a:r>
                        <a:rPr lang="e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7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[제목]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s" sz="900" u="none" strike="noStrike" cap="none" dirty="0"/>
                        <a:t> [등록]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/>
                        <a:t>'제목을 입력해주세요.’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A</a:t>
                      </a:r>
                      <a:r>
                        <a:rPr lang="es" sz="900" u="none" strike="noStrike" cap="none" dirty="0"/>
                        <a:t>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s" sz="900" u="none" strike="noStrike" cap="none" dirty="0"/>
                        <a:t>.</a:t>
                      </a:r>
                      <a:endParaRPr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7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[내용]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es" sz="900" u="none" strike="noStrike" cap="none" dirty="0"/>
                        <a:t>[등록] 버튼 </a:t>
                      </a:r>
                      <a:r>
                        <a:rPr lang="ko-KR" altLang="en-US" sz="900" u="none" strike="noStrike" cap="none" dirty="0"/>
                        <a:t>클릭</a:t>
                      </a:r>
                      <a:r>
                        <a:rPr lang="es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/>
                        <a:t>＇내용을 입력해주세요.’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A</a:t>
                      </a:r>
                      <a:r>
                        <a:rPr lang="es" sz="900" u="none" strike="noStrike" cap="none" dirty="0"/>
                        <a:t>lert </a:t>
                      </a:r>
                      <a:r>
                        <a:rPr lang="ko-KR" altLang="en-US" sz="900" u="none" strike="noStrike" cap="none" dirty="0"/>
                        <a:t>팝업</a:t>
                      </a:r>
                      <a:r>
                        <a:rPr lang="e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생성</a:t>
                      </a:r>
                      <a:r>
                        <a:rPr lang="es" sz="900" u="none" strike="noStrike" cap="none" dirty="0"/>
                        <a:t>.</a:t>
                      </a:r>
                      <a:endParaRPr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5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</a:t>
                      </a:r>
                      <a:r>
                        <a:rPr lang="en-US" altLang="ko-KR" sz="900" u="none" strike="noStrike" cap="none" dirty="0"/>
                        <a:t> 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63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72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0f0b3563_0_40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B501B-F886-4FFC-8720-4B12A7FC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65" y="1177584"/>
            <a:ext cx="5572903" cy="5420481"/>
          </a:xfrm>
          <a:prstGeom prst="rect">
            <a:avLst/>
          </a:prstGeom>
        </p:spPr>
      </p:pic>
      <p:graphicFrame>
        <p:nvGraphicFramePr>
          <p:cNvPr id="9" name="Google Shape;325;g620f0b3563_0_56">
            <a:extLst>
              <a:ext uri="{FF2B5EF4-FFF2-40B4-BE49-F238E27FC236}">
                <a16:creationId xmlns:a16="http://schemas.microsoft.com/office/drawing/2014/main" id="{3BE1F1BF-458D-4B93-8752-6978DF821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568684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287;g620f0b3563_0_24">
            <a:extLst>
              <a:ext uri="{FF2B5EF4-FFF2-40B4-BE49-F238E27FC236}">
                <a16:creationId xmlns:a16="http://schemas.microsoft.com/office/drawing/2014/main" id="{953BE2C2-7FE0-4A98-8853-FDB5B1A02FB2}"/>
              </a:ext>
            </a:extLst>
          </p:cNvPr>
          <p:cNvGraphicFramePr/>
          <p:nvPr>
            <p:extLst/>
          </p:nvPr>
        </p:nvGraphicFramePr>
        <p:xfrm>
          <a:off x="8404849" y="967026"/>
          <a:ext cx="3576326" cy="51244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기안서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상세 페이지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Approval01/createdDraftDoc.html)</a:t>
                      </a:r>
                      <a:r>
                        <a:rPr lang="en-US" altLang="ko-KR" sz="90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83043"/>
                  </a:ext>
                </a:extLst>
              </a:tr>
              <a:tr h="483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00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63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607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0f0b3563_0_48"/>
          <p:cNvSpPr/>
          <p:nvPr/>
        </p:nvSpPr>
        <p:spPr>
          <a:xfrm>
            <a:off x="118400" y="967025"/>
            <a:ext cx="8191882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F1171-824C-4CF6-9912-AE7FBEE0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80" y="1115663"/>
            <a:ext cx="5525271" cy="5544324"/>
          </a:xfrm>
          <a:prstGeom prst="rect">
            <a:avLst/>
          </a:prstGeom>
        </p:spPr>
      </p:pic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FD37CCD-3C3A-4936-B7FD-B2108D9F6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95981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9E5DD5BE-FC25-411D-A032-14E8190FBD94}"/>
              </a:ext>
            </a:extLst>
          </p:cNvPr>
          <p:cNvGraphicFramePr/>
          <p:nvPr>
            <p:extLst/>
          </p:nvPr>
        </p:nvGraphicFramePr>
        <p:xfrm>
          <a:off x="8404849" y="965862"/>
          <a:ext cx="3576326" cy="40724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기본값 ‘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s" altLang="ko-KR" sz="900" u="none" strike="noStrike" cap="none" dirty="0"/>
                        <a:t>’ 지정.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클릭하여 나오는</a:t>
                      </a:r>
                      <a:endParaRPr lang="e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기안서(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sz="900" u="none" strike="noStrike" cap="none" dirty="0"/>
                        <a:t>Approval01/draft.html),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휴가신청서(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altLang="ko-KR" sz="900" u="none" strike="noStrike" cap="none" dirty="0"/>
                        <a:t>Approval01</a:t>
                      </a:r>
                      <a:r>
                        <a:rPr lang="en-US" sz="900" u="none" strike="noStrike" cap="none" dirty="0"/>
                        <a:t>/vacation.html)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선택하여 각 문서로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altLang="ko-KR" sz="900" u="none" strike="noStrike" cap="none" dirty="0"/>
                        <a:t>]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이름, 직책, 소속 항목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로그인 유저 </a:t>
                      </a:r>
                      <a:r>
                        <a:rPr lang="ko-KR" altLang="en-US" sz="900" u="none" strike="noStrike" cap="none" dirty="0"/>
                        <a:t>정보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중간 결재자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직급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이름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문서 작성 완료 시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/>
                        <a:t>휴가신청서</a:t>
                      </a:r>
                      <a:r>
                        <a:rPr lang="ko-KR" altLang="en-US" sz="900" u="none" strike="noStrike" cap="none" dirty="0"/>
                        <a:t> 상세 페이지에서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Approval01/createdVacationDoc.html)</a:t>
                      </a:r>
                      <a:endParaRPr lang="ko-KR" alt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‘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]’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작성 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6898AAC0-4B1C-46D9-B84C-1F1840441AB9}"/>
              </a:ext>
            </a:extLst>
          </p:cNvPr>
          <p:cNvSpPr/>
          <p:nvPr/>
        </p:nvSpPr>
        <p:spPr>
          <a:xfrm>
            <a:off x="2770091" y="4026354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4C744F-D31A-43BF-9D13-B723B2727F6E}"/>
              </a:ext>
            </a:extLst>
          </p:cNvPr>
          <p:cNvSpPr/>
          <p:nvPr/>
        </p:nvSpPr>
        <p:spPr>
          <a:xfrm>
            <a:off x="3476771" y="4026354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9C0A55-2E17-4748-A34E-61119700731D}"/>
              </a:ext>
            </a:extLst>
          </p:cNvPr>
          <p:cNvSpPr/>
          <p:nvPr/>
        </p:nvSpPr>
        <p:spPr>
          <a:xfrm>
            <a:off x="4235195" y="4026354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50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20f0b3563_0_56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73B8CDC5-3632-452C-9307-69417E07F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32095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id="{4C1FB110-8785-42F1-B364-DB54B1F6B6C1}"/>
              </a:ext>
            </a:extLst>
          </p:cNvPr>
          <p:cNvGraphicFramePr/>
          <p:nvPr>
            <p:extLst/>
          </p:nvPr>
        </p:nvGraphicFramePr>
        <p:xfrm>
          <a:off x="8404849" y="965862"/>
          <a:ext cx="3576326" cy="24121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/>
                        <a:t>05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[제목]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신청 종류</a:t>
                      </a:r>
                      <a:r>
                        <a:rPr lang="es" sz="900" u="none" strike="noStrike" cap="none" dirty="0"/>
                        <a:t>] 연차, 병가, 휴가, 기타 선택.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글자 클릭 체크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기본값 연차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중복 선택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1139D90-67BB-4372-A1FB-9FC78494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0" y="1144242"/>
            <a:ext cx="5620534" cy="548716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ACD7347-99A9-4C73-8234-6067F97D5591}"/>
              </a:ext>
            </a:extLst>
          </p:cNvPr>
          <p:cNvSpPr/>
          <p:nvPr/>
        </p:nvSpPr>
        <p:spPr>
          <a:xfrm>
            <a:off x="2862454" y="4026355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A5E0C6-EFE2-4094-832E-A8E98AB80EEA}"/>
              </a:ext>
            </a:extLst>
          </p:cNvPr>
          <p:cNvSpPr/>
          <p:nvPr/>
        </p:nvSpPr>
        <p:spPr>
          <a:xfrm>
            <a:off x="3569134" y="4026355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6F16E6-C4D2-4519-8C4E-682C82A64393}"/>
              </a:ext>
            </a:extLst>
          </p:cNvPr>
          <p:cNvSpPr/>
          <p:nvPr/>
        </p:nvSpPr>
        <p:spPr>
          <a:xfrm>
            <a:off x="4327558" y="4026355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3"/>
          <p:cNvGraphicFramePr/>
          <p:nvPr/>
        </p:nvGraphicFramePr>
        <p:xfrm>
          <a:off x="8391420" y="955675"/>
          <a:ext cx="3589750" cy="3995502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(10자리 숫자)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(8자리 이상 15자리 이하 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숫자,문자,특수문자 포함)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9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 버튼을 누르면 입력값을 DB와 대조후 일치하면 메인페이지로 이동,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일치하지 않으면 alert을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하이퍼텍스트를 클릭하면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Main01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/registraion/reg.html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Google Shape;105;p3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3"/>
          <p:cNvGraphicFramePr/>
          <p:nvPr/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20f0b3563_0_64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5A000644-4121-49F4-9B5D-3C83AE874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95354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0D441B6-4DB9-49E4-B222-F7C93369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76" y="1168058"/>
            <a:ext cx="5601482" cy="5439534"/>
          </a:xfrm>
          <a:prstGeom prst="rect">
            <a:avLst/>
          </a:prstGeom>
        </p:spPr>
      </p:pic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2BAFF99-4AA4-4519-ADBA-0BE02E6D4FE9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37354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/>
                        <a:t>07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왼쪽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날짜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타이핑 입력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오른쪽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4B2464E-ECFA-493A-8A71-F68093ACB8C5}"/>
              </a:ext>
            </a:extLst>
          </p:cNvPr>
          <p:cNvSpPr/>
          <p:nvPr/>
        </p:nvSpPr>
        <p:spPr>
          <a:xfrm>
            <a:off x="2862454" y="3998646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C69DD7-EE0D-4869-9E4A-75D1ABA12E11}"/>
              </a:ext>
            </a:extLst>
          </p:cNvPr>
          <p:cNvSpPr/>
          <p:nvPr/>
        </p:nvSpPr>
        <p:spPr>
          <a:xfrm>
            <a:off x="3569134" y="3998646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B8377E-B443-497E-875B-55DAD4F4F28B}"/>
              </a:ext>
            </a:extLst>
          </p:cNvPr>
          <p:cNvSpPr/>
          <p:nvPr/>
        </p:nvSpPr>
        <p:spPr>
          <a:xfrm>
            <a:off x="4327558" y="3998646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6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0f0b3563_0_72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10632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87;g620f0b3563_0_24">
            <a:extLst>
              <a:ext uri="{FF2B5EF4-FFF2-40B4-BE49-F238E27FC236}">
                <a16:creationId xmlns:a16="http://schemas.microsoft.com/office/drawing/2014/main" id="{D8CCA2EA-1C24-4B50-98D2-EC8E6DEEE2E8}"/>
              </a:ext>
            </a:extLst>
          </p:cNvPr>
          <p:cNvGraphicFramePr/>
          <p:nvPr>
            <p:extLst/>
          </p:nvPr>
        </p:nvGraphicFramePr>
        <p:xfrm>
          <a:off x="8404849" y="952414"/>
          <a:ext cx="3576326" cy="3357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휴가 마지막 날 일수 입력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날짜를 올바르게 선택하세요</a:t>
                      </a: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텍스트 출력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587918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날짜를 올바르게 선택하세요</a:t>
                      </a: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 버튼 클릭 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20A257-3DD4-46EF-A494-AC68E28A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65" y="1215689"/>
            <a:ext cx="5572903" cy="534427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E883769-DC76-43C9-A7BD-F677754A961C}"/>
              </a:ext>
            </a:extLst>
          </p:cNvPr>
          <p:cNvSpPr/>
          <p:nvPr/>
        </p:nvSpPr>
        <p:spPr>
          <a:xfrm>
            <a:off x="2917872" y="3980173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345AFF1-F767-491C-A077-3A2BCB1E38B9}"/>
              </a:ext>
            </a:extLst>
          </p:cNvPr>
          <p:cNvSpPr/>
          <p:nvPr/>
        </p:nvSpPr>
        <p:spPr>
          <a:xfrm>
            <a:off x="3624552" y="3980173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A7E013-C125-4094-AF81-3FCF278292A1}"/>
              </a:ext>
            </a:extLst>
          </p:cNvPr>
          <p:cNvSpPr/>
          <p:nvPr/>
        </p:nvSpPr>
        <p:spPr>
          <a:xfrm>
            <a:off x="4382976" y="3980173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5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0f0b3563_0_72"/>
          <p:cNvSpPr/>
          <p:nvPr/>
        </p:nvSpPr>
        <p:spPr>
          <a:xfrm>
            <a:off x="118400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77508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ED29A582-8929-44F3-B441-A716474E5300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41978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1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</a:t>
                      </a:r>
                      <a:r>
                        <a:rPr lang="en-US" altLang="ko-KR" sz="900" u="none" strike="noStrike" cap="none" dirty="0"/>
                        <a:t> 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16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 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/>
                        <a:t>‘</a:t>
                      </a:r>
                      <a:r>
                        <a:rPr lang="ko-KR" altLang="en-US" sz="900" b="1" u="none" strike="noStrike" cap="none" dirty="0"/>
                        <a:t>제목을 입력해주세요</a:t>
                      </a:r>
                      <a:r>
                        <a:rPr lang="en-US" altLang="ko-KR" sz="900" b="1" u="none" strike="noStrike" cap="none" dirty="0"/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/>
                        <a:t>‘</a:t>
                      </a:r>
                      <a:r>
                        <a:rPr lang="ko-KR" altLang="en-US" sz="900" b="1" u="none" strike="noStrike" cap="none" dirty="0"/>
                        <a:t>날짜를 입력해주세요</a:t>
                      </a:r>
                      <a:r>
                        <a:rPr lang="en-US" altLang="ko-KR" sz="900" b="1" u="none" strike="noStrike" cap="none" dirty="0"/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/>
                        <a:t>‘</a:t>
                      </a:r>
                      <a:r>
                        <a:rPr lang="ko-KR" altLang="en-US" sz="900" b="1" u="none" strike="noStrike" cap="none" dirty="0"/>
                        <a:t>사유를 입력해주세요</a:t>
                      </a:r>
                      <a:r>
                        <a:rPr lang="en-US" altLang="ko-KR" sz="900" b="1" u="none" strike="noStrike" cap="none" dirty="0"/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362E546-5FCC-4FDE-AB53-309D04A3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58" y="1144242"/>
            <a:ext cx="552527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0f0b3563_0_72"/>
          <p:cNvSpPr/>
          <p:nvPr/>
        </p:nvSpPr>
        <p:spPr>
          <a:xfrm>
            <a:off x="118400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37911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5508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기간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휴가신청서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상세 페이지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(URL:Approval01/createdVacationDoc.html)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F5514C3-3E18-4E91-B990-F9C77BA7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00" y="1177584"/>
            <a:ext cx="5458587" cy="542048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2C9C0D9-351A-4B7A-A265-10A43B16A351}"/>
              </a:ext>
            </a:extLst>
          </p:cNvPr>
          <p:cNvSpPr/>
          <p:nvPr/>
        </p:nvSpPr>
        <p:spPr>
          <a:xfrm>
            <a:off x="2770091" y="3943228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9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47819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Approval01/vacationWait.html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251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 비활성화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93" y="1095978"/>
            <a:ext cx="5215509" cy="52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6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99809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Approval01/vacationWait.html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52735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5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휴가신청서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수정 페이지 이동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(URL:Approval01/vacationModify.html)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정말 삭제하시겠습니까</a:t>
                      </a: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6235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정말 삭제하시겠습니까</a:t>
                      </a: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문서 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90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 이동.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Approval01/docList.html)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19240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37496"/>
                  </a:ext>
                </a:extLst>
              </a:tr>
              <a:tr h="569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19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9" y="1241113"/>
            <a:ext cx="5311217" cy="52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36000" cy="584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65095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기안서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Approval01/draftModify.html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C8A6FC6E-C1E2-4C55-8B37-63CF82F6C23B}"/>
              </a:ext>
            </a:extLst>
          </p:cNvPr>
          <p:cNvGraphicFramePr/>
          <p:nvPr>
            <p:extLst/>
          </p:nvPr>
        </p:nvGraphicFramePr>
        <p:xfrm>
          <a:off x="8404850" y="955974"/>
          <a:ext cx="3576326" cy="4785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altLang="ko-KR" sz="900" u="none" strike="noStrike" cap="none" dirty="0"/>
                        <a:t>]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이름, 직책, 소속 항목</a:t>
                      </a:r>
                      <a:r>
                        <a:rPr lang="en-US" sz="900" u="none" strike="noStrike" cap="none" baseline="0" dirty="0"/>
                        <a:t> </a:t>
                      </a:r>
                      <a:r>
                        <a:rPr lang="ko-KR" altLang="en-US" sz="900" u="none" strike="noStrike" cap="none" baseline="0" dirty="0"/>
                        <a:t>입력</a:t>
                      </a:r>
                      <a:r>
                        <a:rPr lang="en-US" altLang="ko-KR" sz="900" u="none" strike="noStrike" cap="none" baseline="0" dirty="0"/>
                        <a:t>.</a:t>
                      </a:r>
                      <a:endParaRPr lang="e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중간 결재자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직급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이름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의 </a:t>
                      </a:r>
                      <a:r>
                        <a:rPr lang="en-U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작성 날짜 삭제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제목’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내용’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입력된 값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5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 활성화되어 수정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057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A26FC30-2EFB-42DF-9677-0F5B8C51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75" y="1221053"/>
            <a:ext cx="573485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4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360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0701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기안서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Approval01/draftModify.html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287;g620f0b3563_0_24">
            <a:extLst>
              <a:ext uri="{FF2B5EF4-FFF2-40B4-BE49-F238E27FC236}">
                <a16:creationId xmlns:a16="http://schemas.microsoft.com/office/drawing/2014/main" id="{3E01DB40-6A39-4117-809F-EF008CA557B9}"/>
              </a:ext>
            </a:extLst>
          </p:cNvPr>
          <p:cNvGraphicFramePr/>
          <p:nvPr>
            <p:extLst/>
          </p:nvPr>
        </p:nvGraphicFramePr>
        <p:xfrm>
          <a:off x="8404850" y="955973"/>
          <a:ext cx="3576326" cy="38934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[제목]</a:t>
                      </a:r>
                      <a:r>
                        <a:rPr lang="e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[제목]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s" sz="900" u="none" strike="noStrike" cap="none" dirty="0"/>
                        <a:t> [등록]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/>
                        <a:t>'제목을 입력해주세요.’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A</a:t>
                      </a:r>
                      <a:r>
                        <a:rPr lang="es" sz="900" u="none" strike="noStrike" cap="none" dirty="0"/>
                        <a:t>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s" sz="900" u="none" strike="noStrike" cap="none" dirty="0"/>
                        <a:t>.</a:t>
                      </a:r>
                      <a:endParaRPr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[내용]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es" sz="900" u="none" strike="noStrike" cap="none" dirty="0"/>
                        <a:t>[등록] 버튼 </a:t>
                      </a:r>
                      <a:r>
                        <a:rPr lang="ko-KR" altLang="en-US" sz="900" u="none" strike="noStrike" cap="none" dirty="0"/>
                        <a:t>클릭</a:t>
                      </a:r>
                      <a:r>
                        <a:rPr lang="es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/>
                        <a:t>＇내용을 입력해주세요.’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A</a:t>
                      </a:r>
                      <a:r>
                        <a:rPr lang="es" sz="900" u="none" strike="noStrike" cap="none" dirty="0"/>
                        <a:t>lert </a:t>
                      </a:r>
                      <a:r>
                        <a:rPr lang="ko-KR" altLang="en-US" sz="900" u="none" strike="noStrike" cap="none" dirty="0"/>
                        <a:t>팝업</a:t>
                      </a:r>
                      <a:r>
                        <a:rPr lang="e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생성</a:t>
                      </a:r>
                      <a:r>
                        <a:rPr lang="es" sz="900" u="none" strike="noStrike" cap="none" dirty="0"/>
                        <a:t>.</a:t>
                      </a:r>
                      <a:endParaRPr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</a:t>
                      </a:r>
                      <a:r>
                        <a:rPr lang="en-US" altLang="ko-KR" sz="900" u="none" strike="noStrike" cap="none" dirty="0"/>
                        <a:t> 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001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4" y="1165249"/>
            <a:ext cx="5445151" cy="54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5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360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05026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기안서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Approval01/draftModify.html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67D09034-3C4A-44FE-91AE-B057E5C01EB2}"/>
              </a:ext>
            </a:extLst>
          </p:cNvPr>
          <p:cNvGraphicFramePr/>
          <p:nvPr>
            <p:extLst/>
          </p:nvPr>
        </p:nvGraphicFramePr>
        <p:xfrm>
          <a:off x="8404850" y="955975"/>
          <a:ext cx="3576326" cy="4941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/>
                        <a:t>-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기안서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상세 페이지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Approval01/createdDraftModify.html)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1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30997"/>
                  </a:ext>
                </a:extLst>
              </a:tr>
              <a:tr h="741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이동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00772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76" y="1157864"/>
            <a:ext cx="5432847" cy="54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2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290358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87;g620f0b3563_0_24">
            <a:extLst>
              <a:ext uri="{FF2B5EF4-FFF2-40B4-BE49-F238E27FC236}">
                <a16:creationId xmlns:a16="http://schemas.microsoft.com/office/drawing/2014/main" id="{C0C4CF4E-6A89-4437-87BA-C0FC38051594}"/>
              </a:ext>
            </a:extLst>
          </p:cNvPr>
          <p:cNvGraphicFramePr/>
          <p:nvPr>
            <p:extLst/>
          </p:nvPr>
        </p:nvGraphicFramePr>
        <p:xfrm>
          <a:off x="8404850" y="955974"/>
          <a:ext cx="3576326" cy="48186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</a:t>
                      </a:r>
                      <a:endParaRPr lang="en-US" altLang="ko-KR" sz="900" u="none" strike="noStrike" cap="none" baseline="0" dirty="0">
                        <a:solidFill>
                          <a:schemeClr val="tx1"/>
                        </a:solidFill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이름</a:t>
                      </a:r>
                      <a:r>
                        <a:rPr lang="en-US" altLang="ko-KR" sz="900" u="none" strike="noStrike" cap="none" dirty="0"/>
                        <a:t> / </a:t>
                      </a:r>
                      <a:r>
                        <a:rPr lang="ko-KR" altLang="en-US" sz="900" u="none" strike="noStrike" cap="none" dirty="0"/>
                        <a:t>직책 </a:t>
                      </a:r>
                      <a:r>
                        <a:rPr lang="en-US" altLang="ko-KR" sz="900" u="none" strike="noStrike" cap="none" dirty="0"/>
                        <a:t>/ </a:t>
                      </a:r>
                      <a:r>
                        <a:rPr lang="ko-KR" altLang="en-US" sz="900" u="none" strike="noStrike" cap="none" dirty="0"/>
                        <a:t>소속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 </a:t>
                      </a:r>
                      <a:r>
                        <a:rPr lang="en-US" altLang="ko-KR" sz="900" u="none" strike="noStrike" cap="none" dirty="0"/>
                        <a:t>/ </a:t>
                      </a:r>
                      <a:r>
                        <a:rPr lang="ko-KR" altLang="en-US" sz="900" u="none" strike="noStrike" cap="none" dirty="0"/>
                        <a:t>중간 결재자 </a:t>
                      </a:r>
                      <a:r>
                        <a:rPr lang="en-US" altLang="ko-KR" sz="900" u="none" strike="noStrike" cap="none" dirty="0"/>
                        <a:t>/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의 </a:t>
                      </a:r>
                      <a:r>
                        <a:rPr lang="en-U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작성 날짜 삭제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제목’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종류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연차</a:t>
                      </a:r>
                      <a:r>
                        <a:rPr lang="en-US" altLang="ko-KR" sz="900" u="none" strike="noStrike" cap="none" dirty="0"/>
                        <a:t>’</a:t>
                      </a:r>
                      <a:endParaRPr lang="ko-KR" alt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 ‘2019-11-04’, ‘2019-11-05’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사유’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 값 확인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5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 종류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입력 활성화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수정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0579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68" y="1163770"/>
            <a:ext cx="5724664" cy="54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6afc53b778_0_0"/>
          <p:cNvGraphicFramePr/>
          <p:nvPr/>
        </p:nvGraphicFramePr>
        <p:xfrm>
          <a:off x="8403570" y="955675"/>
          <a:ext cx="3578250" cy="41834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사원번호를 입력하지 않을 때의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사원번호가 형식에 맞지 않을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비밀번호를 입력하지 않을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때의 경고메시지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비밀번호가 형식에 맞지</a:t>
                      </a:r>
                      <a:endParaRPr sz="10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않을 시 경고메시지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아이디 혹은 비밀번호가 db에 있는 값과 다를 시 경고메시지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3-6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 로그인 페이지로 이동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로그인페이지 경로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index.html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Google Shape;114;g6afc53b778_0_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6afc53b778_0_0"/>
          <p:cNvGraphicFramePr/>
          <p:nvPr/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로그인 &gt; 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sz="1800" b="1" u="none" strike="noStrike" cap="none"/>
                        <a:t>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/index.html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g6afc53b77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960" y="1090425"/>
            <a:ext cx="5337750" cy="43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/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87;g620f0b3563_0_24">
            <a:extLst>
              <a:ext uri="{FF2B5EF4-FFF2-40B4-BE49-F238E27FC236}">
                <a16:creationId xmlns:a16="http://schemas.microsoft.com/office/drawing/2014/main" id="{C0C4CF4E-6A89-4437-87BA-C0FC38051594}"/>
              </a:ext>
            </a:extLst>
          </p:cNvPr>
          <p:cNvGraphicFramePr/>
          <p:nvPr>
            <p:extLst/>
          </p:nvPr>
        </p:nvGraphicFramePr>
        <p:xfrm>
          <a:off x="8404850" y="955974"/>
          <a:ext cx="3576326" cy="24121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dirty="0"/>
                        <a:t>06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[제목]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신청 종류</a:t>
                      </a:r>
                      <a:r>
                        <a:rPr lang="es" sz="900" u="none" strike="noStrike" cap="none" dirty="0"/>
                        <a:t>] 연차, 병가, 휴가, 기타 선택.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글자 클릭 체크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기본값 연차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중복 선택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78" y="1287379"/>
            <a:ext cx="5297043" cy="5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00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14503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287;g620f0b3563_0_24">
            <a:extLst>
              <a:ext uri="{FF2B5EF4-FFF2-40B4-BE49-F238E27FC236}">
                <a16:creationId xmlns:a16="http://schemas.microsoft.com/office/drawing/2014/main" id="{72BAFF99-4AA4-4519-ADBA-0BE02E6D4FE9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37354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/>
                        <a:t>08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왼쪽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날짜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타이핑 입력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오른쪽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79" y="1191092"/>
            <a:ext cx="5534241" cy="53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4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77988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D8CCA2EA-1C24-4B50-98D2-EC8E6DEEE2E8}"/>
              </a:ext>
            </a:extLst>
          </p:cNvPr>
          <p:cNvGraphicFramePr/>
          <p:nvPr>
            <p:extLst/>
          </p:nvPr>
        </p:nvGraphicFramePr>
        <p:xfrm>
          <a:off x="8404849" y="952414"/>
          <a:ext cx="3576326" cy="3357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휴가 마지막 날 일수 입력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날짜를 올바르게 선택하세요</a:t>
                      </a: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텍스트 출력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587918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ko-KR" altLang="en-U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날짜를 올바르게 선택하세요</a:t>
                      </a:r>
                      <a:r>
                        <a:rPr lang="en-U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 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1" y="1205740"/>
            <a:ext cx="5632378" cy="53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8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35635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ED29A582-8929-44F3-B441-A716474E5300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3471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1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</a:t>
                      </a:r>
                      <a:r>
                        <a:rPr lang="en-US" altLang="ko-KR" sz="900" u="none" strike="noStrike" cap="none" dirty="0"/>
                        <a:t> 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17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이하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 초과 타이핑 불가능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 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/>
                        <a:t>‘</a:t>
                      </a:r>
                      <a:r>
                        <a:rPr lang="ko-KR" altLang="en-US" sz="900" b="1" u="none" strike="noStrike" cap="none" dirty="0"/>
                        <a:t>제목을 입력해주세요</a:t>
                      </a:r>
                      <a:r>
                        <a:rPr lang="en-US" altLang="ko-KR" sz="900" b="1" u="none" strike="noStrike" cap="none" dirty="0"/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 err="1"/>
                        <a:t>미입력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u="none" strike="noStrike" cap="none" dirty="0"/>
                        <a:t>‘</a:t>
                      </a:r>
                      <a:r>
                        <a:rPr lang="ko-KR" altLang="en-US" sz="900" b="1" u="none" strike="noStrike" cap="none" dirty="0"/>
                        <a:t>사유를 입력해주세요</a:t>
                      </a:r>
                      <a:r>
                        <a:rPr lang="en-US" altLang="ko-KR" sz="900" b="1" u="none" strike="noStrike" cap="none" dirty="0"/>
                        <a:t>.’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Alert </a:t>
                      </a:r>
                      <a:r>
                        <a:rPr lang="ko-KR" altLang="en-US" sz="900" u="none" strike="noStrike" cap="none" dirty="0"/>
                        <a:t>팝업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32" y="1313378"/>
            <a:ext cx="5279136" cy="51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0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0440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5508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기간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생성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‘등록하시겠습니까?’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휴가신청서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상세 페이지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(URL:Approval01/createdVacationModify.html)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53" y="1229778"/>
            <a:ext cx="5316093" cy="53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90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58473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AM-APP-MAI-PRO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결재진행문서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Approval01/draftProgress.html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4895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9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212157"/>
            <a:ext cx="5316303" cy="5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3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84691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AM-APP-MAI-COM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결재완료문서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Approval01/draftApproval.html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/>
          </p:nvPr>
        </p:nvGraphicFramePr>
        <p:xfrm>
          <a:off x="8404849" y="965861"/>
          <a:ext cx="3576326" cy="4895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9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소멸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49" y="1183106"/>
            <a:ext cx="5355702" cy="54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8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g7433af6c4c_0_108"/>
          <p:cNvGraphicFramePr/>
          <p:nvPr/>
        </p:nvGraphicFramePr>
        <p:xfrm>
          <a:off x="8405350" y="955975"/>
          <a:ext cx="3575800" cy="359403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좌측 “전체,부서,취미,자유”를 클릭시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해당 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 클릭시 상세페이지로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글쓰기에서 작성시 -게시판 열에서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전체,부서,취미,자유중 지정한 게시판으로 지정되며 현재 아이디의 닉네임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(작성자) 도 같이저장된다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-번호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 작성순번으로 번호가 지정됨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(관리자는 공지로 최상단 지정할수 있음)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-생성날짜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인터넷 시간을 중심으로 생성날짜가 지정됨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Google Shape;304;g7433af6c4c_0_10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7433af6c4c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0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g7433af6c4c_0_10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차현진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Board01/noticeBoard.html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7433af6c4c_0_116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strike="noStrike" cap="none"/>
                        <a:t> 1개씩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상세페이지에서 추천에 따라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strike="noStrike" cap="none"/>
                        <a:t>작성게시판으로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strike="noStrike" cap="non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strike="noStrike" cap="none"/>
                        <a:t>따른 검색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3" name="Google Shape;313;g7433af6c4c_0_11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7433af6c4c_0_11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Board01/noticeBoard.html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5" name="Google Shape;315;g7433af6c4c_0_116" descr="C:\Users\kosmo_22\Desktop\화면설계서 jpg\전체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160" y="1045565"/>
            <a:ext cx="5372099" cy="56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433af6c4c_0_124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g7433af6c4c_0_12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메인(부서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Board01/department.html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3" name="Google Shape;323;g7433af6c4c_0_124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좌측 “전체,부서,취미,자유”를 클릭시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해당 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 클릭시 상세페이지로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글쓰기에서 작성시 -게시판 열에서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전체,부서,취미,자유중 지정한 게시판으로 지정되며 현재 아이디의 닉네임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(작성자) 도 같이저장된다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-번호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 작성순번으로 번호가 지정됨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(관리자는 공지로 최상단 지정할수 있음)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-생성날짜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인터넷 시간을 중심으로 생성날짜가 지정됨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4" name="Google Shape;324;g7433af6c4c_0_124" descr="C:\Users\kosmo_22\Desktop\화면설계서 jpg\부서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739" y="1228442"/>
            <a:ext cx="6862918" cy="531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4"/>
          <p:cNvGraphicFramePr/>
          <p:nvPr/>
        </p:nvGraphicFramePr>
        <p:xfrm>
          <a:off x="8401320" y="961390"/>
          <a:ext cx="3574125" cy="5841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사원번호(10자리 숫자)를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 중복여부 확인. 클릭시 새창으로 중복을 확인한다.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 중복확인페이지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Main01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/registration/enoCheck.html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비밀번호(8자리 이상 15자리 이하 숫자,문자,특수문자 포함)를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부서의 대분류 선택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 소분류 선택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6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클릭시 팝업창에 사용자이름과 함께 가입완료 메시지 출력 후 로그인페이지로 이동, 형식에 맞지 않을 시 각 요소의 경고 메시지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1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 시 경고메시지 출력 후 로그인페이지로 이동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3" name="Google Shape;123;p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Main01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/registraion/reg.html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8305" y="1097915"/>
            <a:ext cx="4620260" cy="544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433af6c4c_0_13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g7433af6c4c_0_13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메인(부서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Board01/department.html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2" name="Google Shape;332;g7433af6c4c_0_132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strike="noStrike" cap="none"/>
                        <a:t> 1개씩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상세페이지에서 추천에 따라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strike="noStrike" cap="none"/>
                        <a:t>작성게시판으로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strike="noStrike" cap="non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strike="noStrike" cap="none"/>
                        <a:t>따른 검색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3" name="Google Shape;333;g7433af6c4c_0_132" descr="C:\Users\kosmo_22\Desktop\화면설계서 jpg\부서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51" y="1105179"/>
            <a:ext cx="6749689" cy="556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33af6c4c_0_14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g7433af6c4c_0_1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메인(취미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Board01/hobby.html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1" name="Google Shape;341;g7433af6c4c_0_140"/>
          <p:cNvGraphicFramePr/>
          <p:nvPr/>
        </p:nvGraphicFramePr>
        <p:xfrm>
          <a:off x="8403275" y="1009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좌측 “전체,부서,취미,자유”를 클릭시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해당 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 클릭시 상세페이지로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글쓰기에서 작성시 -게시판 열에서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전체,부서,취미,자유중 지정한 게시판으로 지정되며 현재 아이디의 닉네임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(작성자) 도 같이저장된다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-번호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 작성순번으로 번호가 지정됨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(관리자는 공지로 최상단 지정할수 있음)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-생성날짜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인터넷 시간을 중심으로 생성날짜가 지정됨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2" name="Google Shape;342;g7433af6c4c_0_140" descr="C:\Users\kosmo_22\Desktop\화면설계서 jpg\취미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88" y="1126675"/>
            <a:ext cx="7041830" cy="552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33af6c4c_0_14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g7433af6c4c_0_14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메인(취미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Board01/hobby.html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Google Shape;350;g7433af6c4c_0_148"/>
          <p:cNvGraphicFramePr/>
          <p:nvPr/>
        </p:nvGraphicFramePr>
        <p:xfrm>
          <a:off x="84166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3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strike="noStrike" cap="none"/>
                        <a:t> 1개씩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상세페이지에서 추천에 따라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strike="noStrike" cap="none"/>
                        <a:t>작성게시판으로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strike="noStrike" cap="non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strike="noStrike" cap="none"/>
                        <a:t>따른 검색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1" name="Google Shape;351;g7433af6c4c_0_148" descr="C:\Users\kosmo_22\Desktop\화면설계서 jpg\취미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47" y="1080970"/>
            <a:ext cx="6843713" cy="561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33af6c4c_0_15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7433af6c4c_0_15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메인(자유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Board01/free.html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9" name="Google Shape;359;g7433af6c4c_0_156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좌측 “전체,부서,취미,자유”를 클릭시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해당 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 클릭시 상세페이지로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글쓰기에서 작성시 -게시판 열에서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전체,부서,취미,자유중 지정한 게시판으로 지정되며 현재 아이디의 닉네임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(작성자) 도 같이저장된다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-번호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 작성순번으로 번호가 지정됨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(관리자는 공지로 최상단 지정할수 있음)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-생성날짜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인터넷 시간을 중심으로 생성날짜가 지정됨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0" name="Google Shape;360;g7433af6c4c_0_156" descr="C:\Users\kosmo_22\Desktop\화면설계서 jpg\자유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079" y="1092410"/>
            <a:ext cx="7114238" cy="559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433af6c4c_0_164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7433af6c4c_0_16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메인(자유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Board01/free.html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" name="Google Shape;368;g7433af6c4c_0_164"/>
          <p:cNvGraphicFramePr/>
          <p:nvPr/>
        </p:nvGraphicFramePr>
        <p:xfrm>
          <a:off x="8403275" y="955975"/>
          <a:ext cx="3577900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strike="noStrike" cap="none"/>
                        <a:t> 1개씩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상세페이지에서 추천에 따라 증가됨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strike="noStrike" cap="none"/>
                        <a:t>작성게시판으로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strike="noStrike" cap="non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strike="noStrike" cap="none"/>
                        <a:t>따른 검색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9" name="Google Shape;369;g7433af6c4c_0_164" descr="C:\Users\kosmo_22\Desktop\화면설계서 jpg\자유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838" y="1106693"/>
            <a:ext cx="6800720" cy="556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g7433af6c4c_0_172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게시판페이지 부서,취미,자유중에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공지로 지정시 게시판에서 게시 번호 상관없이 최상단으로 위치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 화면에 보여질 제목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첨부파일 형식에 따른 첨부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내용을 입력시 상세페이지에 보여짐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돌아가기버튼 클릭시 경고창이 나오며 확인시 게시판페이지로 이동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취소시 현재 페이지 유지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임시저장시 해당 아이디의 DB로 저장된 후에 다시 글쓰기 버튼을 눌렀을때 기록한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글이 자동으로 작성됨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작성하기버튼을 클릭하면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현재 입력한 모든게 db로 저장된후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 페이지에 형식에 맞게 저장됨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6" name="Google Shape;376;g7433af6c4c_0_17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7433af6c4c_0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0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78" name="Google Shape;378;g7433af6c4c_0_17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AM-NOB-MAI-WRI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글쓰기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Board01/write.html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g7433af6c4c_0_180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CRUD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DB로부터 작성한 제목을 읽어옴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대제목 아래에는 작성자,댓글, 조회수,추천수 ,생성시간순으로 표시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이전글,다음글 클릭시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 게시글의 바로 전,후의 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수정하기 클릭시 현재 저장되어 있는 게시글을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글쓰기 게시판으로 이동 (관리자는 수정 불가)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목록으로 를 클릭시 전체게시판으로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작성자의 상세글을 작성한 내용을 표시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5" name="Google Shape;385;g7433af6c4c_0_18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7433af6c4c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0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87" name="Google Shape;387;g7433af6c4c_0_1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Board01/details.html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g7433af6c4c_0_188"/>
          <p:cNvGraphicFramePr/>
          <p:nvPr/>
        </p:nvGraphicFramePr>
        <p:xfrm>
          <a:off x="84166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추천을 누르면 상세페이지에서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갱신됨 한번더 누르면 추천 취소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삭제 버튼 클릭시 확인버튼이 나옴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댓글 입력하면 댓글이 등록이되며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작성자 이름과 올린시각과 내용이작성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댓글의 추천수를 클릭시 그 댓글에 대한 추천수가 증가됨(아이디당 1번)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한번더 클릭시 추천취소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관리자와 작성자에 한해서 댓글삭제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댓글 수정 클릭시 댓글 수정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4" name="Google Shape;394;g7433af6c4c_0_18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433af6c4c_0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188" y="1007825"/>
            <a:ext cx="6480000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96" name="Google Shape;396;g7433af6c4c_0_1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Board01/details.html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fc53b778_0_83"/>
          <p:cNvSpPr/>
          <p:nvPr/>
        </p:nvSpPr>
        <p:spPr>
          <a:xfrm>
            <a:off x="118110" y="967105"/>
            <a:ext cx="82296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g6afc53b778_0_83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 &gt; </a:t>
                      </a:r>
                      <a:r>
                        <a:rPr lang="en-US" sz="1800" b="1" u="none" strike="noStrike" cap="none"/>
                        <a:t>회원가입 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Main01/registraion/reg.html</a:t>
                      </a:r>
                      <a:endParaRPr sz="85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g6afc53b778_0_83"/>
          <p:cNvGraphicFramePr/>
          <p:nvPr/>
        </p:nvGraphicFramePr>
        <p:xfrm>
          <a:off x="8403570" y="961390"/>
          <a:ext cx="3571900" cy="4808183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사원번호를 입력하지 않을 때의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8-2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이름을 입력하지 않을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8-3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/>
                        <a:t>비밀번호를 입력하지 않을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때의 경고메시지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8-4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비밀번호가 형식에 맞지</a:t>
                      </a:r>
                      <a:endParaRPr sz="10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않을 시 경고메시지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8-5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 확인을 입력하지 않을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8-6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비밀번호와 비밀번호 확인이 다를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8-7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부서를 선택하지 않을 시 경고메시지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 회원가입 페이지로 이동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회원가입페이지 경로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Main01/registration/reg.html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4" name="Google Shape;134;g6afc53b778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346" y="1241400"/>
            <a:ext cx="4964724" cy="4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afc53b778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5901" y="5218400"/>
            <a:ext cx="2592775" cy="1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afc53b778_0_167"/>
          <p:cNvSpPr/>
          <p:nvPr/>
        </p:nvSpPr>
        <p:spPr>
          <a:xfrm>
            <a:off x="118110" y="967105"/>
            <a:ext cx="82296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g6afc53b778_0_167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 &gt; </a:t>
                      </a:r>
                      <a:r>
                        <a:rPr lang="en-US" sz="1800" b="1" u="none" strike="noStrike" cap="none"/>
                        <a:t>회원가입 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Main01/registraion/reg.html</a:t>
                      </a:r>
                      <a:endParaRPr sz="85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Google Shape;143;g6afc53b778_0_167"/>
          <p:cNvGraphicFramePr/>
          <p:nvPr/>
        </p:nvGraphicFramePr>
        <p:xfrm>
          <a:off x="8451220" y="961390"/>
          <a:ext cx="3524250" cy="253940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9-1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9-2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페이지에 머무름내용은 지워지지 않음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9-3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 버튼을 누르면 로그인 페이지로 이동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로그인페이지 경로</a:t>
                      </a:r>
                      <a:endParaRPr sz="10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index.html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" name="Google Shape;144;g6afc53b778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100" y="2423825"/>
            <a:ext cx="3524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5"/>
          <p:cNvGraphicFramePr/>
          <p:nvPr/>
        </p:nvGraphicFramePr>
        <p:xfrm>
          <a:off x="8396370" y="1013460"/>
          <a:ext cx="3579100" cy="3731636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페이지에 연동된 사원번호가 자동으로 입력</a:t>
                      </a:r>
                      <a:r>
                        <a:rPr lang="en-US" sz="900" u="none" strike="noStrike" cap="none"/>
                        <a:t>됨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 중복여부 확인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 경우 경고메시지를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아닐경우 사용버튼을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 경우 메시지를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아닐경우 메시지와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버튼을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05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사용버튼 클릭 시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회원가입페이지로 이동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입력한 사원번호가 회원가입페이지의 사원번호란에 표시됨</a:t>
                      </a:r>
                      <a:endParaRPr sz="900" u="none" strike="noStrike" cap="none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회원가입페이지 경로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Main01/registration/reg.html</a:t>
                      </a:r>
                      <a:endParaRPr sz="900" u="none" strike="noStrike" cap="none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>
            <a:off x="118100" y="967100"/>
            <a:ext cx="82299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AM-LOG-REG-CHK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회원가입&gt;사원번호 중복확인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/>
                        <a:t>Main01</a:t>
                      </a:r>
                      <a:r>
                        <a:rPr lang="en-US" sz="8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/registration/enoCheck.html</a:t>
                      </a:r>
                      <a:endParaRPr sz="85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513" y="2121200"/>
            <a:ext cx="63150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6"/>
          <p:cNvGraphicFramePr/>
          <p:nvPr/>
        </p:nvGraphicFramePr>
        <p:xfrm>
          <a:off x="8391445" y="955675"/>
          <a:ext cx="3590350" cy="577946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클릭시 로그인페이지로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확인페이지로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확인페이지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Main01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메인탭 클릭시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Main01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 탭 클릭시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메인페이지로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Approval01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/docList.html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탭 클릭시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메인페이지로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게시판메인페이지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Board01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/noticeBoardMain.html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탭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확인페이지로 이동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3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내정보수정확인 페이지 경로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Main01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0" name="Google Shape;160;p6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6" descr="C:/Users/Kosmo_18/AppData/Roaming/PolarisOffice/ETemp/12404_18702648/fImage27158231263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510" y="1126490"/>
            <a:ext cx="6334760" cy="552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5000</Words>
  <Application>Microsoft Office PowerPoint</Application>
  <PresentationFormat>와이드스크린</PresentationFormat>
  <Paragraphs>1798</Paragraphs>
  <Slides>57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맑은 고딕</vt:lpstr>
      <vt:lpstr>Arial</vt:lpstr>
      <vt:lpstr>Office 테마</vt:lpstr>
      <vt:lpstr>전자결재시스템 화면 설계서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cp:lastModifiedBy>이 진호</cp:lastModifiedBy>
  <cp:revision>21</cp:revision>
  <cp:lastPrinted>2019-11-14T12:55:00Z</cp:lastPrinted>
  <dcterms:modified xsi:type="dcterms:W3CDTF">2019-11-14T12:55:23Z</dcterms:modified>
</cp:coreProperties>
</file>