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23AC5-B5A9-4752-9EBD-E8DA5E31DB87}" type="datetimeFigureOut">
              <a:rPr lang="en-US" smtClean="0"/>
              <a:t>8/8/2020</a:t>
            </a:fld>
            <a:endParaRPr lang="en-US"/>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B48E1C-E235-4256-8559-B3CBD7F823E3}" type="slidenum">
              <a:rPr lang="en-US" smtClean="0"/>
              <a:t>‹#›</a:t>
            </a:fld>
            <a:endParaRPr lang="en-US"/>
          </a:p>
        </p:txBody>
      </p:sp>
    </p:spTree>
    <p:extLst>
      <p:ext uri="{BB962C8B-B14F-4D97-AF65-F5344CB8AC3E}">
        <p14:creationId xmlns:p14="http://schemas.microsoft.com/office/powerpoint/2010/main" val="29097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a:p>
        </p:txBody>
      </p:sp>
      <p:sp>
        <p:nvSpPr>
          <p:cNvPr id="4" name="Θέση αριθμού διαφάνειας 3"/>
          <p:cNvSpPr>
            <a:spLocks noGrp="1"/>
          </p:cNvSpPr>
          <p:nvPr>
            <p:ph type="sldNum" sz="quarter" idx="10"/>
          </p:nvPr>
        </p:nvSpPr>
        <p:spPr/>
        <p:txBody>
          <a:bodyPr/>
          <a:lstStyle/>
          <a:p>
            <a:fld id="{7AB48E1C-E235-4256-8559-B3CBD7F823E3}" type="slidenum">
              <a:rPr lang="en-US" smtClean="0"/>
              <a:t>7</a:t>
            </a:fld>
            <a:endParaRPr lang="en-US"/>
          </a:p>
        </p:txBody>
      </p:sp>
    </p:spTree>
    <p:extLst>
      <p:ext uri="{BB962C8B-B14F-4D97-AF65-F5344CB8AC3E}">
        <p14:creationId xmlns:p14="http://schemas.microsoft.com/office/powerpoint/2010/main" val="4030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l-GR" smtClean="0"/>
              <a:t>Στυλ κύριου τίτλου</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F2853615-BFDE-46DE-814C-47EC6EF6D371}" type="datetimeFigureOut">
              <a:rPr lang="el-GR" smtClean="0"/>
              <a:t>8/8/2020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Date Placeholder 3"/>
          <p:cNvSpPr>
            <a:spLocks noGrp="1"/>
          </p:cNvSpPr>
          <p:nvPr>
            <p:ph type="dt" sz="half" idx="10"/>
          </p:nvPr>
        </p:nvSpPr>
        <p:spPr/>
        <p:txBody>
          <a:bodyPr/>
          <a:lstStyle/>
          <a:p>
            <a:fld id="{F2853615-BFDE-46DE-814C-47EC6EF6D371}" type="datetimeFigureOut">
              <a:rPr lang="el-GR" smtClean="0"/>
              <a:t>8/8/2020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2853615-BFDE-46DE-814C-47EC6EF6D371}" type="datetimeFigureOut">
              <a:rPr lang="el-GR" smtClean="0"/>
              <a:t>8/8/2020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F53439-851E-44AD-84B1-B6BFC3D0C743}" type="slidenum">
              <a:rPr lang="el-GR" smtClean="0"/>
              <a:t>‹#›</a:t>
            </a:fld>
            <a:endParaRPr lang="el-G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Date Placeholder 3"/>
          <p:cNvSpPr>
            <a:spLocks noGrp="1"/>
          </p:cNvSpPr>
          <p:nvPr>
            <p:ph type="dt" sz="half" idx="10"/>
          </p:nvPr>
        </p:nvSpPr>
        <p:spPr/>
        <p:txBody>
          <a:bodyPr/>
          <a:lstStyle/>
          <a:p>
            <a:fld id="{F2853615-BFDE-46DE-814C-47EC6EF6D371}" type="datetimeFigureOut">
              <a:rPr lang="el-GR" smtClean="0"/>
              <a:t>8/8/2020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F53439-851E-44AD-84B1-B6BFC3D0C743}" type="slidenum">
              <a:rPr lang="el-GR" smtClean="0"/>
              <a:t>‹#›</a:t>
            </a:fld>
            <a:endParaRPr lang="el-GR"/>
          </a:p>
        </p:txBody>
      </p:sp>
      <p:sp>
        <p:nvSpPr>
          <p:cNvPr id="7" name="Title 6"/>
          <p:cNvSpPr>
            <a:spLocks noGrp="1"/>
          </p:cNvSpPr>
          <p:nvPr>
            <p:ph type="title"/>
          </p:nvPr>
        </p:nvSpPr>
        <p:spPr/>
        <p:txBody>
          <a:bodyPr/>
          <a:lstStyle/>
          <a:p>
            <a:r>
              <a:rPr lang="el-GR" smtClean="0"/>
              <a:t>Στυλ κύριου τίτλου</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F2853615-BFDE-46DE-814C-47EC6EF6D371}" type="datetimeFigureOut">
              <a:rPr lang="el-GR" smtClean="0"/>
              <a:t>8/8/2020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5" name="Date Placeholder 4"/>
          <p:cNvSpPr>
            <a:spLocks noGrp="1"/>
          </p:cNvSpPr>
          <p:nvPr>
            <p:ph type="dt" sz="half" idx="10"/>
          </p:nvPr>
        </p:nvSpPr>
        <p:spPr/>
        <p:txBody>
          <a:bodyPr/>
          <a:lstStyle/>
          <a:p>
            <a:fld id="{F2853615-BFDE-46DE-814C-47EC6EF6D371}" type="datetimeFigureOut">
              <a:rPr lang="el-GR" smtClean="0"/>
              <a:t>8/8/2020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DF53439-851E-44AD-84B1-B6BFC3D0C743}" type="slidenum">
              <a:rPr lang="el-GR" smtClean="0"/>
              <a:t>‹#›</a:t>
            </a:fld>
            <a:endParaRPr lang="el-GR"/>
          </a:p>
        </p:txBody>
      </p:sp>
      <p:sp>
        <p:nvSpPr>
          <p:cNvPr id="9" name="Content Placeholder 8"/>
          <p:cNvSpPr>
            <a:spLocks noGrp="1"/>
          </p:cNvSpPr>
          <p:nvPr>
            <p:ph sz="quarter" idx="13"/>
          </p:nvPr>
        </p:nvSpPr>
        <p:spPr>
          <a:xfrm>
            <a:off x="676655" y="2679192"/>
            <a:ext cx="3822192" cy="34472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F2853615-BFDE-46DE-814C-47EC6EF6D371}" type="datetimeFigureOut">
              <a:rPr lang="el-GR" smtClean="0"/>
              <a:t>8/8/2020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Date Placeholder 2"/>
          <p:cNvSpPr>
            <a:spLocks noGrp="1"/>
          </p:cNvSpPr>
          <p:nvPr>
            <p:ph type="dt" sz="half" idx="10"/>
          </p:nvPr>
        </p:nvSpPr>
        <p:spPr/>
        <p:txBody>
          <a:bodyPr/>
          <a:lstStyle/>
          <a:p>
            <a:fld id="{F2853615-BFDE-46DE-814C-47EC6EF6D371}" type="datetimeFigureOut">
              <a:rPr lang="el-GR" smtClean="0"/>
              <a:t>8/8/2020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2853615-BFDE-46DE-814C-47EC6EF6D371}" type="datetimeFigureOut">
              <a:rPr lang="el-GR" smtClean="0"/>
              <a:t>8/8/2020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2853615-BFDE-46DE-814C-47EC6EF6D371}" type="datetimeFigureOut">
              <a:rPr lang="el-GR" smtClean="0"/>
              <a:t>8/8/2020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DF53439-851E-44AD-84B1-B6BFC3D0C743}" type="slidenum">
              <a:rPr lang="el-GR" smtClean="0"/>
              <a:t>‹#›</a:t>
            </a:fld>
            <a:endParaRPr lang="el-G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l-GR" smtClean="0"/>
              <a:t>Στυλ κύριου τίτλου</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l-GR" smtClean="0"/>
              <a:t>Στυλ κύριου τίτλου</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F2853615-BFDE-46DE-814C-47EC6EF6D371}" type="datetimeFigureOut">
              <a:rPr lang="el-GR" smtClean="0"/>
              <a:t>8/8/2020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DF53439-851E-44AD-84B1-B6BFC3D0C743}" type="slidenum">
              <a:rPr lang="el-GR" smtClean="0"/>
              <a:t>‹#›</a:t>
            </a:fld>
            <a:endParaRPr lang="el-G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μια εικόνα</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l-GR" smtClean="0"/>
              <a:t>Στυλ κύριου τίτλου</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2853615-BFDE-46DE-814C-47EC6EF6D371}" type="datetimeFigureOut">
              <a:rPr lang="el-GR" smtClean="0"/>
              <a:t>8/8/2020</a:t>
            </a:fld>
            <a:endParaRPr lang="el-G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l-G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DF53439-851E-44AD-84B1-B6BFC3D0C743}" type="slidenum">
              <a:rPr lang="el-GR" smtClean="0"/>
              <a:t>‹#›</a:t>
            </a:fld>
            <a:endParaRPr lang="el-G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ExT_f9uwQsc" TargetMode="External"/><Relationship Id="rId2" Type="http://schemas.openxmlformats.org/officeDocument/2006/relationships/hyperlink" Target="https://github.com/soulpan/epl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catalog.data.gov/dataset/electric-vehicle-population-data"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755576" y="404664"/>
            <a:ext cx="7772400" cy="743396"/>
          </a:xfrm>
        </p:spPr>
        <p:txBody>
          <a:bodyPr>
            <a:normAutofit fontScale="90000"/>
          </a:bodyPr>
          <a:lstStyle/>
          <a:p>
            <a:r>
              <a:rPr lang="en-US" dirty="0" err="1" smtClean="0"/>
              <a:t>Eplug</a:t>
            </a:r>
            <a:r>
              <a:rPr lang="en-US" dirty="0" smtClean="0"/>
              <a:t> Web Application</a:t>
            </a:r>
            <a:endParaRPr lang="en-US" dirty="0"/>
          </a:p>
        </p:txBody>
      </p:sp>
      <p:sp>
        <p:nvSpPr>
          <p:cNvPr id="3" name="Υπότιτλος 2"/>
          <p:cNvSpPr>
            <a:spLocks noGrp="1"/>
          </p:cNvSpPr>
          <p:nvPr>
            <p:ph type="subTitle" idx="1"/>
          </p:nvPr>
        </p:nvSpPr>
        <p:spPr>
          <a:xfrm>
            <a:off x="1475656" y="1412776"/>
            <a:ext cx="6400800" cy="1456185"/>
          </a:xfrm>
        </p:spPr>
        <p:txBody>
          <a:bodyPr>
            <a:normAutofit lnSpcReduction="10000"/>
          </a:bodyPr>
          <a:lstStyle/>
          <a:p>
            <a:r>
              <a:rPr lang="el-GR" dirty="0" smtClean="0"/>
              <a:t>Εξαμηνιαία Εργασία – Διαδίκτυο &amp; Εφαρμογές</a:t>
            </a:r>
          </a:p>
          <a:p>
            <a:r>
              <a:rPr lang="el-GR" dirty="0" smtClean="0"/>
              <a:t>Σπουδαστής: Παναγιώτης Σουλιώτης</a:t>
            </a:r>
          </a:p>
          <a:p>
            <a:r>
              <a:rPr lang="el-GR" dirty="0" smtClean="0"/>
              <a:t>ΑΜ: 03116051</a:t>
            </a:r>
          </a:p>
          <a:p>
            <a:r>
              <a:rPr lang="en-US" dirty="0"/>
              <a:t>e</a:t>
            </a:r>
            <a:r>
              <a:rPr lang="en-US" dirty="0" smtClean="0"/>
              <a:t>mail: el16051@central.ntua.gr</a:t>
            </a:r>
            <a:endParaRPr lang="en-US" dirty="0"/>
          </a:p>
        </p:txBody>
      </p:sp>
      <p:sp>
        <p:nvSpPr>
          <p:cNvPr id="4" name="TextBox 3"/>
          <p:cNvSpPr txBox="1"/>
          <p:nvPr/>
        </p:nvSpPr>
        <p:spPr>
          <a:xfrm>
            <a:off x="1259632" y="2780928"/>
            <a:ext cx="6696744"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Github</a:t>
            </a:r>
            <a:r>
              <a:rPr lang="en-US" dirty="0" smtClean="0"/>
              <a:t> repository: </a:t>
            </a:r>
            <a:r>
              <a:rPr lang="en-US" dirty="0">
                <a:hlinkClick r:id="rId2"/>
              </a:rPr>
              <a:t>https://github.com/soulpan/eplug</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Youtube</a:t>
            </a:r>
            <a:r>
              <a:rPr lang="en-US" dirty="0" smtClean="0"/>
              <a:t> link</a:t>
            </a:r>
            <a:r>
              <a:rPr lang="en-US"/>
              <a:t>: </a:t>
            </a:r>
            <a:r>
              <a:rPr lang="en-US">
                <a:hlinkClick r:id="rId3"/>
              </a:rPr>
              <a:t>https</a:t>
            </a:r>
            <a:r>
              <a:rPr lang="en-US">
                <a:hlinkClick r:id="rId3"/>
              </a:rPr>
              <a:t>://</a:t>
            </a:r>
            <a:r>
              <a:rPr lang="en-US" smtClean="0">
                <a:hlinkClick r:id="rId3"/>
              </a:rPr>
              <a:t>youtu.be/ExT_f9uwQsc</a:t>
            </a:r>
            <a:endParaRPr lang="en-US" smtClean="0"/>
          </a:p>
          <a:p>
            <a:endParaRPr lang="en-US" dirty="0" smtClean="0"/>
          </a:p>
          <a:p>
            <a:pPr marL="285750" indent="-285750">
              <a:buFont typeface="Arial" panose="020B0604020202020204" pitchFamily="34" charset="0"/>
              <a:buChar char="•"/>
            </a:pPr>
            <a:r>
              <a:rPr lang="el-GR" dirty="0" smtClean="0"/>
              <a:t>Η </a:t>
            </a:r>
            <a:r>
              <a:rPr lang="el-GR" dirty="0" smtClean="0"/>
              <a:t>ανάπτυξη της εφαρμογής έγινε σε</a:t>
            </a:r>
            <a:r>
              <a:rPr lang="en-US" dirty="0" smtClean="0"/>
              <a:t> IDE Eclipse, </a:t>
            </a:r>
            <a:r>
              <a:rPr lang="el-GR" dirty="0" smtClean="0"/>
              <a:t>χρησιμοποιώντας επίσης το πρόγραμμα </a:t>
            </a:r>
            <a:r>
              <a:rPr lang="en-US" dirty="0" err="1" smtClean="0"/>
              <a:t>xampp</a:t>
            </a:r>
            <a:r>
              <a:rPr lang="el-GR" dirty="0" smtClean="0"/>
              <a:t>. Η εγκατάσταση αυτών των προγραμμάτων έγινε ακριβώς όπως στο 1</a:t>
            </a:r>
            <a:r>
              <a:rPr lang="el-GR" baseline="30000" dirty="0" smtClean="0"/>
              <a:t>ο</a:t>
            </a:r>
            <a:r>
              <a:rPr lang="el-GR" dirty="0" smtClean="0"/>
              <a:t> εργαστήριο του μαθήματος, με μόνο 2 διαφορές</a:t>
            </a:r>
            <a:r>
              <a:rPr lang="en-US" dirty="0" smtClean="0"/>
              <a:t> </a:t>
            </a:r>
            <a:r>
              <a:rPr lang="el-GR" dirty="0" smtClean="0"/>
              <a:t>στις εκδόσεις των προγραμμάτων:</a:t>
            </a:r>
          </a:p>
          <a:p>
            <a:pPr marL="742950" lvl="1" indent="-285750">
              <a:buFont typeface="Wingdings" panose="05000000000000000000" pitchFamily="2" charset="2"/>
              <a:buChar char="§"/>
            </a:pPr>
            <a:r>
              <a:rPr lang="en-US" dirty="0" smtClean="0"/>
              <a:t>Jdk14.0.1 </a:t>
            </a:r>
            <a:r>
              <a:rPr lang="el-GR" dirty="0" smtClean="0"/>
              <a:t>αντί για </a:t>
            </a:r>
            <a:r>
              <a:rPr lang="en-US" dirty="0" smtClean="0"/>
              <a:t>jdk14</a:t>
            </a:r>
          </a:p>
          <a:p>
            <a:pPr marL="742950" lvl="1" indent="-285750">
              <a:buFont typeface="Wingdings" panose="05000000000000000000" pitchFamily="2" charset="2"/>
              <a:buChar char="§"/>
            </a:pPr>
            <a:r>
              <a:rPr lang="en-US" dirty="0" smtClean="0"/>
              <a:t>Tomcat 9.0.35 </a:t>
            </a:r>
            <a:r>
              <a:rPr lang="el-GR" dirty="0" smtClean="0"/>
              <a:t>αντί για </a:t>
            </a:r>
            <a:r>
              <a:rPr lang="en-US" dirty="0" smtClean="0"/>
              <a:t>9.0.33</a:t>
            </a:r>
            <a:endParaRPr lang="el-GR" dirty="0"/>
          </a:p>
        </p:txBody>
      </p:sp>
    </p:spTree>
    <p:extLst>
      <p:ext uri="{BB962C8B-B14F-4D97-AF65-F5344CB8AC3E}">
        <p14:creationId xmlns:p14="http://schemas.microsoft.com/office/powerpoint/2010/main" val="4011680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878" y="895053"/>
            <a:ext cx="5642172" cy="2899583"/>
          </a:xfrm>
        </p:spPr>
      </p:pic>
      <p:sp>
        <p:nvSpPr>
          <p:cNvPr id="2" name="Τίτλος 1"/>
          <p:cNvSpPr>
            <a:spLocks noGrp="1"/>
          </p:cNvSpPr>
          <p:nvPr>
            <p:ph type="title"/>
          </p:nvPr>
        </p:nvSpPr>
        <p:spPr>
          <a:xfrm>
            <a:off x="457200" y="338328"/>
            <a:ext cx="8229600" cy="570392"/>
          </a:xfrm>
        </p:spPr>
        <p:txBody>
          <a:bodyPr>
            <a:noAutofit/>
          </a:bodyPr>
          <a:lstStyle/>
          <a:p>
            <a:r>
              <a:rPr lang="el-GR" sz="3600" dirty="0"/>
              <a:t>Παράδειγμα χρήσης </a:t>
            </a:r>
            <a:r>
              <a:rPr lang="el-GR" sz="3600" dirty="0" smtClean="0"/>
              <a:t>2</a:t>
            </a:r>
            <a:endParaRPr lang="en-US" sz="3600" dirty="0"/>
          </a:p>
        </p:txBody>
      </p:sp>
      <p:pic>
        <p:nvPicPr>
          <p:cNvPr id="5" name="Εικόνα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2944" y="3656020"/>
            <a:ext cx="4937984" cy="2884107"/>
          </a:xfrm>
          <a:prstGeom prst="rect">
            <a:avLst/>
          </a:prstGeom>
        </p:spPr>
      </p:pic>
      <p:sp>
        <p:nvSpPr>
          <p:cNvPr id="3" name="Ορθογώνιο 2"/>
          <p:cNvSpPr/>
          <p:nvPr/>
        </p:nvSpPr>
        <p:spPr>
          <a:xfrm>
            <a:off x="330993" y="4699030"/>
            <a:ext cx="3449983" cy="369332"/>
          </a:xfrm>
          <a:prstGeom prst="rect">
            <a:avLst/>
          </a:prstGeom>
        </p:spPr>
        <p:txBody>
          <a:bodyPr wrap="none">
            <a:spAutoFit/>
          </a:bodyPr>
          <a:lstStyle/>
          <a:p>
            <a:r>
              <a:rPr lang="el-GR" b="1" dirty="0"/>
              <a:t>Επιλογή επαρχίας </a:t>
            </a:r>
            <a:r>
              <a:rPr lang="en-US" b="1" dirty="0" smtClean="0"/>
              <a:t>“Pend Oreille”</a:t>
            </a:r>
            <a:endParaRPr lang="en-US" b="1" dirty="0"/>
          </a:p>
        </p:txBody>
      </p:sp>
    </p:spTree>
    <p:extLst>
      <p:ext uri="{BB962C8B-B14F-4D97-AF65-F5344CB8AC3E}">
        <p14:creationId xmlns:p14="http://schemas.microsoft.com/office/powerpoint/2010/main" val="284270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p:txBody>
          <a:bodyPr>
            <a:normAutofit fontScale="77500" lnSpcReduction="20000"/>
          </a:bodyPr>
          <a:lstStyle/>
          <a:p>
            <a:pPr marL="0" indent="0">
              <a:buNone/>
            </a:pPr>
            <a:r>
              <a:rPr lang="el-GR" dirty="0"/>
              <a:t>Στο συγκεκριμένο </a:t>
            </a:r>
            <a:r>
              <a:rPr lang="el-GR" dirty="0" err="1"/>
              <a:t>project</a:t>
            </a:r>
            <a:r>
              <a:rPr lang="el-GR" dirty="0"/>
              <a:t> θα υλοποιηθεί μια δικτυακή εφαρμογή που θα βρίσκει τα 10 (</a:t>
            </a:r>
            <a:r>
              <a:rPr lang="el-GR" dirty="0" err="1"/>
              <a:t>max</a:t>
            </a:r>
            <a:r>
              <a:rPr lang="el-GR" dirty="0"/>
              <a:t>) ηλεκτρικά (</a:t>
            </a:r>
            <a:r>
              <a:rPr lang="el-GR" dirty="0" err="1"/>
              <a:t>BEVs</a:t>
            </a:r>
            <a:r>
              <a:rPr lang="el-GR" dirty="0"/>
              <a:t>) ή υβριδικά ηλεκτρικά (</a:t>
            </a:r>
            <a:r>
              <a:rPr lang="el-GR" dirty="0" err="1"/>
              <a:t>PHEVs</a:t>
            </a:r>
            <a:r>
              <a:rPr lang="el-GR" dirty="0"/>
              <a:t>) αυτοκίνητα με τις μεγαλύτερες πωλήσεις (περισσότερα σε πλήθος) που εδρεύουν σε μια συγκεκριμένη επαρχεία της πολιτείας της </a:t>
            </a:r>
            <a:r>
              <a:rPr lang="el-GR" dirty="0" err="1"/>
              <a:t>Washington</a:t>
            </a:r>
            <a:r>
              <a:rPr lang="el-GR" dirty="0"/>
              <a:t> (WA). Το </a:t>
            </a:r>
            <a:r>
              <a:rPr lang="el-GR" dirty="0" err="1"/>
              <a:t>input</a:t>
            </a:r>
            <a:r>
              <a:rPr lang="el-GR" dirty="0"/>
              <a:t> θα είναι το όνομα της </a:t>
            </a:r>
            <a:r>
              <a:rPr lang="el-GR" dirty="0" err="1"/>
              <a:t>επαρχείας</a:t>
            </a:r>
            <a:r>
              <a:rPr lang="el-GR" dirty="0"/>
              <a:t> το οποίο θα το ορίζει ο χρήστης μέσω της </a:t>
            </a:r>
            <a:r>
              <a:rPr lang="el-GR" dirty="0" err="1"/>
              <a:t>web</a:t>
            </a:r>
            <a:r>
              <a:rPr lang="el-GR" dirty="0"/>
              <a:t> σελίδας και το </a:t>
            </a:r>
            <a:r>
              <a:rPr lang="el-GR" dirty="0" err="1"/>
              <a:t>output</a:t>
            </a:r>
            <a:r>
              <a:rPr lang="el-GR" dirty="0"/>
              <a:t> θα είναι τα 10 (</a:t>
            </a:r>
            <a:r>
              <a:rPr lang="el-GR" dirty="0" err="1"/>
              <a:t>max</a:t>
            </a:r>
            <a:r>
              <a:rPr lang="el-GR" dirty="0"/>
              <a:t>) πιο πολυπληθή ηλεκτρικά ή υβριδικά ηλεκτρικά αυτοκίνητα σε αυτή την επαρχεία καθώς και το πλήθος τους. Θα εμφανίζουμε επίσης το ποσοστό (βάσει αυτών των πολύ 10 αυτοκινήτων) των ηλεκτρικών και το ποσοστό των υβριδικών ηλεκτρικών αυτοκινήτων. Για τις ανάγκες της εφαρμογής αυτής θα χρησιμοποιηθούν οι καταχωρήσεις των </a:t>
            </a:r>
            <a:r>
              <a:rPr lang="el-GR" dirty="0" err="1"/>
              <a:t>BEVs</a:t>
            </a:r>
            <a:r>
              <a:rPr lang="el-GR" dirty="0"/>
              <a:t> και </a:t>
            </a:r>
            <a:r>
              <a:rPr lang="el-GR" dirty="0" err="1"/>
              <a:t>PHEVs</a:t>
            </a:r>
            <a:r>
              <a:rPr lang="el-GR" dirty="0"/>
              <a:t> αυτοκινήτων που βρίσκονται στην πολιτεία της WA από το </a:t>
            </a:r>
            <a:r>
              <a:rPr lang="el-GR" dirty="0">
                <a:hlinkClick r:id="rId2"/>
              </a:rPr>
              <a:t>https://catalog.data.gov/dataset/electric-vehicle-population-data</a:t>
            </a:r>
            <a:r>
              <a:rPr lang="el-GR" dirty="0"/>
              <a:t>.</a:t>
            </a:r>
            <a:endParaRPr lang="en-US" dirty="0"/>
          </a:p>
        </p:txBody>
      </p:sp>
      <p:sp>
        <p:nvSpPr>
          <p:cNvPr id="2" name="Τίτλος 1"/>
          <p:cNvSpPr>
            <a:spLocks noGrp="1"/>
          </p:cNvSpPr>
          <p:nvPr>
            <p:ph type="title"/>
          </p:nvPr>
        </p:nvSpPr>
        <p:spPr/>
        <p:txBody>
          <a:bodyPr/>
          <a:lstStyle/>
          <a:p>
            <a:r>
              <a:rPr lang="el-GR" dirty="0" smtClean="0"/>
              <a:t>Περιγραφή Θέματος</a:t>
            </a:r>
            <a:endParaRPr lang="en-US" dirty="0"/>
          </a:p>
        </p:txBody>
      </p:sp>
    </p:spTree>
    <p:extLst>
      <p:ext uri="{BB962C8B-B14F-4D97-AF65-F5344CB8AC3E}">
        <p14:creationId xmlns:p14="http://schemas.microsoft.com/office/powerpoint/2010/main" val="226690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683568" y="1700808"/>
            <a:ext cx="7920880" cy="4785395"/>
          </a:xfrm>
        </p:spPr>
        <p:txBody>
          <a:bodyPr>
            <a:normAutofit fontScale="92500" lnSpcReduction="20000"/>
          </a:bodyPr>
          <a:lstStyle/>
          <a:p>
            <a:pPr>
              <a:buClrTx/>
              <a:buFont typeface="Arial" panose="020B0604020202020204" pitchFamily="34" charset="0"/>
              <a:buChar char="•"/>
            </a:pPr>
            <a:r>
              <a:rPr lang="el-GR" dirty="0" smtClean="0"/>
              <a:t>Για τη βάση δεδομένων χρησιμοποιήθηκε </a:t>
            </a:r>
            <a:r>
              <a:rPr lang="en-US" dirty="0" smtClean="0"/>
              <a:t>MySQL</a:t>
            </a:r>
            <a:r>
              <a:rPr lang="el-GR" dirty="0" smtClean="0"/>
              <a:t>.</a:t>
            </a:r>
          </a:p>
          <a:p>
            <a:pPr>
              <a:buClrTx/>
              <a:buFont typeface="Arial" panose="020B0604020202020204" pitchFamily="34" charset="0"/>
              <a:buChar char="•"/>
            </a:pPr>
            <a:r>
              <a:rPr lang="el-GR" dirty="0" smtClean="0"/>
              <a:t>Για το </a:t>
            </a:r>
            <a:r>
              <a:rPr lang="en-US" dirty="0" smtClean="0"/>
              <a:t>backend, </a:t>
            </a:r>
            <a:r>
              <a:rPr lang="el-GR" dirty="0" smtClean="0"/>
              <a:t>ανέπτυξα ένα </a:t>
            </a:r>
            <a:r>
              <a:rPr lang="en-US" dirty="0" smtClean="0"/>
              <a:t>Java Servlet.</a:t>
            </a:r>
            <a:endParaRPr lang="el-GR" dirty="0" smtClean="0"/>
          </a:p>
          <a:p>
            <a:pPr>
              <a:buClrTx/>
              <a:buFont typeface="Arial" panose="020B0604020202020204" pitchFamily="34" charset="0"/>
              <a:buChar char="•"/>
            </a:pPr>
            <a:r>
              <a:rPr lang="el-GR" dirty="0" smtClean="0"/>
              <a:t>Για το </a:t>
            </a:r>
            <a:r>
              <a:rPr lang="en-US" dirty="0" smtClean="0"/>
              <a:t>frontend, </a:t>
            </a:r>
            <a:r>
              <a:rPr lang="el-GR" dirty="0" smtClean="0"/>
              <a:t>χρησιμοποιήθηκε </a:t>
            </a:r>
            <a:r>
              <a:rPr lang="en-US" dirty="0" smtClean="0"/>
              <a:t>HTML,</a:t>
            </a:r>
            <a:r>
              <a:rPr lang="el-GR" dirty="0" smtClean="0"/>
              <a:t> </a:t>
            </a:r>
            <a:r>
              <a:rPr lang="en-US" dirty="0" smtClean="0"/>
              <a:t>CSS </a:t>
            </a:r>
            <a:r>
              <a:rPr lang="el-GR" dirty="0" smtClean="0"/>
              <a:t>και </a:t>
            </a:r>
            <a:r>
              <a:rPr lang="en-US" dirty="0" err="1" smtClean="0"/>
              <a:t>Javascript</a:t>
            </a:r>
            <a:r>
              <a:rPr lang="en-US" dirty="0" smtClean="0"/>
              <a:t>.</a:t>
            </a:r>
            <a:endParaRPr lang="el-GR" dirty="0" smtClean="0"/>
          </a:p>
          <a:p>
            <a:pPr>
              <a:buClrTx/>
              <a:buFont typeface="Arial" panose="020B0604020202020204" pitchFamily="34" charset="0"/>
              <a:buChar char="•"/>
            </a:pPr>
            <a:r>
              <a:rPr lang="el-GR" dirty="0" smtClean="0"/>
              <a:t>Ανάλυση λειτουργίας </a:t>
            </a:r>
            <a:r>
              <a:rPr lang="en-US" dirty="0" smtClean="0"/>
              <a:t>Project:</a:t>
            </a:r>
          </a:p>
          <a:p>
            <a:pPr marL="0" indent="0">
              <a:buNone/>
            </a:pPr>
            <a:r>
              <a:rPr lang="el-GR" dirty="0" smtClean="0"/>
              <a:t>Υπάρχει η αρχική σελίδα </a:t>
            </a:r>
            <a:r>
              <a:rPr lang="en-US" dirty="0" smtClean="0"/>
              <a:t>(ReportForm.html)</a:t>
            </a:r>
            <a:r>
              <a:rPr lang="el-GR" dirty="0" smtClean="0"/>
              <a:t>, που φορτώνεται όταν κάνουμε </a:t>
            </a:r>
            <a:r>
              <a:rPr lang="en-US" dirty="0" smtClean="0"/>
              <a:t>run </a:t>
            </a:r>
            <a:r>
              <a:rPr lang="el-GR" dirty="0" smtClean="0"/>
              <a:t>το </a:t>
            </a:r>
            <a:r>
              <a:rPr lang="en-US" dirty="0" smtClean="0"/>
              <a:t>project</a:t>
            </a:r>
            <a:r>
              <a:rPr lang="el-GR" dirty="0" smtClean="0"/>
              <a:t>, από την οποία μέσω μιας λίστας ο χρήστης επιλέγει την επαρχία της </a:t>
            </a:r>
            <a:r>
              <a:rPr lang="en-US" dirty="0" smtClean="0"/>
              <a:t>Washington </a:t>
            </a:r>
            <a:r>
              <a:rPr lang="el-GR" dirty="0" smtClean="0"/>
              <a:t>για την οποία αναζητά πληροφορίες και πατά </a:t>
            </a:r>
            <a:r>
              <a:rPr lang="en-US" dirty="0" smtClean="0"/>
              <a:t>Submit.</a:t>
            </a:r>
            <a:r>
              <a:rPr lang="el-GR" dirty="0" smtClean="0"/>
              <a:t> Το όνομα της επαρχίας το λαμβάνει το </a:t>
            </a:r>
            <a:r>
              <a:rPr lang="en-US" dirty="0" smtClean="0"/>
              <a:t>Java servlet, </a:t>
            </a:r>
            <a:r>
              <a:rPr lang="el-GR" dirty="0" smtClean="0"/>
              <a:t>επικοινωνεί με τη βάση και παίρνει τις απαραίτητες πληροφορίες μέσω ενός </a:t>
            </a:r>
            <a:r>
              <a:rPr lang="en-US" dirty="0" smtClean="0"/>
              <a:t>query. </a:t>
            </a:r>
            <a:r>
              <a:rPr lang="el-GR" dirty="0" smtClean="0"/>
              <a:t>Ύστερα, αποθηκεύει τα στοιχεία και τα επεξεργάζεται. Κατόπιν, κάνει </a:t>
            </a:r>
            <a:r>
              <a:rPr lang="en-US" dirty="0" smtClean="0"/>
              <a:t>redirect </a:t>
            </a:r>
            <a:r>
              <a:rPr lang="el-GR" dirty="0" smtClean="0"/>
              <a:t>σε μια </a:t>
            </a:r>
            <a:r>
              <a:rPr lang="en-US" dirty="0" err="1" smtClean="0"/>
              <a:t>jsp</a:t>
            </a:r>
            <a:r>
              <a:rPr lang="en-US" dirty="0" smtClean="0"/>
              <a:t> </a:t>
            </a:r>
            <a:r>
              <a:rPr lang="el-GR" dirty="0" smtClean="0"/>
              <a:t>σελίδα (</a:t>
            </a:r>
            <a:r>
              <a:rPr lang="en-US" dirty="0" err="1" smtClean="0"/>
              <a:t>resultpage.jsp</a:t>
            </a:r>
            <a:r>
              <a:rPr lang="en-US" dirty="0" smtClean="0"/>
              <a:t>), </a:t>
            </a:r>
            <a:r>
              <a:rPr lang="el-GR" dirty="0" smtClean="0"/>
              <a:t>που αποτελεί τη σελίδα παρουσίασης  των αποτελεσμάτων</a:t>
            </a:r>
            <a:r>
              <a:rPr lang="en-US" dirty="0" smtClean="0"/>
              <a:t> </a:t>
            </a:r>
            <a:r>
              <a:rPr lang="el-GR" dirty="0" smtClean="0"/>
              <a:t>έχοντας περάσει τα απαραίτητα δεδομένα στο </a:t>
            </a:r>
            <a:r>
              <a:rPr lang="en-US" dirty="0" smtClean="0"/>
              <a:t>session</a:t>
            </a:r>
            <a:r>
              <a:rPr lang="el-GR" dirty="0" smtClean="0"/>
              <a:t>. Το </a:t>
            </a:r>
            <a:r>
              <a:rPr lang="en-US" dirty="0" err="1" smtClean="0"/>
              <a:t>resultpage.jsp</a:t>
            </a:r>
            <a:r>
              <a:rPr lang="en-US" dirty="0" smtClean="0"/>
              <a:t> </a:t>
            </a:r>
            <a:r>
              <a:rPr lang="el-GR" dirty="0" smtClean="0"/>
              <a:t>λαμβάνει τα δεδομένα μέσω του </a:t>
            </a:r>
            <a:r>
              <a:rPr lang="en-US" dirty="0" smtClean="0"/>
              <a:t>session </a:t>
            </a:r>
            <a:r>
              <a:rPr lang="el-GR" dirty="0" smtClean="0"/>
              <a:t>και τα μορφοποιεί, μέσω </a:t>
            </a:r>
            <a:r>
              <a:rPr lang="en-US" dirty="0" smtClean="0"/>
              <a:t>scripts </a:t>
            </a:r>
            <a:r>
              <a:rPr lang="el-GR" dirty="0" smtClean="0"/>
              <a:t>γραμμένα σε </a:t>
            </a:r>
            <a:r>
              <a:rPr lang="en-US" dirty="0" err="1" smtClean="0"/>
              <a:t>Javascript</a:t>
            </a:r>
            <a:r>
              <a:rPr lang="en-US" dirty="0" smtClean="0"/>
              <a:t>, </a:t>
            </a:r>
            <a:r>
              <a:rPr lang="el-GR" dirty="0" smtClean="0"/>
              <a:t>για να τα εμφανίσει</a:t>
            </a:r>
            <a:r>
              <a:rPr lang="en-US" dirty="0" smtClean="0"/>
              <a:t>.</a:t>
            </a:r>
          </a:p>
          <a:p>
            <a:pPr>
              <a:buFont typeface="Arial" panose="020B0604020202020204" pitchFamily="34" charset="0"/>
              <a:buChar char="•"/>
            </a:pPr>
            <a:endParaRPr lang="en-US" dirty="0"/>
          </a:p>
        </p:txBody>
      </p:sp>
      <p:sp>
        <p:nvSpPr>
          <p:cNvPr id="2" name="Τίτλος 1"/>
          <p:cNvSpPr>
            <a:spLocks noGrp="1"/>
          </p:cNvSpPr>
          <p:nvPr>
            <p:ph type="title"/>
          </p:nvPr>
        </p:nvSpPr>
        <p:spPr>
          <a:xfrm>
            <a:off x="395536" y="332656"/>
            <a:ext cx="8229600" cy="930432"/>
          </a:xfrm>
        </p:spPr>
        <p:txBody>
          <a:bodyPr>
            <a:noAutofit/>
          </a:bodyPr>
          <a:lstStyle/>
          <a:p>
            <a:r>
              <a:rPr lang="el-GR" sz="3200" dirty="0" smtClean="0"/>
              <a:t>Τεχνολογίες που χρησιμοποιήθηκαν -</a:t>
            </a:r>
            <a:br>
              <a:rPr lang="el-GR" sz="3200" dirty="0" smtClean="0"/>
            </a:br>
            <a:r>
              <a:rPr lang="el-GR" sz="3200" dirty="0" smtClean="0"/>
              <a:t>Συνοπτική Περιγραφή Λειτουργίας</a:t>
            </a:r>
            <a:endParaRPr lang="en-US" sz="3200" dirty="0"/>
          </a:p>
        </p:txBody>
      </p:sp>
    </p:spTree>
    <p:extLst>
      <p:ext uri="{BB962C8B-B14F-4D97-AF65-F5344CB8AC3E}">
        <p14:creationId xmlns:p14="http://schemas.microsoft.com/office/powerpoint/2010/main" val="3658637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95536" y="908720"/>
            <a:ext cx="8424936" cy="4896544"/>
          </a:xfrm>
        </p:spPr>
        <p:txBody>
          <a:bodyPr/>
          <a:lstStyle/>
          <a:p>
            <a:pPr>
              <a:buClrTx/>
              <a:buFont typeface="Arial" panose="020B0604020202020204" pitchFamily="34" charset="0"/>
              <a:buChar char="•"/>
            </a:pPr>
            <a:r>
              <a:rPr lang="el-GR" sz="1800" dirty="0" smtClean="0"/>
              <a:t>Για να εγκαταστήσετε κι εσείς τη βάση δεδομένων που έφτιαξα, </a:t>
            </a:r>
            <a:r>
              <a:rPr lang="el-GR" sz="1800" b="1" dirty="0" smtClean="0">
                <a:solidFill>
                  <a:srgbClr val="FF0000"/>
                </a:solidFill>
              </a:rPr>
              <a:t>κατεβάζετε από το </a:t>
            </a:r>
            <a:r>
              <a:rPr lang="en-US" sz="1800" b="1" dirty="0" err="1" smtClean="0">
                <a:solidFill>
                  <a:srgbClr val="FF0000"/>
                </a:solidFill>
              </a:rPr>
              <a:t>Github</a:t>
            </a:r>
            <a:r>
              <a:rPr lang="en-US" sz="1800" dirty="0" smtClean="0"/>
              <a:t> </a:t>
            </a:r>
            <a:r>
              <a:rPr lang="el-GR" sz="1800" dirty="0" smtClean="0"/>
              <a:t>το </a:t>
            </a:r>
            <a:r>
              <a:rPr lang="en-US" sz="1800" dirty="0" err="1" smtClean="0"/>
              <a:t>ecars.sql</a:t>
            </a:r>
            <a:r>
              <a:rPr lang="en-US" sz="1800" dirty="0" smtClean="0"/>
              <a:t> </a:t>
            </a:r>
            <a:r>
              <a:rPr lang="el-GR" sz="1800" dirty="0" smtClean="0"/>
              <a:t>αρχείο, από το </a:t>
            </a:r>
            <a:r>
              <a:rPr lang="en-US" sz="1800" dirty="0" smtClean="0"/>
              <a:t>control panel </a:t>
            </a:r>
            <a:r>
              <a:rPr lang="el-GR" sz="1800" dirty="0" smtClean="0"/>
              <a:t>του </a:t>
            </a:r>
            <a:r>
              <a:rPr lang="en-US" sz="1800" dirty="0" err="1" smtClean="0"/>
              <a:t>xampp</a:t>
            </a:r>
            <a:r>
              <a:rPr lang="en-US" sz="1800" dirty="0" smtClean="0"/>
              <a:t> </a:t>
            </a:r>
            <a:r>
              <a:rPr lang="el-GR" sz="1800" dirty="0" smtClean="0"/>
              <a:t>πατάτε </a:t>
            </a:r>
            <a:r>
              <a:rPr lang="en-US" sz="1800" dirty="0" smtClean="0"/>
              <a:t>Start </a:t>
            </a:r>
            <a:r>
              <a:rPr lang="el-GR" sz="1800" dirty="0" smtClean="0"/>
              <a:t>στον </a:t>
            </a:r>
            <a:r>
              <a:rPr lang="en-US" sz="1800" dirty="0" smtClean="0"/>
              <a:t>Apache </a:t>
            </a:r>
            <a:r>
              <a:rPr lang="el-GR" sz="1800" dirty="0" smtClean="0"/>
              <a:t>και στην </a:t>
            </a:r>
            <a:r>
              <a:rPr lang="en-US" sz="1800" dirty="0" smtClean="0"/>
              <a:t>MySQL</a:t>
            </a:r>
            <a:r>
              <a:rPr lang="el-GR" sz="1800" dirty="0" smtClean="0"/>
              <a:t>. Στον </a:t>
            </a:r>
            <a:r>
              <a:rPr lang="en-US" sz="1800" dirty="0" smtClean="0"/>
              <a:t>browser </a:t>
            </a:r>
            <a:r>
              <a:rPr lang="el-GR" sz="1800" smtClean="0"/>
              <a:t>πληκτρολογείτε </a:t>
            </a:r>
            <a:r>
              <a:rPr lang="en-US" sz="1800" dirty="0" smtClean="0"/>
              <a:t>localhost/</a:t>
            </a:r>
            <a:r>
              <a:rPr lang="en-US" sz="1800" dirty="0" err="1" smtClean="0"/>
              <a:t>phpmyadmin</a:t>
            </a:r>
            <a:r>
              <a:rPr lang="en-US" sz="1800" dirty="0" smtClean="0"/>
              <a:t>/ </a:t>
            </a:r>
            <a:r>
              <a:rPr lang="el-GR" sz="1800" dirty="0" smtClean="0"/>
              <a:t>για να ανοίξει το </a:t>
            </a:r>
            <a:r>
              <a:rPr lang="en-US" sz="1800" dirty="0" err="1" smtClean="0"/>
              <a:t>phpmyadmin</a:t>
            </a:r>
            <a:r>
              <a:rPr lang="en-US" sz="1800" dirty="0" smtClean="0"/>
              <a:t> </a:t>
            </a:r>
            <a:r>
              <a:rPr lang="el-GR" sz="1800" dirty="0" smtClean="0"/>
              <a:t>και πατάτε στα αριστερά την επιλογή </a:t>
            </a:r>
            <a:r>
              <a:rPr lang="en-US" sz="1800" dirty="0" smtClean="0"/>
              <a:t>“</a:t>
            </a:r>
            <a:r>
              <a:rPr lang="el-GR" sz="1800" dirty="0" smtClean="0"/>
              <a:t>Νέα</a:t>
            </a:r>
            <a:r>
              <a:rPr lang="en-US" sz="1800" dirty="0" smtClean="0"/>
              <a:t>”</a:t>
            </a:r>
            <a:r>
              <a:rPr lang="el-GR" sz="1800" dirty="0" smtClean="0"/>
              <a:t>.</a:t>
            </a:r>
          </a:p>
          <a:p>
            <a:pPr>
              <a:buClrTx/>
              <a:buFont typeface="Arial" panose="020B0604020202020204" pitchFamily="34" charset="0"/>
              <a:buChar char="•"/>
            </a:pPr>
            <a:r>
              <a:rPr lang="el-GR" sz="1800" dirty="0" smtClean="0"/>
              <a:t>Δίνετε το όνομα </a:t>
            </a:r>
            <a:r>
              <a:rPr lang="en-US" sz="1800" dirty="0" smtClean="0"/>
              <a:t>“</a:t>
            </a:r>
            <a:r>
              <a:rPr lang="en-US" sz="1800" dirty="0" err="1" smtClean="0"/>
              <a:t>ecars</a:t>
            </a:r>
            <a:r>
              <a:rPr lang="en-US" sz="1800" dirty="0" smtClean="0"/>
              <a:t>” </a:t>
            </a:r>
            <a:r>
              <a:rPr lang="el-GR" sz="1800" dirty="0" smtClean="0"/>
              <a:t>και πατάτε Δημιουργία. Ύστερα πατάτε την καρτέλα </a:t>
            </a:r>
            <a:r>
              <a:rPr lang="en-US" sz="1800" dirty="0" smtClean="0"/>
              <a:t>“</a:t>
            </a:r>
            <a:r>
              <a:rPr lang="el-GR" sz="1800" dirty="0" smtClean="0"/>
              <a:t>Εισαγωγή</a:t>
            </a:r>
            <a:r>
              <a:rPr lang="en-US" sz="1800" dirty="0" smtClean="0"/>
              <a:t>” </a:t>
            </a:r>
            <a:r>
              <a:rPr lang="el-GR" sz="1800" dirty="0" smtClean="0"/>
              <a:t>και ανεβάζετε το </a:t>
            </a:r>
            <a:r>
              <a:rPr lang="en-US" sz="1800" dirty="0" err="1" smtClean="0"/>
              <a:t>ecars.sql</a:t>
            </a:r>
            <a:endParaRPr lang="en-US" sz="1800" dirty="0" smtClean="0"/>
          </a:p>
          <a:p>
            <a:pPr>
              <a:buClrTx/>
              <a:buFont typeface="Arial" panose="020B0604020202020204" pitchFamily="34" charset="0"/>
              <a:buChar char="•"/>
            </a:pPr>
            <a:r>
              <a:rPr lang="el-GR" sz="1800" dirty="0" err="1" smtClean="0"/>
              <a:t>Απο</a:t>
            </a:r>
            <a:r>
              <a:rPr lang="el-GR" sz="1800" dirty="0" smtClean="0"/>
              <a:t>-επιλέγετε (</a:t>
            </a:r>
            <a:r>
              <a:rPr lang="el-GR" sz="1800" dirty="0" err="1" smtClean="0"/>
              <a:t>ξεκλικάρετε</a:t>
            </a:r>
            <a:r>
              <a:rPr lang="el-GR" sz="1800" dirty="0" smtClean="0"/>
              <a:t>) τα 3 κουτάκια που είναι </a:t>
            </a:r>
            <a:r>
              <a:rPr lang="el-GR" sz="1800" dirty="0" err="1" smtClean="0"/>
              <a:t>τικαρισμένα</a:t>
            </a:r>
            <a:r>
              <a:rPr lang="el-GR" sz="1800" dirty="0" smtClean="0"/>
              <a:t> και πατάτε </a:t>
            </a:r>
            <a:r>
              <a:rPr lang="en-US" sz="1800" dirty="0" smtClean="0"/>
              <a:t>“</a:t>
            </a:r>
            <a:r>
              <a:rPr lang="el-GR" sz="1800" dirty="0" smtClean="0"/>
              <a:t>Εκτέλεση</a:t>
            </a:r>
            <a:r>
              <a:rPr lang="en-US" sz="1800" dirty="0" smtClean="0"/>
              <a:t>”. </a:t>
            </a:r>
            <a:r>
              <a:rPr lang="el-GR" sz="1800" dirty="0" smtClean="0"/>
              <a:t> Ο πίνακας της βάσης σας πρέπει να είναι αυτός:</a:t>
            </a:r>
          </a:p>
          <a:p>
            <a:pPr marL="0" indent="0">
              <a:buNone/>
            </a:pPr>
            <a:r>
              <a:rPr lang="el-GR" sz="2000" dirty="0" smtClean="0"/>
              <a: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 name="Τίτλος 1"/>
          <p:cNvSpPr>
            <a:spLocks noGrp="1"/>
          </p:cNvSpPr>
          <p:nvPr>
            <p:ph type="title"/>
          </p:nvPr>
        </p:nvSpPr>
        <p:spPr>
          <a:xfrm>
            <a:off x="683568" y="260648"/>
            <a:ext cx="7941568" cy="648072"/>
          </a:xfrm>
        </p:spPr>
        <p:txBody>
          <a:bodyPr>
            <a:normAutofit/>
          </a:bodyPr>
          <a:lstStyle/>
          <a:p>
            <a:r>
              <a:rPr lang="el-GR" sz="3600" dirty="0" smtClean="0"/>
              <a:t>Εγκατάσταση Βάσης δεδομένων</a:t>
            </a:r>
            <a:endParaRPr lang="en-US" sz="3600" dirty="0"/>
          </a:p>
        </p:txBody>
      </p:sp>
      <p:pic>
        <p:nvPicPr>
          <p:cNvPr id="4" name="Εικόνα 3"/>
          <p:cNvPicPr>
            <a:picLocks noChangeAspect="1"/>
          </p:cNvPicPr>
          <p:nvPr/>
        </p:nvPicPr>
        <p:blipFill rotWithShape="1">
          <a:blip r:embed="rId2">
            <a:extLst>
              <a:ext uri="{28A0092B-C50C-407E-A947-70E740481C1C}">
                <a14:useLocalDpi xmlns:a14="http://schemas.microsoft.com/office/drawing/2010/main" val="0"/>
              </a:ext>
            </a:extLst>
          </a:blip>
          <a:srcRect t="18274"/>
          <a:stretch/>
        </p:blipFill>
        <p:spPr>
          <a:xfrm>
            <a:off x="1450448" y="3717032"/>
            <a:ext cx="6091963" cy="2412824"/>
          </a:xfrm>
          <a:prstGeom prst="rect">
            <a:avLst/>
          </a:prstGeom>
        </p:spPr>
      </p:pic>
    </p:spTree>
    <p:extLst>
      <p:ext uri="{BB962C8B-B14F-4D97-AF65-F5344CB8AC3E}">
        <p14:creationId xmlns:p14="http://schemas.microsoft.com/office/powerpoint/2010/main" val="849548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23528" y="1212567"/>
            <a:ext cx="8568951" cy="4824536"/>
          </a:xfrm>
        </p:spPr>
        <p:txBody>
          <a:bodyPr>
            <a:normAutofit/>
          </a:bodyPr>
          <a:lstStyle/>
          <a:p>
            <a:pPr>
              <a:buClrTx/>
              <a:buFont typeface="Arial" panose="020B0604020202020204" pitchFamily="34" charset="0"/>
              <a:buChar char="•"/>
            </a:pPr>
            <a:r>
              <a:rPr lang="el-GR" sz="1800" dirty="0" smtClean="0"/>
              <a:t>Τα δεδομένα τα παίρνουμε από αυτόν τον σύνδεσμο</a:t>
            </a:r>
            <a:r>
              <a:rPr lang="en-US" sz="1800" dirty="0" smtClean="0"/>
              <a:t> </a:t>
            </a:r>
            <a:r>
              <a:rPr lang="en-US" sz="1800" dirty="0">
                <a:hlinkClick r:id="rId2"/>
              </a:rPr>
              <a:t>https://catalog.data.gov/dataset/electric-vehicle-population-data</a:t>
            </a:r>
            <a:r>
              <a:rPr lang="el-GR" sz="1800" dirty="0" smtClean="0"/>
              <a:t> ως </a:t>
            </a:r>
            <a:r>
              <a:rPr lang="en-US" sz="1800" dirty="0" smtClean="0"/>
              <a:t>.csv </a:t>
            </a:r>
            <a:r>
              <a:rPr lang="el-GR" sz="1800" dirty="0" smtClean="0"/>
              <a:t>αρχείο. </a:t>
            </a:r>
            <a:r>
              <a:rPr lang="el-GR" sz="1800" dirty="0" smtClean="0">
                <a:solidFill>
                  <a:srgbClr val="FF0000"/>
                </a:solidFill>
              </a:rPr>
              <a:t>(Το </a:t>
            </a:r>
            <a:r>
              <a:rPr lang="en-US" sz="1800" dirty="0" smtClean="0">
                <a:solidFill>
                  <a:srgbClr val="FF0000"/>
                </a:solidFill>
              </a:rPr>
              <a:t>csv </a:t>
            </a:r>
            <a:r>
              <a:rPr lang="el-GR" sz="1800" dirty="0" smtClean="0">
                <a:solidFill>
                  <a:srgbClr val="FF0000"/>
                </a:solidFill>
              </a:rPr>
              <a:t>περιέχεται και στο </a:t>
            </a:r>
            <a:r>
              <a:rPr lang="en-US" sz="1800" dirty="0" smtClean="0">
                <a:solidFill>
                  <a:srgbClr val="FF0000"/>
                </a:solidFill>
              </a:rPr>
              <a:t>repository </a:t>
            </a:r>
            <a:r>
              <a:rPr lang="el-GR" sz="1800" dirty="0" smtClean="0">
                <a:solidFill>
                  <a:srgbClr val="FF0000"/>
                </a:solidFill>
              </a:rPr>
              <a:t>του </a:t>
            </a:r>
            <a:r>
              <a:rPr lang="en-US" sz="1800" dirty="0" err="1" smtClean="0">
                <a:solidFill>
                  <a:srgbClr val="FF0000"/>
                </a:solidFill>
              </a:rPr>
              <a:t>Github</a:t>
            </a:r>
            <a:r>
              <a:rPr lang="en-US" sz="1800" dirty="0" smtClean="0">
                <a:solidFill>
                  <a:srgbClr val="FF0000"/>
                </a:solidFill>
              </a:rPr>
              <a:t>)</a:t>
            </a:r>
            <a:endParaRPr lang="el-GR" sz="1800" dirty="0" smtClean="0">
              <a:solidFill>
                <a:srgbClr val="FF0000"/>
              </a:solidFill>
            </a:endParaRPr>
          </a:p>
          <a:p>
            <a:pPr>
              <a:buClrTx/>
              <a:buFont typeface="Arial" panose="020B0604020202020204" pitchFamily="34" charset="0"/>
              <a:buChar char="•"/>
            </a:pPr>
            <a:r>
              <a:rPr lang="el-GR" sz="1800" dirty="0" smtClean="0"/>
              <a:t>Στο </a:t>
            </a:r>
            <a:r>
              <a:rPr lang="en-US" sz="1800" dirty="0" smtClean="0"/>
              <a:t>control </a:t>
            </a:r>
            <a:r>
              <a:rPr lang="en-US" sz="1800" dirty="0"/>
              <a:t>panel </a:t>
            </a:r>
            <a:r>
              <a:rPr lang="el-GR" sz="1800" dirty="0"/>
              <a:t>του </a:t>
            </a:r>
            <a:r>
              <a:rPr lang="en-US" sz="1800" dirty="0" err="1"/>
              <a:t>xampp</a:t>
            </a:r>
            <a:r>
              <a:rPr lang="en-US" sz="1800" dirty="0"/>
              <a:t> </a:t>
            </a:r>
            <a:r>
              <a:rPr lang="el-GR" sz="1800" dirty="0" smtClean="0"/>
              <a:t>πατάμε </a:t>
            </a:r>
            <a:r>
              <a:rPr lang="en-US" sz="1800" dirty="0"/>
              <a:t>Start </a:t>
            </a:r>
            <a:r>
              <a:rPr lang="el-GR" sz="1800" dirty="0"/>
              <a:t>στον </a:t>
            </a:r>
            <a:r>
              <a:rPr lang="en-US" sz="1800" dirty="0"/>
              <a:t>Apache </a:t>
            </a:r>
            <a:r>
              <a:rPr lang="el-GR" sz="1800" dirty="0"/>
              <a:t>και στην </a:t>
            </a:r>
            <a:r>
              <a:rPr lang="en-US" sz="1800" dirty="0"/>
              <a:t>MySQL</a:t>
            </a:r>
            <a:r>
              <a:rPr lang="el-GR" sz="1800" dirty="0"/>
              <a:t>. Στον </a:t>
            </a:r>
            <a:r>
              <a:rPr lang="en-US" sz="1800" dirty="0"/>
              <a:t>browser </a:t>
            </a:r>
            <a:r>
              <a:rPr lang="el-GR" sz="1800" dirty="0" err="1" smtClean="0"/>
              <a:t>πλκηκτρολογούμε</a:t>
            </a:r>
            <a:r>
              <a:rPr lang="el-GR" sz="1800" dirty="0" smtClean="0"/>
              <a:t> </a:t>
            </a:r>
            <a:r>
              <a:rPr lang="en-US" sz="1800" dirty="0"/>
              <a:t>localhost/</a:t>
            </a:r>
            <a:r>
              <a:rPr lang="en-US" sz="1800" dirty="0" err="1"/>
              <a:t>phpmyadmin</a:t>
            </a:r>
            <a:r>
              <a:rPr lang="en-US" sz="1800" dirty="0"/>
              <a:t>/ </a:t>
            </a:r>
            <a:r>
              <a:rPr lang="el-GR" sz="1800" dirty="0"/>
              <a:t>για να ανοίξει το </a:t>
            </a:r>
            <a:r>
              <a:rPr lang="en-US" sz="1800" dirty="0" err="1"/>
              <a:t>phpmyadmin</a:t>
            </a:r>
            <a:r>
              <a:rPr lang="en-US" sz="1800" dirty="0"/>
              <a:t> </a:t>
            </a:r>
            <a:r>
              <a:rPr lang="el-GR" sz="1800" dirty="0"/>
              <a:t>και </a:t>
            </a:r>
            <a:r>
              <a:rPr lang="el-GR" sz="1800" dirty="0" smtClean="0"/>
              <a:t>πατάμε </a:t>
            </a:r>
            <a:r>
              <a:rPr lang="el-GR" sz="1800" dirty="0"/>
              <a:t>στα αριστερά την επιλογή </a:t>
            </a:r>
            <a:r>
              <a:rPr lang="en-US" sz="1800" dirty="0"/>
              <a:t>“</a:t>
            </a:r>
            <a:r>
              <a:rPr lang="el-GR" sz="1800" dirty="0"/>
              <a:t>Νέα</a:t>
            </a:r>
            <a:r>
              <a:rPr lang="en-US" sz="1800" dirty="0"/>
              <a:t>”</a:t>
            </a:r>
            <a:r>
              <a:rPr lang="el-GR" sz="1800" dirty="0" smtClean="0"/>
              <a:t>. Δίνουμε </a:t>
            </a:r>
            <a:r>
              <a:rPr lang="el-GR" sz="1800" dirty="0"/>
              <a:t>το όνομα </a:t>
            </a:r>
            <a:r>
              <a:rPr lang="en-US" sz="1800" dirty="0"/>
              <a:t>“</a:t>
            </a:r>
            <a:r>
              <a:rPr lang="en-US" sz="1800" dirty="0" err="1"/>
              <a:t>ecars</a:t>
            </a:r>
            <a:r>
              <a:rPr lang="en-US" sz="1800" dirty="0"/>
              <a:t>” </a:t>
            </a:r>
            <a:r>
              <a:rPr lang="el-GR" sz="1800" dirty="0"/>
              <a:t>και </a:t>
            </a:r>
            <a:r>
              <a:rPr lang="el-GR" sz="1800" dirty="0" smtClean="0"/>
              <a:t>πατάμε </a:t>
            </a:r>
            <a:r>
              <a:rPr lang="el-GR" sz="1800" dirty="0"/>
              <a:t>Δημιουργία. Ύστερα </a:t>
            </a:r>
            <a:r>
              <a:rPr lang="el-GR" sz="1800" dirty="0" smtClean="0"/>
              <a:t>πατά</a:t>
            </a:r>
            <a:r>
              <a:rPr lang="el-GR" sz="1800" dirty="0"/>
              <a:t>μ</a:t>
            </a:r>
            <a:r>
              <a:rPr lang="el-GR" sz="1800" dirty="0" smtClean="0"/>
              <a:t>ε </a:t>
            </a:r>
            <a:r>
              <a:rPr lang="el-GR" sz="1800" dirty="0"/>
              <a:t>την καρτέλα </a:t>
            </a:r>
            <a:r>
              <a:rPr lang="en-US" sz="1800" dirty="0"/>
              <a:t>“</a:t>
            </a:r>
            <a:r>
              <a:rPr lang="el-GR" sz="1800" dirty="0"/>
              <a:t>Εισαγωγή</a:t>
            </a:r>
            <a:r>
              <a:rPr lang="en-US" sz="1800" dirty="0"/>
              <a:t>” </a:t>
            </a:r>
            <a:r>
              <a:rPr lang="el-GR" sz="1800" dirty="0"/>
              <a:t>και </a:t>
            </a:r>
            <a:r>
              <a:rPr lang="el-GR" sz="1800" dirty="0" smtClean="0"/>
              <a:t>ανεβάζουμε </a:t>
            </a:r>
            <a:r>
              <a:rPr lang="el-GR" sz="1800" dirty="0"/>
              <a:t>το </a:t>
            </a:r>
            <a:r>
              <a:rPr lang="en-US" sz="1800" dirty="0" smtClean="0"/>
              <a:t>.csv </a:t>
            </a:r>
            <a:r>
              <a:rPr lang="el-GR" sz="1800" dirty="0" smtClean="0"/>
              <a:t>αρχείο. Κάνουμε τις ακόλουθες επιλογές και πατάμε </a:t>
            </a:r>
            <a:r>
              <a:rPr lang="en-US" sz="1800" dirty="0" smtClean="0"/>
              <a:t>“</a:t>
            </a:r>
            <a:r>
              <a:rPr lang="el-GR" sz="1800" dirty="0" smtClean="0"/>
              <a:t>Εκτέλεση</a:t>
            </a:r>
            <a:r>
              <a:rPr lang="en-US" sz="1800" dirty="0" smtClean="0"/>
              <a:t>”.</a:t>
            </a:r>
          </a:p>
          <a:p>
            <a:pPr marL="0" indent="0">
              <a:buNone/>
            </a:pPr>
            <a:endParaRPr lang="en-US" sz="2000" dirty="0"/>
          </a:p>
          <a:p>
            <a:pPr>
              <a:buFont typeface="Arial" panose="020B0604020202020204" pitchFamily="34" charset="0"/>
              <a:buChar char="•"/>
            </a:pPr>
            <a:endParaRPr lang="en-US" dirty="0"/>
          </a:p>
        </p:txBody>
      </p:sp>
      <p:sp>
        <p:nvSpPr>
          <p:cNvPr id="2" name="Τίτλος 1"/>
          <p:cNvSpPr>
            <a:spLocks noGrp="1"/>
          </p:cNvSpPr>
          <p:nvPr>
            <p:ph type="title"/>
          </p:nvPr>
        </p:nvSpPr>
        <p:spPr>
          <a:xfrm>
            <a:off x="467544" y="188640"/>
            <a:ext cx="8280920" cy="1080120"/>
          </a:xfrm>
        </p:spPr>
        <p:txBody>
          <a:bodyPr>
            <a:noAutofit/>
          </a:bodyPr>
          <a:lstStyle/>
          <a:p>
            <a:r>
              <a:rPr lang="el-GR" sz="2000" b="1" dirty="0" smtClean="0"/>
              <a:t>Σύντομη περιγραφή για το πώς δημιουργήθηκε η βάση δεδομένων</a:t>
            </a:r>
            <a:br>
              <a:rPr lang="el-GR" sz="2000" b="1" dirty="0" smtClean="0"/>
            </a:br>
            <a:r>
              <a:rPr lang="el-GR" sz="2000" dirty="0" smtClean="0">
                <a:solidFill>
                  <a:srgbClr val="FF0000"/>
                </a:solidFill>
              </a:rPr>
              <a:t>(απλά για λόγους πληρότητας-για να τρέξει η εφαρμογή μπορείτε απλά να ακολουθήσετε τα βήματα της προηγούμενης διαφάνειας)</a:t>
            </a:r>
            <a:endParaRPr lang="en-US" sz="2000" dirty="0">
              <a:solidFill>
                <a:srgbClr val="FF0000"/>
              </a:solidFill>
            </a:endParaRPr>
          </a:p>
        </p:txBody>
      </p:sp>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73016"/>
            <a:ext cx="3832880" cy="2575562"/>
          </a:xfrm>
          <a:prstGeom prst="rect">
            <a:avLst/>
          </a:prstGeom>
        </p:spPr>
      </p:pic>
      <p:pic>
        <p:nvPicPr>
          <p:cNvPr id="7" name="Εικόνα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573016"/>
            <a:ext cx="3589764" cy="2999421"/>
          </a:xfrm>
          <a:prstGeom prst="rect">
            <a:avLst/>
          </a:prstGeom>
        </p:spPr>
      </p:pic>
    </p:spTree>
    <p:extLst>
      <p:ext uri="{BB962C8B-B14F-4D97-AF65-F5344CB8AC3E}">
        <p14:creationId xmlns:p14="http://schemas.microsoft.com/office/powerpoint/2010/main" val="382300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95536" y="1268760"/>
            <a:ext cx="8172896" cy="5112568"/>
          </a:xfrm>
        </p:spPr>
        <p:txBody>
          <a:bodyPr>
            <a:normAutofit fontScale="92500" lnSpcReduction="10000"/>
          </a:bodyPr>
          <a:lstStyle/>
          <a:p>
            <a:pPr>
              <a:buClrTx/>
              <a:buFont typeface="Arial" panose="020B0604020202020204" pitchFamily="34" charset="0"/>
              <a:buChar char="•"/>
            </a:pPr>
            <a:r>
              <a:rPr lang="el-GR" dirty="0" smtClean="0"/>
              <a:t>Σε περίπτωση που ο </a:t>
            </a:r>
            <a:r>
              <a:rPr lang="en-US" dirty="0" smtClean="0"/>
              <a:t>server </a:t>
            </a:r>
            <a:r>
              <a:rPr lang="el-GR" dirty="0" smtClean="0"/>
              <a:t>κάνει </a:t>
            </a:r>
            <a:r>
              <a:rPr lang="en-US" dirty="0" smtClean="0"/>
              <a:t>timeout </a:t>
            </a:r>
            <a:r>
              <a:rPr lang="el-GR" dirty="0" smtClean="0"/>
              <a:t>και δεν μπουν οι εγγραφές τότε πατάμε πάνω στον πίνακα </a:t>
            </a:r>
            <a:r>
              <a:rPr lang="en-US" dirty="0"/>
              <a:t>`</a:t>
            </a:r>
            <a:r>
              <a:rPr lang="en-US" dirty="0" err="1"/>
              <a:t>electric_vehicle_population_data</a:t>
            </a:r>
            <a:r>
              <a:rPr lang="en-US" dirty="0"/>
              <a:t>`</a:t>
            </a:r>
            <a:r>
              <a:rPr lang="el-GR" dirty="0" smtClean="0"/>
              <a:t> που δημιουργήθηκε και ύστερα επιλέγουμε ξανά την καρτέλα </a:t>
            </a:r>
            <a:r>
              <a:rPr lang="en-US" dirty="0" smtClean="0"/>
              <a:t>“</a:t>
            </a:r>
            <a:r>
              <a:rPr lang="el-GR" dirty="0" smtClean="0"/>
              <a:t>Εισαγωγή</a:t>
            </a:r>
            <a:r>
              <a:rPr lang="en-US" dirty="0" smtClean="0"/>
              <a:t>”</a:t>
            </a:r>
            <a:r>
              <a:rPr lang="el-GR" dirty="0" smtClean="0"/>
              <a:t>. Κάνουμε πάλι τις ίδιες επιλογές όπως και στις προηγούμενες </a:t>
            </a:r>
            <a:r>
              <a:rPr lang="el-GR" dirty="0" err="1" smtClean="0"/>
              <a:t>φωτό</a:t>
            </a:r>
            <a:r>
              <a:rPr lang="el-GR" dirty="0" smtClean="0"/>
              <a:t> εκτός αυτής που απουσιάζει:</a:t>
            </a:r>
            <a:endParaRPr lang="en-US" dirty="0" smtClean="0"/>
          </a:p>
          <a:p>
            <a:pPr marL="0" indent="0">
              <a:buNone/>
            </a:pPr>
            <a:endParaRPr lang="el-GR" dirty="0" smtClean="0"/>
          </a:p>
          <a:p>
            <a:pPr>
              <a:buClrTx/>
              <a:buFont typeface="Arial" panose="020B0604020202020204" pitchFamily="34" charset="0"/>
              <a:buChar char="•"/>
            </a:pPr>
            <a:r>
              <a:rPr lang="el-GR" dirty="0" smtClean="0"/>
              <a:t>Αφού εισαχθούν επιτυχώς οι εγγραφές πατάμε την καρτέλα </a:t>
            </a:r>
            <a:r>
              <a:rPr lang="en-US" dirty="0" smtClean="0"/>
              <a:t>“</a:t>
            </a:r>
            <a:r>
              <a:rPr lang="el-GR" dirty="0" smtClean="0"/>
              <a:t>Δομή</a:t>
            </a:r>
            <a:r>
              <a:rPr lang="en-US" dirty="0" smtClean="0"/>
              <a:t>”</a:t>
            </a:r>
            <a:r>
              <a:rPr lang="el-GR" dirty="0" smtClean="0"/>
              <a:t> και στη γραμμή του </a:t>
            </a:r>
            <a:r>
              <a:rPr lang="en-US" dirty="0" smtClean="0"/>
              <a:t>“DOL Vehicle ID”</a:t>
            </a:r>
            <a:r>
              <a:rPr lang="el-GR" dirty="0" smtClean="0"/>
              <a:t> από το </a:t>
            </a:r>
            <a:r>
              <a:rPr lang="en-US" dirty="0" smtClean="0"/>
              <a:t>“</a:t>
            </a:r>
            <a:r>
              <a:rPr lang="el-GR" dirty="0" smtClean="0"/>
              <a:t>Περισσότερα</a:t>
            </a:r>
            <a:r>
              <a:rPr lang="en-US" dirty="0" smtClean="0"/>
              <a:t>”, </a:t>
            </a:r>
            <a:r>
              <a:rPr lang="el-GR" dirty="0" smtClean="0"/>
              <a:t>το ορίζουμε ως πρωτεύον</a:t>
            </a:r>
            <a:r>
              <a:rPr lang="en-US" dirty="0" smtClean="0"/>
              <a:t>.</a:t>
            </a:r>
          </a:p>
          <a:p>
            <a:pPr>
              <a:buClrTx/>
              <a:buFont typeface="Arial" panose="020B0604020202020204" pitchFamily="34" charset="0"/>
              <a:buChar char="•"/>
            </a:pPr>
            <a:r>
              <a:rPr lang="el-GR" dirty="0" smtClean="0"/>
              <a:t>Επίσης στη γραμμή του </a:t>
            </a:r>
            <a:r>
              <a:rPr lang="en-US" dirty="0" smtClean="0"/>
              <a:t>“Electric </a:t>
            </a:r>
            <a:r>
              <a:rPr lang="en-US" dirty="0"/>
              <a:t>Vehicle </a:t>
            </a:r>
            <a:r>
              <a:rPr lang="en-US" dirty="0" smtClean="0"/>
              <a:t>Type” </a:t>
            </a:r>
            <a:r>
              <a:rPr lang="el-GR" dirty="0" smtClean="0"/>
              <a:t>πατάμε </a:t>
            </a:r>
            <a:r>
              <a:rPr lang="en-US" dirty="0" smtClean="0"/>
              <a:t>“</a:t>
            </a:r>
            <a:r>
              <a:rPr lang="el-GR" dirty="0" smtClean="0"/>
              <a:t>Αλλαγή</a:t>
            </a:r>
            <a:r>
              <a:rPr lang="en-US" dirty="0" smtClean="0"/>
              <a:t>” </a:t>
            </a:r>
            <a:r>
              <a:rPr lang="el-GR" dirty="0" smtClean="0"/>
              <a:t>και το μετονομάζουμε σε </a:t>
            </a:r>
            <a:r>
              <a:rPr lang="en-US" dirty="0" smtClean="0"/>
              <a:t>“</a:t>
            </a:r>
            <a:r>
              <a:rPr lang="en-US" dirty="0" err="1" smtClean="0"/>
              <a:t>Etype</a:t>
            </a:r>
            <a:r>
              <a:rPr lang="en-US" dirty="0" smtClean="0"/>
              <a:t>”.</a:t>
            </a:r>
          </a:p>
          <a:p>
            <a:pPr>
              <a:buClrTx/>
              <a:buFont typeface="Arial" panose="020B0604020202020204" pitchFamily="34" charset="0"/>
              <a:buChar char="•"/>
            </a:pPr>
            <a:r>
              <a:rPr lang="el-GR" dirty="0" smtClean="0"/>
              <a:t>Αν δούμε ότι η πρώτη γραμμή στην καρτέλα </a:t>
            </a:r>
            <a:r>
              <a:rPr lang="en-US" dirty="0" smtClean="0"/>
              <a:t>“</a:t>
            </a:r>
            <a:r>
              <a:rPr lang="el-GR" dirty="0" smtClean="0"/>
              <a:t>Περιήγηση</a:t>
            </a:r>
            <a:r>
              <a:rPr lang="en-US" dirty="0" smtClean="0"/>
              <a:t>”</a:t>
            </a:r>
            <a:r>
              <a:rPr lang="el-GR" dirty="0" smtClean="0"/>
              <a:t> περιέχει σαν εγγραφή τα ονόματα των στηλών του πίνακα τη σβήνουμε πατώντας στα αριστερά </a:t>
            </a:r>
            <a:r>
              <a:rPr lang="en-US" dirty="0" smtClean="0"/>
              <a:t>“</a:t>
            </a:r>
            <a:r>
              <a:rPr lang="el-GR" dirty="0" smtClean="0"/>
              <a:t>Διαγραφή</a:t>
            </a:r>
            <a:r>
              <a:rPr lang="en-US" dirty="0" smtClean="0"/>
              <a:t>”</a:t>
            </a:r>
            <a:r>
              <a:rPr lang="el-GR" dirty="0" smtClean="0"/>
              <a:t>.</a:t>
            </a:r>
            <a:endParaRPr lang="en-US" dirty="0"/>
          </a:p>
        </p:txBody>
      </p:sp>
      <p:sp>
        <p:nvSpPr>
          <p:cNvPr id="2" name="Τίτλος 1"/>
          <p:cNvSpPr>
            <a:spLocks noGrp="1"/>
          </p:cNvSpPr>
          <p:nvPr>
            <p:ph type="title"/>
          </p:nvPr>
        </p:nvSpPr>
        <p:spPr>
          <a:xfrm>
            <a:off x="467544" y="188640"/>
            <a:ext cx="8229600" cy="970368"/>
          </a:xfrm>
        </p:spPr>
        <p:txBody>
          <a:bodyPr>
            <a:noAutofit/>
          </a:bodyPr>
          <a:lstStyle/>
          <a:p>
            <a:r>
              <a:rPr lang="el-GR" sz="2000" b="1" dirty="0"/>
              <a:t>Σύντομη περιγραφή για το πώς δημιουργήθηκε η βάση δεδομένων</a:t>
            </a:r>
            <a:br>
              <a:rPr lang="el-GR" sz="2000" b="1" dirty="0"/>
            </a:br>
            <a:r>
              <a:rPr lang="el-GR" sz="2000" dirty="0">
                <a:solidFill>
                  <a:srgbClr val="FF0000"/>
                </a:solidFill>
              </a:rPr>
              <a:t>(απλά για λόγους πληρότητας-δεν είναι αναγκαίο για να τρέξει η εφαρμογή)</a:t>
            </a:r>
            <a:endParaRPr lang="en-US" sz="2000" dirty="0"/>
          </a:p>
        </p:txBody>
      </p:sp>
      <p:pic>
        <p:nvPicPr>
          <p:cNvPr id="5" name="Εικόνα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204972"/>
            <a:ext cx="7330440" cy="228600"/>
          </a:xfrm>
          <a:prstGeom prst="rect">
            <a:avLst/>
          </a:prstGeom>
        </p:spPr>
      </p:pic>
    </p:spTree>
    <p:extLst>
      <p:ext uri="{BB962C8B-B14F-4D97-AF65-F5344CB8AC3E}">
        <p14:creationId xmlns:p14="http://schemas.microsoft.com/office/powerpoint/2010/main" val="1358067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179512" y="980728"/>
            <a:ext cx="8640959" cy="5544616"/>
          </a:xfrm>
        </p:spPr>
        <p:txBody>
          <a:bodyPr>
            <a:normAutofit fontScale="92500" lnSpcReduction="20000"/>
          </a:bodyPr>
          <a:lstStyle/>
          <a:p>
            <a:pPr>
              <a:buClrTx/>
              <a:buFont typeface="Arial" panose="020B0604020202020204" pitchFamily="34" charset="0"/>
              <a:buChar char="•"/>
            </a:pPr>
            <a:r>
              <a:rPr lang="el-GR" sz="1800" dirty="0" smtClean="0"/>
              <a:t>Τα αρχεία της εφαρμογής μας βρίσκονται στο φάκελο </a:t>
            </a:r>
            <a:r>
              <a:rPr lang="en-US" sz="1800" dirty="0" err="1" smtClean="0"/>
              <a:t>servletproject</a:t>
            </a:r>
            <a:r>
              <a:rPr lang="en-US" sz="1800" dirty="0" smtClean="0"/>
              <a:t> </a:t>
            </a:r>
            <a:r>
              <a:rPr lang="el-GR" sz="1800" dirty="0" smtClean="0"/>
              <a:t>του </a:t>
            </a:r>
            <a:r>
              <a:rPr lang="en-US" sz="1800" dirty="0" err="1" smtClean="0"/>
              <a:t>Github</a:t>
            </a:r>
            <a:r>
              <a:rPr lang="en-US" sz="1800" dirty="0" smtClean="0"/>
              <a:t>. </a:t>
            </a:r>
            <a:r>
              <a:rPr lang="el-GR" sz="1800" dirty="0" smtClean="0"/>
              <a:t>Πρόκειται για ένα </a:t>
            </a:r>
            <a:r>
              <a:rPr lang="en-US" sz="1800" dirty="0" smtClean="0"/>
              <a:t>Dynamic Web Project. </a:t>
            </a:r>
            <a:r>
              <a:rPr lang="el-GR" sz="1800" dirty="0" smtClean="0"/>
              <a:t>Για να τρέξει απλά κατεβάζετε αυτό τον φάκελο, ανοίγετε το </a:t>
            </a:r>
            <a:r>
              <a:rPr lang="en-US" sz="1800" dirty="0" smtClean="0"/>
              <a:t>Eclipse </a:t>
            </a:r>
            <a:r>
              <a:rPr lang="el-GR" sz="1800" dirty="0" smtClean="0"/>
              <a:t>και πατώντας </a:t>
            </a:r>
            <a:r>
              <a:rPr lang="en-US" sz="1800" dirty="0" smtClean="0"/>
              <a:t>File-&gt;Open Projects from File System </a:t>
            </a:r>
            <a:r>
              <a:rPr lang="el-GR" sz="1800" dirty="0" smtClean="0"/>
              <a:t>επιλέγετε το φάκελο που κατεβάσατε και πατάτε </a:t>
            </a:r>
            <a:r>
              <a:rPr lang="en-US" sz="1800" dirty="0" smtClean="0"/>
              <a:t>Finish.</a:t>
            </a:r>
            <a:r>
              <a:rPr lang="el-GR" sz="1800" dirty="0" smtClean="0"/>
              <a:t> Κάνετε δεξί κλικ στο </a:t>
            </a:r>
            <a:r>
              <a:rPr lang="en-US" sz="1800" dirty="0" smtClean="0"/>
              <a:t>Project</a:t>
            </a:r>
            <a:r>
              <a:rPr lang="el-GR" sz="1800" dirty="0" smtClean="0"/>
              <a:t> και επιλέγετε </a:t>
            </a:r>
            <a:r>
              <a:rPr lang="en-US" sz="1800" dirty="0" smtClean="0"/>
              <a:t>Properties-&gt;Project Facets-&gt;Runtimes </a:t>
            </a:r>
            <a:r>
              <a:rPr lang="el-GR" sz="1800" dirty="0" smtClean="0"/>
              <a:t>και εκεί επιλέγετε τη δικιά σας έκδοση </a:t>
            </a:r>
            <a:r>
              <a:rPr lang="en-US" sz="1800" dirty="0" smtClean="0"/>
              <a:t>Tomcat</a:t>
            </a:r>
            <a:r>
              <a:rPr lang="el-GR" sz="1800" dirty="0" smtClean="0"/>
              <a:t> και πατάτε </a:t>
            </a:r>
            <a:r>
              <a:rPr lang="en-US" sz="1800" dirty="0" smtClean="0"/>
              <a:t>“Apply and Close”. </a:t>
            </a:r>
            <a:r>
              <a:rPr lang="el-GR" sz="1800" dirty="0"/>
              <a:t>Για να το τρέξετε: </a:t>
            </a:r>
            <a:r>
              <a:rPr lang="el-GR" sz="1800" dirty="0" smtClean="0"/>
              <a:t>Δεξί κλικ, πατάτε </a:t>
            </a:r>
            <a:r>
              <a:rPr lang="en-US" sz="1800" dirty="0" smtClean="0"/>
              <a:t>Run As -&gt; Run on Server </a:t>
            </a:r>
            <a:r>
              <a:rPr lang="el-GR" sz="1800" dirty="0" smtClean="0"/>
              <a:t>για να τρέξει η εφαρμογή. Για να ανοίγει κατευθείαν στον </a:t>
            </a:r>
            <a:r>
              <a:rPr lang="en-US" sz="1800" dirty="0" smtClean="0"/>
              <a:t>browser </a:t>
            </a:r>
            <a:r>
              <a:rPr lang="el-GR" sz="1800" dirty="0" smtClean="0"/>
              <a:t>της επιλογής σας μπορείτε να πατήσετε </a:t>
            </a:r>
            <a:r>
              <a:rPr lang="en-US" sz="1800" dirty="0" smtClean="0"/>
              <a:t>Window -&gt; Web Browser </a:t>
            </a:r>
            <a:r>
              <a:rPr lang="el-GR" sz="1800" dirty="0" smtClean="0"/>
              <a:t>και να τον επιλέξετε.  </a:t>
            </a:r>
            <a:endParaRPr lang="en-US" sz="1800" dirty="0" smtClean="0"/>
          </a:p>
          <a:p>
            <a:pPr>
              <a:buClrTx/>
              <a:buFont typeface="Arial" panose="020B0604020202020204" pitchFamily="34" charset="0"/>
              <a:buChar char="•"/>
            </a:pPr>
            <a:r>
              <a:rPr lang="el-GR" sz="1800" dirty="0" smtClean="0"/>
              <a:t>Το </a:t>
            </a:r>
            <a:r>
              <a:rPr lang="en-US" sz="1800" dirty="0" smtClean="0"/>
              <a:t>Project </a:t>
            </a:r>
            <a:r>
              <a:rPr lang="el-GR" sz="1800" dirty="0" smtClean="0"/>
              <a:t>περιλαμβάνει το </a:t>
            </a:r>
            <a:r>
              <a:rPr lang="en-US" sz="1800" dirty="0" smtClean="0"/>
              <a:t>ReportServlet.java </a:t>
            </a:r>
            <a:r>
              <a:rPr lang="el-GR" sz="1800" dirty="0" smtClean="0"/>
              <a:t>που είναι</a:t>
            </a:r>
          </a:p>
          <a:p>
            <a:pPr marL="0" indent="0">
              <a:buClrTx/>
              <a:buNone/>
            </a:pPr>
            <a:r>
              <a:rPr lang="el-GR" sz="1800" dirty="0" smtClean="0"/>
              <a:t>ο κώδικας για το </a:t>
            </a:r>
            <a:r>
              <a:rPr lang="en-US" sz="1800" dirty="0" smtClean="0"/>
              <a:t>servlet, </a:t>
            </a:r>
            <a:r>
              <a:rPr lang="el-GR" sz="1800" dirty="0" smtClean="0"/>
              <a:t>το </a:t>
            </a:r>
            <a:r>
              <a:rPr lang="en-US" sz="1800" dirty="0" smtClean="0"/>
              <a:t>ReportForm.html </a:t>
            </a:r>
            <a:r>
              <a:rPr lang="el-GR" sz="1800" dirty="0" smtClean="0"/>
              <a:t>που είναι η</a:t>
            </a:r>
          </a:p>
          <a:p>
            <a:pPr marL="0" indent="0">
              <a:buClrTx/>
              <a:buNone/>
            </a:pPr>
            <a:r>
              <a:rPr lang="el-GR" sz="1800" dirty="0" smtClean="0"/>
              <a:t>αρχική σελίδα της εφαρμογής, το </a:t>
            </a:r>
            <a:r>
              <a:rPr lang="en-US" sz="1800" dirty="0" err="1" smtClean="0"/>
              <a:t>resultpage.jsp</a:t>
            </a:r>
            <a:r>
              <a:rPr lang="en-US" sz="1800" dirty="0" smtClean="0"/>
              <a:t> </a:t>
            </a:r>
            <a:r>
              <a:rPr lang="el-GR" sz="1800" dirty="0" smtClean="0"/>
              <a:t>που είναι</a:t>
            </a:r>
          </a:p>
          <a:p>
            <a:pPr marL="0" indent="0">
              <a:buClrTx/>
              <a:buNone/>
            </a:pPr>
            <a:r>
              <a:rPr lang="el-GR" sz="1800" dirty="0" smtClean="0"/>
              <a:t>η σελίδα στην οποία τυπώνονται τα αποτελέσματα, το </a:t>
            </a:r>
            <a:r>
              <a:rPr lang="en-US" sz="1800" dirty="0" smtClean="0"/>
              <a:t>web.xml,</a:t>
            </a:r>
          </a:p>
          <a:p>
            <a:pPr marL="0" indent="0">
              <a:buClrTx/>
              <a:buNone/>
            </a:pPr>
            <a:r>
              <a:rPr lang="el-GR" sz="1800" dirty="0" smtClean="0"/>
              <a:t>το </a:t>
            </a:r>
            <a:r>
              <a:rPr lang="en-US" sz="1800" dirty="0" smtClean="0"/>
              <a:t>style.css </a:t>
            </a:r>
            <a:r>
              <a:rPr lang="el-GR" sz="1800" dirty="0" smtClean="0"/>
              <a:t>και το φάκελο </a:t>
            </a:r>
            <a:r>
              <a:rPr lang="en-US" sz="1800" dirty="0" smtClean="0"/>
              <a:t>images </a:t>
            </a:r>
            <a:r>
              <a:rPr lang="el-GR" sz="1800" dirty="0" smtClean="0"/>
              <a:t>που περιέχει όλες τις εικόνες </a:t>
            </a:r>
            <a:endParaRPr lang="en-US" sz="1800" dirty="0" smtClean="0"/>
          </a:p>
          <a:p>
            <a:pPr marL="0" indent="0">
              <a:buClrTx/>
              <a:buNone/>
            </a:pPr>
            <a:r>
              <a:rPr lang="el-GR" sz="1800" dirty="0" smtClean="0"/>
              <a:t>που</a:t>
            </a:r>
            <a:r>
              <a:rPr lang="en-US" sz="1800" dirty="0" smtClean="0"/>
              <a:t> </a:t>
            </a:r>
            <a:r>
              <a:rPr lang="el-GR" sz="1800" dirty="0" smtClean="0"/>
              <a:t>χρησιμοποιούνται στην εφαρμογή.</a:t>
            </a:r>
            <a:endParaRPr lang="en-US" sz="1800" dirty="0" smtClean="0"/>
          </a:p>
          <a:p>
            <a:pPr>
              <a:buClrTx/>
              <a:buFont typeface="Arial" panose="020B0604020202020204" pitchFamily="34" charset="0"/>
              <a:buChar char="•"/>
            </a:pPr>
            <a:r>
              <a:rPr lang="el-GR" sz="1800" dirty="0" smtClean="0">
                <a:solidFill>
                  <a:srgbClr val="FF0000"/>
                </a:solidFill>
              </a:rPr>
              <a:t>ΠΡΟΣΟΧΗ!</a:t>
            </a:r>
            <a:r>
              <a:rPr lang="el-GR" sz="1800" dirty="0" smtClean="0"/>
              <a:t> Ο φάκελος που υπάρχει στο </a:t>
            </a:r>
            <a:r>
              <a:rPr lang="en-US" sz="1800" dirty="0" err="1" smtClean="0"/>
              <a:t>Github</a:t>
            </a:r>
            <a:r>
              <a:rPr lang="en-US" sz="1800" dirty="0" smtClean="0"/>
              <a:t> </a:t>
            </a:r>
            <a:r>
              <a:rPr lang="el-GR" sz="1800" dirty="0" smtClean="0"/>
              <a:t>έχει γίνει </a:t>
            </a:r>
          </a:p>
          <a:p>
            <a:pPr marL="0" indent="0">
              <a:buClrTx/>
              <a:buNone/>
            </a:pPr>
            <a:r>
              <a:rPr lang="en-US" sz="1800" dirty="0" smtClean="0"/>
              <a:t>export </a:t>
            </a:r>
            <a:r>
              <a:rPr lang="el-GR" sz="1800" dirty="0" smtClean="0"/>
              <a:t>από το </a:t>
            </a:r>
            <a:r>
              <a:rPr lang="en-US" sz="1800" dirty="0" smtClean="0"/>
              <a:t>Eclipse, </a:t>
            </a:r>
            <a:r>
              <a:rPr lang="el-GR" sz="1800" dirty="0" smtClean="0"/>
              <a:t>επομένως περιέχει και το φάκελο </a:t>
            </a:r>
            <a:r>
              <a:rPr lang="en-US" sz="1800" dirty="0" smtClean="0"/>
              <a:t>build. </a:t>
            </a:r>
            <a:endParaRPr lang="el-GR" sz="1800" dirty="0" smtClean="0"/>
          </a:p>
          <a:p>
            <a:pPr marL="0" indent="0">
              <a:buClrTx/>
              <a:buNone/>
            </a:pPr>
            <a:r>
              <a:rPr lang="el-GR" sz="1800" dirty="0" smtClean="0"/>
              <a:t>Στο σύστημα μου δούλεψα με </a:t>
            </a:r>
            <a:r>
              <a:rPr lang="en-US" sz="1800" dirty="0" smtClean="0"/>
              <a:t>jdk14.0.1 </a:t>
            </a:r>
            <a:r>
              <a:rPr lang="el-GR" sz="1800" dirty="0" smtClean="0"/>
              <a:t>και </a:t>
            </a:r>
            <a:r>
              <a:rPr lang="en-US" sz="1800" dirty="0" smtClean="0"/>
              <a:t>Tomcat 9.0.35 .</a:t>
            </a:r>
            <a:endParaRPr lang="el-GR" sz="1800" dirty="0" smtClean="0"/>
          </a:p>
          <a:p>
            <a:pPr marL="0" indent="0">
              <a:buClrTx/>
              <a:buNone/>
            </a:pPr>
            <a:r>
              <a:rPr lang="el-GR" sz="1800" dirty="0" smtClean="0"/>
              <a:t>Επομένως, αν δεν τρέχει η εφαρμογή στο σύστημα σας </a:t>
            </a:r>
          </a:p>
          <a:p>
            <a:pPr marL="0" indent="0">
              <a:buClrTx/>
              <a:buNone/>
            </a:pPr>
            <a:r>
              <a:rPr lang="el-GR" sz="1800" dirty="0" smtClean="0"/>
              <a:t>δοκιμάστε να σβήσετε τον φάκελο </a:t>
            </a:r>
            <a:r>
              <a:rPr lang="en-US" sz="1800" dirty="0" smtClean="0"/>
              <a:t>build </a:t>
            </a:r>
            <a:endParaRPr lang="el-GR" sz="1800" dirty="0" smtClean="0"/>
          </a:p>
          <a:p>
            <a:pPr marL="0" indent="0">
              <a:buClrTx/>
              <a:buNone/>
            </a:pPr>
            <a:r>
              <a:rPr lang="el-GR" sz="1800" dirty="0" smtClean="0"/>
              <a:t>για να μεταγλωττιστούν τα </a:t>
            </a:r>
            <a:r>
              <a:rPr lang="en-US" sz="1800" dirty="0" smtClean="0"/>
              <a:t>files </a:t>
            </a:r>
            <a:r>
              <a:rPr lang="el-GR" sz="1800" dirty="0" smtClean="0"/>
              <a:t>από τη δικιά </a:t>
            </a:r>
          </a:p>
          <a:p>
            <a:pPr marL="0" indent="0">
              <a:buClrTx/>
              <a:buNone/>
            </a:pPr>
            <a:r>
              <a:rPr lang="el-GR" sz="1800" dirty="0" smtClean="0"/>
              <a:t>σας έκδοση.</a:t>
            </a:r>
            <a:r>
              <a:rPr lang="el-GR" sz="1800" dirty="0"/>
              <a:t> </a:t>
            </a:r>
            <a:endParaRPr lang="en-US" sz="1800" dirty="0" smtClean="0"/>
          </a:p>
        </p:txBody>
      </p:sp>
      <p:sp>
        <p:nvSpPr>
          <p:cNvPr id="2" name="Τίτλος 1"/>
          <p:cNvSpPr>
            <a:spLocks noGrp="1"/>
          </p:cNvSpPr>
          <p:nvPr>
            <p:ph type="title"/>
          </p:nvPr>
        </p:nvSpPr>
        <p:spPr>
          <a:xfrm>
            <a:off x="457200" y="338328"/>
            <a:ext cx="8229600" cy="642400"/>
          </a:xfrm>
        </p:spPr>
        <p:txBody>
          <a:bodyPr>
            <a:normAutofit/>
          </a:bodyPr>
          <a:lstStyle/>
          <a:p>
            <a:r>
              <a:rPr lang="el-GR" sz="3600" dirty="0" smtClean="0"/>
              <a:t>Πώς θα τρέξετε την εφαρμογή ?</a:t>
            </a:r>
            <a:endParaRPr lang="en-US" sz="3600" dirty="0"/>
          </a:p>
        </p:txBody>
      </p:sp>
      <p:pic>
        <p:nvPicPr>
          <p:cNvPr id="6" name="Εικόνα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068960"/>
            <a:ext cx="2552700" cy="3077365"/>
          </a:xfrm>
          <a:prstGeom prst="rect">
            <a:avLst/>
          </a:prstGeom>
        </p:spPr>
      </p:pic>
    </p:spTree>
    <p:extLst>
      <p:ext uri="{BB962C8B-B14F-4D97-AF65-F5344CB8AC3E}">
        <p14:creationId xmlns:p14="http://schemas.microsoft.com/office/powerpoint/2010/main" val="2974407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0" y="338328"/>
            <a:ext cx="8229600" cy="498384"/>
          </a:xfrm>
        </p:spPr>
        <p:txBody>
          <a:bodyPr>
            <a:noAutofit/>
          </a:bodyPr>
          <a:lstStyle/>
          <a:p>
            <a:r>
              <a:rPr lang="el-GR" sz="3600" dirty="0"/>
              <a:t>Ανάλυση στοιχείων εφαρμογής</a:t>
            </a:r>
            <a:endParaRPr lang="en-US" sz="3600" dirty="0"/>
          </a:p>
        </p:txBody>
      </p:sp>
      <p:sp>
        <p:nvSpPr>
          <p:cNvPr id="8" name="Θέση περιεχομένου 7"/>
          <p:cNvSpPr>
            <a:spLocks noGrp="1"/>
          </p:cNvSpPr>
          <p:nvPr>
            <p:ph idx="1"/>
          </p:nvPr>
        </p:nvSpPr>
        <p:spPr>
          <a:xfrm>
            <a:off x="179512" y="908720"/>
            <a:ext cx="8784975" cy="5688632"/>
          </a:xfrm>
        </p:spPr>
        <p:txBody>
          <a:bodyPr>
            <a:normAutofit fontScale="85000" lnSpcReduction="20000"/>
          </a:bodyPr>
          <a:lstStyle/>
          <a:p>
            <a:pPr>
              <a:buClrTx/>
              <a:buFont typeface="Arial" panose="020B0604020202020204" pitchFamily="34" charset="0"/>
              <a:buChar char="•"/>
            </a:pPr>
            <a:r>
              <a:rPr lang="el-GR" dirty="0" smtClean="0"/>
              <a:t>Το </a:t>
            </a:r>
            <a:r>
              <a:rPr lang="en-US" dirty="0"/>
              <a:t>ReportForm.html </a:t>
            </a:r>
            <a:r>
              <a:rPr lang="el-GR" dirty="0" smtClean="0"/>
              <a:t>είναι </a:t>
            </a:r>
            <a:r>
              <a:rPr lang="el-GR" dirty="0"/>
              <a:t>η αρχική σελίδα. Από αυτήν ο χρήστης επιλέγει την επαρχία που επιθυμεί, την οποία την αποθηκεύω στην μεταβλητή </a:t>
            </a:r>
            <a:r>
              <a:rPr lang="en-US" dirty="0"/>
              <a:t>“county” </a:t>
            </a:r>
            <a:r>
              <a:rPr lang="el-GR" dirty="0"/>
              <a:t>και γίνεται </a:t>
            </a:r>
            <a:r>
              <a:rPr lang="en-US" dirty="0"/>
              <a:t>post </a:t>
            </a:r>
            <a:r>
              <a:rPr lang="el-GR" dirty="0"/>
              <a:t>στο </a:t>
            </a:r>
            <a:r>
              <a:rPr lang="en-US" dirty="0" err="1" smtClean="0"/>
              <a:t>ReportServlet</a:t>
            </a:r>
            <a:r>
              <a:rPr lang="en-US" dirty="0" smtClean="0"/>
              <a:t>, </a:t>
            </a:r>
            <a:r>
              <a:rPr lang="el-GR" dirty="0"/>
              <a:t>που είναι το </a:t>
            </a:r>
            <a:r>
              <a:rPr lang="en-US" dirty="0"/>
              <a:t>servlet </a:t>
            </a:r>
            <a:r>
              <a:rPr lang="el-GR" dirty="0"/>
              <a:t>που ανέπτυξα. Στη συνάρτηση </a:t>
            </a:r>
            <a:r>
              <a:rPr lang="en-US" dirty="0" err="1"/>
              <a:t>doPost</a:t>
            </a:r>
            <a:r>
              <a:rPr lang="en-US" dirty="0"/>
              <a:t> </a:t>
            </a:r>
            <a:r>
              <a:rPr lang="el-GR" dirty="0"/>
              <a:t>του </a:t>
            </a:r>
            <a:r>
              <a:rPr lang="en-US" dirty="0" smtClean="0"/>
              <a:t>Servlet</a:t>
            </a:r>
            <a:r>
              <a:rPr lang="el-GR" dirty="0"/>
              <a:t>, συνδέομαι με τη βάση και εκτελώντας ένα σύνθετο </a:t>
            </a:r>
            <a:r>
              <a:rPr lang="en-US" dirty="0"/>
              <a:t>query </a:t>
            </a:r>
            <a:r>
              <a:rPr lang="el-GR" dirty="0"/>
              <a:t>για την επαρχία που μου δόθηκε λαμβάνω τα 10 πολυπληθέστερα μοντέλα ηλεκτρικών </a:t>
            </a:r>
            <a:r>
              <a:rPr lang="en-US" dirty="0"/>
              <a:t>(BEV) </a:t>
            </a:r>
            <a:r>
              <a:rPr lang="el-GR" dirty="0"/>
              <a:t>ή</a:t>
            </a:r>
            <a:r>
              <a:rPr lang="el-GR" dirty="0" smtClean="0"/>
              <a:t> </a:t>
            </a:r>
            <a:r>
              <a:rPr lang="el-GR" dirty="0"/>
              <a:t>υβριδικών ηλεκτρικών</a:t>
            </a:r>
            <a:r>
              <a:rPr lang="en-US" dirty="0"/>
              <a:t> (PHEV</a:t>
            </a:r>
            <a:r>
              <a:rPr lang="en-US" dirty="0" smtClean="0"/>
              <a:t>)</a:t>
            </a:r>
            <a:r>
              <a:rPr lang="el-GR" dirty="0" smtClean="0"/>
              <a:t> αυτοκινήτων.</a:t>
            </a:r>
            <a:r>
              <a:rPr lang="en-US" dirty="0" smtClean="0"/>
              <a:t> </a:t>
            </a:r>
            <a:r>
              <a:rPr lang="el-GR" dirty="0"/>
              <a:t>Έχω φτιάξει 4 πίνακες 10 θέσεων, από έναν για τη μάρκα (</a:t>
            </a:r>
            <a:r>
              <a:rPr lang="en-US" dirty="0"/>
              <a:t>make), </a:t>
            </a:r>
            <a:r>
              <a:rPr lang="el-GR" dirty="0"/>
              <a:t>το μοντέλο (</a:t>
            </a:r>
            <a:r>
              <a:rPr lang="en-US" dirty="0"/>
              <a:t>model), </a:t>
            </a:r>
            <a:r>
              <a:rPr lang="el-GR" dirty="0"/>
              <a:t> τον τύπο (</a:t>
            </a:r>
            <a:r>
              <a:rPr lang="en-US" dirty="0" err="1"/>
              <a:t>etype</a:t>
            </a:r>
            <a:r>
              <a:rPr lang="en-US" dirty="0"/>
              <a:t>) </a:t>
            </a:r>
            <a:r>
              <a:rPr lang="el-GR" dirty="0"/>
              <a:t>και το πλήθος </a:t>
            </a:r>
            <a:r>
              <a:rPr lang="en-US" dirty="0"/>
              <a:t>(number</a:t>
            </a:r>
            <a:r>
              <a:rPr lang="en-US" dirty="0" smtClean="0"/>
              <a:t>)</a:t>
            </a:r>
            <a:r>
              <a:rPr lang="el-GR" dirty="0" smtClean="0"/>
              <a:t>, όπου αποθηκεύω τα δεδομένα από το </a:t>
            </a:r>
            <a:r>
              <a:rPr lang="en-US" dirty="0" smtClean="0"/>
              <a:t>query.</a:t>
            </a:r>
          </a:p>
          <a:p>
            <a:pPr>
              <a:buClrTx/>
              <a:buFont typeface="Arial" panose="020B0604020202020204" pitchFamily="34" charset="0"/>
              <a:buChar char="•"/>
            </a:pPr>
            <a:r>
              <a:rPr lang="el-GR" dirty="0" smtClean="0"/>
              <a:t>Επίσης κάνω τους ανάλογους υπολογισμούς για να βρω το ποσοστό των </a:t>
            </a:r>
            <a:r>
              <a:rPr lang="en-US" dirty="0" smtClean="0"/>
              <a:t>BEV </a:t>
            </a:r>
            <a:r>
              <a:rPr lang="el-GR" dirty="0" smtClean="0"/>
              <a:t>και </a:t>
            </a:r>
            <a:r>
              <a:rPr lang="en-US" dirty="0" smtClean="0"/>
              <a:t>PHEV </a:t>
            </a:r>
            <a:r>
              <a:rPr lang="el-GR" dirty="0" smtClean="0"/>
              <a:t>και κάνοντας </a:t>
            </a:r>
            <a:r>
              <a:rPr lang="en-US" dirty="0" smtClean="0"/>
              <a:t>request </a:t>
            </a:r>
            <a:r>
              <a:rPr lang="el-GR" dirty="0" smtClean="0"/>
              <a:t>το </a:t>
            </a:r>
            <a:r>
              <a:rPr lang="en-US" dirty="0" smtClean="0"/>
              <a:t>session, </a:t>
            </a:r>
            <a:r>
              <a:rPr lang="el-GR" dirty="0" smtClean="0"/>
              <a:t>αποθηκεύω στο </a:t>
            </a:r>
            <a:r>
              <a:rPr lang="en-US" dirty="0" smtClean="0"/>
              <a:t>session</a:t>
            </a:r>
            <a:r>
              <a:rPr lang="el-GR" dirty="0" smtClean="0"/>
              <a:t> μέσω της συνάρτησης </a:t>
            </a:r>
            <a:r>
              <a:rPr lang="en-US" dirty="0" err="1" smtClean="0"/>
              <a:t>session.setattribute</a:t>
            </a:r>
            <a:r>
              <a:rPr lang="el-GR" dirty="0" smtClean="0"/>
              <a:t> τα δεδομένα που θέλω να χρησιμοποιήσω στο </a:t>
            </a:r>
            <a:r>
              <a:rPr lang="en-US" dirty="0" err="1" smtClean="0"/>
              <a:t>jsp</a:t>
            </a:r>
            <a:r>
              <a:rPr lang="el-GR" dirty="0" smtClean="0"/>
              <a:t>. Ύστερα, κάνω </a:t>
            </a:r>
            <a:r>
              <a:rPr lang="en-US" dirty="0" smtClean="0"/>
              <a:t>redirect </a:t>
            </a:r>
            <a:r>
              <a:rPr lang="el-GR" dirty="0" smtClean="0"/>
              <a:t>στην </a:t>
            </a:r>
            <a:r>
              <a:rPr lang="en-US" dirty="0" err="1" smtClean="0"/>
              <a:t>jsp</a:t>
            </a:r>
            <a:r>
              <a:rPr lang="en-US" dirty="0" smtClean="0"/>
              <a:t> </a:t>
            </a:r>
            <a:r>
              <a:rPr lang="el-GR" dirty="0" smtClean="0"/>
              <a:t>σελίδα. Η σελίδα αυτή περιλαμβάνει έναν κεντραρισμένο τίτλο και ύστερα περιέχει στην αριστερή στήλη έναν πίνακα που περιέχει τα </a:t>
            </a:r>
            <a:r>
              <a:rPr lang="en-US" dirty="0" smtClean="0"/>
              <a:t>10 </a:t>
            </a:r>
            <a:r>
              <a:rPr lang="el-GR" dirty="0" smtClean="0"/>
              <a:t>πολυπληθέστερα αυτοκίνητα και από κάτω ένα </a:t>
            </a:r>
            <a:r>
              <a:rPr lang="en-US" dirty="0" smtClean="0"/>
              <a:t>pie chart </a:t>
            </a:r>
            <a:r>
              <a:rPr lang="el-GR" dirty="0" smtClean="0"/>
              <a:t>με τα ποσοστά των </a:t>
            </a:r>
            <a:r>
              <a:rPr lang="en-US" dirty="0" smtClean="0"/>
              <a:t>BEV </a:t>
            </a:r>
            <a:r>
              <a:rPr lang="el-GR" dirty="0" smtClean="0"/>
              <a:t>και </a:t>
            </a:r>
            <a:r>
              <a:rPr lang="en-US" dirty="0" smtClean="0"/>
              <a:t>PHEV. </a:t>
            </a:r>
            <a:r>
              <a:rPr lang="el-GR" dirty="0" smtClean="0"/>
              <a:t>Στη δεξιά στήλη υπάρχει μια παράγραφος που ρωτάει τον χρήστη αν θέλει να δει πως είναι το πρώτο αυτοκίνητο του πίνακα κι ένα </a:t>
            </a:r>
            <a:r>
              <a:rPr lang="en-US" dirty="0" err="1" smtClean="0"/>
              <a:t>onclick</a:t>
            </a:r>
            <a:r>
              <a:rPr lang="en-US" dirty="0" smtClean="0"/>
              <a:t> button </a:t>
            </a:r>
            <a:r>
              <a:rPr lang="el-GR" dirty="0" smtClean="0"/>
              <a:t>που όταν το πατήσει ο χρήστης του το εμφανίζει. </a:t>
            </a:r>
          </a:p>
          <a:p>
            <a:pPr>
              <a:buClrTx/>
              <a:buFont typeface="Arial" panose="020B0604020202020204" pitchFamily="34" charset="0"/>
              <a:buChar char="•"/>
            </a:pPr>
            <a:r>
              <a:rPr lang="el-GR" dirty="0" smtClean="0"/>
              <a:t>Τόσο ο πίνακας όσο και το διάγραμμα και το </a:t>
            </a:r>
            <a:r>
              <a:rPr lang="en-US" dirty="0" err="1" smtClean="0"/>
              <a:t>onclick</a:t>
            </a:r>
            <a:r>
              <a:rPr lang="en-US" dirty="0" smtClean="0"/>
              <a:t> button </a:t>
            </a:r>
            <a:r>
              <a:rPr lang="el-GR" dirty="0" smtClean="0"/>
              <a:t>αναπτύχθηκαν με </a:t>
            </a:r>
            <a:r>
              <a:rPr lang="en-US" dirty="0" err="1" smtClean="0"/>
              <a:t>Javascript</a:t>
            </a:r>
            <a:r>
              <a:rPr lang="en-US" dirty="0" smtClean="0"/>
              <a:t>.</a:t>
            </a:r>
            <a:endParaRPr lang="el-GR" dirty="0" smtClean="0"/>
          </a:p>
          <a:p>
            <a:pPr>
              <a:buClrTx/>
              <a:buFont typeface="Arial" panose="020B0604020202020204" pitchFamily="34" charset="0"/>
              <a:buChar char="•"/>
            </a:pPr>
            <a:r>
              <a:rPr lang="el-GR" dirty="0" smtClean="0"/>
              <a:t>Περισσότερη ανάλυση του κώδικα στο </a:t>
            </a:r>
            <a:r>
              <a:rPr lang="en-US" dirty="0" smtClean="0"/>
              <a:t>video </a:t>
            </a:r>
            <a:r>
              <a:rPr lang="el-GR" dirty="0" smtClean="0"/>
              <a:t>στο </a:t>
            </a:r>
            <a:r>
              <a:rPr lang="en-US" dirty="0" err="1" smtClean="0"/>
              <a:t>Youtube</a:t>
            </a:r>
            <a:r>
              <a:rPr lang="en-US" dirty="0" smtClean="0"/>
              <a:t>.</a:t>
            </a:r>
            <a:endParaRPr lang="en-US" dirty="0"/>
          </a:p>
        </p:txBody>
      </p:sp>
    </p:spTree>
    <p:extLst>
      <p:ext uri="{BB962C8B-B14F-4D97-AF65-F5344CB8AC3E}">
        <p14:creationId xmlns:p14="http://schemas.microsoft.com/office/powerpoint/2010/main" val="1182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932" y="877668"/>
            <a:ext cx="5215744" cy="2665562"/>
          </a:xfrm>
        </p:spPr>
      </p:pic>
      <p:sp>
        <p:nvSpPr>
          <p:cNvPr id="2" name="Τίτλος 1"/>
          <p:cNvSpPr>
            <a:spLocks noGrp="1"/>
          </p:cNvSpPr>
          <p:nvPr>
            <p:ph type="title"/>
          </p:nvPr>
        </p:nvSpPr>
        <p:spPr>
          <a:xfrm>
            <a:off x="457200" y="338328"/>
            <a:ext cx="8229600" cy="570392"/>
          </a:xfrm>
        </p:spPr>
        <p:txBody>
          <a:bodyPr>
            <a:noAutofit/>
          </a:bodyPr>
          <a:lstStyle/>
          <a:p>
            <a:r>
              <a:rPr lang="el-GR" sz="3600" dirty="0" smtClean="0"/>
              <a:t>Παράδειγμα χρήσης 1</a:t>
            </a:r>
            <a:endParaRPr lang="en-US" sz="3600" dirty="0"/>
          </a:p>
        </p:txBody>
      </p:sp>
      <p:pic>
        <p:nvPicPr>
          <p:cNvPr id="5" name="Εικόνα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2974" y="3466712"/>
            <a:ext cx="5386831" cy="3145733"/>
          </a:xfrm>
          <a:prstGeom prst="rect">
            <a:avLst/>
          </a:prstGeom>
        </p:spPr>
      </p:pic>
      <p:sp>
        <p:nvSpPr>
          <p:cNvPr id="3" name="TextBox 2"/>
          <p:cNvSpPr txBox="1"/>
          <p:nvPr/>
        </p:nvSpPr>
        <p:spPr>
          <a:xfrm>
            <a:off x="609328" y="4509120"/>
            <a:ext cx="2666114" cy="369332"/>
          </a:xfrm>
          <a:prstGeom prst="rect">
            <a:avLst/>
          </a:prstGeom>
          <a:noFill/>
        </p:spPr>
        <p:txBody>
          <a:bodyPr wrap="none" rtlCol="0">
            <a:spAutoFit/>
          </a:bodyPr>
          <a:lstStyle/>
          <a:p>
            <a:r>
              <a:rPr lang="el-GR" b="1" dirty="0" smtClean="0"/>
              <a:t>Επιλογή επαρχίας </a:t>
            </a:r>
            <a:r>
              <a:rPr lang="en-US" b="1" dirty="0" smtClean="0"/>
              <a:t>“King”</a:t>
            </a:r>
            <a:endParaRPr lang="en-US" b="1" dirty="0"/>
          </a:p>
        </p:txBody>
      </p:sp>
    </p:spTree>
    <p:extLst>
      <p:ext uri="{BB962C8B-B14F-4D97-AF65-F5344CB8AC3E}">
        <p14:creationId xmlns:p14="http://schemas.microsoft.com/office/powerpoint/2010/main" val="1009595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υματομορφή">
  <a:themeElements>
    <a:clrScheme name="Κυματομορφή">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Κυματομορφή">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Κυματομορφή">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513</TotalTime>
  <Words>1228</Words>
  <Application>Microsoft Office PowerPoint</Application>
  <PresentationFormat>Προβολή στην οθόνη (4:3)</PresentationFormat>
  <Paragraphs>59</Paragraphs>
  <Slides>10</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10</vt:i4>
      </vt:variant>
    </vt:vector>
  </HeadingPairs>
  <TitlesOfParts>
    <vt:vector size="11" baseType="lpstr">
      <vt:lpstr>Κυματομορφή</vt:lpstr>
      <vt:lpstr>Eplug Web Application</vt:lpstr>
      <vt:lpstr>Περιγραφή Θέματος</vt:lpstr>
      <vt:lpstr>Τεχνολογίες που χρησιμοποιήθηκαν - Συνοπτική Περιγραφή Λειτουργίας</vt:lpstr>
      <vt:lpstr>Εγκατάσταση Βάσης δεδομένων</vt:lpstr>
      <vt:lpstr>Σύντομη περιγραφή για το πώς δημιουργήθηκε η βάση δεδομένων (απλά για λόγους πληρότητας-για να τρέξει η εφαρμογή μπορείτε απλά να ακολουθήσετε τα βήματα της προηγούμενης διαφάνειας)</vt:lpstr>
      <vt:lpstr>Σύντομη περιγραφή για το πώς δημιουργήθηκε η βάση δεδομένων (απλά για λόγους πληρότητας-δεν είναι αναγκαίο για να τρέξει η εφαρμογή)</vt:lpstr>
      <vt:lpstr>Πώς θα τρέξετε την εφαρμογή ?</vt:lpstr>
      <vt:lpstr>Ανάλυση στοιχείων εφαρμογής</vt:lpstr>
      <vt:lpstr>Παράδειγμα χρήσης 1</vt:lpstr>
      <vt:lpstr>Παράδειγμα χρήσης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Eplug Web Application</dc:title>
  <dc:creator>SOULIOTIS PANAGIOTIS</dc:creator>
  <cp:lastModifiedBy>SOULIOTIS PANAGIOTIS</cp:lastModifiedBy>
  <cp:revision>99</cp:revision>
  <dcterms:created xsi:type="dcterms:W3CDTF">2020-08-04T21:30:43Z</dcterms:created>
  <dcterms:modified xsi:type="dcterms:W3CDTF">2020-08-08T12:12:15Z</dcterms:modified>
</cp:coreProperties>
</file>