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38"/>
  </p:notesMasterIdLst>
  <p:sldIdLst>
    <p:sldId id="259" r:id="rId2"/>
    <p:sldId id="258" r:id="rId3"/>
    <p:sldId id="405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4" r:id="rId20"/>
    <p:sldId id="332" r:id="rId21"/>
    <p:sldId id="345" r:id="rId22"/>
    <p:sldId id="374" r:id="rId23"/>
    <p:sldId id="333" r:id="rId24"/>
    <p:sldId id="334" r:id="rId25"/>
    <p:sldId id="335" r:id="rId26"/>
    <p:sldId id="336" r:id="rId27"/>
    <p:sldId id="338" r:id="rId28"/>
    <p:sldId id="384" r:id="rId29"/>
    <p:sldId id="385" r:id="rId30"/>
    <p:sldId id="386" r:id="rId31"/>
    <p:sldId id="377" r:id="rId32"/>
    <p:sldId id="378" r:id="rId33"/>
    <p:sldId id="379" r:id="rId34"/>
    <p:sldId id="380" r:id="rId35"/>
    <p:sldId id="381" r:id="rId36"/>
    <p:sldId id="382" r:id="rId37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5" autoAdjust="0"/>
    <p:restoredTop sz="86449" autoAdjust="0"/>
  </p:normalViewPr>
  <p:slideViewPr>
    <p:cSldViewPr>
      <p:cViewPr>
        <p:scale>
          <a:sx n="106" d="100"/>
          <a:sy n="106" d="100"/>
        </p:scale>
        <p:origin x="-17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          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E1F0E0F-D277-46FF-88CD-94A86F3CC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83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73388" y="549275"/>
            <a:ext cx="3654425" cy="2741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lIns="94851" tIns="47425" rIns="94851" bIns="47425"/>
          <a:lstStyle/>
          <a:p>
            <a:r>
              <a:rPr lang="zh-CN" altLang="zh-CN" dirty="0" smtClean="0"/>
              <a:t>新例子——例</a:t>
            </a:r>
            <a:r>
              <a:rPr lang="en-US" altLang="zh-CN" dirty="0" smtClean="0"/>
              <a:t>2</a:t>
            </a:r>
            <a:r>
              <a:rPr lang="zh-CN" altLang="zh-CN" dirty="0" smtClean="0"/>
              <a:t>，矩阵相乘</a:t>
            </a:r>
            <a:endParaRPr lang="en-US" altLang="zh-CN" dirty="0" smtClean="0"/>
          </a:p>
          <a:p>
            <a:pPr lvl="1"/>
            <a:r>
              <a:rPr lang="en-US" altLang="zh-CN" sz="2500" dirty="0" smtClean="0"/>
              <a:t>C</a:t>
            </a:r>
            <a:r>
              <a:rPr lang="zh-CN" altLang="zh-CN" sz="2500" dirty="0" smtClean="0"/>
              <a:t>算法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CUDA</a:t>
            </a:r>
            <a:r>
              <a:rPr lang="zh-CN" altLang="zh-CN" sz="2500" dirty="0" smtClean="0"/>
              <a:t>算法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C</a:t>
            </a:r>
            <a:r>
              <a:rPr lang="zh-CN" altLang="en-US" sz="2500" dirty="0" smtClean="0"/>
              <a:t>优化</a:t>
            </a:r>
            <a:r>
              <a:rPr lang="en-US" altLang="zh-CN" sz="2500" dirty="0" smtClean="0"/>
              <a:t>-block</a:t>
            </a:r>
          </a:p>
          <a:p>
            <a:pPr lvl="1"/>
            <a:endParaRPr lang="en-US" altLang="zh-CN" sz="2500" dirty="0" smtClean="0"/>
          </a:p>
          <a:p>
            <a:pPr marL="355690" lvl="1"/>
            <a:r>
              <a:rPr lang="en-US" altLang="zh-CN" sz="2500" dirty="0" smtClean="0"/>
              <a:t>CUDA</a:t>
            </a:r>
            <a:r>
              <a:rPr lang="zh-CN" altLang="en-US" sz="2500" dirty="0" smtClean="0"/>
              <a:t>优化 </a:t>
            </a:r>
            <a:r>
              <a:rPr lang="en-US" altLang="zh-CN" sz="2500" dirty="0" smtClean="0"/>
              <a:t>… 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73388" y="549275"/>
            <a:ext cx="3654425" cy="2741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lIns="94851" tIns="47425" rIns="94851" bIns="47425"/>
          <a:lstStyle/>
          <a:p>
            <a:r>
              <a:rPr lang="zh-CN" altLang="zh-CN" dirty="0" smtClean="0"/>
              <a:t>新例子——例</a:t>
            </a:r>
            <a:r>
              <a:rPr lang="en-US" altLang="zh-CN" dirty="0" smtClean="0"/>
              <a:t>2</a:t>
            </a:r>
            <a:r>
              <a:rPr lang="zh-CN" altLang="zh-CN" dirty="0" smtClean="0"/>
              <a:t>，矩阵相乘</a:t>
            </a:r>
            <a:endParaRPr lang="en-US" altLang="zh-CN" dirty="0" smtClean="0"/>
          </a:p>
          <a:p>
            <a:pPr lvl="1"/>
            <a:r>
              <a:rPr lang="en-US" altLang="zh-CN" sz="2500" dirty="0" smtClean="0"/>
              <a:t>C</a:t>
            </a:r>
            <a:r>
              <a:rPr lang="zh-CN" altLang="zh-CN" sz="2500" dirty="0" smtClean="0"/>
              <a:t>算法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CUDA</a:t>
            </a:r>
            <a:r>
              <a:rPr lang="zh-CN" altLang="zh-CN" sz="2500" dirty="0" smtClean="0"/>
              <a:t>算法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C</a:t>
            </a:r>
            <a:r>
              <a:rPr lang="zh-CN" altLang="en-US" sz="2500" dirty="0" smtClean="0"/>
              <a:t>优化</a:t>
            </a:r>
            <a:r>
              <a:rPr lang="en-US" altLang="zh-CN" sz="2500" dirty="0" smtClean="0"/>
              <a:t>-block</a:t>
            </a:r>
          </a:p>
          <a:p>
            <a:pPr lvl="1"/>
            <a:endParaRPr lang="en-US" altLang="zh-CN" sz="2500" dirty="0" smtClean="0"/>
          </a:p>
          <a:p>
            <a:pPr marL="355690" lvl="1"/>
            <a:r>
              <a:rPr lang="en-US" altLang="zh-CN" sz="2500" dirty="0" smtClean="0"/>
              <a:t>CUDA</a:t>
            </a:r>
            <a:r>
              <a:rPr lang="zh-CN" altLang="en-US" sz="2500" dirty="0" smtClean="0"/>
              <a:t>优化 </a:t>
            </a:r>
            <a:r>
              <a:rPr lang="en-US" altLang="zh-CN" sz="2500" dirty="0" smtClean="0"/>
              <a:t>… 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90CA2-9F1D-4D5C-A7E3-E917F8449BF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821AD-0DA2-4EA2-91B6-CBB05C3ED6B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052BB-F853-4739-8CF5-4C15A2B39D0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75530-24C7-4584-85AE-20519E9E66F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974DB-E725-4711-87B7-F3B347D3F3F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63C05-47B4-4E33-889F-CD7AEDAA58A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9FFF0-A7F1-4851-96F0-B619E62E9D2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61EF5-A4FF-4681-B0A6-F81D425B316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F77AC-B29D-4094-A46A-F6F38FDF358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200EF-0B4F-486E-A7DD-17E8B75EB26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52784-69C3-4941-9FCE-6A8C42BF000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C636B-93B6-4809-83D2-D5535107AE5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77F260-4EA8-4FA7-9371-B4356D56500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indent="0" eaLnBrk="1" hangingPunct="1"/>
            <a:r>
              <a:rPr lang="en-US" altLang="zh-CN" dirty="0" smtClean="0"/>
              <a:t>CUDA</a:t>
            </a:r>
            <a:r>
              <a:rPr lang="zh-CN" altLang="en-US" dirty="0" smtClean="0"/>
              <a:t>编程实训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072084"/>
            <a:ext cx="6400800" cy="56671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>
                <a:latin typeface="+mn-ea"/>
              </a:rPr>
              <a:t>刘寿生</a:t>
            </a:r>
            <a:endParaRPr lang="en-US" altLang="zh-CN" b="1" dirty="0" smtClean="0">
              <a:latin typeface="+mn-ea"/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b="1" dirty="0" smtClean="0">
                <a:latin typeface="+mn-ea"/>
              </a:rPr>
              <a:t>2014-12-19</a:t>
            </a:r>
            <a:endParaRPr lang="zh-CN" altLang="en-US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BE2AB7-36CD-44AE-861C-FD0FD975CDB5}" type="slidenum">
              <a:rPr lang="zh-CN" altLang="zh-CN" smtClean="0"/>
              <a:pPr/>
              <a:t>10</a:t>
            </a:fld>
            <a:endParaRPr lang="zh-CN" altLang="zh-CN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threadIdx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1;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&lt;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blockDim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*= 2)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D60093"/>
                </a:solidFill>
                <a:latin typeface="Courier New" pitchFamily="49" charset="0"/>
              </a:rPr>
              <a:t>__</a:t>
            </a:r>
            <a:r>
              <a:rPr lang="en-US" altLang="zh-CN" sz="2800" dirty="0" err="1">
                <a:solidFill>
                  <a:srgbClr val="D60093"/>
                </a:solidFill>
                <a:latin typeface="Courier New" pitchFamily="49" charset="0"/>
              </a:rPr>
              <a:t>syncthreads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if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% (2 *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d)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== 0)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+=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d];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12292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Code from http://courses.engr.illinois.edu/ece498/al/Syllabus.html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533400" y="1052736"/>
            <a:ext cx="64008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threadIdx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1;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&lt;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blockDim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*= 2)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D60093"/>
                </a:solidFill>
                <a:latin typeface="Courier New" pitchFamily="49" charset="0"/>
              </a:rPr>
              <a:t>__</a:t>
            </a:r>
            <a:r>
              <a:rPr lang="en-US" altLang="zh-CN" sz="2800" dirty="0" err="1">
                <a:solidFill>
                  <a:srgbClr val="D60093"/>
                </a:solidFill>
                <a:latin typeface="Courier New" pitchFamily="49" charset="0"/>
              </a:rPr>
              <a:t>syncthreads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if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% (2 *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d)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== 0)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+=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+ d];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0CBA8B-E8C7-4360-A018-E4573C62E49C}" type="slidenum">
              <a:rPr lang="zh-CN" altLang="zh-CN" smtClean="0"/>
              <a:pPr/>
              <a:t>11</a:t>
            </a:fld>
            <a:endParaRPr lang="zh-CN" altLang="zh-CN" smtClean="0"/>
          </a:p>
        </p:txBody>
      </p:sp>
      <p:sp>
        <p:nvSpPr>
          <p:cNvPr id="14341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14342" name="Text Box 6"/>
          <p:cNvSpPr>
            <a:spLocks noChangeArrowheads="1"/>
          </p:cNvSpPr>
          <p:nvPr/>
        </p:nvSpPr>
        <p:spPr bwMode="auto">
          <a:xfrm>
            <a:off x="7239000" y="1592796"/>
            <a:ext cx="1752600" cy="6477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C3300"/>
                </a:solidFill>
                <a:latin typeface="Courier New" pitchFamily="49" charset="0"/>
                <a:sym typeface="Courier New" pitchFamily="49" charset="0"/>
              </a:rPr>
              <a:t>Stride</a:t>
            </a:r>
            <a:r>
              <a:rPr lang="en-US" altLang="zh-CN">
                <a:solidFill>
                  <a:srgbClr val="CC3300"/>
                </a:solidFill>
                <a:cs typeface="Arial" pitchFamily="34" charset="0"/>
              </a:rPr>
              <a:t>:</a:t>
            </a:r>
            <a:endParaRPr lang="zh-CN" altLang="en-US">
              <a:solidFill>
                <a:srgbClr val="CC3300"/>
              </a:solidFill>
              <a:cs typeface="Arial" pitchFamily="34" charset="0"/>
            </a:endParaRPr>
          </a:p>
          <a:p>
            <a:pPr lvl="1" eaLnBrk="0" hangingPunct="0"/>
            <a:r>
              <a:rPr lang="en-US" altLang="zh-CN">
                <a:solidFill>
                  <a:srgbClr val="CC3300"/>
                </a:solidFill>
                <a:cs typeface="Arial" pitchFamily="34" charset="0"/>
              </a:rPr>
              <a:t>1, 2, 4, …</a:t>
            </a:r>
            <a:endParaRPr lang="zh-CN" alt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 flipV="1">
            <a:off x="6934200" y="1952836"/>
            <a:ext cx="304800" cy="158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4200" y="2852936"/>
            <a:ext cx="2133600" cy="1198563"/>
            <a:chOff x="0" y="0"/>
            <a:chExt cx="5140643" cy="2889310"/>
          </a:xfrm>
        </p:grpSpPr>
        <p:sp>
          <p:nvSpPr>
            <p:cNvPr id="14345" name="Text Box 7"/>
            <p:cNvSpPr>
              <a:spLocks noChangeArrowheads="1"/>
            </p:cNvSpPr>
            <p:nvPr/>
          </p:nvSpPr>
          <p:spPr bwMode="auto">
            <a:xfrm>
              <a:off x="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46" name="Text Box 8"/>
            <p:cNvSpPr>
              <a:spLocks noChangeArrowheads="1"/>
            </p:cNvSpPr>
            <p:nvPr/>
          </p:nvSpPr>
          <p:spPr bwMode="auto">
            <a:xfrm>
              <a:off x="663575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47" name="Text Box 9"/>
            <p:cNvSpPr>
              <a:spLocks noChangeArrowheads="1"/>
            </p:cNvSpPr>
            <p:nvPr/>
          </p:nvSpPr>
          <p:spPr bwMode="auto">
            <a:xfrm>
              <a:off x="3319462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48" name="Text Box 10"/>
            <p:cNvSpPr>
              <a:spLocks noChangeArrowheads="1"/>
            </p:cNvSpPr>
            <p:nvPr/>
          </p:nvSpPr>
          <p:spPr bwMode="auto">
            <a:xfrm>
              <a:off x="132715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49" name="Text Box 11"/>
            <p:cNvSpPr>
              <a:spLocks noChangeArrowheads="1"/>
            </p:cNvSpPr>
            <p:nvPr/>
          </p:nvSpPr>
          <p:spPr bwMode="auto">
            <a:xfrm>
              <a:off x="1990725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0" name="Text Box 12"/>
            <p:cNvSpPr>
              <a:spLocks noChangeArrowheads="1"/>
            </p:cNvSpPr>
            <p:nvPr/>
          </p:nvSpPr>
          <p:spPr bwMode="auto">
            <a:xfrm>
              <a:off x="2655887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1" name="Text Box 13"/>
            <p:cNvSpPr>
              <a:spLocks noChangeArrowheads="1"/>
            </p:cNvSpPr>
            <p:nvPr/>
          </p:nvSpPr>
          <p:spPr bwMode="auto">
            <a:xfrm>
              <a:off x="3983037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2" name="Text Box 14"/>
            <p:cNvSpPr>
              <a:spLocks noChangeArrowheads="1"/>
            </p:cNvSpPr>
            <p:nvPr/>
          </p:nvSpPr>
          <p:spPr bwMode="auto">
            <a:xfrm>
              <a:off x="464820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3" name="Text Box 15"/>
            <p:cNvSpPr>
              <a:spLocks noChangeArrowheads="1"/>
            </p:cNvSpPr>
            <p:nvPr/>
          </p:nvSpPr>
          <p:spPr bwMode="auto">
            <a:xfrm>
              <a:off x="0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4" name="Text Box 16"/>
            <p:cNvSpPr>
              <a:spLocks noChangeArrowheads="1"/>
            </p:cNvSpPr>
            <p:nvPr/>
          </p:nvSpPr>
          <p:spPr bwMode="auto">
            <a:xfrm>
              <a:off x="663575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5" name="Text Box 17"/>
            <p:cNvSpPr>
              <a:spLocks noChangeArrowheads="1"/>
            </p:cNvSpPr>
            <p:nvPr/>
          </p:nvSpPr>
          <p:spPr bwMode="auto">
            <a:xfrm>
              <a:off x="3319462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6" name="Text Box 18"/>
            <p:cNvSpPr>
              <a:spLocks noChangeArrowheads="1"/>
            </p:cNvSpPr>
            <p:nvPr/>
          </p:nvSpPr>
          <p:spPr bwMode="auto">
            <a:xfrm>
              <a:off x="1327150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7" name="Text Box 19"/>
            <p:cNvSpPr>
              <a:spLocks noChangeArrowheads="1"/>
            </p:cNvSpPr>
            <p:nvPr/>
          </p:nvSpPr>
          <p:spPr bwMode="auto">
            <a:xfrm>
              <a:off x="1990725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dirty="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 dirty="0"/>
            </a:p>
          </p:txBody>
        </p:sp>
        <p:sp>
          <p:nvSpPr>
            <p:cNvPr id="14358" name="Text Box 20"/>
            <p:cNvSpPr>
              <a:spLocks noChangeArrowheads="1"/>
            </p:cNvSpPr>
            <p:nvPr/>
          </p:nvSpPr>
          <p:spPr bwMode="auto">
            <a:xfrm>
              <a:off x="2655887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9" name="Text Box 21"/>
            <p:cNvSpPr>
              <a:spLocks noChangeArrowheads="1"/>
            </p:cNvSpPr>
            <p:nvPr/>
          </p:nvSpPr>
          <p:spPr bwMode="auto">
            <a:xfrm>
              <a:off x="3983037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0" name="Text Box 22"/>
            <p:cNvSpPr>
              <a:spLocks noChangeArrowheads="1"/>
            </p:cNvSpPr>
            <p:nvPr/>
          </p:nvSpPr>
          <p:spPr bwMode="auto">
            <a:xfrm>
              <a:off x="4648200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1" name="Text Box 23"/>
            <p:cNvSpPr>
              <a:spLocks noChangeArrowheads="1"/>
            </p:cNvSpPr>
            <p:nvPr/>
          </p:nvSpPr>
          <p:spPr bwMode="auto">
            <a:xfrm>
              <a:off x="0" y="16510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2" name="Text Box 24"/>
            <p:cNvSpPr>
              <a:spLocks noChangeArrowheads="1"/>
            </p:cNvSpPr>
            <p:nvPr/>
          </p:nvSpPr>
          <p:spPr bwMode="auto">
            <a:xfrm>
              <a:off x="663575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3" name="Text Box 25"/>
            <p:cNvSpPr>
              <a:spLocks noChangeArrowheads="1"/>
            </p:cNvSpPr>
            <p:nvPr/>
          </p:nvSpPr>
          <p:spPr bwMode="auto">
            <a:xfrm>
              <a:off x="3319462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4" name="Text Box 26"/>
            <p:cNvSpPr>
              <a:spLocks noChangeArrowheads="1"/>
            </p:cNvSpPr>
            <p:nvPr/>
          </p:nvSpPr>
          <p:spPr bwMode="auto">
            <a:xfrm>
              <a:off x="1327150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5" name="Text Box 27"/>
            <p:cNvSpPr>
              <a:spLocks noChangeArrowheads="1"/>
            </p:cNvSpPr>
            <p:nvPr/>
          </p:nvSpPr>
          <p:spPr bwMode="auto">
            <a:xfrm>
              <a:off x="1990725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6" name="Text Box 28"/>
            <p:cNvSpPr>
              <a:spLocks noChangeArrowheads="1"/>
            </p:cNvSpPr>
            <p:nvPr/>
          </p:nvSpPr>
          <p:spPr bwMode="auto">
            <a:xfrm>
              <a:off x="2655887" y="16510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7" name="Text Box 29"/>
            <p:cNvSpPr>
              <a:spLocks noChangeArrowheads="1"/>
            </p:cNvSpPr>
            <p:nvPr/>
          </p:nvSpPr>
          <p:spPr bwMode="auto">
            <a:xfrm>
              <a:off x="3983037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8" name="Text Box 30"/>
            <p:cNvSpPr>
              <a:spLocks noChangeArrowheads="1"/>
            </p:cNvSpPr>
            <p:nvPr/>
          </p:nvSpPr>
          <p:spPr bwMode="auto">
            <a:xfrm>
              <a:off x="4648200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9" name="Text Box 31"/>
            <p:cNvSpPr>
              <a:spLocks noChangeArrowheads="1"/>
            </p:cNvSpPr>
            <p:nvPr/>
          </p:nvSpPr>
          <p:spPr bwMode="auto">
            <a:xfrm>
              <a:off x="0" y="24892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0" name="Text Box 32"/>
            <p:cNvSpPr>
              <a:spLocks noChangeArrowheads="1"/>
            </p:cNvSpPr>
            <p:nvPr/>
          </p:nvSpPr>
          <p:spPr bwMode="auto">
            <a:xfrm>
              <a:off x="663575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1" name="Text Box 33"/>
            <p:cNvSpPr>
              <a:spLocks noChangeArrowheads="1"/>
            </p:cNvSpPr>
            <p:nvPr/>
          </p:nvSpPr>
          <p:spPr bwMode="auto">
            <a:xfrm>
              <a:off x="3319462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2" name="Text Box 34"/>
            <p:cNvSpPr>
              <a:spLocks noChangeArrowheads="1"/>
            </p:cNvSpPr>
            <p:nvPr/>
          </p:nvSpPr>
          <p:spPr bwMode="auto">
            <a:xfrm>
              <a:off x="1327150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3" name="Text Box 35"/>
            <p:cNvSpPr>
              <a:spLocks noChangeArrowheads="1"/>
            </p:cNvSpPr>
            <p:nvPr/>
          </p:nvSpPr>
          <p:spPr bwMode="auto">
            <a:xfrm>
              <a:off x="1990725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4" name="Text Box 36"/>
            <p:cNvSpPr>
              <a:spLocks noChangeArrowheads="1"/>
            </p:cNvSpPr>
            <p:nvPr/>
          </p:nvSpPr>
          <p:spPr bwMode="auto">
            <a:xfrm>
              <a:off x="2655887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5" name="Text Box 37"/>
            <p:cNvSpPr>
              <a:spLocks noChangeArrowheads="1"/>
            </p:cNvSpPr>
            <p:nvPr/>
          </p:nvSpPr>
          <p:spPr bwMode="auto">
            <a:xfrm>
              <a:off x="3983037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6" name="Text Box 38"/>
            <p:cNvSpPr>
              <a:spLocks noChangeArrowheads="1"/>
            </p:cNvSpPr>
            <p:nvPr/>
          </p:nvSpPr>
          <p:spPr bwMode="auto">
            <a:xfrm>
              <a:off x="4648200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cxnSp>
          <p:nvCxnSpPr>
            <p:cNvPr id="14377" name="AutoShape 40"/>
            <p:cNvCxnSpPr>
              <a:cxnSpLocks noChangeShapeType="1"/>
            </p:cNvCxnSpPr>
            <p:nvPr/>
          </p:nvCxnSpPr>
          <p:spPr bwMode="auto">
            <a:xfrm>
              <a:off x="265112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78" name="AutoShape 42"/>
            <p:cNvCxnSpPr>
              <a:cxnSpLocks noChangeShapeType="1"/>
            </p:cNvCxnSpPr>
            <p:nvPr/>
          </p:nvCxnSpPr>
          <p:spPr bwMode="auto">
            <a:xfrm>
              <a:off x="1592262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79" name="AutoShape 44"/>
            <p:cNvCxnSpPr>
              <a:cxnSpLocks noChangeShapeType="1"/>
            </p:cNvCxnSpPr>
            <p:nvPr/>
          </p:nvCxnSpPr>
          <p:spPr bwMode="auto">
            <a:xfrm>
              <a:off x="2921000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0" name="AutoShape 46"/>
            <p:cNvCxnSpPr>
              <a:cxnSpLocks noChangeShapeType="1"/>
            </p:cNvCxnSpPr>
            <p:nvPr/>
          </p:nvCxnSpPr>
          <p:spPr bwMode="auto">
            <a:xfrm>
              <a:off x="4249737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1" name="AutoShape 74"/>
            <p:cNvCxnSpPr>
              <a:cxnSpLocks noChangeShapeType="1"/>
              <a:stCxn id="14346" idx="2"/>
              <a:endCxn id="14353" idx="0"/>
            </p:cNvCxnSpPr>
            <p:nvPr/>
          </p:nvCxnSpPr>
          <p:spPr bwMode="auto">
            <a:xfrm rot="5400000">
              <a:off x="371656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2" name="AutoShape 74"/>
            <p:cNvCxnSpPr>
              <a:cxnSpLocks noChangeShapeType="1"/>
              <a:stCxn id="14349" idx="2"/>
              <a:endCxn id="14356" idx="0"/>
            </p:cNvCxnSpPr>
            <p:nvPr/>
          </p:nvCxnSpPr>
          <p:spPr bwMode="auto">
            <a:xfrm rot="5400000">
              <a:off x="1698806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3" name="AutoShape 74"/>
            <p:cNvCxnSpPr>
              <a:cxnSpLocks noChangeShapeType="1"/>
              <a:stCxn id="14347" idx="2"/>
              <a:endCxn id="14358" idx="0"/>
            </p:cNvCxnSpPr>
            <p:nvPr/>
          </p:nvCxnSpPr>
          <p:spPr bwMode="auto">
            <a:xfrm rot="5400000">
              <a:off x="3027543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4" name="AutoShape 74"/>
            <p:cNvCxnSpPr>
              <a:cxnSpLocks noChangeShapeType="1"/>
              <a:stCxn id="14352" idx="2"/>
              <a:endCxn id="14359" idx="0"/>
            </p:cNvCxnSpPr>
            <p:nvPr/>
          </p:nvCxnSpPr>
          <p:spPr bwMode="auto">
            <a:xfrm rot="5400000">
              <a:off x="4355487" y="27386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5" name="AutoShape 40"/>
            <p:cNvCxnSpPr>
              <a:cxnSpLocks noChangeShapeType="1"/>
              <a:stCxn id="14353" idx="2"/>
              <a:endCxn id="14361" idx="0"/>
            </p:cNvCxnSpPr>
            <p:nvPr/>
          </p:nvCxnSpPr>
          <p:spPr bwMode="auto">
            <a:xfrm rot="5400000">
              <a:off x="27177" y="14319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6" name="AutoShape 74"/>
            <p:cNvCxnSpPr>
              <a:cxnSpLocks noChangeShapeType="1"/>
              <a:stCxn id="14356" idx="2"/>
              <a:endCxn id="14361" idx="0"/>
            </p:cNvCxnSpPr>
            <p:nvPr/>
          </p:nvCxnSpPr>
          <p:spPr bwMode="auto">
            <a:xfrm rot="5400000">
              <a:off x="690752" y="7683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7" name="AutoShape 40"/>
            <p:cNvCxnSpPr>
              <a:cxnSpLocks noChangeShapeType="1"/>
              <a:stCxn id="14358" idx="2"/>
              <a:endCxn id="14366" idx="0"/>
            </p:cNvCxnSpPr>
            <p:nvPr/>
          </p:nvCxnSpPr>
          <p:spPr bwMode="auto">
            <a:xfrm rot="5400000">
              <a:off x="2683064" y="14319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8" name="AutoShape 74"/>
            <p:cNvCxnSpPr>
              <a:cxnSpLocks noChangeShapeType="1"/>
              <a:stCxn id="14359" idx="2"/>
              <a:endCxn id="14366" idx="0"/>
            </p:cNvCxnSpPr>
            <p:nvPr/>
          </p:nvCxnSpPr>
          <p:spPr bwMode="auto">
            <a:xfrm rot="5400000">
              <a:off x="3346639" y="7683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9" name="AutoShape 74"/>
            <p:cNvCxnSpPr>
              <a:cxnSpLocks noChangeShapeType="1"/>
              <a:stCxn id="14366" idx="2"/>
              <a:endCxn id="14369" idx="0"/>
            </p:cNvCxnSpPr>
            <p:nvPr/>
          </p:nvCxnSpPr>
          <p:spPr bwMode="auto">
            <a:xfrm rot="5400000">
              <a:off x="1355112" y="94220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90" name="AutoShape 40"/>
            <p:cNvCxnSpPr>
              <a:cxnSpLocks noChangeShapeType="1"/>
              <a:stCxn id="14361" idx="2"/>
              <a:endCxn id="14369" idx="0"/>
            </p:cNvCxnSpPr>
            <p:nvPr/>
          </p:nvCxnSpPr>
          <p:spPr bwMode="auto">
            <a:xfrm rot="5400000">
              <a:off x="27177" y="22701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140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990600" y="3183632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threadIdx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=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1;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&lt;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blockDim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*=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2)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D60093"/>
                </a:solidFill>
                <a:latin typeface="Courier New" pitchFamily="49" charset="0"/>
              </a:rPr>
              <a:t>__</a:t>
            </a:r>
            <a:r>
              <a:rPr lang="en-US" altLang="zh-CN" sz="2800" dirty="0" err="1">
                <a:solidFill>
                  <a:srgbClr val="D60093"/>
                </a:solidFill>
                <a:latin typeface="Courier New" pitchFamily="49" charset="0"/>
              </a:rPr>
              <a:t>syncthreads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if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% (2 *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d)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== 0)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+=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d];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4F5A74-7D1C-41D5-A737-3DA55F8DCEA5}" type="slidenum">
              <a:rPr lang="zh-CN" altLang="zh-CN" smtClean="0"/>
              <a:pPr/>
              <a:t>12</a:t>
            </a:fld>
            <a:endParaRPr lang="zh-CN" altLang="zh-CN" smtClean="0"/>
          </a:p>
        </p:txBody>
      </p:sp>
      <p:sp>
        <p:nvSpPr>
          <p:cNvPr id="15365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15366" name="Text Box 6"/>
          <p:cNvSpPr>
            <a:spLocks noChangeArrowheads="1"/>
          </p:cNvSpPr>
          <p:nvPr/>
        </p:nvSpPr>
        <p:spPr bwMode="auto">
          <a:xfrm>
            <a:off x="4800600" y="3284984"/>
            <a:ext cx="838200" cy="3746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CC3300"/>
                </a:solidFill>
                <a:cs typeface="Arial" pitchFamily="34" charset="0"/>
              </a:rPr>
              <a:t>Why?</a:t>
            </a:r>
            <a:endParaRPr lang="zh-CN" altLang="en-US" dirty="0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 flipV="1">
            <a:off x="4495800" y="3465004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7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FD9A72-56B1-4C76-A1BE-2B9205EA1965}" type="slidenum">
              <a:rPr lang="zh-CN" altLang="zh-CN" smtClean="0"/>
              <a:pPr/>
              <a:t>13</a:t>
            </a:fld>
            <a:endParaRPr lang="zh-CN" altLang="zh-CN" smtClean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990600" y="3705200"/>
            <a:ext cx="5943600" cy="565175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threadIdx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=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1;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&lt;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blockDim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*=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2)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D60093"/>
                </a:solidFill>
                <a:latin typeface="Courier New" pitchFamily="49" charset="0"/>
              </a:rPr>
              <a:t>__</a:t>
            </a:r>
            <a:r>
              <a:rPr lang="en-US" altLang="zh-CN" sz="2800" dirty="0" err="1">
                <a:solidFill>
                  <a:srgbClr val="D60093"/>
                </a:solidFill>
                <a:latin typeface="Courier New" pitchFamily="49" charset="0"/>
              </a:rPr>
              <a:t>syncthreads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if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% (2 *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d)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== 0)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+=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d];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16389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16390" name="Text Box 6"/>
          <p:cNvSpPr>
            <a:spLocks noChangeArrowheads="1"/>
          </p:cNvSpPr>
          <p:nvPr/>
        </p:nvSpPr>
        <p:spPr bwMode="auto">
          <a:xfrm>
            <a:off x="4863008" y="2807640"/>
            <a:ext cx="4280992" cy="36933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CC3300"/>
                </a:solidFill>
                <a:cs typeface="Arial" pitchFamily="34" charset="0"/>
              </a:rPr>
              <a:t>当</a:t>
            </a:r>
            <a:r>
              <a:rPr lang="zh-CN" altLang="en-US" dirty="0">
                <a:solidFill>
                  <a:srgbClr val="CC3300"/>
                </a:solidFill>
                <a:cs typeface="Arial" pitchFamily="34" charset="0"/>
              </a:rPr>
              <a:t>步长增加时，多余的线程在干什么？</a:t>
            </a:r>
            <a:endParaRPr lang="zh-CN" altLang="en-US" dirty="0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6400800" y="3223828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0B6EB7A-BAD2-46D2-8BA2-EEA8A6A44181}" type="slidenum">
              <a:rPr lang="zh-CN" altLang="zh-CN" smtClean="0"/>
              <a:pPr/>
              <a:t>14</a:t>
            </a:fld>
            <a:endParaRPr lang="zh-CN" altLang="zh-CN" smtClean="0"/>
          </a:p>
        </p:txBody>
      </p:sp>
      <p:sp>
        <p:nvSpPr>
          <p:cNvPr id="17411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12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17413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14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17415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16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17417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18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17419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20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7421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22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17423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2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7425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26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7427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7428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7429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7430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7431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7432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7433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7434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7435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36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37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7438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39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17440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17441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2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7443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4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5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6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7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17448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9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0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17451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2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3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4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5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6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7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17458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59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0" name="AutoShape 44"/>
          <p:cNvCxnSpPr>
            <a:cxnSpLocks noChangeShapeType="1"/>
            <a:stCxn id="17431" idx="2"/>
            <a:endCxn id="17439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1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2" name="AutoShape 74"/>
          <p:cNvCxnSpPr>
            <a:cxnSpLocks noChangeShapeType="1"/>
            <a:stCxn id="17427" idx="2"/>
            <a:endCxn id="17434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3" name="AutoShape 74"/>
          <p:cNvCxnSpPr>
            <a:cxnSpLocks noChangeShapeType="1"/>
            <a:stCxn id="17430" idx="2"/>
            <a:endCxn id="17437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4" name="AutoShape 74"/>
          <p:cNvCxnSpPr>
            <a:cxnSpLocks noChangeShapeType="1"/>
            <a:stCxn id="17428" idx="2"/>
            <a:endCxn id="17439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5" name="AutoShape 74"/>
          <p:cNvCxnSpPr>
            <a:cxnSpLocks noChangeShapeType="1"/>
            <a:stCxn id="17433" idx="2"/>
            <a:endCxn id="17440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6" name="AutoShape 40"/>
          <p:cNvCxnSpPr>
            <a:cxnSpLocks noChangeShapeType="1"/>
            <a:stCxn id="17434" idx="2"/>
            <a:endCxn id="17442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7" name="AutoShape 74"/>
          <p:cNvCxnSpPr>
            <a:cxnSpLocks noChangeShapeType="1"/>
            <a:stCxn id="17437" idx="2"/>
            <a:endCxn id="17442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8" name="AutoShape 40"/>
          <p:cNvCxnSpPr>
            <a:cxnSpLocks noChangeShapeType="1"/>
            <a:stCxn id="17439" idx="2"/>
            <a:endCxn id="17447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9" name="AutoShape 74"/>
          <p:cNvCxnSpPr>
            <a:cxnSpLocks noChangeShapeType="1"/>
            <a:stCxn id="17440" idx="2"/>
            <a:endCxn id="17447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70" name="AutoShape 74"/>
          <p:cNvCxnSpPr>
            <a:cxnSpLocks noChangeShapeType="1"/>
            <a:stCxn id="17447" idx="2"/>
            <a:endCxn id="17450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71" name="AutoShape 40"/>
          <p:cNvCxnSpPr>
            <a:cxnSpLocks noChangeShapeType="1"/>
            <a:stCxn id="17442" idx="2"/>
            <a:endCxn id="17450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72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17473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5B6BE0-C757-4189-86C0-EA2D4846D4DE}" type="slidenum">
              <a:rPr lang="zh-CN" altLang="zh-CN" smtClean="0"/>
              <a:pPr/>
              <a:t>15</a:t>
            </a:fld>
            <a:endParaRPr lang="zh-CN" altLang="zh-CN" smtClean="0"/>
          </a:p>
        </p:txBody>
      </p:sp>
      <p:sp>
        <p:nvSpPr>
          <p:cNvPr id="18435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6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18437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8438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18439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40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18441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8442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18443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44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8445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8446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18447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4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8449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8450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8451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8452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8453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8454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8455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8456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8457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8458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8459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0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1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8462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3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18464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18465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6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8467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8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9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0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1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18472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3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4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18475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6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7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8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9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80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81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18482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3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4" name="AutoShape 44"/>
          <p:cNvCxnSpPr>
            <a:cxnSpLocks noChangeShapeType="1"/>
            <a:stCxn id="18455" idx="2"/>
            <a:endCxn id="18463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5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6" name="AutoShape 74"/>
          <p:cNvCxnSpPr>
            <a:cxnSpLocks noChangeShapeType="1"/>
            <a:stCxn id="18451" idx="2"/>
            <a:endCxn id="18458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87" name="AutoShape 74"/>
          <p:cNvCxnSpPr>
            <a:cxnSpLocks noChangeShapeType="1"/>
            <a:stCxn id="18454" idx="2"/>
            <a:endCxn id="18461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88" name="AutoShape 74"/>
          <p:cNvCxnSpPr>
            <a:cxnSpLocks noChangeShapeType="1"/>
            <a:stCxn id="18452" idx="2"/>
            <a:endCxn id="18463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89" name="AutoShape 74"/>
          <p:cNvCxnSpPr>
            <a:cxnSpLocks noChangeShapeType="1"/>
            <a:stCxn id="18457" idx="2"/>
            <a:endCxn id="18464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90" name="AutoShape 40"/>
          <p:cNvCxnSpPr>
            <a:cxnSpLocks noChangeShapeType="1"/>
            <a:stCxn id="18458" idx="2"/>
            <a:endCxn id="18466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91" name="AutoShape 74"/>
          <p:cNvCxnSpPr>
            <a:cxnSpLocks noChangeShapeType="1"/>
            <a:stCxn id="18461" idx="2"/>
            <a:endCxn id="18466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92" name="AutoShape 40"/>
          <p:cNvCxnSpPr>
            <a:cxnSpLocks noChangeShapeType="1"/>
            <a:stCxn id="18463" idx="2"/>
            <a:endCxn id="18471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93" name="AutoShape 74"/>
          <p:cNvCxnSpPr>
            <a:cxnSpLocks noChangeShapeType="1"/>
            <a:stCxn id="18464" idx="2"/>
            <a:endCxn id="18471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94" name="AutoShape 74"/>
          <p:cNvCxnSpPr>
            <a:cxnSpLocks noChangeShapeType="1"/>
            <a:stCxn id="18471" idx="2"/>
            <a:endCxn id="18474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95" name="AutoShape 40"/>
          <p:cNvCxnSpPr>
            <a:cxnSpLocks noChangeShapeType="1"/>
            <a:stCxn id="18466" idx="2"/>
            <a:endCxn id="18474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96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18497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  <p:sp>
        <p:nvSpPr>
          <p:cNvPr id="1849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715000"/>
            <a:ext cx="8229600" cy="9271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第</a:t>
            </a:r>
            <a:r>
              <a:rPr lang="en-US" altLang="zh-CN" sz="2400" smtClean="0"/>
              <a:t>1</a:t>
            </a:r>
            <a:r>
              <a:rPr lang="zh-CN" altLang="en-US" sz="2400" smtClean="0"/>
              <a:t>轮：线程</a:t>
            </a: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5</a:t>
            </a:r>
            <a:r>
              <a:rPr lang="zh-CN" altLang="en-US" sz="2400" smtClean="0"/>
              <a:t>、</a:t>
            </a:r>
            <a:r>
              <a:rPr lang="en-US" altLang="zh-CN" sz="2400" smtClean="0"/>
              <a:t>7</a:t>
            </a:r>
            <a:r>
              <a:rPr lang="zh-CN" altLang="en-US" sz="2400" smtClean="0"/>
              <a:t>闲置</a:t>
            </a:r>
            <a:endParaRPr lang="zh-CN" altLang="zh-CN" sz="2400" smtClean="0"/>
          </a:p>
          <a:p>
            <a:pPr lvl="1" eaLnBrk="1" hangingPunct="1"/>
            <a:r>
              <a:rPr lang="en-US" altLang="zh-CN" sz="2400" smtClean="0"/>
              <a:t>n</a:t>
            </a:r>
            <a:r>
              <a:rPr lang="zh-CN" altLang="en-US" sz="2400" smtClean="0"/>
              <a:t>个元素实际只需要</a:t>
            </a:r>
            <a:r>
              <a:rPr lang="zh-CN" altLang="zh-CN" sz="2400" smtClean="0"/>
              <a:t> </a:t>
            </a:r>
            <a:r>
              <a:rPr lang="zh-CN" altLang="zh-CN" sz="2400" smtClean="0">
                <a:latin typeface="Courier New" pitchFamily="49" charset="0"/>
                <a:sym typeface="Courier New" pitchFamily="49" charset="0"/>
              </a:rPr>
              <a:t>n/2</a:t>
            </a:r>
            <a:r>
              <a:rPr lang="zh-CN" altLang="zh-CN" sz="2400" smtClean="0"/>
              <a:t> </a:t>
            </a:r>
            <a:r>
              <a:rPr lang="zh-CN" altLang="en-US" sz="2400" smtClean="0"/>
              <a:t>个线程</a:t>
            </a:r>
            <a:endParaRPr lang="zh-CN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4990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B8D4EA-715F-4590-9A70-354ADCD96586}" type="slidenum">
              <a:rPr lang="zh-CN" altLang="zh-CN" smtClean="0"/>
              <a:pPr/>
              <a:t>16</a:t>
            </a:fld>
            <a:endParaRPr lang="zh-CN" altLang="zh-CN" smtClean="0"/>
          </a:p>
        </p:txBody>
      </p:sp>
      <p:sp>
        <p:nvSpPr>
          <p:cNvPr id="19459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0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19461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2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19463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4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19465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9466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19467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8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9469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70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19471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7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9473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9474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9475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9476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9477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9478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9479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9480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9481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9482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9483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84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85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9486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87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19488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19489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0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9491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2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3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4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5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19496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7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8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19499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0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1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2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3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4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5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19506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7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8" name="AutoShape 44"/>
          <p:cNvCxnSpPr>
            <a:cxnSpLocks noChangeShapeType="1"/>
            <a:stCxn id="19479" idx="2"/>
            <a:endCxn id="19487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9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0" name="AutoShape 74"/>
          <p:cNvCxnSpPr>
            <a:cxnSpLocks noChangeShapeType="1"/>
            <a:stCxn id="19475" idx="2"/>
            <a:endCxn id="19482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1" name="AutoShape 74"/>
          <p:cNvCxnSpPr>
            <a:cxnSpLocks noChangeShapeType="1"/>
            <a:stCxn id="19478" idx="2"/>
            <a:endCxn id="19485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2" name="AutoShape 74"/>
          <p:cNvCxnSpPr>
            <a:cxnSpLocks noChangeShapeType="1"/>
            <a:stCxn id="19476" idx="2"/>
            <a:endCxn id="19487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3" name="AutoShape 74"/>
          <p:cNvCxnSpPr>
            <a:cxnSpLocks noChangeShapeType="1"/>
            <a:stCxn id="19481" idx="2"/>
            <a:endCxn id="19488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4" name="AutoShape 40"/>
          <p:cNvCxnSpPr>
            <a:cxnSpLocks noChangeShapeType="1"/>
            <a:stCxn id="19482" idx="2"/>
            <a:endCxn id="19490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5" name="AutoShape 74"/>
          <p:cNvCxnSpPr>
            <a:cxnSpLocks noChangeShapeType="1"/>
            <a:stCxn id="19485" idx="2"/>
            <a:endCxn id="19490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6" name="AutoShape 40"/>
          <p:cNvCxnSpPr>
            <a:cxnSpLocks noChangeShapeType="1"/>
            <a:stCxn id="19487" idx="2"/>
            <a:endCxn id="19495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7" name="AutoShape 74"/>
          <p:cNvCxnSpPr>
            <a:cxnSpLocks noChangeShapeType="1"/>
            <a:stCxn id="19488" idx="2"/>
            <a:endCxn id="19495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8" name="AutoShape 74"/>
          <p:cNvCxnSpPr>
            <a:cxnSpLocks noChangeShapeType="1"/>
            <a:stCxn id="19495" idx="2"/>
            <a:endCxn id="19498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9" name="AutoShape 40"/>
          <p:cNvCxnSpPr>
            <a:cxnSpLocks noChangeShapeType="1"/>
            <a:stCxn id="19490" idx="2"/>
            <a:endCxn id="19498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520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19521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  <p:sp>
        <p:nvSpPr>
          <p:cNvPr id="195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第</a:t>
            </a:r>
            <a:r>
              <a:rPr lang="en-US" altLang="zh-CN" sz="2800" smtClean="0"/>
              <a:t>2</a:t>
            </a:r>
            <a:r>
              <a:rPr lang="zh-CN" altLang="en-US" sz="2800" smtClean="0"/>
              <a:t>轮：线程</a:t>
            </a:r>
            <a:r>
              <a:rPr lang="en-US" altLang="zh-CN" sz="2800" smtClean="0"/>
              <a:t>2</a:t>
            </a:r>
            <a:r>
              <a:rPr lang="zh-CN" altLang="en-US" sz="2800" smtClean="0"/>
              <a:t>、</a:t>
            </a:r>
            <a:r>
              <a:rPr lang="en-US" altLang="zh-CN" sz="2800" smtClean="0"/>
              <a:t>6</a:t>
            </a:r>
            <a:r>
              <a:rPr lang="zh-CN" altLang="en-US" sz="2800" smtClean="0"/>
              <a:t>闲置</a:t>
            </a:r>
            <a:endParaRPr lang="zh-CN" altLang="zh-CN" sz="2800" smtClean="0"/>
          </a:p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003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963E90-2688-4792-A79E-2DDA1F57B5C1}" type="slidenum">
              <a:rPr lang="zh-CN" altLang="zh-CN" smtClean="0"/>
              <a:pPr/>
              <a:t>17</a:t>
            </a:fld>
            <a:endParaRPr lang="zh-CN" altLang="zh-CN" smtClean="0"/>
          </a:p>
        </p:txBody>
      </p:sp>
      <p:sp>
        <p:nvSpPr>
          <p:cNvPr id="20483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4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20485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6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20487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8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0489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90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20491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92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20493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94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20495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9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20497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20498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20499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20500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20501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20502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20503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20504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20505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20506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20507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08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09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20510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1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20512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20513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4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20515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6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7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8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9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20520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1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2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20523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4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5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6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7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8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9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20530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1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2" name="AutoShape 44"/>
          <p:cNvCxnSpPr>
            <a:cxnSpLocks noChangeShapeType="1"/>
            <a:stCxn id="20503" idx="2"/>
            <a:endCxn id="20511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3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4" name="AutoShape 74"/>
          <p:cNvCxnSpPr>
            <a:cxnSpLocks noChangeShapeType="1"/>
            <a:stCxn id="20499" idx="2"/>
            <a:endCxn id="20506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35" name="AutoShape 74"/>
          <p:cNvCxnSpPr>
            <a:cxnSpLocks noChangeShapeType="1"/>
            <a:stCxn id="20502" idx="2"/>
            <a:endCxn id="20509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36" name="AutoShape 74"/>
          <p:cNvCxnSpPr>
            <a:cxnSpLocks noChangeShapeType="1"/>
            <a:stCxn id="20500" idx="2"/>
            <a:endCxn id="20511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37" name="AutoShape 74"/>
          <p:cNvCxnSpPr>
            <a:cxnSpLocks noChangeShapeType="1"/>
            <a:stCxn id="20505" idx="2"/>
            <a:endCxn id="20512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38" name="AutoShape 40"/>
          <p:cNvCxnSpPr>
            <a:cxnSpLocks noChangeShapeType="1"/>
            <a:stCxn id="20506" idx="2"/>
            <a:endCxn id="20514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9" name="AutoShape 74"/>
          <p:cNvCxnSpPr>
            <a:cxnSpLocks noChangeShapeType="1"/>
            <a:stCxn id="20509" idx="2"/>
            <a:endCxn id="20514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40" name="AutoShape 40"/>
          <p:cNvCxnSpPr>
            <a:cxnSpLocks noChangeShapeType="1"/>
            <a:stCxn id="20511" idx="2"/>
            <a:endCxn id="20519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41" name="AutoShape 74"/>
          <p:cNvCxnSpPr>
            <a:cxnSpLocks noChangeShapeType="1"/>
            <a:stCxn id="20512" idx="2"/>
            <a:endCxn id="20519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42" name="AutoShape 74"/>
          <p:cNvCxnSpPr>
            <a:cxnSpLocks noChangeShapeType="1"/>
            <a:stCxn id="20519" idx="2"/>
            <a:endCxn id="20522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43" name="AutoShape 40"/>
          <p:cNvCxnSpPr>
            <a:cxnSpLocks noChangeShapeType="1"/>
            <a:stCxn id="20514" idx="2"/>
            <a:endCxn id="20522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44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20545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  <p:sp>
        <p:nvSpPr>
          <p:cNvPr id="205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第</a:t>
            </a:r>
            <a:r>
              <a:rPr lang="en-US" altLang="zh-CN" sz="2800" smtClean="0"/>
              <a:t>3</a:t>
            </a:r>
            <a:r>
              <a:rPr lang="zh-CN" altLang="en-US" sz="2800" smtClean="0"/>
              <a:t>轮：线程</a:t>
            </a:r>
            <a:r>
              <a:rPr lang="en-US" altLang="zh-CN" sz="2800" smtClean="0"/>
              <a:t>4</a:t>
            </a:r>
            <a:r>
              <a:rPr lang="zh-CN" altLang="en-US" sz="2800" smtClean="0"/>
              <a:t>闲置</a:t>
            </a:r>
            <a:endParaRPr lang="zh-CN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39535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3100FA-76B7-4DE7-89F6-48578C4BEDDE}" type="slidenum">
              <a:rPr lang="zh-CN" altLang="zh-CN" smtClean="0"/>
              <a:pPr/>
              <a:t>18</a:t>
            </a:fld>
            <a:endParaRPr lang="zh-CN" altLang="zh-CN" smtClean="0"/>
          </a:p>
        </p:txBody>
      </p:sp>
      <p:sp>
        <p:nvSpPr>
          <p:cNvPr id="21507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8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21509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0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21511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2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1513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4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21515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6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21517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8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21519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2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21521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21522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21523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21524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21525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21526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21527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21528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21529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21530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21531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32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33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21534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35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21536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21537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38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21539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0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1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2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3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21544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5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6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21547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8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9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50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51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52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53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21554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5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6" name="AutoShape 44"/>
          <p:cNvCxnSpPr>
            <a:cxnSpLocks noChangeShapeType="1"/>
            <a:stCxn id="21527" idx="2"/>
            <a:endCxn id="21535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7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8" name="AutoShape 74"/>
          <p:cNvCxnSpPr>
            <a:cxnSpLocks noChangeShapeType="1"/>
            <a:stCxn id="21523" idx="2"/>
            <a:endCxn id="21530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59" name="AutoShape 74"/>
          <p:cNvCxnSpPr>
            <a:cxnSpLocks noChangeShapeType="1"/>
            <a:stCxn id="21526" idx="2"/>
            <a:endCxn id="21533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0" name="AutoShape 74"/>
          <p:cNvCxnSpPr>
            <a:cxnSpLocks noChangeShapeType="1"/>
            <a:stCxn id="21524" idx="2"/>
            <a:endCxn id="21535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1" name="AutoShape 74"/>
          <p:cNvCxnSpPr>
            <a:cxnSpLocks noChangeShapeType="1"/>
            <a:stCxn id="21529" idx="2"/>
            <a:endCxn id="21536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2" name="AutoShape 40"/>
          <p:cNvCxnSpPr>
            <a:cxnSpLocks noChangeShapeType="1"/>
            <a:stCxn id="21530" idx="2"/>
            <a:endCxn id="21538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63" name="AutoShape 74"/>
          <p:cNvCxnSpPr>
            <a:cxnSpLocks noChangeShapeType="1"/>
            <a:stCxn id="21533" idx="2"/>
            <a:endCxn id="21538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4" name="AutoShape 40"/>
          <p:cNvCxnSpPr>
            <a:cxnSpLocks noChangeShapeType="1"/>
            <a:stCxn id="21535" idx="2"/>
            <a:endCxn id="21543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65" name="AutoShape 74"/>
          <p:cNvCxnSpPr>
            <a:cxnSpLocks noChangeShapeType="1"/>
            <a:stCxn id="21536" idx="2"/>
            <a:endCxn id="21543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6" name="AutoShape 74"/>
          <p:cNvCxnSpPr>
            <a:cxnSpLocks noChangeShapeType="1"/>
            <a:stCxn id="21543" idx="2"/>
            <a:endCxn id="21546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7" name="AutoShape 40"/>
          <p:cNvCxnSpPr>
            <a:cxnSpLocks noChangeShapeType="1"/>
            <a:stCxn id="21538" idx="2"/>
            <a:endCxn id="21546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68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21569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  <p:sp>
        <p:nvSpPr>
          <p:cNvPr id="2157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smtClean="0"/>
              <a:t>总之</a:t>
            </a:r>
            <a:r>
              <a:rPr lang="zh-CN" altLang="zh-CN" sz="2600" smtClean="0"/>
              <a:t>, </a:t>
            </a:r>
            <a:r>
              <a:rPr lang="zh-CN" altLang="en-US" sz="2600" smtClean="0"/>
              <a:t>每轮所需线程数减半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648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65" y="275167"/>
            <a:ext cx="7670271" cy="65659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55776" y="1622322"/>
            <a:ext cx="6373941" cy="518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zh-CN" sz="3200" dirty="0" smtClean="0"/>
              <a:t>例</a:t>
            </a:r>
            <a:r>
              <a:rPr lang="en-US" altLang="zh-CN" sz="3200" dirty="0" smtClean="0"/>
              <a:t>2</a:t>
            </a:r>
            <a:r>
              <a:rPr lang="en-US" altLang="zh-CN" sz="3200" dirty="0"/>
              <a:t> </a:t>
            </a:r>
            <a:r>
              <a:rPr lang="zh-CN" altLang="zh-CN" sz="3200" dirty="0" smtClean="0"/>
              <a:t>矩阵相</a:t>
            </a:r>
            <a:r>
              <a:rPr lang="zh-CN" altLang="zh-CN" sz="3200" dirty="0" smtClean="0"/>
              <a:t>乘</a:t>
            </a:r>
            <a:endParaRPr lang="en-US" altLang="zh-CN" sz="3200" dirty="0" smtClean="0"/>
          </a:p>
          <a:p>
            <a:pPr lvl="1"/>
            <a:r>
              <a:rPr lang="en-US" altLang="zh-CN" sz="2800" dirty="0"/>
              <a:t>C</a:t>
            </a:r>
            <a:r>
              <a:rPr lang="zh-CN" altLang="zh-CN" sz="2800" dirty="0"/>
              <a:t>算法</a:t>
            </a:r>
            <a:endParaRPr lang="en-US" altLang="zh-CN" sz="2800" dirty="0"/>
          </a:p>
          <a:p>
            <a:pPr lvl="1"/>
            <a:r>
              <a:rPr lang="en-US" altLang="zh-CN" sz="2800" dirty="0"/>
              <a:t>CUDA</a:t>
            </a:r>
            <a:r>
              <a:rPr lang="zh-CN" altLang="zh-CN" sz="2800" dirty="0"/>
              <a:t>算法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[ </a:t>
            </a:r>
            <a:r>
              <a:rPr lang="en-US" altLang="zh-CN" sz="2800" dirty="0" smtClean="0"/>
              <a:t>C</a:t>
            </a:r>
            <a:r>
              <a:rPr lang="zh-CN" altLang="en-US" sz="2800" dirty="0"/>
              <a:t>优化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block ]</a:t>
            </a:r>
          </a:p>
          <a:p>
            <a:pPr lvl="1"/>
            <a:endParaRPr lang="en-US" altLang="zh-CN" sz="2800" dirty="0" smtClean="0"/>
          </a:p>
          <a:p>
            <a:pPr lvl="1">
              <a:buNone/>
            </a:pPr>
            <a:r>
              <a:rPr lang="zh-CN" altLang="en-US" sz="2800" dirty="0" smtClean="0"/>
              <a:t>要求：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A(HA,  N)   B(N,  WB)</a:t>
            </a:r>
          </a:p>
          <a:p>
            <a:pPr lvl="1">
              <a:buNone/>
            </a:pPr>
            <a:r>
              <a:rPr lang="en-US" altLang="zh-CN" sz="2800" dirty="0" smtClean="0"/>
              <a:t>HA = N = WB = 2^10 </a:t>
            </a:r>
          </a:p>
          <a:p>
            <a:pPr lvl="1">
              <a:buNone/>
            </a:pPr>
            <a:r>
              <a:rPr lang="en-US" altLang="zh-CN" sz="2800" dirty="0" smtClean="0"/>
              <a:t>[N = 2^11]</a:t>
            </a:r>
          </a:p>
          <a:p>
            <a:pPr lvl="1">
              <a:buNone/>
            </a:pP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soulsheng@qq.com</a:t>
            </a:r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215602" y="5143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11A435-64C7-458C-ABA5-C2A0377B6763}" type="slidenum">
              <a:rPr lang="zh-CN" altLang="en-US" smtClean="0">
                <a:latin typeface="Arial" charset="0"/>
                <a:ea typeface="宋体" charset="-122"/>
              </a:rPr>
              <a:pPr/>
              <a:t>2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212804" y="1895454"/>
            <a:ext cx="6707223" cy="4572000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例子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Reduction </a:t>
            </a:r>
            <a:r>
              <a:rPr lang="zh-CN" altLang="en-US" dirty="0"/>
              <a:t>规</a:t>
            </a:r>
            <a:r>
              <a:rPr lang="zh-CN" altLang="en-US" dirty="0" smtClean="0"/>
              <a:t>约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例子</a:t>
            </a:r>
            <a:r>
              <a:rPr lang="zh-CN" altLang="en-US" dirty="0" smtClean="0"/>
              <a:t>：</a:t>
            </a:r>
            <a:r>
              <a:rPr lang="en-US" altLang="zh-CN" dirty="0"/>
              <a:t>Matrix multiply </a:t>
            </a:r>
            <a:r>
              <a:rPr lang="zh-CN" altLang="en-US" dirty="0"/>
              <a:t>矩阵相乘</a:t>
            </a:r>
            <a:endParaRPr lang="zh-CN" altLang="zh-CN" dirty="0" smtClean="0"/>
          </a:p>
          <a:p>
            <a:pPr eaLnBrk="1" hangingPunct="1">
              <a:buNone/>
            </a:pP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9DF096-08F3-4BAD-A3FE-F5725430551A}" type="slidenum">
              <a:rPr lang="zh-CN" altLang="en-US" smtClean="0">
                <a:latin typeface="Arial" charset="0"/>
                <a:ea typeface="宋体" charset="-122"/>
              </a:rPr>
              <a:pPr/>
              <a:t>20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87043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Matrix Multiply</a:t>
            </a:r>
            <a:endParaRPr lang="zh-CN" altLang="en-US" smtClean="0"/>
          </a:p>
        </p:txBody>
      </p:sp>
      <p:sp>
        <p:nvSpPr>
          <p:cNvPr id="87044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例如</a:t>
            </a:r>
          </a:p>
          <a:p>
            <a:pPr lvl="1" eaLnBrk="1" hangingPunct="1"/>
            <a:r>
              <a:rPr lang="zh-CN" altLang="en-US" sz="2000" smtClean="0"/>
              <a:t>矩阵</a:t>
            </a:r>
            <a:r>
              <a:rPr lang="en-US" altLang="zh-CN" sz="2000" smtClean="0"/>
              <a:t>: 4x4</a:t>
            </a:r>
            <a:endParaRPr lang="zh-CN" altLang="en-US" sz="2000" smtClean="0"/>
          </a:p>
          <a:p>
            <a:pPr lvl="1" eaLnBrk="1" hangingPunct="1"/>
            <a:r>
              <a:rPr lang="en-US" altLang="zh-CN" sz="2000" smtClean="0">
                <a:latin typeface="Courier New" pitchFamily="49" charset="0"/>
                <a:sym typeface="Courier New" pitchFamily="49" charset="0"/>
              </a:rPr>
              <a:t>TILE_WIDTH</a:t>
            </a:r>
            <a:r>
              <a:rPr lang="en-US" altLang="zh-CN" sz="2000" smtClean="0"/>
              <a:t> = 2</a:t>
            </a:r>
            <a:endParaRPr lang="zh-CN" altLang="en-US" sz="2000" smtClean="0"/>
          </a:p>
          <a:p>
            <a:pPr lvl="1" eaLnBrk="1" hangingPunct="1"/>
            <a:r>
              <a:rPr lang="en-US" altLang="zh-CN" sz="2000" smtClean="0"/>
              <a:t>Block </a:t>
            </a:r>
            <a:r>
              <a:rPr lang="zh-CN" altLang="en-US" sz="2000" smtClean="0"/>
              <a:t>尺寸</a:t>
            </a:r>
            <a:r>
              <a:rPr lang="en-US" altLang="zh-CN" sz="2000" smtClean="0"/>
              <a:t>: 2x2</a:t>
            </a:r>
            <a:endParaRPr lang="zh-CN" alt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87045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http://courses.engr.illinois.edu/ece498/al/textbook/Chapter3-CudaThreadingModel.pdf</a:t>
            </a:r>
            <a:endParaRPr lang="zh-CN" altLang="en-US"/>
          </a:p>
        </p:txBody>
      </p:sp>
      <p:pic>
        <p:nvPicPr>
          <p:cNvPr id="870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362200"/>
            <a:ext cx="3810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A99705-F624-4880-ACB1-6AF641A4B505}" type="slidenum">
              <a:rPr lang="zh-CN" altLang="en-US" smtClean="0">
                <a:latin typeface="Arial" charset="0"/>
                <a:ea typeface="宋体" charset="-122"/>
              </a:rPr>
              <a:pPr/>
              <a:t>21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8806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Matrix Multiply</a:t>
            </a:r>
            <a:endParaRPr lang="zh-CN" altLang="en-US" smtClean="0"/>
          </a:p>
        </p:txBody>
      </p:sp>
      <p:sp>
        <p:nvSpPr>
          <p:cNvPr id="88068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例如</a:t>
            </a:r>
          </a:p>
          <a:p>
            <a:pPr eaLnBrk="1" hangingPunct="1"/>
            <a:r>
              <a:rPr lang="zh-CN" altLang="en-US" smtClean="0"/>
              <a:t>矩阵</a:t>
            </a:r>
            <a:r>
              <a:rPr lang="en-US" altLang="zh-CN" smtClean="0"/>
              <a:t>: 4x4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TILE_WIDTH = 2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Block </a:t>
            </a:r>
            <a:r>
              <a:rPr lang="zh-CN" altLang="en-US" smtClean="0"/>
              <a:t>尺寸</a:t>
            </a:r>
            <a:r>
              <a:rPr lang="en-US" altLang="zh-CN" smtClean="0"/>
              <a:t>: 2x2</a:t>
            </a:r>
            <a:endParaRPr lang="zh-CN" altLang="en-US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88069" name="AutoShape 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0" name="AutoShape 3"/>
          <p:cNvSpPr>
            <a:spLocks noChangeArrowheads="1"/>
          </p:cNvSpPr>
          <p:nvPr/>
        </p:nvSpPr>
        <p:spPr bwMode="auto">
          <a:xfrm rot="10800000">
            <a:off x="7010400" y="41910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1" name="AutoShape 4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2" name="AutoShape 5"/>
          <p:cNvSpPr>
            <a:spLocks noChangeArrowheads="1"/>
          </p:cNvSpPr>
          <p:nvPr/>
        </p:nvSpPr>
        <p:spPr bwMode="auto">
          <a:xfrm rot="10800000">
            <a:off x="6553200" y="41910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3" name="AutoShape 6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4" name="AutoShape 7"/>
          <p:cNvSpPr>
            <a:spLocks noChangeArrowheads="1"/>
          </p:cNvSpPr>
          <p:nvPr/>
        </p:nvSpPr>
        <p:spPr bwMode="auto">
          <a:xfrm rot="10800000">
            <a:off x="6553200" y="37338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5" name="AutoShape 8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6" name="AutoShape 9"/>
          <p:cNvSpPr>
            <a:spLocks noChangeArrowheads="1"/>
          </p:cNvSpPr>
          <p:nvPr/>
        </p:nvSpPr>
        <p:spPr bwMode="auto">
          <a:xfrm rot="10800000">
            <a:off x="7010400" y="37338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7" name="Rectangle 1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1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,0</a:t>
            </a:r>
            <a:endParaRPr lang="en-US" altLang="zh-CN"/>
          </a:p>
        </p:txBody>
      </p:sp>
      <p:sp>
        <p:nvSpPr>
          <p:cNvPr id="88078" name="Rectangle 12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9" name="Rectangle 13"/>
          <p:cNvSpPr>
            <a:spLocks noChangeArrowheads="1"/>
          </p:cNvSpPr>
          <p:nvPr/>
        </p:nvSpPr>
        <p:spPr bwMode="auto">
          <a:xfrm>
            <a:off x="4724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80" name="Rectangle 1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2,0</a:t>
            </a:r>
            <a:endParaRPr lang="zh-CN" altLang="en-US"/>
          </a:p>
        </p:txBody>
      </p:sp>
      <p:sp>
        <p:nvSpPr>
          <p:cNvPr id="88081" name="Rectangle 15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82" name="Rectangle 16"/>
          <p:cNvSpPr>
            <a:spLocks noChangeArrowheads="1"/>
          </p:cNvSpPr>
          <p:nvPr/>
        </p:nvSpPr>
        <p:spPr bwMode="auto">
          <a:xfrm>
            <a:off x="4724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1,1</a:t>
            </a:r>
            <a:endParaRPr lang="zh-CN" altLang="en-US"/>
          </a:p>
        </p:txBody>
      </p:sp>
      <p:sp>
        <p:nvSpPr>
          <p:cNvPr id="88083" name="Rectangle 17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1,0</a:t>
            </a:r>
            <a:endParaRPr lang="zh-CN" altLang="en-US"/>
          </a:p>
        </p:txBody>
      </p:sp>
      <p:sp>
        <p:nvSpPr>
          <p:cNvPr id="88084" name="Rectangle 18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0,0</a:t>
            </a:r>
            <a:endParaRPr lang="zh-CN" altLang="en-US"/>
          </a:p>
        </p:txBody>
      </p:sp>
      <p:sp>
        <p:nvSpPr>
          <p:cNvPr id="88085" name="Rectangle 19"/>
          <p:cNvSpPr>
            <a:spLocks noChangeArrowheads="1"/>
          </p:cNvSpPr>
          <p:nvPr/>
        </p:nvSpPr>
        <p:spPr bwMode="auto">
          <a:xfrm>
            <a:off x="4267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0,1</a:t>
            </a:r>
            <a:endParaRPr lang="zh-CN" altLang="en-US"/>
          </a:p>
        </p:txBody>
      </p:sp>
      <p:sp>
        <p:nvSpPr>
          <p:cNvPr id="88086" name="Rectangle 20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87" name="Rectangle 21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3,0</a:t>
            </a:r>
            <a:endParaRPr lang="zh-CN" altLang="en-US"/>
          </a:p>
        </p:txBody>
      </p:sp>
      <p:sp>
        <p:nvSpPr>
          <p:cNvPr id="88088" name="Rectangle 22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89" name="Rectangle 2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0" name="Rectangle 24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2,1</a:t>
            </a:r>
            <a:endParaRPr lang="zh-CN" altLang="en-US"/>
          </a:p>
        </p:txBody>
      </p:sp>
      <p:sp>
        <p:nvSpPr>
          <p:cNvPr id="88091" name="Rectangle 25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0,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</a:t>
            </a:r>
            <a:endParaRPr lang="en-US" altLang="zh-CN"/>
          </a:p>
        </p:txBody>
      </p:sp>
      <p:sp>
        <p:nvSpPr>
          <p:cNvPr id="88092" name="Rectangle 26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3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4" name="Rectangle 28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3,1</a:t>
            </a:r>
            <a:endParaRPr lang="zh-CN" altLang="en-US"/>
          </a:p>
        </p:txBody>
      </p:sp>
      <p:sp>
        <p:nvSpPr>
          <p:cNvPr id="88095" name="Rectangl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0,1</a:t>
            </a:r>
            <a:endParaRPr lang="zh-CN" altLang="en-US"/>
          </a:p>
        </p:txBody>
      </p:sp>
      <p:sp>
        <p:nvSpPr>
          <p:cNvPr id="88096" name="Rectangle 30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7" name="Rectangle 31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8" name="Rectangle 3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9" name="Rectangle 33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0" name="Rectangle 34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1" name="Rectangle 35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2,0</a:t>
            </a:r>
            <a:endParaRPr lang="zh-CN" altLang="en-US"/>
          </a:p>
        </p:txBody>
      </p:sp>
      <p:sp>
        <p:nvSpPr>
          <p:cNvPr id="88102" name="Rectangle 36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3" name="Rectangle 37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4" name="Rectangle 38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5" name="Rectangle 39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3,0</a:t>
            </a:r>
            <a:endParaRPr lang="zh-CN" altLang="en-US"/>
          </a:p>
        </p:txBody>
      </p:sp>
      <p:sp>
        <p:nvSpPr>
          <p:cNvPr id="88106" name="Rectangle 40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7" name="Rectangle 4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8" name="Rectangle 42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9" name="Rectangle 43"/>
          <p:cNvSpPr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0,3</a:t>
            </a:r>
            <a:endParaRPr lang="zh-CN" altLang="en-US"/>
          </a:p>
        </p:txBody>
      </p:sp>
      <p:sp>
        <p:nvSpPr>
          <p:cNvPr id="88110" name="Rectangle 44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1,3</a:t>
            </a:r>
            <a:endParaRPr lang="zh-CN" altLang="en-US"/>
          </a:p>
        </p:txBody>
      </p:sp>
      <p:sp>
        <p:nvSpPr>
          <p:cNvPr id="88111" name="Rectangle 45"/>
          <p:cNvSpPr>
            <a:spLocks noChangeArrowheads="1"/>
          </p:cNvSpPr>
          <p:nvPr/>
        </p:nvSpPr>
        <p:spPr bwMode="auto">
          <a:xfrm>
            <a:off x="74676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12" name="Rectangle 4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1,2</a:t>
            </a:r>
            <a:endParaRPr lang="zh-CN" altLang="en-US"/>
          </a:p>
        </p:txBody>
      </p:sp>
      <p:sp>
        <p:nvSpPr>
          <p:cNvPr id="88113" name="Rectangle 47"/>
          <p:cNvSpPr>
            <a:spLocks noChangeArrowheads="1"/>
          </p:cNvSpPr>
          <p:nvPr/>
        </p:nvSpPr>
        <p:spPr bwMode="auto">
          <a:xfrm>
            <a:off x="7010400" y="198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1,1</a:t>
            </a:r>
            <a:endParaRPr lang="zh-CN" altLang="en-US"/>
          </a:p>
        </p:txBody>
      </p:sp>
      <p:sp>
        <p:nvSpPr>
          <p:cNvPr id="88114" name="Rectangle 48"/>
          <p:cNvSpPr>
            <a:spLocks noChangeArrowheads="1"/>
          </p:cNvSpPr>
          <p:nvPr/>
        </p:nvSpPr>
        <p:spPr bwMode="auto">
          <a:xfrm>
            <a:off x="7010400" y="1524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1,0</a:t>
            </a:r>
            <a:endParaRPr lang="zh-CN" altLang="en-US"/>
          </a:p>
        </p:txBody>
      </p:sp>
      <p:sp>
        <p:nvSpPr>
          <p:cNvPr id="88115" name="Rectangle 49"/>
          <p:cNvSpPr>
            <a:spLocks noChangeArrowheads="1"/>
          </p:cNvSpPr>
          <p:nvPr/>
        </p:nvSpPr>
        <p:spPr bwMode="auto">
          <a:xfrm>
            <a:off x="6553200" y="1524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0,0</a:t>
            </a:r>
            <a:endParaRPr lang="zh-CN" altLang="en-US"/>
          </a:p>
        </p:txBody>
      </p:sp>
      <p:sp>
        <p:nvSpPr>
          <p:cNvPr id="88116" name="Rectangle 50"/>
          <p:cNvSpPr>
            <a:spLocks noChangeArrowheads="1"/>
          </p:cNvSpPr>
          <p:nvPr/>
        </p:nvSpPr>
        <p:spPr bwMode="auto">
          <a:xfrm>
            <a:off x="6553200" y="198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0,1</a:t>
            </a:r>
            <a:endParaRPr lang="zh-CN" altLang="en-US"/>
          </a:p>
        </p:txBody>
      </p:sp>
      <p:sp>
        <p:nvSpPr>
          <p:cNvPr id="88117" name="Rectangle 51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0,2</a:t>
            </a:r>
            <a:endParaRPr lang="zh-CN" altLang="en-US"/>
          </a:p>
        </p:txBody>
      </p:sp>
      <p:sp>
        <p:nvSpPr>
          <p:cNvPr id="88118" name="Rectangle 52"/>
          <p:cNvSpPr>
            <a:spLocks noChangeArrowheads="1"/>
          </p:cNvSpPr>
          <p:nvPr/>
        </p:nvSpPr>
        <p:spPr bwMode="auto">
          <a:xfrm>
            <a:off x="79248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19" name="Rectangle 53"/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0" name="Rectangle 54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1" name="Rectangle 55"/>
          <p:cNvSpPr>
            <a:spLocks noChangeArrowheads="1"/>
          </p:cNvSpPr>
          <p:nvPr/>
        </p:nvSpPr>
        <p:spPr bwMode="auto">
          <a:xfrm>
            <a:off x="746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2" name="Rectangle 56"/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3" name="Rectangle 57"/>
          <p:cNvSpPr>
            <a:spLocks noChangeArrowheads="1"/>
          </p:cNvSpPr>
          <p:nvPr/>
        </p:nvSpPr>
        <p:spPr bwMode="auto">
          <a:xfrm>
            <a:off x="792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4" name="Rectangle 58"/>
          <p:cNvSpPr>
            <a:spLocks noChangeArrowheads="1"/>
          </p:cNvSpPr>
          <p:nvPr/>
        </p:nvSpPr>
        <p:spPr bwMode="auto">
          <a:xfrm>
            <a:off x="792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5" name="Rectangle 59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1,1</a:t>
            </a:r>
            <a:endParaRPr lang="zh-CN" altLang="en-US"/>
          </a:p>
        </p:txBody>
      </p:sp>
      <p:sp>
        <p:nvSpPr>
          <p:cNvPr id="88126" name="Line 60"/>
          <p:cNvSpPr>
            <a:spLocks noChangeShapeType="1"/>
          </p:cNvSpPr>
          <p:nvPr/>
        </p:nvSpPr>
        <p:spPr bwMode="auto">
          <a:xfrm>
            <a:off x="66294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27" name="Line 61"/>
          <p:cNvSpPr>
            <a:spLocks noChangeShapeType="1"/>
          </p:cNvSpPr>
          <p:nvPr/>
        </p:nvSpPr>
        <p:spPr bwMode="auto">
          <a:xfrm>
            <a:off x="4267200" y="38100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28" name="Rectangle 62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0,2</a:t>
            </a:r>
            <a:endParaRPr lang="en-US" altLang="zh-CN"/>
          </a:p>
        </p:txBody>
      </p:sp>
      <p:sp>
        <p:nvSpPr>
          <p:cNvPr id="88129" name="Rectangle 63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2,2</a:t>
            </a:r>
            <a:endParaRPr lang="zh-CN" altLang="en-US"/>
          </a:p>
        </p:txBody>
      </p:sp>
      <p:sp>
        <p:nvSpPr>
          <p:cNvPr id="88130" name="Rectangle 64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3,2</a:t>
            </a:r>
            <a:endParaRPr lang="zh-CN" altLang="en-US"/>
          </a:p>
        </p:txBody>
      </p:sp>
      <p:sp>
        <p:nvSpPr>
          <p:cNvPr id="88131" name="Rectangle 65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1,2</a:t>
            </a:r>
            <a:endParaRPr lang="zh-CN" altLang="en-US"/>
          </a:p>
        </p:txBody>
      </p:sp>
      <p:sp>
        <p:nvSpPr>
          <p:cNvPr id="88132" name="Rectangle 66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3,1</a:t>
            </a:r>
            <a:endParaRPr lang="zh-CN" altLang="en-US"/>
          </a:p>
        </p:txBody>
      </p:sp>
      <p:sp>
        <p:nvSpPr>
          <p:cNvPr id="88133" name="Rectangle 67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2,1</a:t>
            </a:r>
            <a:endParaRPr lang="zh-CN" altLang="en-US"/>
          </a:p>
        </p:txBody>
      </p:sp>
      <p:sp>
        <p:nvSpPr>
          <p:cNvPr id="88134" name="Rectangle 68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35" name="Rectangle 69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36" name="Rectangle 70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37" name="Rectangle 7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38" name="Rectangle 72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0,3</a:t>
            </a:r>
            <a:endParaRPr lang="en-US" altLang="zh-CN"/>
          </a:p>
        </p:txBody>
      </p:sp>
      <p:sp>
        <p:nvSpPr>
          <p:cNvPr id="88139" name="Rectangle 73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2,3</a:t>
            </a:r>
            <a:endParaRPr lang="zh-CN" altLang="en-US"/>
          </a:p>
        </p:txBody>
      </p:sp>
      <p:sp>
        <p:nvSpPr>
          <p:cNvPr id="88140" name="Rectangle 74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3,3</a:t>
            </a:r>
            <a:endParaRPr lang="zh-CN" altLang="en-US"/>
          </a:p>
        </p:txBody>
      </p:sp>
      <p:sp>
        <p:nvSpPr>
          <p:cNvPr id="88141" name="Rectangle 75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1,3</a:t>
            </a:r>
            <a:endParaRPr lang="zh-CN" altLang="en-US"/>
          </a:p>
        </p:txBody>
      </p:sp>
      <p:sp>
        <p:nvSpPr>
          <p:cNvPr id="88142" name="Line 76"/>
          <p:cNvSpPr>
            <a:spLocks noChangeShapeType="1"/>
          </p:cNvSpPr>
          <p:nvPr/>
        </p:nvSpPr>
        <p:spPr bwMode="auto">
          <a:xfrm>
            <a:off x="71628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43" name="Line 77"/>
          <p:cNvSpPr>
            <a:spLocks noChangeShapeType="1"/>
          </p:cNvSpPr>
          <p:nvPr/>
        </p:nvSpPr>
        <p:spPr bwMode="auto">
          <a:xfrm>
            <a:off x="4267200" y="41148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44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20D36B-64A9-4DB5-BD91-A452C718926B}" type="slidenum">
              <a:rPr lang="zh-CN" altLang="en-US" smtClean="0">
                <a:latin typeface="Arial" charset="0"/>
                <a:ea typeface="宋体" charset="-122"/>
              </a:rPr>
              <a:pPr/>
              <a:t>22</a:t>
            </a:fld>
            <a:endParaRPr lang="en-US" altLang="zh-CN" sz="18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75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Multiply:  CPU </a:t>
            </a:r>
            <a:r>
              <a:rPr lang="zh-CN" altLang="en-US" dirty="0" smtClean="0"/>
              <a:t>实现</a:t>
            </a:r>
          </a:p>
        </p:txBody>
      </p:sp>
      <p:sp>
        <p:nvSpPr>
          <p:cNvPr id="79876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from:  http://courses.engr.illinois.edu/ece498/al/lectures/lecture3%20cuda%20threads%20spring%202010.ppt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9877" name="Text Box 21"/>
          <p:cNvSpPr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MatrixMulOnHost(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M,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N,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P,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r>
              <a:rPr lang="ar-SA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‏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   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i = 0; i &lt; width; ++i)</a:t>
            </a:r>
            <a:r>
              <a:rPr lang="ar-SA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‏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j = 0; j &lt; width; ++j)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{	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sum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a = M[i * width + k];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b = N[k * width + j];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  sum += a * b;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}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P[i * width + j] = sum;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}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84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C7BE0-4BAF-42C9-AD99-59267AE5A0AA}" type="slidenum">
              <a:rPr lang="zh-CN" altLang="en-US" smtClean="0">
                <a:latin typeface="Arial" charset="0"/>
                <a:ea typeface="宋体" charset="-122"/>
              </a:rPr>
              <a:pPr/>
              <a:t>23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89091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Multiply:  </a:t>
            </a:r>
            <a:r>
              <a:rPr lang="en-US" altLang="zh-CN" dirty="0" smtClean="0"/>
              <a:t>GPU </a:t>
            </a:r>
            <a:r>
              <a:rPr lang="zh-CN" altLang="en-US" dirty="0"/>
              <a:t>实现</a:t>
            </a:r>
            <a:endParaRPr lang="zh-CN" altLang="en-US" dirty="0" smtClean="0"/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MatrixMulKernel(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Row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Col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Pvalue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Pvalue += Md[Row * Width + k] * Nd[k * Width + Col];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Pd[Row * Width + Col] = Pvalue;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89093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28A3A8-CF87-40C8-B82C-079BC3A0F3DA}" type="slidenum">
              <a:rPr lang="zh-CN" altLang="en-US" smtClean="0">
                <a:latin typeface="Arial" charset="0"/>
                <a:ea typeface="宋体" charset="-122"/>
              </a:rPr>
              <a:pPr/>
              <a:t>24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0115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Multiply:  GPU </a:t>
            </a:r>
            <a:r>
              <a:rPr lang="zh-CN" altLang="en-US" dirty="0"/>
              <a:t>实现</a:t>
            </a:r>
            <a:endParaRPr lang="zh-CN" altLang="en-US" dirty="0" smtClean="0"/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MatrixMulKernel(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Row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Col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Pvalue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Pvalue += Md[Row * Width + k] * Nd[k * Width + Col];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Pd[Row * Width + Col] = Pvalue;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90117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762000" y="28956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0119" name="Text Box 6"/>
          <p:cNvSpPr>
            <a:spLocks noChangeArrowheads="1"/>
          </p:cNvSpPr>
          <p:nvPr/>
        </p:nvSpPr>
        <p:spPr bwMode="auto">
          <a:xfrm>
            <a:off x="3657600" y="1600200"/>
            <a:ext cx="5181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计算矩阵</a:t>
            </a:r>
            <a:r>
              <a:rPr lang="en-US" altLang="zh-CN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Pd </a:t>
            </a:r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和</a:t>
            </a:r>
            <a:r>
              <a:rPr lang="en-US" altLang="zh-CN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M</a:t>
            </a:r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的行索引</a:t>
            </a:r>
            <a:endParaRPr lang="zh-CN" altLang="en-US"/>
          </a:p>
        </p:txBody>
      </p:sp>
      <p:sp>
        <p:nvSpPr>
          <p:cNvPr id="90120" name="Line 7"/>
          <p:cNvSpPr>
            <a:spLocks noChangeShapeType="1"/>
          </p:cNvSpPr>
          <p:nvPr/>
        </p:nvSpPr>
        <p:spPr bwMode="auto">
          <a:xfrm flipH="1">
            <a:off x="69342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65311-D0AD-4C1B-981F-C4C8AB728A0E}" type="slidenum">
              <a:rPr lang="zh-CN" altLang="en-US" smtClean="0">
                <a:latin typeface="Arial" charset="0"/>
                <a:ea typeface="宋体" charset="-122"/>
              </a:rPr>
              <a:pPr/>
              <a:t>25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1139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Multiply:  GPU </a:t>
            </a:r>
            <a:r>
              <a:rPr lang="zh-CN" altLang="en-US" dirty="0"/>
              <a:t>实现</a:t>
            </a:r>
            <a:endParaRPr lang="zh-CN" altLang="en-US" dirty="0" smtClean="0"/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MatrixMulKernel(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Row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Col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Pvalue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Pvalue += Md[Row * Width + k] * Nd[k * Width + Col];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Pd[Row * Width + Col] = Pvalue;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91141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762000" y="31242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1143" name="Text Box 6"/>
          <p:cNvSpPr>
            <a:spLocks noChangeArrowheads="1"/>
          </p:cNvSpPr>
          <p:nvPr/>
        </p:nvSpPr>
        <p:spPr bwMode="auto">
          <a:xfrm>
            <a:off x="4495800" y="1600200"/>
            <a:ext cx="4343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计算矩阵</a:t>
            </a:r>
            <a:r>
              <a:rPr lang="en-US" altLang="zh-CN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Pd </a:t>
            </a:r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和</a:t>
            </a:r>
            <a:r>
              <a:rPr lang="en-US" altLang="zh-CN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N</a:t>
            </a:r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的列索引</a:t>
            </a:r>
            <a:endParaRPr lang="zh-CN" altLang="en-US"/>
          </a:p>
        </p:txBody>
      </p:sp>
      <p:sp>
        <p:nvSpPr>
          <p:cNvPr id="91144" name="Line 7"/>
          <p:cNvSpPr>
            <a:spLocks noChangeShapeType="1"/>
          </p:cNvSpPr>
          <p:nvPr/>
        </p:nvSpPr>
        <p:spPr bwMode="auto">
          <a:xfrm flipH="1">
            <a:off x="7391400" y="1981200"/>
            <a:ext cx="0" cy="1219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BB6153-B76D-47B7-9548-6CAF0D0D9811}" type="slidenum">
              <a:rPr lang="zh-CN" altLang="en-US" smtClean="0">
                <a:latin typeface="Arial" charset="0"/>
                <a:ea typeface="宋体" charset="-122"/>
              </a:rPr>
              <a:pPr/>
              <a:t>26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2163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Matrix Multiply</a:t>
            </a:r>
            <a:endParaRPr lang="zh-CN" altLang="en-US" smtClean="0"/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MatrixMulKernel(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Row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Col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Pvalue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Pvalue += Md[Row * Width + k] * Nd[k * Width + Col];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Pd[Row * Width + Col] = Pvalue;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92165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auto">
          <a:xfrm>
            <a:off x="762000" y="3962400"/>
            <a:ext cx="74676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2167" name="Text Box 6"/>
          <p:cNvSpPr>
            <a:spLocks noChangeArrowheads="1"/>
          </p:cNvSpPr>
          <p:nvPr/>
        </p:nvSpPr>
        <p:spPr bwMode="auto">
          <a:xfrm>
            <a:off x="4973638" y="1524000"/>
            <a:ext cx="3941762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每个线程计算块内子矩阵的一个元素</a:t>
            </a:r>
            <a:endParaRPr lang="zh-CN" altLang="en-US"/>
          </a:p>
        </p:txBody>
      </p:sp>
      <p:sp>
        <p:nvSpPr>
          <p:cNvPr id="92168" name="Line 7"/>
          <p:cNvSpPr>
            <a:spLocks noChangeShapeType="1"/>
          </p:cNvSpPr>
          <p:nvPr/>
        </p:nvSpPr>
        <p:spPr bwMode="auto">
          <a:xfrm flipH="1">
            <a:off x="7391400" y="2209800"/>
            <a:ext cx="0" cy="1752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DE6CB2-5432-4257-87C2-E9DE9385ADFA}" type="slidenum">
              <a:rPr lang="zh-CN" altLang="en-US" smtClean="0">
                <a:latin typeface="Arial" charset="0"/>
                <a:ea typeface="宋体" charset="-122"/>
              </a:rPr>
              <a:pPr/>
              <a:t>27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318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Multiply:  GPU </a:t>
            </a:r>
            <a:r>
              <a:rPr lang="zh-CN" altLang="en-US" dirty="0"/>
              <a:t>实现</a:t>
            </a:r>
            <a:endParaRPr lang="zh-CN" altLang="en-US" dirty="0" smtClean="0"/>
          </a:p>
        </p:txBody>
      </p:sp>
      <p:sp>
        <p:nvSpPr>
          <p:cNvPr id="93188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981200"/>
            <a:ext cx="4648200" cy="685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调用 </a:t>
            </a:r>
            <a:r>
              <a:rPr lang="en-US" altLang="zh-CN" dirty="0" smtClean="0"/>
              <a:t>kernel:</a:t>
            </a: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93189" name="Rectangle 3"/>
          <p:cNvSpPr>
            <a:spLocks noChangeArrowheads="1"/>
          </p:cNvSpPr>
          <p:nvPr/>
        </p:nvSpPr>
        <p:spPr bwMode="auto">
          <a:xfrm>
            <a:off x="457200" y="30480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dim3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dimGrid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(Width / TILE_WIDTH, Height / TILE_WIDTH);</a:t>
            </a:r>
            <a:endParaRPr lang="zh-CN" altLang="en-US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dim3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dimBlock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(TILE_WIDTH, TILE_WIDTH);</a:t>
            </a:r>
            <a:endParaRPr lang="zh-CN" altLang="en-US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&lt;&lt;&lt;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dimGrid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dimBlock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&gt;&gt;&gt;(</a:t>
            </a:r>
            <a:endParaRPr lang="zh-CN" altLang="en-US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Pd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, TILE_WIDTH);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0B8BB5-1E58-4106-8E9C-E9BD86EED0E1}" type="slidenum">
              <a:rPr lang="zh-CN" altLang="en-US" smtClean="0">
                <a:latin typeface="Arial" charset="0"/>
                <a:ea typeface="宋体" charset="-122"/>
              </a:rPr>
              <a:pPr/>
              <a:t>28</a:t>
            </a:fld>
            <a:endParaRPr lang="en-US" altLang="zh-CN" sz="18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6259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Multiply: block</a:t>
            </a:r>
            <a:endParaRPr lang="zh-CN" altLang="en-US" dirty="0" smtClean="0"/>
          </a:p>
        </p:txBody>
      </p:sp>
      <p:sp>
        <p:nvSpPr>
          <p:cNvPr id="96260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Courier New" pitchFamily="49" charset="0"/>
                <a:sym typeface="Courier New" pitchFamily="49" charset="0"/>
              </a:rPr>
              <a:t>每个输入元素被</a:t>
            </a:r>
            <a:r>
              <a:rPr lang="en-US" altLang="zh-CN" dirty="0" smtClean="0">
                <a:latin typeface="Courier New" pitchFamily="49" charset="0"/>
                <a:sym typeface="Courier New" pitchFamily="49" charset="0"/>
              </a:rPr>
              <a:t>Width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个线程读取</a:t>
            </a:r>
          </a:p>
          <a:p>
            <a:pPr eaLnBrk="1" hangingPunct="1"/>
            <a:r>
              <a:rPr lang="zh-CN" altLang="en-US" dirty="0" smtClean="0"/>
              <a:t>使用栈内存（局部变量）来减少堆内存访问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96261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62" name="Text Box 4"/>
          <p:cNvSpPr>
            <a:spLocks noChangeArrowheads="1"/>
          </p:cNvSpPr>
          <p:nvPr/>
        </p:nvSpPr>
        <p:spPr bwMode="auto">
          <a:xfrm>
            <a:off x="3962400" y="3965575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200" b="1">
                <a:solidFill>
                  <a:srgbClr val="FFFFFF"/>
                </a:solidFill>
                <a:cs typeface="Calibri" pitchFamily="34" charset="0"/>
                <a:sym typeface="Calibri" pitchFamily="34" charset="0"/>
              </a:rPr>
              <a:t>M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6263" name="Text Box 5"/>
          <p:cNvSpPr>
            <a:spLocks noChangeArrowheads="1"/>
          </p:cNvSpPr>
          <p:nvPr/>
        </p:nvSpPr>
        <p:spPr bwMode="auto">
          <a:xfrm>
            <a:off x="6475413" y="14509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200" b="1">
                <a:solidFill>
                  <a:srgbClr val="FFFFFF"/>
                </a:solidFill>
                <a:cs typeface="Calibri" pitchFamily="34" charset="0"/>
                <a:sym typeface="Calibri" pitchFamily="34" charset="0"/>
              </a:rPr>
              <a:t>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6264" name="Text Box 6"/>
          <p:cNvSpPr>
            <a:spLocks noChangeArrowheads="1"/>
          </p:cNvSpPr>
          <p:nvPr/>
        </p:nvSpPr>
        <p:spPr bwMode="auto">
          <a:xfrm>
            <a:off x="6475413" y="39655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200" b="1">
                <a:solidFill>
                  <a:srgbClr val="FFFFFF"/>
                </a:solidFill>
                <a:cs typeface="Calibri" pitchFamily="34" charset="0"/>
                <a:sym typeface="Calibri" pitchFamily="34" charset="0"/>
              </a:rPr>
              <a:t>P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6265" name="Text Box 7"/>
          <p:cNvSpPr>
            <a:spLocks noChangeArrowheads="1"/>
          </p:cNvSpPr>
          <p:nvPr/>
        </p:nvSpPr>
        <p:spPr bwMode="auto">
          <a:xfrm>
            <a:off x="7847013" y="1450975"/>
            <a:ext cx="53975" cy="2468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6266" name="Line 8"/>
          <p:cNvSpPr>
            <a:spLocks noChangeShapeType="1"/>
          </p:cNvSpPr>
          <p:nvPr/>
        </p:nvSpPr>
        <p:spPr bwMode="auto">
          <a:xfrm>
            <a:off x="7902575" y="3919538"/>
            <a:ext cx="1588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67" name="Line 9"/>
          <p:cNvSpPr>
            <a:spLocks noChangeShapeType="1"/>
          </p:cNvSpPr>
          <p:nvPr/>
        </p:nvSpPr>
        <p:spPr bwMode="auto">
          <a:xfrm>
            <a:off x="7847013" y="3889375"/>
            <a:ext cx="1587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68" name="Line 10"/>
          <p:cNvSpPr>
            <a:spLocks noChangeShapeType="1"/>
          </p:cNvSpPr>
          <p:nvPr/>
        </p:nvSpPr>
        <p:spPr bwMode="auto">
          <a:xfrm flipH="1" flipV="1">
            <a:off x="6475413" y="6284913"/>
            <a:ext cx="24685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69" name="Text Box 11"/>
          <p:cNvSpPr>
            <a:spLocks noChangeArrowheads="1"/>
          </p:cNvSpPr>
          <p:nvPr/>
        </p:nvSpPr>
        <p:spPr bwMode="auto">
          <a:xfrm>
            <a:off x="3962400" y="53371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6270" name="Text Box 12"/>
          <p:cNvSpPr>
            <a:spLocks noChangeArrowheads="1"/>
          </p:cNvSpPr>
          <p:nvPr/>
        </p:nvSpPr>
        <p:spPr bwMode="auto">
          <a:xfrm>
            <a:off x="7847013" y="53371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6271" name="Line 13"/>
          <p:cNvSpPr>
            <a:spLocks noChangeShapeType="1"/>
          </p:cNvSpPr>
          <p:nvPr/>
        </p:nvSpPr>
        <p:spPr bwMode="auto">
          <a:xfrm>
            <a:off x="6419850" y="5337175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2" name="Line 14"/>
          <p:cNvSpPr>
            <a:spLocks noChangeShapeType="1"/>
          </p:cNvSpPr>
          <p:nvPr/>
        </p:nvSpPr>
        <p:spPr bwMode="auto">
          <a:xfrm>
            <a:off x="6419850" y="539115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3" name="Line 15"/>
          <p:cNvSpPr>
            <a:spLocks noChangeShapeType="1"/>
          </p:cNvSpPr>
          <p:nvPr/>
        </p:nvSpPr>
        <p:spPr bwMode="auto">
          <a:xfrm rot="10800000">
            <a:off x="8793163" y="14478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4" name="Line 16"/>
          <p:cNvSpPr>
            <a:spLocks noChangeShapeType="1"/>
          </p:cNvSpPr>
          <p:nvPr/>
        </p:nvSpPr>
        <p:spPr bwMode="auto">
          <a:xfrm rot="10800000">
            <a:off x="8793163" y="3965575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5" name="Line 17"/>
          <p:cNvSpPr>
            <a:spLocks noChangeShapeType="1"/>
          </p:cNvSpPr>
          <p:nvPr/>
        </p:nvSpPr>
        <p:spPr bwMode="auto">
          <a:xfrm flipH="1" flipV="1">
            <a:off x="3962400" y="6284913"/>
            <a:ext cx="24685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6" name="Text Box 18"/>
          <p:cNvSpPr>
            <a:spLocks noChangeArrowheads="1"/>
          </p:cNvSpPr>
          <p:nvPr/>
        </p:nvSpPr>
        <p:spPr bwMode="auto">
          <a:xfrm rot="-5400000">
            <a:off x="8458201" y="2609850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7" name="Text Box 19"/>
          <p:cNvSpPr>
            <a:spLocks noChangeArrowheads="1"/>
          </p:cNvSpPr>
          <p:nvPr/>
        </p:nvSpPr>
        <p:spPr bwMode="auto">
          <a:xfrm rot="-5400000">
            <a:off x="8458201" y="5124450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8" name="Text Box 20"/>
          <p:cNvSpPr>
            <a:spLocks noChangeArrowheads="1"/>
          </p:cNvSpPr>
          <p:nvPr/>
        </p:nvSpPr>
        <p:spPr bwMode="auto">
          <a:xfrm>
            <a:off x="4983163" y="6096000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9" name="Text Box 21"/>
          <p:cNvSpPr>
            <a:spLocks noChangeArrowheads="1"/>
          </p:cNvSpPr>
          <p:nvPr/>
        </p:nvSpPr>
        <p:spPr bwMode="auto">
          <a:xfrm>
            <a:off x="7440613" y="6094413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80" name="Text Box 22"/>
          <p:cNvSpPr>
            <a:spLocks noChangeArrowheads="1"/>
          </p:cNvSpPr>
          <p:nvPr/>
        </p:nvSpPr>
        <p:spPr bwMode="auto">
          <a:xfrm>
            <a:off x="8013700" y="4325938"/>
            <a:ext cx="45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ty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81" name="Text Box 23"/>
          <p:cNvSpPr>
            <a:spLocks noChangeArrowheads="1"/>
          </p:cNvSpPr>
          <p:nvPr/>
        </p:nvSpPr>
        <p:spPr bwMode="auto">
          <a:xfrm>
            <a:off x="6870700" y="5316538"/>
            <a:ext cx="44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tx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82" name="Text Box 24"/>
          <p:cNvSpPr>
            <a:spLocks noChangeArrowheads="1"/>
          </p:cNvSpPr>
          <p:nvPr/>
        </p:nvSpPr>
        <p:spPr bwMode="auto">
          <a:xfrm>
            <a:off x="3962400" y="51085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6283" name="Line 25"/>
          <p:cNvSpPr>
            <a:spLocks noChangeShapeType="1"/>
          </p:cNvSpPr>
          <p:nvPr/>
        </p:nvSpPr>
        <p:spPr bwMode="auto">
          <a:xfrm>
            <a:off x="6505575" y="51847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84" name="Line 26"/>
          <p:cNvSpPr>
            <a:spLocks noChangeShapeType="1"/>
          </p:cNvSpPr>
          <p:nvPr/>
        </p:nvSpPr>
        <p:spPr bwMode="auto">
          <a:xfrm>
            <a:off x="6505575" y="51085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85" name="Text Box 27"/>
          <p:cNvSpPr>
            <a:spLocks noChangeArrowheads="1"/>
          </p:cNvSpPr>
          <p:nvPr/>
        </p:nvSpPr>
        <p:spPr bwMode="auto">
          <a:xfrm>
            <a:off x="7847013" y="51085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84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ED806F-7E8F-4B0D-B576-0AB35E627A1A}" type="slidenum">
              <a:rPr lang="zh-CN" altLang="en-US" smtClean="0">
                <a:latin typeface="Arial" charset="0"/>
                <a:ea typeface="宋体" charset="-122"/>
              </a:rPr>
              <a:pPr/>
              <a:t>29</a:t>
            </a:fld>
            <a:endParaRPr lang="en-US" altLang="zh-CN" sz="18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7283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 : block</a:t>
            </a:r>
            <a:endParaRPr lang="zh-CN" altLang="en-US" dirty="0" smtClean="0"/>
          </a:p>
        </p:txBody>
      </p:sp>
      <p:sp>
        <p:nvSpPr>
          <p:cNvPr id="97284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828800"/>
            <a:ext cx="5648325" cy="3886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大矩阵拆分成多个小矩阵块</a:t>
            </a:r>
          </a:p>
          <a:p>
            <a:pPr lvl="1" eaLnBrk="1" hangingPunct="1"/>
            <a:r>
              <a:rPr lang="zh-CN" altLang="en-US" dirty="0"/>
              <a:t>每个块用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 smtClean="0">
                <a:latin typeface="Courier New" pitchFamily="49" charset="0"/>
                <a:sym typeface="Courier New" pitchFamily="49" charset="0"/>
              </a:rPr>
              <a:t> </a:t>
            </a:r>
            <a:r>
              <a:rPr lang="zh-CN" altLang="en-US" dirty="0" smtClean="0">
                <a:latin typeface="Courier New" pitchFamily="49" charset="0"/>
                <a:sym typeface="Courier New" pitchFamily="49" charset="0"/>
              </a:rPr>
              <a:t>的子集</a:t>
            </a:r>
            <a:r>
              <a:rPr lang="zh-CN" altLang="en-US" dirty="0" smtClean="0"/>
              <a:t>累加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Pd</a:t>
            </a:r>
            <a:r>
              <a:rPr lang="en-US" altLang="zh-CN" dirty="0" smtClean="0"/>
              <a:t> </a:t>
            </a:r>
            <a:endParaRPr lang="zh-CN" altLang="en-US" dirty="0" smtClean="0">
              <a:latin typeface="Courier New" pitchFamily="49" charset="0"/>
              <a:sym typeface="Courier New" pitchFamily="49" charset="0"/>
            </a:endParaRPr>
          </a:p>
          <a:p>
            <a:pPr lvl="1" eaLnBrk="1" hangingPunct="1"/>
            <a:r>
              <a:rPr lang="zh-CN" altLang="en-US" dirty="0"/>
              <a:t>每个块有</a:t>
            </a:r>
            <a:r>
              <a:rPr lang="zh-CN" altLang="en-US" dirty="0" smtClean="0"/>
              <a:t>很好的数据局部性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97285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97286" name="Group 5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0" y="0"/>
            <a:chExt cx="4368" cy="4084"/>
          </a:xfrm>
        </p:grpSpPr>
        <p:sp>
          <p:nvSpPr>
            <p:cNvPr id="97287" name="Text Box 5"/>
            <p:cNvSpPr>
              <a:spLocks noChangeArrowheads="1"/>
            </p:cNvSpPr>
            <p:nvPr/>
          </p:nvSpPr>
          <p:spPr bwMode="auto">
            <a:xfrm>
              <a:off x="1152" y="2418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Md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288" name="Text Box 6"/>
            <p:cNvSpPr>
              <a:spLocks noChangeArrowheads="1"/>
            </p:cNvSpPr>
            <p:nvPr/>
          </p:nvSpPr>
          <p:spPr bwMode="auto">
            <a:xfrm>
              <a:off x="1680" y="2976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289" name="Text Box 7"/>
            <p:cNvSpPr>
              <a:spLocks noChangeArrowheads="1"/>
            </p:cNvSpPr>
            <p:nvPr/>
          </p:nvSpPr>
          <p:spPr bwMode="auto">
            <a:xfrm>
              <a:off x="2736" y="864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Nd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290" name="Text Box 8"/>
            <p:cNvSpPr>
              <a:spLocks noChangeArrowheads="1"/>
            </p:cNvSpPr>
            <p:nvPr/>
          </p:nvSpPr>
          <p:spPr bwMode="auto">
            <a:xfrm>
              <a:off x="3264" y="1392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291" name="Text Box 9"/>
            <p:cNvSpPr>
              <a:spLocks noChangeArrowheads="1"/>
            </p:cNvSpPr>
            <p:nvPr/>
          </p:nvSpPr>
          <p:spPr bwMode="auto">
            <a:xfrm>
              <a:off x="2736" y="2421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Pd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292" name="Text Box 10"/>
            <p:cNvSpPr>
              <a:spLocks noChangeArrowheads="1"/>
            </p:cNvSpPr>
            <p:nvPr/>
          </p:nvSpPr>
          <p:spPr bwMode="auto">
            <a:xfrm>
              <a:off x="3258" y="2959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Pd</a:t>
              </a:r>
              <a:r>
                <a:rPr lang="en-US" altLang="zh-CN" sz="1200" b="1" baseline="-25000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sub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293" name="Line 11"/>
            <p:cNvSpPr>
              <a:spLocks noChangeShapeType="1"/>
            </p:cNvSpPr>
            <p:nvPr/>
          </p:nvSpPr>
          <p:spPr bwMode="auto">
            <a:xfrm>
              <a:off x="3258" y="2376"/>
              <a:ext cx="1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294" name="Line 12"/>
            <p:cNvSpPr>
              <a:spLocks noChangeShapeType="1"/>
            </p:cNvSpPr>
            <p:nvPr/>
          </p:nvSpPr>
          <p:spPr bwMode="auto">
            <a:xfrm>
              <a:off x="3773" y="2382"/>
              <a:ext cx="1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295" name="Line 13"/>
            <p:cNvSpPr>
              <a:spLocks noChangeShapeType="1"/>
            </p:cNvSpPr>
            <p:nvPr/>
          </p:nvSpPr>
          <p:spPr bwMode="auto">
            <a:xfrm>
              <a:off x="2670" y="2964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296" name="Line 14"/>
            <p:cNvSpPr>
              <a:spLocks noChangeShapeType="1"/>
            </p:cNvSpPr>
            <p:nvPr/>
          </p:nvSpPr>
          <p:spPr bwMode="auto">
            <a:xfrm>
              <a:off x="2670" y="3473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297" name="Line 16"/>
            <p:cNvSpPr>
              <a:spLocks noChangeShapeType="1"/>
            </p:cNvSpPr>
            <p:nvPr/>
          </p:nvSpPr>
          <p:spPr bwMode="auto">
            <a:xfrm>
              <a:off x="3576" y="2362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298" name="Line 17"/>
            <p:cNvSpPr>
              <a:spLocks noChangeShapeType="1"/>
            </p:cNvSpPr>
            <p:nvPr/>
          </p:nvSpPr>
          <p:spPr bwMode="auto">
            <a:xfrm>
              <a:off x="3542" y="2359"/>
              <a:ext cx="1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299" name="Line 18"/>
            <p:cNvSpPr>
              <a:spLocks noChangeShapeType="1"/>
            </p:cNvSpPr>
            <p:nvPr/>
          </p:nvSpPr>
          <p:spPr bwMode="auto">
            <a:xfrm flipH="1">
              <a:off x="2147" y="2955"/>
              <a:ext cx="1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0" name="Line 19"/>
            <p:cNvSpPr>
              <a:spLocks noChangeShapeType="1"/>
            </p:cNvSpPr>
            <p:nvPr/>
          </p:nvSpPr>
          <p:spPr bwMode="auto">
            <a:xfrm flipV="1">
              <a:off x="3258" y="1836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1" name="Line 20"/>
            <p:cNvSpPr>
              <a:spLocks noChangeShapeType="1"/>
            </p:cNvSpPr>
            <p:nvPr/>
          </p:nvSpPr>
          <p:spPr bwMode="auto">
            <a:xfrm>
              <a:off x="4224" y="2415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2" name="Line 21"/>
            <p:cNvSpPr>
              <a:spLocks noChangeShapeType="1"/>
            </p:cNvSpPr>
            <p:nvPr/>
          </p:nvSpPr>
          <p:spPr bwMode="auto">
            <a:xfrm rot="-5400000" flipH="1" flipV="1">
              <a:off x="3527" y="3096"/>
              <a:ext cx="1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3" name="Line 22"/>
            <p:cNvSpPr>
              <a:spLocks noChangeShapeType="1"/>
            </p:cNvSpPr>
            <p:nvPr/>
          </p:nvSpPr>
          <p:spPr bwMode="auto">
            <a:xfrm>
              <a:off x="3848" y="2957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4" name="Line 23"/>
            <p:cNvSpPr>
              <a:spLocks noChangeShapeType="1"/>
            </p:cNvSpPr>
            <p:nvPr/>
          </p:nvSpPr>
          <p:spPr bwMode="auto">
            <a:xfrm rot="-5400000">
              <a:off x="3512" y="3295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5" name="Text Box 24"/>
            <p:cNvSpPr>
              <a:spLocks noChangeArrowheads="1"/>
            </p:cNvSpPr>
            <p:nvPr/>
          </p:nvSpPr>
          <p:spPr bwMode="auto">
            <a:xfrm>
              <a:off x="3281" y="3602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6" name="Text Box 25"/>
            <p:cNvSpPr>
              <a:spLocks noChangeArrowheads="1"/>
            </p:cNvSpPr>
            <p:nvPr/>
          </p:nvSpPr>
          <p:spPr bwMode="auto">
            <a:xfrm>
              <a:off x="3385" y="3806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307" name="Text Box 26"/>
            <p:cNvSpPr>
              <a:spLocks noChangeArrowheads="1"/>
            </p:cNvSpPr>
            <p:nvPr/>
          </p:nvSpPr>
          <p:spPr bwMode="auto">
            <a:xfrm>
              <a:off x="2018" y="3813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308" name="Line 27"/>
            <p:cNvSpPr>
              <a:spLocks noChangeShapeType="1"/>
            </p:cNvSpPr>
            <p:nvPr/>
          </p:nvSpPr>
          <p:spPr bwMode="auto">
            <a:xfrm rot="-5400000">
              <a:off x="1938" y="329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9" name="Text Box 28"/>
            <p:cNvSpPr>
              <a:spLocks noChangeArrowheads="1"/>
            </p:cNvSpPr>
            <p:nvPr/>
          </p:nvSpPr>
          <p:spPr bwMode="auto">
            <a:xfrm>
              <a:off x="1824" y="3600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310" name="Line 29"/>
            <p:cNvSpPr>
              <a:spLocks noChangeShapeType="1"/>
            </p:cNvSpPr>
            <p:nvPr/>
          </p:nvSpPr>
          <p:spPr bwMode="auto">
            <a:xfrm rot="-5400000">
              <a:off x="1409" y="3295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11" name="Text Box 30"/>
            <p:cNvSpPr>
              <a:spLocks noChangeArrowheads="1"/>
            </p:cNvSpPr>
            <p:nvPr/>
          </p:nvSpPr>
          <p:spPr bwMode="auto">
            <a:xfrm>
              <a:off x="1296" y="3600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312" name="Line 31"/>
            <p:cNvSpPr>
              <a:spLocks noChangeShapeType="1"/>
            </p:cNvSpPr>
            <p:nvPr/>
          </p:nvSpPr>
          <p:spPr bwMode="auto">
            <a:xfrm>
              <a:off x="3806" y="141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13" name="Line 32"/>
            <p:cNvSpPr>
              <a:spLocks noChangeShapeType="1"/>
            </p:cNvSpPr>
            <p:nvPr/>
          </p:nvSpPr>
          <p:spPr bwMode="auto">
            <a:xfrm>
              <a:off x="3803" y="889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14" name="Text Box 34"/>
            <p:cNvSpPr>
              <a:spLocks noChangeArrowheads="1"/>
            </p:cNvSpPr>
            <p:nvPr/>
          </p:nvSpPr>
          <p:spPr bwMode="auto">
            <a:xfrm>
              <a:off x="3542" y="3347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15" name="Line 35"/>
            <p:cNvSpPr>
              <a:spLocks noChangeShapeType="1"/>
            </p:cNvSpPr>
            <p:nvPr/>
          </p:nvSpPr>
          <p:spPr bwMode="auto">
            <a:xfrm>
              <a:off x="2662" y="3347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16" name="Line 36"/>
            <p:cNvSpPr>
              <a:spLocks noChangeShapeType="1"/>
            </p:cNvSpPr>
            <p:nvPr/>
          </p:nvSpPr>
          <p:spPr bwMode="auto">
            <a:xfrm>
              <a:off x="2662" y="3381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17" name="Line 37"/>
            <p:cNvSpPr>
              <a:spLocks noChangeShapeType="1"/>
            </p:cNvSpPr>
            <p:nvPr/>
          </p:nvSpPr>
          <p:spPr bwMode="auto">
            <a:xfrm rot="-5400000">
              <a:off x="1914" y="3169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18" name="Line 38"/>
            <p:cNvSpPr>
              <a:spLocks noChangeShapeType="1"/>
            </p:cNvSpPr>
            <p:nvPr/>
          </p:nvSpPr>
          <p:spPr bwMode="auto">
            <a:xfrm rot="10800000" flipH="1">
              <a:off x="4222" y="864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19" name="Rectangle 39"/>
            <p:cNvSpPr>
              <a:spLocks noChangeArrowheads="1"/>
            </p:cNvSpPr>
            <p:nvPr/>
          </p:nvSpPr>
          <p:spPr bwMode="auto">
            <a:xfrm>
              <a:off x="1182" y="359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20" name="Rectangle 40"/>
            <p:cNvSpPr>
              <a:spLocks noChangeArrowheads="1"/>
            </p:cNvSpPr>
            <p:nvPr/>
          </p:nvSpPr>
          <p:spPr bwMode="auto">
            <a:xfrm>
              <a:off x="2623" y="2963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21" name="Rectangle 41"/>
            <p:cNvSpPr>
              <a:spLocks noChangeArrowheads="1"/>
            </p:cNvSpPr>
            <p:nvPr/>
          </p:nvSpPr>
          <p:spPr bwMode="auto">
            <a:xfrm>
              <a:off x="3737" y="1204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22" name="Line 42"/>
            <p:cNvSpPr>
              <a:spLocks noChangeShapeType="1"/>
            </p:cNvSpPr>
            <p:nvPr/>
          </p:nvSpPr>
          <p:spPr bwMode="auto">
            <a:xfrm>
              <a:off x="3256" y="828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23" name="Line 43"/>
            <p:cNvSpPr>
              <a:spLocks noChangeShapeType="1"/>
            </p:cNvSpPr>
            <p:nvPr/>
          </p:nvSpPr>
          <p:spPr bwMode="auto">
            <a:xfrm>
              <a:off x="2715" y="391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24" name="Text Box 44"/>
            <p:cNvSpPr>
              <a:spLocks noChangeArrowheads="1"/>
            </p:cNvSpPr>
            <p:nvPr/>
          </p:nvSpPr>
          <p:spPr bwMode="auto">
            <a:xfrm>
              <a:off x="3360" y="0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bx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25" name="Text Box 45"/>
            <p:cNvSpPr>
              <a:spLocks noChangeArrowheads="1"/>
            </p:cNvSpPr>
            <p:nvPr/>
          </p:nvSpPr>
          <p:spPr bwMode="auto">
            <a:xfrm>
              <a:off x="3434" y="44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tx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26" name="Text Box 46"/>
            <p:cNvSpPr>
              <a:spLocks noChangeArrowheads="1"/>
            </p:cNvSpPr>
            <p:nvPr/>
          </p:nvSpPr>
          <p:spPr bwMode="auto">
            <a:xfrm>
              <a:off x="3180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27" name="Text Box 47"/>
            <p:cNvSpPr>
              <a:spLocks noChangeArrowheads="1"/>
            </p:cNvSpPr>
            <p:nvPr/>
          </p:nvSpPr>
          <p:spPr bwMode="auto">
            <a:xfrm>
              <a:off x="3244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28" name="Text Box 48"/>
            <p:cNvSpPr>
              <a:spLocks noChangeArrowheads="1"/>
            </p:cNvSpPr>
            <p:nvPr/>
          </p:nvSpPr>
          <p:spPr bwMode="auto">
            <a:xfrm>
              <a:off x="3410" y="609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TILE_WIDTH-1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29" name="Text Box 49"/>
            <p:cNvSpPr>
              <a:spLocks noChangeArrowheads="1"/>
            </p:cNvSpPr>
            <p:nvPr/>
          </p:nvSpPr>
          <p:spPr bwMode="auto">
            <a:xfrm>
              <a:off x="3308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0" name="Line 50"/>
            <p:cNvSpPr>
              <a:spLocks noChangeShapeType="1"/>
            </p:cNvSpPr>
            <p:nvPr/>
          </p:nvSpPr>
          <p:spPr bwMode="auto">
            <a:xfrm>
              <a:off x="3264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1" name="Line 51"/>
            <p:cNvSpPr>
              <a:spLocks noChangeShapeType="1"/>
            </p:cNvSpPr>
            <p:nvPr/>
          </p:nvSpPr>
          <p:spPr bwMode="auto">
            <a:xfrm>
              <a:off x="3768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2" name="Line 52"/>
            <p:cNvSpPr>
              <a:spLocks noChangeShapeType="1"/>
            </p:cNvSpPr>
            <p:nvPr/>
          </p:nvSpPr>
          <p:spPr bwMode="auto">
            <a:xfrm>
              <a:off x="272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3" name="Line 53"/>
            <p:cNvSpPr>
              <a:spLocks noChangeShapeType="1"/>
            </p:cNvSpPr>
            <p:nvPr/>
          </p:nvSpPr>
          <p:spPr bwMode="auto">
            <a:xfrm>
              <a:off x="3776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4" name="Line 54"/>
            <p:cNvSpPr>
              <a:spLocks noChangeShapeType="1"/>
            </p:cNvSpPr>
            <p:nvPr/>
          </p:nvSpPr>
          <p:spPr bwMode="auto">
            <a:xfrm>
              <a:off x="4312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5" name="Text Box 55"/>
            <p:cNvSpPr>
              <a:spLocks noChangeArrowheads="1"/>
            </p:cNvSpPr>
            <p:nvPr/>
          </p:nvSpPr>
          <p:spPr bwMode="auto">
            <a:xfrm>
              <a:off x="2900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6" name="Text Box 56"/>
            <p:cNvSpPr>
              <a:spLocks noChangeArrowheads="1"/>
            </p:cNvSpPr>
            <p:nvPr/>
          </p:nvSpPr>
          <p:spPr bwMode="auto">
            <a:xfrm>
              <a:off x="3404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7" name="Text Box 57"/>
            <p:cNvSpPr>
              <a:spLocks noChangeArrowheads="1"/>
            </p:cNvSpPr>
            <p:nvPr/>
          </p:nvSpPr>
          <p:spPr bwMode="auto">
            <a:xfrm>
              <a:off x="3940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8" name="Line 59"/>
            <p:cNvSpPr>
              <a:spLocks noChangeShapeType="1"/>
            </p:cNvSpPr>
            <p:nvPr/>
          </p:nvSpPr>
          <p:spPr bwMode="auto">
            <a:xfrm rot="-5400000">
              <a:off x="866" y="3241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9" name="Line 60"/>
            <p:cNvSpPr>
              <a:spLocks noChangeShapeType="1"/>
            </p:cNvSpPr>
            <p:nvPr/>
          </p:nvSpPr>
          <p:spPr bwMode="auto">
            <a:xfrm rot="-5400000">
              <a:off x="-354" y="3283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0" name="Text Box 61"/>
            <p:cNvSpPr>
              <a:spLocks noChangeArrowheads="1"/>
            </p:cNvSpPr>
            <p:nvPr/>
          </p:nvSpPr>
          <p:spPr bwMode="auto">
            <a:xfrm>
              <a:off x="0" y="3181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by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1" name="Text Box 62"/>
            <p:cNvSpPr>
              <a:spLocks noChangeArrowheads="1"/>
            </p:cNvSpPr>
            <p:nvPr/>
          </p:nvSpPr>
          <p:spPr bwMode="auto">
            <a:xfrm>
              <a:off x="480" y="3120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ty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2" name="Text Box 63"/>
            <p:cNvSpPr>
              <a:spLocks noChangeArrowheads="1"/>
            </p:cNvSpPr>
            <p:nvPr/>
          </p:nvSpPr>
          <p:spPr bwMode="auto">
            <a:xfrm>
              <a:off x="920" y="308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3" name="Text Box 64"/>
            <p:cNvSpPr>
              <a:spLocks noChangeArrowheads="1"/>
            </p:cNvSpPr>
            <p:nvPr/>
          </p:nvSpPr>
          <p:spPr bwMode="auto">
            <a:xfrm>
              <a:off x="920" y="300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4" name="Line 65"/>
            <p:cNvSpPr>
              <a:spLocks noChangeShapeType="1"/>
            </p:cNvSpPr>
            <p:nvPr/>
          </p:nvSpPr>
          <p:spPr bwMode="auto">
            <a:xfrm rot="-5400000">
              <a:off x="1095" y="3144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5" name="Line 66"/>
            <p:cNvSpPr>
              <a:spLocks noChangeShapeType="1"/>
            </p:cNvSpPr>
            <p:nvPr/>
          </p:nvSpPr>
          <p:spPr bwMode="auto">
            <a:xfrm rot="-5400000">
              <a:off x="1095" y="308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6" name="Text Box 67"/>
            <p:cNvSpPr>
              <a:spLocks noChangeArrowheads="1"/>
            </p:cNvSpPr>
            <p:nvPr/>
          </p:nvSpPr>
          <p:spPr bwMode="auto">
            <a:xfrm>
              <a:off x="912" y="292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7" name="Line 68"/>
            <p:cNvSpPr>
              <a:spLocks noChangeShapeType="1"/>
            </p:cNvSpPr>
            <p:nvPr/>
          </p:nvSpPr>
          <p:spPr bwMode="auto">
            <a:xfrm rot="-5400000">
              <a:off x="1095" y="301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8" name="Text Box 69"/>
            <p:cNvSpPr>
              <a:spLocks noChangeArrowheads="1"/>
            </p:cNvSpPr>
            <p:nvPr/>
          </p:nvSpPr>
          <p:spPr bwMode="auto">
            <a:xfrm>
              <a:off x="485" y="3418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TILE_WIDTH-1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9" name="Line 70"/>
            <p:cNvSpPr>
              <a:spLocks noChangeShapeType="1"/>
            </p:cNvSpPr>
            <p:nvPr/>
          </p:nvSpPr>
          <p:spPr bwMode="auto">
            <a:xfrm rot="-5400000">
              <a:off x="1093" y="3413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0" name="Line 71"/>
            <p:cNvSpPr>
              <a:spLocks noChangeShapeType="1"/>
            </p:cNvSpPr>
            <p:nvPr/>
          </p:nvSpPr>
          <p:spPr bwMode="auto">
            <a:xfrm rot="-5400000">
              <a:off x="415" y="4051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1" name="Line 72"/>
            <p:cNvSpPr>
              <a:spLocks noChangeShapeType="1"/>
            </p:cNvSpPr>
            <p:nvPr/>
          </p:nvSpPr>
          <p:spPr bwMode="auto">
            <a:xfrm rot="-5400000">
              <a:off x="407" y="352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2" name="Line 73"/>
            <p:cNvSpPr>
              <a:spLocks noChangeShapeType="1"/>
            </p:cNvSpPr>
            <p:nvPr/>
          </p:nvSpPr>
          <p:spPr bwMode="auto">
            <a:xfrm rot="-5400000">
              <a:off x="415" y="300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3" name="Text Box 74"/>
            <p:cNvSpPr>
              <a:spLocks noChangeArrowheads="1"/>
            </p:cNvSpPr>
            <p:nvPr/>
          </p:nvSpPr>
          <p:spPr bwMode="auto">
            <a:xfrm>
              <a:off x="244" y="373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4" name="Text Box 75"/>
            <p:cNvSpPr>
              <a:spLocks noChangeArrowheads="1"/>
            </p:cNvSpPr>
            <p:nvPr/>
          </p:nvSpPr>
          <p:spPr bwMode="auto">
            <a:xfrm>
              <a:off x="244" y="3235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5" name="Text Box 76"/>
            <p:cNvSpPr>
              <a:spLocks noChangeArrowheads="1"/>
            </p:cNvSpPr>
            <p:nvPr/>
          </p:nvSpPr>
          <p:spPr bwMode="auto">
            <a:xfrm>
              <a:off x="244" y="269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6" name="Line 77"/>
            <p:cNvSpPr>
              <a:spLocks noChangeShapeType="1"/>
            </p:cNvSpPr>
            <p:nvPr/>
          </p:nvSpPr>
          <p:spPr bwMode="auto">
            <a:xfrm>
              <a:off x="324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7" name="Line 78"/>
            <p:cNvSpPr>
              <a:spLocks noChangeShapeType="1"/>
            </p:cNvSpPr>
            <p:nvPr/>
          </p:nvSpPr>
          <p:spPr bwMode="auto">
            <a:xfrm rot="-5400000">
              <a:off x="415" y="2467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8" name="Line 79"/>
            <p:cNvSpPr>
              <a:spLocks noChangeShapeType="1"/>
            </p:cNvSpPr>
            <p:nvPr/>
          </p:nvSpPr>
          <p:spPr bwMode="auto">
            <a:xfrm>
              <a:off x="3312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9" name="Line 80"/>
            <p:cNvSpPr>
              <a:spLocks noChangeShapeType="1"/>
            </p:cNvSpPr>
            <p:nvPr/>
          </p:nvSpPr>
          <p:spPr bwMode="auto">
            <a:xfrm>
              <a:off x="336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60" name="Line 81"/>
            <p:cNvSpPr>
              <a:spLocks noChangeShapeType="1"/>
            </p:cNvSpPr>
            <p:nvPr/>
          </p:nvSpPr>
          <p:spPr bwMode="auto">
            <a:xfrm>
              <a:off x="3416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61" name="Line 82"/>
            <p:cNvSpPr>
              <a:spLocks noChangeShapeType="1"/>
            </p:cNvSpPr>
            <p:nvPr/>
          </p:nvSpPr>
          <p:spPr bwMode="auto">
            <a:xfrm>
              <a:off x="372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62" name="Line 83"/>
            <p:cNvSpPr>
              <a:spLocks noChangeShapeType="1"/>
            </p:cNvSpPr>
            <p:nvPr/>
          </p:nvSpPr>
          <p:spPr bwMode="auto">
            <a:xfrm rot="-5400000">
              <a:off x="1095" y="296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63" name="Line 84"/>
            <p:cNvSpPr>
              <a:spLocks noChangeShapeType="1"/>
            </p:cNvSpPr>
            <p:nvPr/>
          </p:nvSpPr>
          <p:spPr bwMode="auto">
            <a:xfrm rot="-5400000">
              <a:off x="1093" y="3461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64" name="Text Box 85"/>
            <p:cNvSpPr>
              <a:spLocks noChangeArrowheads="1"/>
            </p:cNvSpPr>
            <p:nvPr/>
          </p:nvSpPr>
          <p:spPr bwMode="auto">
            <a:xfrm rot="-5400000">
              <a:off x="3651" y="1101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65" name="Text Box 86"/>
            <p:cNvSpPr>
              <a:spLocks noChangeArrowheads="1"/>
            </p:cNvSpPr>
            <p:nvPr/>
          </p:nvSpPr>
          <p:spPr bwMode="auto">
            <a:xfrm rot="-5400000">
              <a:off x="3739" y="1550"/>
              <a:ext cx="46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 sz="9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 eaLnBrk="0" hangingPunct="0"/>
              <a:endParaRPr lang="en-US" altLang="zh-CN">
                <a:solidFill>
                  <a:srgbClr val="FFFFFF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66" name="Text Box 87"/>
            <p:cNvSpPr>
              <a:spLocks noChangeArrowheads="1"/>
            </p:cNvSpPr>
            <p:nvPr/>
          </p:nvSpPr>
          <p:spPr bwMode="auto">
            <a:xfrm rot="-5400000">
              <a:off x="3672" y="3165"/>
              <a:ext cx="51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TILE_WIDTHE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367" name="Text Box 88"/>
            <p:cNvSpPr>
              <a:spLocks noChangeArrowheads="1"/>
            </p:cNvSpPr>
            <p:nvPr/>
          </p:nvSpPr>
          <p:spPr bwMode="auto">
            <a:xfrm rot="-5400000">
              <a:off x="4013" y="3139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368" name="Text Box 89"/>
            <p:cNvSpPr>
              <a:spLocks noChangeArrowheads="1"/>
            </p:cNvSpPr>
            <p:nvPr/>
          </p:nvSpPr>
          <p:spPr bwMode="auto">
            <a:xfrm rot="-5400000">
              <a:off x="3995" y="1381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369" name="Text Box 90"/>
            <p:cNvSpPr>
              <a:spLocks noChangeArrowheads="1"/>
            </p:cNvSpPr>
            <p:nvPr/>
          </p:nvSpPr>
          <p:spPr bwMode="auto">
            <a:xfrm>
              <a:off x="1152" y="2976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70" name="Text Box 91"/>
            <p:cNvSpPr>
              <a:spLocks noChangeArrowheads="1"/>
            </p:cNvSpPr>
            <p:nvPr/>
          </p:nvSpPr>
          <p:spPr bwMode="auto">
            <a:xfrm>
              <a:off x="3264" y="864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71" name="Text Box 33"/>
            <p:cNvSpPr>
              <a:spLocks noChangeArrowheads="1"/>
            </p:cNvSpPr>
            <p:nvPr/>
          </p:nvSpPr>
          <p:spPr bwMode="auto">
            <a:xfrm>
              <a:off x="1152" y="3312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72" name="Text Box 15"/>
            <p:cNvSpPr>
              <a:spLocks noChangeArrowheads="1"/>
            </p:cNvSpPr>
            <p:nvPr/>
          </p:nvSpPr>
          <p:spPr bwMode="auto">
            <a:xfrm>
              <a:off x="3552" y="864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9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65" y="275167"/>
            <a:ext cx="7670271" cy="65659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671483"/>
            <a:ext cx="5112568" cy="5125212"/>
          </a:xfrm>
        </p:spPr>
        <p:txBody>
          <a:bodyPr/>
          <a:lstStyle/>
          <a:p>
            <a:r>
              <a:rPr lang="zh-CN" altLang="en-US" kern="1200" dirty="0" smtClean="0">
                <a:latin typeface="Trebuchet MS" pitchFamily="34" charset="0"/>
              </a:rPr>
              <a:t>例</a:t>
            </a:r>
            <a:r>
              <a:rPr lang="en-US" altLang="zh-CN" kern="1200" dirty="0" smtClean="0">
                <a:latin typeface="Trebuchet MS" pitchFamily="34" charset="0"/>
              </a:rPr>
              <a:t>1     </a:t>
            </a:r>
            <a:r>
              <a:rPr lang="zh-CN" altLang="en-US" kern="1200" dirty="0" smtClean="0">
                <a:latin typeface="Trebuchet MS" pitchFamily="34" charset="0"/>
              </a:rPr>
              <a:t>求距离</a:t>
            </a:r>
            <a:endParaRPr lang="en-US" altLang="zh-CN" kern="1200" dirty="0" smtClean="0">
              <a:latin typeface="Trebuchet MS" pitchFamily="34" charset="0"/>
            </a:endParaRPr>
          </a:p>
          <a:p>
            <a:pPr lvl="1"/>
            <a:r>
              <a:rPr lang="zh-CN" altLang="en-US" dirty="0" smtClean="0"/>
              <a:t>计算一点到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多边形各个顶点的距离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d=sqrt</a:t>
            </a:r>
            <a:r>
              <a:rPr lang="en-US" altLang="zh-CN" dirty="0" smtClean="0"/>
              <a:t>( (x1-x0)^</a:t>
            </a:r>
            <a:r>
              <a:rPr lang="en-US" altLang="zh-CN" dirty="0" smtClean="0"/>
              <a:t>2+ </a:t>
            </a:r>
            <a:r>
              <a:rPr lang="en-US" altLang="zh-CN" dirty="0" smtClean="0"/>
              <a:t>(y1-y0)^2 )</a:t>
            </a:r>
          </a:p>
          <a:p>
            <a:pPr lvl="1">
              <a:buNone/>
            </a:pPr>
            <a:r>
              <a:rPr lang="zh-CN" altLang="en-US" sz="2800" dirty="0" smtClean="0"/>
              <a:t>要求：</a:t>
            </a:r>
            <a:r>
              <a:rPr lang="en-US" altLang="zh-CN" sz="2800" dirty="0" smtClean="0"/>
              <a:t>n=2^10   [n=2^20]</a:t>
            </a:r>
          </a:p>
          <a:p>
            <a:pPr lvl="1">
              <a:buNone/>
            </a:pPr>
            <a:endParaRPr lang="en-US" altLang="zh-CN" sz="2800" dirty="0" smtClean="0"/>
          </a:p>
          <a:p>
            <a:r>
              <a:rPr lang="zh-CN" altLang="en-US" kern="1200" dirty="0" smtClean="0">
                <a:latin typeface="Trebuchet MS" pitchFamily="34" charset="0"/>
              </a:rPr>
              <a:t>例</a:t>
            </a:r>
            <a:r>
              <a:rPr lang="en-US" altLang="zh-CN" kern="1200" dirty="0" smtClean="0">
                <a:latin typeface="Trebuchet MS" pitchFamily="34" charset="0"/>
              </a:rPr>
              <a:t>1</a:t>
            </a:r>
            <a:r>
              <a:rPr lang="zh-CN" altLang="zh-CN" kern="1200" dirty="0" smtClean="0">
                <a:latin typeface="Trebuchet MS" pitchFamily="34" charset="0"/>
              </a:rPr>
              <a:t>延伸</a:t>
            </a:r>
            <a:r>
              <a:rPr lang="en-US" altLang="zh-CN" kern="1200" dirty="0" smtClean="0">
                <a:latin typeface="Trebuchet MS" pitchFamily="34" charset="0"/>
              </a:rPr>
              <a:t> </a:t>
            </a:r>
            <a:r>
              <a:rPr lang="zh-CN" altLang="en-US" kern="1200" dirty="0" smtClean="0">
                <a:latin typeface="Trebuchet MS" pitchFamily="34" charset="0"/>
              </a:rPr>
              <a:t>距离平均</a:t>
            </a:r>
            <a:endParaRPr lang="en-US" altLang="zh-CN" kern="1200" dirty="0" smtClean="0">
              <a:latin typeface="Trebuchet MS" pitchFamily="34" charset="0"/>
            </a:endParaRPr>
          </a:p>
          <a:p>
            <a:pPr lvl="1"/>
            <a:r>
              <a:rPr lang="zh-CN" altLang="en-US" dirty="0" smtClean="0"/>
              <a:t>归并求和</a:t>
            </a:r>
            <a:r>
              <a:rPr lang="en-US" altLang="zh-CN" dirty="0" smtClean="0"/>
              <a:t>reduction</a:t>
            </a:r>
          </a:p>
          <a:p>
            <a:pPr marL="457200" lvl="1" indent="0">
              <a:buNone/>
            </a:pPr>
            <a:r>
              <a:rPr lang="en-US" altLang="zh-CN" dirty="0"/>
              <a:t>sum( d[i] ) / n</a:t>
            </a:r>
          </a:p>
          <a:p>
            <a:pPr lvl="1"/>
            <a:endParaRPr lang="en-US" altLang="zh-CN" dirty="0" smtClean="0"/>
          </a:p>
          <a:p>
            <a:pPr>
              <a:buNone/>
            </a:pPr>
            <a:endParaRPr lang="en-US" altLang="zh-CN" sz="2800" dirty="0" smtClean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215602" y="5143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5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401CAD-83C9-4DEE-8F99-4C6D145B66B7}" type="slidenum">
              <a:rPr lang="zh-CN" altLang="en-US" smtClean="0">
                <a:latin typeface="Arial" charset="0"/>
                <a:ea typeface="宋体" charset="-122"/>
              </a:rPr>
              <a:pPr/>
              <a:t>30</a:t>
            </a:fld>
            <a:endParaRPr lang="en-US" altLang="zh-CN" sz="18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830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 : block</a:t>
            </a:r>
            <a:endParaRPr lang="zh-CN" altLang="en-US" dirty="0" smtClean="0"/>
          </a:p>
        </p:txBody>
      </p:sp>
      <p:sp>
        <p:nvSpPr>
          <p:cNvPr id="98308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828800"/>
            <a:ext cx="6019800" cy="3886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瓦片</a:t>
            </a:r>
            <a:r>
              <a:rPr lang="en-US" altLang="zh-CN" dirty="0" smtClean="0"/>
              <a:t>)</a:t>
            </a:r>
            <a:r>
              <a:rPr lang="zh-CN" altLang="en-US" dirty="0" smtClean="0"/>
              <a:t>内每次循环</a:t>
            </a:r>
          </a:p>
          <a:p>
            <a:pPr lvl="1" eaLnBrk="1" hangingPunct="1"/>
            <a:r>
              <a:rPr lang="zh-CN" altLang="en-US" dirty="0" smtClean="0"/>
              <a:t>读入瓦片内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的一个元素存入栈内存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98309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98310" name="Group 5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0" y="0"/>
            <a:chExt cx="4368" cy="4084"/>
          </a:xfrm>
        </p:grpSpPr>
        <p:sp>
          <p:nvSpPr>
            <p:cNvPr id="98324" name="Text Box 3"/>
            <p:cNvSpPr>
              <a:spLocks noChangeArrowheads="1"/>
            </p:cNvSpPr>
            <p:nvPr/>
          </p:nvSpPr>
          <p:spPr bwMode="auto">
            <a:xfrm>
              <a:off x="1152" y="2418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Md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25" name="Text Box 4"/>
            <p:cNvSpPr>
              <a:spLocks noChangeArrowheads="1"/>
            </p:cNvSpPr>
            <p:nvPr/>
          </p:nvSpPr>
          <p:spPr bwMode="auto">
            <a:xfrm>
              <a:off x="1680" y="2976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26" name="Text Box 5"/>
            <p:cNvSpPr>
              <a:spLocks noChangeArrowheads="1"/>
            </p:cNvSpPr>
            <p:nvPr/>
          </p:nvSpPr>
          <p:spPr bwMode="auto">
            <a:xfrm>
              <a:off x="2736" y="864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Nd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27" name="Text Box 6"/>
            <p:cNvSpPr>
              <a:spLocks noChangeArrowheads="1"/>
            </p:cNvSpPr>
            <p:nvPr/>
          </p:nvSpPr>
          <p:spPr bwMode="auto">
            <a:xfrm>
              <a:off x="3264" y="1392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28" name="Text Box 7"/>
            <p:cNvSpPr>
              <a:spLocks noChangeArrowheads="1"/>
            </p:cNvSpPr>
            <p:nvPr/>
          </p:nvSpPr>
          <p:spPr bwMode="auto">
            <a:xfrm>
              <a:off x="2736" y="2421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Pd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29" name="Text Box 8"/>
            <p:cNvSpPr>
              <a:spLocks noChangeArrowheads="1"/>
            </p:cNvSpPr>
            <p:nvPr/>
          </p:nvSpPr>
          <p:spPr bwMode="auto">
            <a:xfrm>
              <a:off x="3258" y="2959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Pd</a:t>
              </a:r>
              <a:r>
                <a:rPr lang="en-US" altLang="zh-CN" sz="1200" b="1" baseline="-25000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sub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30" name="Line 9"/>
            <p:cNvSpPr>
              <a:spLocks noChangeShapeType="1"/>
            </p:cNvSpPr>
            <p:nvPr/>
          </p:nvSpPr>
          <p:spPr bwMode="auto">
            <a:xfrm>
              <a:off x="3258" y="2376"/>
              <a:ext cx="1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1" name="Line 10"/>
            <p:cNvSpPr>
              <a:spLocks noChangeShapeType="1"/>
            </p:cNvSpPr>
            <p:nvPr/>
          </p:nvSpPr>
          <p:spPr bwMode="auto">
            <a:xfrm>
              <a:off x="3773" y="2382"/>
              <a:ext cx="1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2" name="Line 11"/>
            <p:cNvSpPr>
              <a:spLocks noChangeShapeType="1"/>
            </p:cNvSpPr>
            <p:nvPr/>
          </p:nvSpPr>
          <p:spPr bwMode="auto">
            <a:xfrm>
              <a:off x="2670" y="2964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3" name="Line 12"/>
            <p:cNvSpPr>
              <a:spLocks noChangeShapeType="1"/>
            </p:cNvSpPr>
            <p:nvPr/>
          </p:nvSpPr>
          <p:spPr bwMode="auto">
            <a:xfrm>
              <a:off x="2670" y="3473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4" name="Line 13"/>
            <p:cNvSpPr>
              <a:spLocks noChangeShapeType="1"/>
            </p:cNvSpPr>
            <p:nvPr/>
          </p:nvSpPr>
          <p:spPr bwMode="auto">
            <a:xfrm>
              <a:off x="3576" y="2362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5" name="Line 14"/>
            <p:cNvSpPr>
              <a:spLocks noChangeShapeType="1"/>
            </p:cNvSpPr>
            <p:nvPr/>
          </p:nvSpPr>
          <p:spPr bwMode="auto">
            <a:xfrm>
              <a:off x="3542" y="2359"/>
              <a:ext cx="1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6" name="Line 15"/>
            <p:cNvSpPr>
              <a:spLocks noChangeShapeType="1"/>
            </p:cNvSpPr>
            <p:nvPr/>
          </p:nvSpPr>
          <p:spPr bwMode="auto">
            <a:xfrm flipH="1">
              <a:off x="2147" y="2955"/>
              <a:ext cx="1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7" name="Line 16"/>
            <p:cNvSpPr>
              <a:spLocks noChangeShapeType="1"/>
            </p:cNvSpPr>
            <p:nvPr/>
          </p:nvSpPr>
          <p:spPr bwMode="auto">
            <a:xfrm flipV="1">
              <a:off x="3258" y="1836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8" name="Line 17"/>
            <p:cNvSpPr>
              <a:spLocks noChangeShapeType="1"/>
            </p:cNvSpPr>
            <p:nvPr/>
          </p:nvSpPr>
          <p:spPr bwMode="auto">
            <a:xfrm>
              <a:off x="4224" y="2415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9" name="Line 18"/>
            <p:cNvSpPr>
              <a:spLocks noChangeShapeType="1"/>
            </p:cNvSpPr>
            <p:nvPr/>
          </p:nvSpPr>
          <p:spPr bwMode="auto">
            <a:xfrm rot="-5400000" flipH="1" flipV="1">
              <a:off x="3527" y="3096"/>
              <a:ext cx="1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40" name="Line 19"/>
            <p:cNvSpPr>
              <a:spLocks noChangeShapeType="1"/>
            </p:cNvSpPr>
            <p:nvPr/>
          </p:nvSpPr>
          <p:spPr bwMode="auto">
            <a:xfrm>
              <a:off x="3848" y="2957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41" name="Line 20"/>
            <p:cNvSpPr>
              <a:spLocks noChangeShapeType="1"/>
            </p:cNvSpPr>
            <p:nvPr/>
          </p:nvSpPr>
          <p:spPr bwMode="auto">
            <a:xfrm rot="-5400000">
              <a:off x="3512" y="3295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42" name="Text Box 21"/>
            <p:cNvSpPr>
              <a:spLocks noChangeArrowheads="1"/>
            </p:cNvSpPr>
            <p:nvPr/>
          </p:nvSpPr>
          <p:spPr bwMode="auto">
            <a:xfrm>
              <a:off x="3281" y="3602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43" name="Text Box 22"/>
            <p:cNvSpPr>
              <a:spLocks noChangeArrowheads="1"/>
            </p:cNvSpPr>
            <p:nvPr/>
          </p:nvSpPr>
          <p:spPr bwMode="auto">
            <a:xfrm>
              <a:off x="3385" y="3806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44" name="Text Box 23"/>
            <p:cNvSpPr>
              <a:spLocks noChangeArrowheads="1"/>
            </p:cNvSpPr>
            <p:nvPr/>
          </p:nvSpPr>
          <p:spPr bwMode="auto">
            <a:xfrm>
              <a:off x="2018" y="3813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45" name="Line 24"/>
            <p:cNvSpPr>
              <a:spLocks noChangeShapeType="1"/>
            </p:cNvSpPr>
            <p:nvPr/>
          </p:nvSpPr>
          <p:spPr bwMode="auto">
            <a:xfrm rot="-5400000">
              <a:off x="1938" y="329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46" name="Text Box 25"/>
            <p:cNvSpPr>
              <a:spLocks noChangeArrowheads="1"/>
            </p:cNvSpPr>
            <p:nvPr/>
          </p:nvSpPr>
          <p:spPr bwMode="auto">
            <a:xfrm>
              <a:off x="1824" y="3600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47" name="Line 26"/>
            <p:cNvSpPr>
              <a:spLocks noChangeShapeType="1"/>
            </p:cNvSpPr>
            <p:nvPr/>
          </p:nvSpPr>
          <p:spPr bwMode="auto">
            <a:xfrm rot="-5400000">
              <a:off x="1409" y="3295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48" name="Text Box 27"/>
            <p:cNvSpPr>
              <a:spLocks noChangeArrowheads="1"/>
            </p:cNvSpPr>
            <p:nvPr/>
          </p:nvSpPr>
          <p:spPr bwMode="auto">
            <a:xfrm>
              <a:off x="1296" y="3600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49" name="Line 28"/>
            <p:cNvSpPr>
              <a:spLocks noChangeShapeType="1"/>
            </p:cNvSpPr>
            <p:nvPr/>
          </p:nvSpPr>
          <p:spPr bwMode="auto">
            <a:xfrm>
              <a:off x="3806" y="141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50" name="Line 29"/>
            <p:cNvSpPr>
              <a:spLocks noChangeShapeType="1"/>
            </p:cNvSpPr>
            <p:nvPr/>
          </p:nvSpPr>
          <p:spPr bwMode="auto">
            <a:xfrm>
              <a:off x="3803" y="889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51" name="Text Box 30"/>
            <p:cNvSpPr>
              <a:spLocks noChangeArrowheads="1"/>
            </p:cNvSpPr>
            <p:nvPr/>
          </p:nvSpPr>
          <p:spPr bwMode="auto">
            <a:xfrm>
              <a:off x="3542" y="3347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52" name="Line 31"/>
            <p:cNvSpPr>
              <a:spLocks noChangeShapeType="1"/>
            </p:cNvSpPr>
            <p:nvPr/>
          </p:nvSpPr>
          <p:spPr bwMode="auto">
            <a:xfrm>
              <a:off x="2662" y="3347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53" name="Line 32"/>
            <p:cNvSpPr>
              <a:spLocks noChangeShapeType="1"/>
            </p:cNvSpPr>
            <p:nvPr/>
          </p:nvSpPr>
          <p:spPr bwMode="auto">
            <a:xfrm>
              <a:off x="2662" y="3381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54" name="Line 33"/>
            <p:cNvSpPr>
              <a:spLocks noChangeShapeType="1"/>
            </p:cNvSpPr>
            <p:nvPr/>
          </p:nvSpPr>
          <p:spPr bwMode="auto">
            <a:xfrm rot="-5400000">
              <a:off x="1914" y="3169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55" name="Line 34"/>
            <p:cNvSpPr>
              <a:spLocks noChangeShapeType="1"/>
            </p:cNvSpPr>
            <p:nvPr/>
          </p:nvSpPr>
          <p:spPr bwMode="auto">
            <a:xfrm rot="10800000" flipH="1">
              <a:off x="4222" y="864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56" name="Rectangle 35"/>
            <p:cNvSpPr>
              <a:spLocks noChangeArrowheads="1"/>
            </p:cNvSpPr>
            <p:nvPr/>
          </p:nvSpPr>
          <p:spPr bwMode="auto">
            <a:xfrm>
              <a:off x="1182" y="359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57" name="Rectangle 36"/>
            <p:cNvSpPr>
              <a:spLocks noChangeArrowheads="1"/>
            </p:cNvSpPr>
            <p:nvPr/>
          </p:nvSpPr>
          <p:spPr bwMode="auto">
            <a:xfrm>
              <a:off x="2623" y="2963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58" name="Rectangle 37"/>
            <p:cNvSpPr>
              <a:spLocks noChangeArrowheads="1"/>
            </p:cNvSpPr>
            <p:nvPr/>
          </p:nvSpPr>
          <p:spPr bwMode="auto">
            <a:xfrm>
              <a:off x="3737" y="1204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59" name="Line 38"/>
            <p:cNvSpPr>
              <a:spLocks noChangeShapeType="1"/>
            </p:cNvSpPr>
            <p:nvPr/>
          </p:nvSpPr>
          <p:spPr bwMode="auto">
            <a:xfrm>
              <a:off x="3256" y="828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0" name="Line 39"/>
            <p:cNvSpPr>
              <a:spLocks noChangeShapeType="1"/>
            </p:cNvSpPr>
            <p:nvPr/>
          </p:nvSpPr>
          <p:spPr bwMode="auto">
            <a:xfrm>
              <a:off x="2715" y="391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1" name="Text Box 40"/>
            <p:cNvSpPr>
              <a:spLocks noChangeArrowheads="1"/>
            </p:cNvSpPr>
            <p:nvPr/>
          </p:nvSpPr>
          <p:spPr bwMode="auto">
            <a:xfrm>
              <a:off x="3360" y="0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bx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2" name="Text Box 41"/>
            <p:cNvSpPr>
              <a:spLocks noChangeArrowheads="1"/>
            </p:cNvSpPr>
            <p:nvPr/>
          </p:nvSpPr>
          <p:spPr bwMode="auto">
            <a:xfrm>
              <a:off x="3434" y="44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tx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3" name="Text Box 42"/>
            <p:cNvSpPr>
              <a:spLocks noChangeArrowheads="1"/>
            </p:cNvSpPr>
            <p:nvPr/>
          </p:nvSpPr>
          <p:spPr bwMode="auto">
            <a:xfrm>
              <a:off x="3180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4" name="Text Box 43"/>
            <p:cNvSpPr>
              <a:spLocks noChangeArrowheads="1"/>
            </p:cNvSpPr>
            <p:nvPr/>
          </p:nvSpPr>
          <p:spPr bwMode="auto">
            <a:xfrm>
              <a:off x="3244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5" name="Text Box 44"/>
            <p:cNvSpPr>
              <a:spLocks noChangeArrowheads="1"/>
            </p:cNvSpPr>
            <p:nvPr/>
          </p:nvSpPr>
          <p:spPr bwMode="auto">
            <a:xfrm>
              <a:off x="3410" y="609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TILE_WIDTH-1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6" name="Text Box 45"/>
            <p:cNvSpPr>
              <a:spLocks noChangeArrowheads="1"/>
            </p:cNvSpPr>
            <p:nvPr/>
          </p:nvSpPr>
          <p:spPr bwMode="auto">
            <a:xfrm>
              <a:off x="3308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7" name="Line 46"/>
            <p:cNvSpPr>
              <a:spLocks noChangeShapeType="1"/>
            </p:cNvSpPr>
            <p:nvPr/>
          </p:nvSpPr>
          <p:spPr bwMode="auto">
            <a:xfrm>
              <a:off x="3264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8" name="Line 47"/>
            <p:cNvSpPr>
              <a:spLocks noChangeShapeType="1"/>
            </p:cNvSpPr>
            <p:nvPr/>
          </p:nvSpPr>
          <p:spPr bwMode="auto">
            <a:xfrm>
              <a:off x="3768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9" name="Line 48"/>
            <p:cNvSpPr>
              <a:spLocks noChangeShapeType="1"/>
            </p:cNvSpPr>
            <p:nvPr/>
          </p:nvSpPr>
          <p:spPr bwMode="auto">
            <a:xfrm>
              <a:off x="272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0" name="Line 49"/>
            <p:cNvSpPr>
              <a:spLocks noChangeShapeType="1"/>
            </p:cNvSpPr>
            <p:nvPr/>
          </p:nvSpPr>
          <p:spPr bwMode="auto">
            <a:xfrm>
              <a:off x="3776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1" name="Line 50"/>
            <p:cNvSpPr>
              <a:spLocks noChangeShapeType="1"/>
            </p:cNvSpPr>
            <p:nvPr/>
          </p:nvSpPr>
          <p:spPr bwMode="auto">
            <a:xfrm>
              <a:off x="4312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2" name="Text Box 51"/>
            <p:cNvSpPr>
              <a:spLocks noChangeArrowheads="1"/>
            </p:cNvSpPr>
            <p:nvPr/>
          </p:nvSpPr>
          <p:spPr bwMode="auto">
            <a:xfrm>
              <a:off x="2900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3" name="Text Box 52"/>
            <p:cNvSpPr>
              <a:spLocks noChangeArrowheads="1"/>
            </p:cNvSpPr>
            <p:nvPr/>
          </p:nvSpPr>
          <p:spPr bwMode="auto">
            <a:xfrm>
              <a:off x="3404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4" name="Text Box 53"/>
            <p:cNvSpPr>
              <a:spLocks noChangeArrowheads="1"/>
            </p:cNvSpPr>
            <p:nvPr/>
          </p:nvSpPr>
          <p:spPr bwMode="auto">
            <a:xfrm>
              <a:off x="3940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5" name="Line 54"/>
            <p:cNvSpPr>
              <a:spLocks noChangeShapeType="1"/>
            </p:cNvSpPr>
            <p:nvPr/>
          </p:nvSpPr>
          <p:spPr bwMode="auto">
            <a:xfrm rot="-5400000">
              <a:off x="866" y="3241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6" name="Line 55"/>
            <p:cNvSpPr>
              <a:spLocks noChangeShapeType="1"/>
            </p:cNvSpPr>
            <p:nvPr/>
          </p:nvSpPr>
          <p:spPr bwMode="auto">
            <a:xfrm rot="-5400000">
              <a:off x="-354" y="3283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7" name="Text Box 56"/>
            <p:cNvSpPr>
              <a:spLocks noChangeArrowheads="1"/>
            </p:cNvSpPr>
            <p:nvPr/>
          </p:nvSpPr>
          <p:spPr bwMode="auto">
            <a:xfrm>
              <a:off x="0" y="3181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by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8" name="Text Box 57"/>
            <p:cNvSpPr>
              <a:spLocks noChangeArrowheads="1"/>
            </p:cNvSpPr>
            <p:nvPr/>
          </p:nvSpPr>
          <p:spPr bwMode="auto">
            <a:xfrm>
              <a:off x="480" y="3120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ty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9" name="Text Box 58"/>
            <p:cNvSpPr>
              <a:spLocks noChangeArrowheads="1"/>
            </p:cNvSpPr>
            <p:nvPr/>
          </p:nvSpPr>
          <p:spPr bwMode="auto">
            <a:xfrm>
              <a:off x="920" y="308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0" name="Text Box 59"/>
            <p:cNvSpPr>
              <a:spLocks noChangeArrowheads="1"/>
            </p:cNvSpPr>
            <p:nvPr/>
          </p:nvSpPr>
          <p:spPr bwMode="auto">
            <a:xfrm>
              <a:off x="920" y="300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1" name="Line 60"/>
            <p:cNvSpPr>
              <a:spLocks noChangeShapeType="1"/>
            </p:cNvSpPr>
            <p:nvPr/>
          </p:nvSpPr>
          <p:spPr bwMode="auto">
            <a:xfrm rot="-5400000">
              <a:off x="1095" y="3144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2" name="Line 61"/>
            <p:cNvSpPr>
              <a:spLocks noChangeShapeType="1"/>
            </p:cNvSpPr>
            <p:nvPr/>
          </p:nvSpPr>
          <p:spPr bwMode="auto">
            <a:xfrm rot="-5400000">
              <a:off x="1095" y="308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3" name="Text Box 62"/>
            <p:cNvSpPr>
              <a:spLocks noChangeArrowheads="1"/>
            </p:cNvSpPr>
            <p:nvPr/>
          </p:nvSpPr>
          <p:spPr bwMode="auto">
            <a:xfrm>
              <a:off x="912" y="292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4" name="Line 63"/>
            <p:cNvSpPr>
              <a:spLocks noChangeShapeType="1"/>
            </p:cNvSpPr>
            <p:nvPr/>
          </p:nvSpPr>
          <p:spPr bwMode="auto">
            <a:xfrm rot="-5400000">
              <a:off x="1095" y="301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5" name="Text Box 64"/>
            <p:cNvSpPr>
              <a:spLocks noChangeArrowheads="1"/>
            </p:cNvSpPr>
            <p:nvPr/>
          </p:nvSpPr>
          <p:spPr bwMode="auto">
            <a:xfrm>
              <a:off x="485" y="3418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TILE_WIDTH-1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6" name="Line 65"/>
            <p:cNvSpPr>
              <a:spLocks noChangeShapeType="1"/>
            </p:cNvSpPr>
            <p:nvPr/>
          </p:nvSpPr>
          <p:spPr bwMode="auto">
            <a:xfrm rot="-5400000">
              <a:off x="1093" y="3413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7" name="Line 66"/>
            <p:cNvSpPr>
              <a:spLocks noChangeShapeType="1"/>
            </p:cNvSpPr>
            <p:nvPr/>
          </p:nvSpPr>
          <p:spPr bwMode="auto">
            <a:xfrm rot="-5400000">
              <a:off x="415" y="4051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8" name="Line 67"/>
            <p:cNvSpPr>
              <a:spLocks noChangeShapeType="1"/>
            </p:cNvSpPr>
            <p:nvPr/>
          </p:nvSpPr>
          <p:spPr bwMode="auto">
            <a:xfrm rot="-5400000">
              <a:off x="407" y="352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9" name="Line 68"/>
            <p:cNvSpPr>
              <a:spLocks noChangeShapeType="1"/>
            </p:cNvSpPr>
            <p:nvPr/>
          </p:nvSpPr>
          <p:spPr bwMode="auto">
            <a:xfrm rot="-5400000">
              <a:off x="415" y="300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0" name="Text Box 69"/>
            <p:cNvSpPr>
              <a:spLocks noChangeArrowheads="1"/>
            </p:cNvSpPr>
            <p:nvPr/>
          </p:nvSpPr>
          <p:spPr bwMode="auto">
            <a:xfrm>
              <a:off x="244" y="373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1" name="Text Box 70"/>
            <p:cNvSpPr>
              <a:spLocks noChangeArrowheads="1"/>
            </p:cNvSpPr>
            <p:nvPr/>
          </p:nvSpPr>
          <p:spPr bwMode="auto">
            <a:xfrm>
              <a:off x="244" y="3235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2" name="Text Box 71"/>
            <p:cNvSpPr>
              <a:spLocks noChangeArrowheads="1"/>
            </p:cNvSpPr>
            <p:nvPr/>
          </p:nvSpPr>
          <p:spPr bwMode="auto">
            <a:xfrm>
              <a:off x="244" y="269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3" name="Line 72"/>
            <p:cNvSpPr>
              <a:spLocks noChangeShapeType="1"/>
            </p:cNvSpPr>
            <p:nvPr/>
          </p:nvSpPr>
          <p:spPr bwMode="auto">
            <a:xfrm>
              <a:off x="324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4" name="Line 73"/>
            <p:cNvSpPr>
              <a:spLocks noChangeShapeType="1"/>
            </p:cNvSpPr>
            <p:nvPr/>
          </p:nvSpPr>
          <p:spPr bwMode="auto">
            <a:xfrm rot="-5400000">
              <a:off x="415" y="2467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5" name="Line 74"/>
            <p:cNvSpPr>
              <a:spLocks noChangeShapeType="1"/>
            </p:cNvSpPr>
            <p:nvPr/>
          </p:nvSpPr>
          <p:spPr bwMode="auto">
            <a:xfrm>
              <a:off x="3312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6" name="Line 75"/>
            <p:cNvSpPr>
              <a:spLocks noChangeShapeType="1"/>
            </p:cNvSpPr>
            <p:nvPr/>
          </p:nvSpPr>
          <p:spPr bwMode="auto">
            <a:xfrm>
              <a:off x="336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7" name="Line 76"/>
            <p:cNvSpPr>
              <a:spLocks noChangeShapeType="1"/>
            </p:cNvSpPr>
            <p:nvPr/>
          </p:nvSpPr>
          <p:spPr bwMode="auto">
            <a:xfrm>
              <a:off x="3416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8" name="Line 77"/>
            <p:cNvSpPr>
              <a:spLocks noChangeShapeType="1"/>
            </p:cNvSpPr>
            <p:nvPr/>
          </p:nvSpPr>
          <p:spPr bwMode="auto">
            <a:xfrm>
              <a:off x="372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9" name="Line 78"/>
            <p:cNvSpPr>
              <a:spLocks noChangeShapeType="1"/>
            </p:cNvSpPr>
            <p:nvPr/>
          </p:nvSpPr>
          <p:spPr bwMode="auto">
            <a:xfrm rot="-5400000">
              <a:off x="1095" y="296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00" name="Line 79"/>
            <p:cNvSpPr>
              <a:spLocks noChangeShapeType="1"/>
            </p:cNvSpPr>
            <p:nvPr/>
          </p:nvSpPr>
          <p:spPr bwMode="auto">
            <a:xfrm rot="-5400000">
              <a:off x="1093" y="3461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01" name="Text Box 80"/>
            <p:cNvSpPr>
              <a:spLocks noChangeArrowheads="1"/>
            </p:cNvSpPr>
            <p:nvPr/>
          </p:nvSpPr>
          <p:spPr bwMode="auto">
            <a:xfrm rot="-5400000">
              <a:off x="3651" y="1101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02" name="Text Box 81"/>
            <p:cNvSpPr>
              <a:spLocks noChangeArrowheads="1"/>
            </p:cNvSpPr>
            <p:nvPr/>
          </p:nvSpPr>
          <p:spPr bwMode="auto">
            <a:xfrm rot="-5400000">
              <a:off x="3739" y="1550"/>
              <a:ext cx="46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 sz="9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 eaLnBrk="0" hangingPunct="0"/>
              <a:endParaRPr lang="en-US" altLang="zh-CN">
                <a:solidFill>
                  <a:srgbClr val="FFFFFF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403" name="Text Box 82"/>
            <p:cNvSpPr>
              <a:spLocks noChangeArrowheads="1"/>
            </p:cNvSpPr>
            <p:nvPr/>
          </p:nvSpPr>
          <p:spPr bwMode="auto">
            <a:xfrm rot="-5400000">
              <a:off x="3672" y="3165"/>
              <a:ext cx="51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TILE_WIDTHE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404" name="Text Box 83"/>
            <p:cNvSpPr>
              <a:spLocks noChangeArrowheads="1"/>
            </p:cNvSpPr>
            <p:nvPr/>
          </p:nvSpPr>
          <p:spPr bwMode="auto">
            <a:xfrm rot="-5400000">
              <a:off x="4013" y="3139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405" name="Text Box 84"/>
            <p:cNvSpPr>
              <a:spLocks noChangeArrowheads="1"/>
            </p:cNvSpPr>
            <p:nvPr/>
          </p:nvSpPr>
          <p:spPr bwMode="auto">
            <a:xfrm rot="-5400000">
              <a:off x="3995" y="1381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406" name="Text Box 85"/>
            <p:cNvSpPr>
              <a:spLocks noChangeArrowheads="1"/>
            </p:cNvSpPr>
            <p:nvPr/>
          </p:nvSpPr>
          <p:spPr bwMode="auto">
            <a:xfrm>
              <a:off x="1152" y="2976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407" name="Text Box 86"/>
            <p:cNvSpPr>
              <a:spLocks noChangeArrowheads="1"/>
            </p:cNvSpPr>
            <p:nvPr/>
          </p:nvSpPr>
          <p:spPr bwMode="auto">
            <a:xfrm>
              <a:off x="3264" y="864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408" name="Text Box 87"/>
            <p:cNvSpPr>
              <a:spLocks noChangeArrowheads="1"/>
            </p:cNvSpPr>
            <p:nvPr/>
          </p:nvSpPr>
          <p:spPr bwMode="auto">
            <a:xfrm>
              <a:off x="1152" y="3312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409" name="Text Box 88"/>
            <p:cNvSpPr>
              <a:spLocks noChangeArrowheads="1"/>
            </p:cNvSpPr>
            <p:nvPr/>
          </p:nvSpPr>
          <p:spPr bwMode="auto">
            <a:xfrm>
              <a:off x="3552" y="864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98311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8312" name="Line 92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13" name="Line 93"/>
          <p:cNvSpPr>
            <a:spLocks noChangeShapeType="1"/>
          </p:cNvSpPr>
          <p:nvPr/>
        </p:nvSpPr>
        <p:spPr bwMode="auto">
          <a:xfrm>
            <a:off x="73152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14" name="Text Box 94"/>
          <p:cNvSpPr>
            <a:spLocks noChangeArrowheads="1"/>
          </p:cNvSpPr>
          <p:nvPr/>
        </p:nvSpPr>
        <p:spPr bwMode="auto">
          <a:xfrm>
            <a:off x="6858000" y="1828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15" name="Line 95"/>
          <p:cNvSpPr>
            <a:spLocks noChangeShapeType="1"/>
          </p:cNvSpPr>
          <p:nvPr/>
        </p:nvSpPr>
        <p:spPr bwMode="auto">
          <a:xfrm>
            <a:off x="7772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16" name="Text Box 96"/>
          <p:cNvSpPr>
            <a:spLocks noChangeArrowheads="1"/>
          </p:cNvSpPr>
          <p:nvPr/>
        </p:nvSpPr>
        <p:spPr bwMode="auto">
          <a:xfrm>
            <a:off x="7451725" y="2405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17" name="Text Box 97"/>
          <p:cNvSpPr>
            <a:spLocks noChangeArrowheads="1"/>
          </p:cNvSpPr>
          <p:nvPr/>
        </p:nvSpPr>
        <p:spPr bwMode="auto">
          <a:xfrm>
            <a:off x="6689725" y="24050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bx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18" name="Line 98"/>
          <p:cNvSpPr>
            <a:spLocks noChangeShapeType="1"/>
          </p:cNvSpPr>
          <p:nvPr/>
        </p:nvSpPr>
        <p:spPr bwMode="auto">
          <a:xfrm>
            <a:off x="48768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19" name="Text Box 99"/>
          <p:cNvSpPr>
            <a:spLocks noChangeArrowheads="1"/>
          </p:cNvSpPr>
          <p:nvPr/>
        </p:nvSpPr>
        <p:spPr bwMode="auto">
          <a:xfrm>
            <a:off x="4860925" y="41576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by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20" name="Line 100"/>
          <p:cNvSpPr>
            <a:spLocks noChangeShapeType="1"/>
          </p:cNvSpPr>
          <p:nvPr/>
        </p:nv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21" name="Text Box 101"/>
          <p:cNvSpPr>
            <a:spLocks noChangeArrowheads="1"/>
          </p:cNvSpPr>
          <p:nvPr/>
        </p:nvSpPr>
        <p:spPr bwMode="auto">
          <a:xfrm>
            <a:off x="4937125" y="5072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22" name="Line 102"/>
          <p:cNvSpPr>
            <a:spLocks noChangeShapeType="1"/>
          </p:cNvSpPr>
          <p:nvPr/>
        </p:nvSpPr>
        <p:spPr bwMode="auto">
          <a:xfrm>
            <a:off x="4038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23" name="Text Box 103"/>
          <p:cNvSpPr>
            <a:spLocks noChangeArrowheads="1"/>
          </p:cNvSpPr>
          <p:nvPr/>
        </p:nvSpPr>
        <p:spPr bwMode="auto">
          <a:xfrm>
            <a:off x="4175125" y="4462463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0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提示 </a:t>
            </a:r>
            <a:r>
              <a:rPr lang="en-US" altLang="zh-CN" dirty="0" err="1" smtClean="0"/>
              <a:t>matrixMultiply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err="1" smtClean="0"/>
              <a:t>cpu</a:t>
            </a:r>
            <a:r>
              <a:rPr lang="en-US" altLang="zh-CN" dirty="0" smtClean="0"/>
              <a:t> block</a:t>
            </a:r>
            <a:endParaRPr lang="zh-CN" alt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24125"/>
            <a:ext cx="56388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88" y="1309688"/>
            <a:ext cx="53816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13" y="1885950"/>
            <a:ext cx="53625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1209675"/>
            <a:ext cx="79914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1204913"/>
            <a:ext cx="83248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1895475"/>
            <a:ext cx="88963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EA3EEA-FEC6-46F4-AAD0-F7DE13DB152E}" type="slidenum">
              <a:rPr lang="zh-CN" altLang="zh-CN" smtClean="0"/>
              <a:pPr/>
              <a:t>4</a:t>
            </a:fld>
            <a:endParaRPr lang="zh-CN" altLang="zh-CN" smtClean="0"/>
          </a:p>
        </p:txBody>
      </p:sp>
      <p:sp>
        <p:nvSpPr>
          <p:cNvPr id="102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030" name="Text Box 7"/>
          <p:cNvSpPr>
            <a:spLocks noChangeArrowheads="1"/>
          </p:cNvSpPr>
          <p:nvPr/>
        </p:nvSpPr>
        <p:spPr bwMode="auto">
          <a:xfrm>
            <a:off x="19986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031" name="Text Box 8"/>
          <p:cNvSpPr>
            <a:spLocks noChangeArrowheads="1"/>
          </p:cNvSpPr>
          <p:nvPr/>
        </p:nvSpPr>
        <p:spPr bwMode="auto">
          <a:xfrm>
            <a:off x="266223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032" name="Text Box 9"/>
          <p:cNvSpPr>
            <a:spLocks noChangeArrowheads="1"/>
          </p:cNvSpPr>
          <p:nvPr/>
        </p:nvSpPr>
        <p:spPr bwMode="auto">
          <a:xfrm>
            <a:off x="5318125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033" name="Text Box 10"/>
          <p:cNvSpPr>
            <a:spLocks noChangeArrowheads="1"/>
          </p:cNvSpPr>
          <p:nvPr/>
        </p:nvSpPr>
        <p:spPr bwMode="auto">
          <a:xfrm>
            <a:off x="332581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034" name="Text Box 11"/>
          <p:cNvSpPr>
            <a:spLocks noChangeArrowheads="1"/>
          </p:cNvSpPr>
          <p:nvPr/>
        </p:nvSpPr>
        <p:spPr bwMode="auto">
          <a:xfrm>
            <a:off x="398938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035" name="Text Box 12"/>
          <p:cNvSpPr>
            <a:spLocks noChangeArrowheads="1"/>
          </p:cNvSpPr>
          <p:nvPr/>
        </p:nvSpPr>
        <p:spPr bwMode="auto">
          <a:xfrm>
            <a:off x="465455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036" name="Text Box 13"/>
          <p:cNvSpPr>
            <a:spLocks noChangeArrowheads="1"/>
          </p:cNvSpPr>
          <p:nvPr/>
        </p:nvSpPr>
        <p:spPr bwMode="auto">
          <a:xfrm>
            <a:off x="598170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037" name="Text Box 14"/>
          <p:cNvSpPr>
            <a:spLocks noChangeArrowheads="1"/>
          </p:cNvSpPr>
          <p:nvPr/>
        </p:nvSpPr>
        <p:spPr bwMode="auto">
          <a:xfrm>
            <a:off x="66468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038" name="Rectangle 5"/>
          <p:cNvSpPr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3200" i="1" dirty="0" smtClean="0">
                <a:solidFill>
                  <a:srgbClr val="FF0000"/>
                </a:solidFill>
              </a:rPr>
              <a:t>Parallel </a:t>
            </a:r>
            <a:r>
              <a:rPr lang="en-US" altLang="zh-CN" sz="3200" i="1" dirty="0">
                <a:solidFill>
                  <a:srgbClr val="FF0000"/>
                </a:solidFill>
              </a:rPr>
              <a:t>Reduction</a:t>
            </a:r>
            <a:r>
              <a:rPr lang="en-US" altLang="zh-CN" sz="3200" dirty="0">
                <a:solidFill>
                  <a:srgbClr val="000000"/>
                </a:solidFill>
              </a:rPr>
              <a:t> (sum)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dirty="0"/>
              <a:t>S= </a:t>
            </a:r>
            <a:endParaRPr lang="en-US" altLang="zh-CN" dirty="0" smtClean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1273175" y="3405188"/>
          <a:ext cx="9953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8" r:id="rId3" imgW="356528" imgH="432927" progId="Equation.3">
                  <p:embed/>
                </p:oleObj>
              </mc:Choice>
              <mc:Fallback>
                <p:oleObj r:id="rId3" imgW="356528" imgH="4329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3405188"/>
                        <a:ext cx="99536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3"/>
          <p:cNvGraphicFramePr>
            <a:graphicFrameLocks noChangeAspect="1"/>
          </p:cNvGraphicFramePr>
          <p:nvPr/>
        </p:nvGraphicFramePr>
        <p:xfrm>
          <a:off x="411480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9" r:id="rId5" imgW="391886" imgH="740229" progId="Equation.3">
                  <p:embed/>
                </p:oleObj>
              </mc:Choice>
              <mc:Fallback>
                <p:oleObj r:id="rId5" imgW="391886" imgH="7402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61358" y="3912477"/>
            <a:ext cx="4475038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sum( </a:t>
            </a:r>
            <a:r>
              <a:rPr lang="en-US" altLang="zh-CN" dirty="0" err="1"/>
              <a:t>int</a:t>
            </a:r>
            <a:r>
              <a:rPr lang="en-US" altLang="zh-CN" dirty="0"/>
              <a:t>* array, </a:t>
            </a:r>
            <a:r>
              <a:rPr lang="en-US" altLang="zh-CN" dirty="0" err="1"/>
              <a:t>int</a:t>
            </a:r>
            <a:r>
              <a:rPr lang="en-US" altLang="zh-CN" dirty="0"/>
              <a:t> size )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result = 0;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size;i</a:t>
            </a:r>
            <a:r>
              <a:rPr lang="en-US" altLang="zh-CN" dirty="0"/>
              <a:t>++) 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	result += array[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return result;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5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D693974-4E31-477A-ABB8-DF8E1455957A}" type="slidenum">
              <a:rPr lang="zh-CN" altLang="zh-CN" smtClean="0"/>
              <a:pPr/>
              <a:t>5</a:t>
            </a:fld>
            <a:endParaRPr lang="zh-CN" altLang="zh-CN" smtClean="0"/>
          </a:p>
        </p:txBody>
      </p:sp>
      <p:sp>
        <p:nvSpPr>
          <p:cNvPr id="819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8196" name="Text Box 7"/>
          <p:cNvSpPr>
            <a:spLocks noChangeArrowheads="1"/>
          </p:cNvSpPr>
          <p:nvPr/>
        </p:nvSpPr>
        <p:spPr bwMode="auto">
          <a:xfrm>
            <a:off x="19986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8197" name="Text Box 8"/>
          <p:cNvSpPr>
            <a:spLocks noChangeArrowheads="1"/>
          </p:cNvSpPr>
          <p:nvPr/>
        </p:nvSpPr>
        <p:spPr bwMode="auto">
          <a:xfrm>
            <a:off x="266223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8198" name="Text Box 9"/>
          <p:cNvSpPr>
            <a:spLocks noChangeArrowheads="1"/>
          </p:cNvSpPr>
          <p:nvPr/>
        </p:nvSpPr>
        <p:spPr bwMode="auto">
          <a:xfrm>
            <a:off x="5318125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8199" name="Text Box 10"/>
          <p:cNvSpPr>
            <a:spLocks noChangeArrowheads="1"/>
          </p:cNvSpPr>
          <p:nvPr/>
        </p:nvSpPr>
        <p:spPr bwMode="auto">
          <a:xfrm>
            <a:off x="332581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8200" name="Text Box 11"/>
          <p:cNvSpPr>
            <a:spLocks noChangeArrowheads="1"/>
          </p:cNvSpPr>
          <p:nvPr/>
        </p:nvSpPr>
        <p:spPr bwMode="auto">
          <a:xfrm>
            <a:off x="398938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8201" name="Text Box 12"/>
          <p:cNvSpPr>
            <a:spLocks noChangeArrowheads="1"/>
          </p:cNvSpPr>
          <p:nvPr/>
        </p:nvSpPr>
        <p:spPr bwMode="auto">
          <a:xfrm>
            <a:off x="465455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8202" name="Text Box 13"/>
          <p:cNvSpPr>
            <a:spLocks noChangeArrowheads="1"/>
          </p:cNvSpPr>
          <p:nvPr/>
        </p:nvSpPr>
        <p:spPr bwMode="auto">
          <a:xfrm>
            <a:off x="598170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8203" name="Text Box 14"/>
          <p:cNvSpPr>
            <a:spLocks noChangeArrowheads="1"/>
          </p:cNvSpPr>
          <p:nvPr/>
        </p:nvSpPr>
        <p:spPr bwMode="auto">
          <a:xfrm>
            <a:off x="66468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8204" name="Text Box 15"/>
          <p:cNvSpPr>
            <a:spLocks noChangeArrowheads="1"/>
          </p:cNvSpPr>
          <p:nvPr/>
        </p:nvSpPr>
        <p:spPr bwMode="auto">
          <a:xfrm>
            <a:off x="199866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8205" name="Text Box 16"/>
          <p:cNvSpPr>
            <a:spLocks noChangeArrowheads="1"/>
          </p:cNvSpPr>
          <p:nvPr/>
        </p:nvSpPr>
        <p:spPr bwMode="auto">
          <a:xfrm>
            <a:off x="266223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8206" name="Text Box 17"/>
          <p:cNvSpPr>
            <a:spLocks noChangeArrowheads="1"/>
          </p:cNvSpPr>
          <p:nvPr/>
        </p:nvSpPr>
        <p:spPr bwMode="auto">
          <a:xfrm>
            <a:off x="5318125" y="37099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8207" name="Text Box 18"/>
          <p:cNvSpPr>
            <a:spLocks noChangeArrowheads="1"/>
          </p:cNvSpPr>
          <p:nvPr/>
        </p:nvSpPr>
        <p:spPr bwMode="auto">
          <a:xfrm>
            <a:off x="332581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8208" name="Text Box 19"/>
          <p:cNvSpPr>
            <a:spLocks noChangeArrowheads="1"/>
          </p:cNvSpPr>
          <p:nvPr/>
        </p:nvSpPr>
        <p:spPr bwMode="auto">
          <a:xfrm>
            <a:off x="398938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8209" name="Text Box 20"/>
          <p:cNvSpPr>
            <a:spLocks noChangeArrowheads="1"/>
          </p:cNvSpPr>
          <p:nvPr/>
        </p:nvSpPr>
        <p:spPr bwMode="auto">
          <a:xfrm>
            <a:off x="465455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8210" name="Text Box 21"/>
          <p:cNvSpPr>
            <a:spLocks noChangeArrowheads="1"/>
          </p:cNvSpPr>
          <p:nvPr/>
        </p:nvSpPr>
        <p:spPr bwMode="auto">
          <a:xfrm>
            <a:off x="598170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8211" name="Text Box 22"/>
          <p:cNvSpPr>
            <a:spLocks noChangeArrowheads="1"/>
          </p:cNvSpPr>
          <p:nvPr/>
        </p:nvSpPr>
        <p:spPr bwMode="auto">
          <a:xfrm>
            <a:off x="6646863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8212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3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4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5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6" name="AutoShape 74"/>
          <p:cNvCxnSpPr>
            <a:cxnSpLocks noChangeShapeType="1"/>
            <a:stCxn id="8197" idx="2"/>
            <a:endCxn id="8204" idx="0"/>
          </p:cNvCxnSpPr>
          <p:nvPr/>
        </p:nvCxnSpPr>
        <p:spPr bwMode="auto">
          <a:xfrm flipH="1">
            <a:off x="22479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8217" name="AutoShape 74"/>
          <p:cNvCxnSpPr>
            <a:cxnSpLocks noChangeShapeType="1"/>
            <a:stCxn id="8200" idx="2"/>
            <a:endCxn id="8207" idx="0"/>
          </p:cNvCxnSpPr>
          <p:nvPr/>
        </p:nvCxnSpPr>
        <p:spPr bwMode="auto">
          <a:xfrm flipH="1">
            <a:off x="357505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8218" name="AutoShape 74"/>
          <p:cNvCxnSpPr>
            <a:cxnSpLocks noChangeShapeType="1"/>
            <a:stCxn id="8198" idx="2"/>
            <a:endCxn id="8209" idx="0"/>
          </p:cNvCxnSpPr>
          <p:nvPr/>
        </p:nvCxnSpPr>
        <p:spPr bwMode="auto">
          <a:xfrm flipH="1">
            <a:off x="49022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8219" name="AutoShape 74"/>
          <p:cNvCxnSpPr>
            <a:cxnSpLocks noChangeShapeType="1"/>
            <a:stCxn id="8203" idx="2"/>
            <a:endCxn id="8210" idx="0"/>
          </p:cNvCxnSpPr>
          <p:nvPr/>
        </p:nvCxnSpPr>
        <p:spPr bwMode="auto">
          <a:xfrm flipH="1">
            <a:off x="6229350" y="3300413"/>
            <a:ext cx="6667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810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29E424-8301-4B14-8622-BB78028679B3}" type="slidenum">
              <a:rPr lang="zh-CN" altLang="zh-CN" smtClean="0"/>
              <a:pPr/>
              <a:t>6</a:t>
            </a:fld>
            <a:endParaRPr lang="zh-CN" altLang="zh-CN" smtClean="0"/>
          </a:p>
        </p:txBody>
      </p:sp>
      <p:sp>
        <p:nvSpPr>
          <p:cNvPr id="921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9220" name="Text Box 7"/>
          <p:cNvSpPr>
            <a:spLocks noChangeArrowheads="1"/>
          </p:cNvSpPr>
          <p:nvPr/>
        </p:nvSpPr>
        <p:spPr bwMode="auto">
          <a:xfrm>
            <a:off x="19986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9221" name="Text Box 8"/>
          <p:cNvSpPr>
            <a:spLocks noChangeArrowheads="1"/>
          </p:cNvSpPr>
          <p:nvPr/>
        </p:nvSpPr>
        <p:spPr bwMode="auto">
          <a:xfrm>
            <a:off x="266223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9222" name="Text Box 9"/>
          <p:cNvSpPr>
            <a:spLocks noChangeArrowheads="1"/>
          </p:cNvSpPr>
          <p:nvPr/>
        </p:nvSpPr>
        <p:spPr bwMode="auto">
          <a:xfrm>
            <a:off x="5318125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9223" name="Text Box 10"/>
          <p:cNvSpPr>
            <a:spLocks noChangeArrowheads="1"/>
          </p:cNvSpPr>
          <p:nvPr/>
        </p:nvSpPr>
        <p:spPr bwMode="auto">
          <a:xfrm>
            <a:off x="332581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9224" name="Text Box 11"/>
          <p:cNvSpPr>
            <a:spLocks noChangeArrowheads="1"/>
          </p:cNvSpPr>
          <p:nvPr/>
        </p:nvSpPr>
        <p:spPr bwMode="auto">
          <a:xfrm>
            <a:off x="398938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9225" name="Text Box 12"/>
          <p:cNvSpPr>
            <a:spLocks noChangeArrowheads="1"/>
          </p:cNvSpPr>
          <p:nvPr/>
        </p:nvSpPr>
        <p:spPr bwMode="auto">
          <a:xfrm>
            <a:off x="465455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9226" name="Text Box 13"/>
          <p:cNvSpPr>
            <a:spLocks noChangeArrowheads="1"/>
          </p:cNvSpPr>
          <p:nvPr/>
        </p:nvSpPr>
        <p:spPr bwMode="auto">
          <a:xfrm>
            <a:off x="598170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9227" name="Text Box 14"/>
          <p:cNvSpPr>
            <a:spLocks noChangeArrowheads="1"/>
          </p:cNvSpPr>
          <p:nvPr/>
        </p:nvSpPr>
        <p:spPr bwMode="auto">
          <a:xfrm>
            <a:off x="66468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9228" name="Text Box 15"/>
          <p:cNvSpPr>
            <a:spLocks noChangeArrowheads="1"/>
          </p:cNvSpPr>
          <p:nvPr/>
        </p:nvSpPr>
        <p:spPr bwMode="auto">
          <a:xfrm>
            <a:off x="199866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9229" name="Text Box 16"/>
          <p:cNvSpPr>
            <a:spLocks noChangeArrowheads="1"/>
          </p:cNvSpPr>
          <p:nvPr/>
        </p:nvSpPr>
        <p:spPr bwMode="auto">
          <a:xfrm>
            <a:off x="266223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0" name="Text Box 17"/>
          <p:cNvSpPr>
            <a:spLocks noChangeArrowheads="1"/>
          </p:cNvSpPr>
          <p:nvPr/>
        </p:nvSpPr>
        <p:spPr bwMode="auto">
          <a:xfrm>
            <a:off x="5318125" y="37099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1" name="Text Box 18"/>
          <p:cNvSpPr>
            <a:spLocks noChangeArrowheads="1"/>
          </p:cNvSpPr>
          <p:nvPr/>
        </p:nvSpPr>
        <p:spPr bwMode="auto">
          <a:xfrm>
            <a:off x="332581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9232" name="Text Box 19"/>
          <p:cNvSpPr>
            <a:spLocks noChangeArrowheads="1"/>
          </p:cNvSpPr>
          <p:nvPr/>
        </p:nvSpPr>
        <p:spPr bwMode="auto">
          <a:xfrm>
            <a:off x="398938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3" name="Text Box 20"/>
          <p:cNvSpPr>
            <a:spLocks noChangeArrowheads="1"/>
          </p:cNvSpPr>
          <p:nvPr/>
        </p:nvSpPr>
        <p:spPr bwMode="auto">
          <a:xfrm>
            <a:off x="465455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9234" name="Text Box 21"/>
          <p:cNvSpPr>
            <a:spLocks noChangeArrowheads="1"/>
          </p:cNvSpPr>
          <p:nvPr/>
        </p:nvSpPr>
        <p:spPr bwMode="auto">
          <a:xfrm>
            <a:off x="598170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9235" name="Text Box 22"/>
          <p:cNvSpPr>
            <a:spLocks noChangeArrowheads="1"/>
          </p:cNvSpPr>
          <p:nvPr/>
        </p:nvSpPr>
        <p:spPr bwMode="auto">
          <a:xfrm>
            <a:off x="6646863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6" name="Text Box 23"/>
          <p:cNvSpPr>
            <a:spLocks noChangeArrowheads="1"/>
          </p:cNvSpPr>
          <p:nvPr/>
        </p:nvSpPr>
        <p:spPr bwMode="auto">
          <a:xfrm>
            <a:off x="1998663" y="45481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9237" name="Text Box 24"/>
          <p:cNvSpPr>
            <a:spLocks noChangeArrowheads="1"/>
          </p:cNvSpPr>
          <p:nvPr/>
        </p:nvSpPr>
        <p:spPr bwMode="auto">
          <a:xfrm>
            <a:off x="2662238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8" name="Text Box 25"/>
          <p:cNvSpPr>
            <a:spLocks noChangeArrowheads="1"/>
          </p:cNvSpPr>
          <p:nvPr/>
        </p:nvSpPr>
        <p:spPr bwMode="auto">
          <a:xfrm>
            <a:off x="5318125" y="45481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9" name="Text Box 26"/>
          <p:cNvSpPr>
            <a:spLocks noChangeArrowheads="1"/>
          </p:cNvSpPr>
          <p:nvPr/>
        </p:nvSpPr>
        <p:spPr bwMode="auto">
          <a:xfrm>
            <a:off x="3325813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40" name="Text Box 27"/>
          <p:cNvSpPr>
            <a:spLocks noChangeArrowheads="1"/>
          </p:cNvSpPr>
          <p:nvPr/>
        </p:nvSpPr>
        <p:spPr bwMode="auto">
          <a:xfrm>
            <a:off x="3989388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41" name="Text Box 28"/>
          <p:cNvSpPr>
            <a:spLocks noChangeArrowheads="1"/>
          </p:cNvSpPr>
          <p:nvPr/>
        </p:nvSpPr>
        <p:spPr bwMode="auto">
          <a:xfrm>
            <a:off x="4654550" y="4548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9242" name="Text Box 29"/>
          <p:cNvSpPr>
            <a:spLocks noChangeArrowheads="1"/>
          </p:cNvSpPr>
          <p:nvPr/>
        </p:nvSpPr>
        <p:spPr bwMode="auto">
          <a:xfrm>
            <a:off x="5981700" y="45481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43" name="Text Box 30"/>
          <p:cNvSpPr>
            <a:spLocks noChangeArrowheads="1"/>
          </p:cNvSpPr>
          <p:nvPr/>
        </p:nvSpPr>
        <p:spPr bwMode="auto">
          <a:xfrm>
            <a:off x="6646863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9244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45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46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47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48" name="AutoShape 74"/>
          <p:cNvCxnSpPr>
            <a:cxnSpLocks noChangeShapeType="1"/>
            <a:stCxn id="9221" idx="2"/>
            <a:endCxn id="9228" idx="0"/>
          </p:cNvCxnSpPr>
          <p:nvPr/>
        </p:nvCxnSpPr>
        <p:spPr bwMode="auto">
          <a:xfrm flipH="1">
            <a:off x="22479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49" name="AutoShape 74"/>
          <p:cNvCxnSpPr>
            <a:cxnSpLocks noChangeShapeType="1"/>
            <a:stCxn id="9224" idx="2"/>
            <a:endCxn id="9231" idx="0"/>
          </p:cNvCxnSpPr>
          <p:nvPr/>
        </p:nvCxnSpPr>
        <p:spPr bwMode="auto">
          <a:xfrm flipH="1">
            <a:off x="357505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50" name="AutoShape 74"/>
          <p:cNvCxnSpPr>
            <a:cxnSpLocks noChangeShapeType="1"/>
            <a:stCxn id="9222" idx="2"/>
            <a:endCxn id="9233" idx="0"/>
          </p:cNvCxnSpPr>
          <p:nvPr/>
        </p:nvCxnSpPr>
        <p:spPr bwMode="auto">
          <a:xfrm flipH="1">
            <a:off x="49022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51" name="AutoShape 74"/>
          <p:cNvCxnSpPr>
            <a:cxnSpLocks noChangeShapeType="1"/>
            <a:stCxn id="9227" idx="2"/>
            <a:endCxn id="9234" idx="0"/>
          </p:cNvCxnSpPr>
          <p:nvPr/>
        </p:nvCxnSpPr>
        <p:spPr bwMode="auto">
          <a:xfrm flipH="1">
            <a:off x="6229350" y="3300413"/>
            <a:ext cx="6667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52" name="AutoShape 40"/>
          <p:cNvCxnSpPr>
            <a:cxnSpLocks noChangeShapeType="1"/>
            <a:stCxn id="9228" idx="2"/>
            <a:endCxn id="9236" idx="0"/>
          </p:cNvCxnSpPr>
          <p:nvPr/>
        </p:nvCxnSpPr>
        <p:spPr bwMode="auto">
          <a:xfrm>
            <a:off x="2247900" y="4114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53" name="AutoShape 74"/>
          <p:cNvCxnSpPr>
            <a:cxnSpLocks noChangeShapeType="1"/>
            <a:stCxn id="9231" idx="2"/>
            <a:endCxn id="9236" idx="0"/>
          </p:cNvCxnSpPr>
          <p:nvPr/>
        </p:nvCxnSpPr>
        <p:spPr bwMode="auto">
          <a:xfrm flipH="1">
            <a:off x="2247900" y="4114800"/>
            <a:ext cx="13271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54" name="AutoShape 40"/>
          <p:cNvCxnSpPr>
            <a:cxnSpLocks noChangeShapeType="1"/>
            <a:stCxn id="9233" idx="2"/>
            <a:endCxn id="9241" idx="0"/>
          </p:cNvCxnSpPr>
          <p:nvPr/>
        </p:nvCxnSpPr>
        <p:spPr bwMode="auto">
          <a:xfrm>
            <a:off x="4902200" y="4114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55" name="AutoShape 74"/>
          <p:cNvCxnSpPr>
            <a:cxnSpLocks noChangeShapeType="1"/>
            <a:stCxn id="9234" idx="2"/>
            <a:endCxn id="9241" idx="0"/>
          </p:cNvCxnSpPr>
          <p:nvPr/>
        </p:nvCxnSpPr>
        <p:spPr bwMode="auto">
          <a:xfrm flipH="1">
            <a:off x="4902200" y="4114800"/>
            <a:ext cx="13271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518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EE5994-1B5C-4D6F-A9F0-F636B8BFBD07}" type="slidenum">
              <a:rPr lang="zh-CN" altLang="zh-CN" smtClean="0"/>
              <a:pPr/>
              <a:t>7</a:t>
            </a:fld>
            <a:endParaRPr lang="zh-CN" altLang="zh-CN" smtClean="0"/>
          </a:p>
        </p:txBody>
      </p:sp>
      <p:sp>
        <p:nvSpPr>
          <p:cNvPr id="1024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Parallel Reduction</a:t>
            </a:r>
            <a:r>
              <a:rPr lang="zh-CN" altLang="en-US" dirty="0" smtClean="0"/>
              <a:t>并行规约</a:t>
            </a:r>
            <a:endParaRPr lang="zh-CN" altLang="zh-CN" dirty="0" smtClean="0"/>
          </a:p>
        </p:txBody>
      </p:sp>
      <p:sp>
        <p:nvSpPr>
          <p:cNvPr id="10244" name="Text Box 7"/>
          <p:cNvSpPr>
            <a:spLocks noChangeArrowheads="1"/>
          </p:cNvSpPr>
          <p:nvPr/>
        </p:nvSpPr>
        <p:spPr bwMode="auto">
          <a:xfrm>
            <a:off x="19986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0245" name="Text Box 8"/>
          <p:cNvSpPr>
            <a:spLocks noChangeArrowheads="1"/>
          </p:cNvSpPr>
          <p:nvPr/>
        </p:nvSpPr>
        <p:spPr bwMode="auto">
          <a:xfrm>
            <a:off x="266223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0246" name="Text Box 9"/>
          <p:cNvSpPr>
            <a:spLocks noChangeArrowheads="1"/>
          </p:cNvSpPr>
          <p:nvPr/>
        </p:nvSpPr>
        <p:spPr bwMode="auto">
          <a:xfrm>
            <a:off x="5318125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0247" name="Text Box 10"/>
          <p:cNvSpPr>
            <a:spLocks noChangeArrowheads="1"/>
          </p:cNvSpPr>
          <p:nvPr/>
        </p:nvSpPr>
        <p:spPr bwMode="auto">
          <a:xfrm>
            <a:off x="332581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0248" name="Text Box 11"/>
          <p:cNvSpPr>
            <a:spLocks noChangeArrowheads="1"/>
          </p:cNvSpPr>
          <p:nvPr/>
        </p:nvSpPr>
        <p:spPr bwMode="auto">
          <a:xfrm>
            <a:off x="398938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0249" name="Text Box 12"/>
          <p:cNvSpPr>
            <a:spLocks noChangeArrowheads="1"/>
          </p:cNvSpPr>
          <p:nvPr/>
        </p:nvSpPr>
        <p:spPr bwMode="auto">
          <a:xfrm>
            <a:off x="465455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0250" name="Text Box 13"/>
          <p:cNvSpPr>
            <a:spLocks noChangeArrowheads="1"/>
          </p:cNvSpPr>
          <p:nvPr/>
        </p:nvSpPr>
        <p:spPr bwMode="auto">
          <a:xfrm>
            <a:off x="598170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0251" name="Text Box 14"/>
          <p:cNvSpPr>
            <a:spLocks noChangeArrowheads="1"/>
          </p:cNvSpPr>
          <p:nvPr/>
        </p:nvSpPr>
        <p:spPr bwMode="auto">
          <a:xfrm>
            <a:off x="66468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0252" name="Text Box 15"/>
          <p:cNvSpPr>
            <a:spLocks noChangeArrowheads="1"/>
          </p:cNvSpPr>
          <p:nvPr/>
        </p:nvSpPr>
        <p:spPr bwMode="auto">
          <a:xfrm>
            <a:off x="199866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0253" name="Text Box 16"/>
          <p:cNvSpPr>
            <a:spLocks noChangeArrowheads="1"/>
          </p:cNvSpPr>
          <p:nvPr/>
        </p:nvSpPr>
        <p:spPr bwMode="auto">
          <a:xfrm>
            <a:off x="266223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54" name="Text Box 17"/>
          <p:cNvSpPr>
            <a:spLocks noChangeArrowheads="1"/>
          </p:cNvSpPr>
          <p:nvPr/>
        </p:nvSpPr>
        <p:spPr bwMode="auto">
          <a:xfrm>
            <a:off x="5318125" y="37099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55" name="Text Box 18"/>
          <p:cNvSpPr>
            <a:spLocks noChangeArrowheads="1"/>
          </p:cNvSpPr>
          <p:nvPr/>
        </p:nvSpPr>
        <p:spPr bwMode="auto">
          <a:xfrm>
            <a:off x="332581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0256" name="Text Box 19"/>
          <p:cNvSpPr>
            <a:spLocks noChangeArrowheads="1"/>
          </p:cNvSpPr>
          <p:nvPr/>
        </p:nvSpPr>
        <p:spPr bwMode="auto">
          <a:xfrm>
            <a:off x="398938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57" name="Text Box 20"/>
          <p:cNvSpPr>
            <a:spLocks noChangeArrowheads="1"/>
          </p:cNvSpPr>
          <p:nvPr/>
        </p:nvSpPr>
        <p:spPr bwMode="auto">
          <a:xfrm>
            <a:off x="465455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10258" name="Text Box 21"/>
          <p:cNvSpPr>
            <a:spLocks noChangeArrowheads="1"/>
          </p:cNvSpPr>
          <p:nvPr/>
        </p:nvSpPr>
        <p:spPr bwMode="auto">
          <a:xfrm>
            <a:off x="598170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10259" name="Text Box 22"/>
          <p:cNvSpPr>
            <a:spLocks noChangeArrowheads="1"/>
          </p:cNvSpPr>
          <p:nvPr/>
        </p:nvSpPr>
        <p:spPr bwMode="auto">
          <a:xfrm>
            <a:off x="6646863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0" name="Text Box 23"/>
          <p:cNvSpPr>
            <a:spLocks noChangeArrowheads="1"/>
          </p:cNvSpPr>
          <p:nvPr/>
        </p:nvSpPr>
        <p:spPr bwMode="auto">
          <a:xfrm>
            <a:off x="1998663" y="45481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0261" name="Text Box 24"/>
          <p:cNvSpPr>
            <a:spLocks noChangeArrowheads="1"/>
          </p:cNvSpPr>
          <p:nvPr/>
        </p:nvSpPr>
        <p:spPr bwMode="auto">
          <a:xfrm>
            <a:off x="2662238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2" name="Text Box 25"/>
          <p:cNvSpPr>
            <a:spLocks noChangeArrowheads="1"/>
          </p:cNvSpPr>
          <p:nvPr/>
        </p:nvSpPr>
        <p:spPr bwMode="auto">
          <a:xfrm>
            <a:off x="5318125" y="45481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3" name="Text Box 26"/>
          <p:cNvSpPr>
            <a:spLocks noChangeArrowheads="1"/>
          </p:cNvSpPr>
          <p:nvPr/>
        </p:nvSpPr>
        <p:spPr bwMode="auto">
          <a:xfrm>
            <a:off x="3325813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4" name="Text Box 27"/>
          <p:cNvSpPr>
            <a:spLocks noChangeArrowheads="1"/>
          </p:cNvSpPr>
          <p:nvPr/>
        </p:nvSpPr>
        <p:spPr bwMode="auto">
          <a:xfrm>
            <a:off x="3989388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5" name="Text Box 28"/>
          <p:cNvSpPr>
            <a:spLocks noChangeArrowheads="1"/>
          </p:cNvSpPr>
          <p:nvPr/>
        </p:nvSpPr>
        <p:spPr bwMode="auto">
          <a:xfrm>
            <a:off x="4654550" y="4548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10266" name="Text Box 29"/>
          <p:cNvSpPr>
            <a:spLocks noChangeArrowheads="1"/>
          </p:cNvSpPr>
          <p:nvPr/>
        </p:nvSpPr>
        <p:spPr bwMode="auto">
          <a:xfrm>
            <a:off x="5981700" y="45481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7" name="Text Box 30"/>
          <p:cNvSpPr>
            <a:spLocks noChangeArrowheads="1"/>
          </p:cNvSpPr>
          <p:nvPr/>
        </p:nvSpPr>
        <p:spPr bwMode="auto">
          <a:xfrm>
            <a:off x="6646863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8" name="Text Box 31"/>
          <p:cNvSpPr>
            <a:spLocks noChangeArrowheads="1"/>
          </p:cNvSpPr>
          <p:nvPr/>
        </p:nvSpPr>
        <p:spPr bwMode="auto">
          <a:xfrm>
            <a:off x="1998663" y="53863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10269" name="Text Box 32"/>
          <p:cNvSpPr>
            <a:spLocks noChangeArrowheads="1"/>
          </p:cNvSpPr>
          <p:nvPr/>
        </p:nvSpPr>
        <p:spPr bwMode="auto">
          <a:xfrm>
            <a:off x="2662238" y="53863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0" name="Text Box 33"/>
          <p:cNvSpPr>
            <a:spLocks noChangeArrowheads="1"/>
          </p:cNvSpPr>
          <p:nvPr/>
        </p:nvSpPr>
        <p:spPr bwMode="auto">
          <a:xfrm>
            <a:off x="5318125" y="53863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1" name="Text Box 34"/>
          <p:cNvSpPr>
            <a:spLocks noChangeArrowheads="1"/>
          </p:cNvSpPr>
          <p:nvPr/>
        </p:nvSpPr>
        <p:spPr bwMode="auto">
          <a:xfrm>
            <a:off x="3325813" y="53863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2" name="Text Box 35"/>
          <p:cNvSpPr>
            <a:spLocks noChangeArrowheads="1"/>
          </p:cNvSpPr>
          <p:nvPr/>
        </p:nvSpPr>
        <p:spPr bwMode="auto">
          <a:xfrm>
            <a:off x="3989388" y="53863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3" name="Text Box 36"/>
          <p:cNvSpPr>
            <a:spLocks noChangeArrowheads="1"/>
          </p:cNvSpPr>
          <p:nvPr/>
        </p:nvSpPr>
        <p:spPr bwMode="auto">
          <a:xfrm>
            <a:off x="4654550" y="53863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4" name="Text Box 37"/>
          <p:cNvSpPr>
            <a:spLocks noChangeArrowheads="1"/>
          </p:cNvSpPr>
          <p:nvPr/>
        </p:nvSpPr>
        <p:spPr bwMode="auto">
          <a:xfrm>
            <a:off x="5981700" y="53863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5" name="Text Box 38"/>
          <p:cNvSpPr>
            <a:spLocks noChangeArrowheads="1"/>
          </p:cNvSpPr>
          <p:nvPr/>
        </p:nvSpPr>
        <p:spPr bwMode="auto">
          <a:xfrm>
            <a:off x="6646863" y="53863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10276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77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78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79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80" name="AutoShape 74"/>
          <p:cNvCxnSpPr>
            <a:cxnSpLocks noChangeShapeType="1"/>
            <a:stCxn id="10245" idx="2"/>
            <a:endCxn id="10252" idx="0"/>
          </p:cNvCxnSpPr>
          <p:nvPr/>
        </p:nvCxnSpPr>
        <p:spPr bwMode="auto">
          <a:xfrm flipH="1">
            <a:off x="22479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1" name="AutoShape 74"/>
          <p:cNvCxnSpPr>
            <a:cxnSpLocks noChangeShapeType="1"/>
            <a:stCxn id="10248" idx="2"/>
            <a:endCxn id="10255" idx="0"/>
          </p:cNvCxnSpPr>
          <p:nvPr/>
        </p:nvCxnSpPr>
        <p:spPr bwMode="auto">
          <a:xfrm flipH="1">
            <a:off x="357505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2" name="AutoShape 74"/>
          <p:cNvCxnSpPr>
            <a:cxnSpLocks noChangeShapeType="1"/>
            <a:stCxn id="10246" idx="2"/>
            <a:endCxn id="10257" idx="0"/>
          </p:cNvCxnSpPr>
          <p:nvPr/>
        </p:nvCxnSpPr>
        <p:spPr bwMode="auto">
          <a:xfrm flipH="1">
            <a:off x="49022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3" name="AutoShape 74"/>
          <p:cNvCxnSpPr>
            <a:cxnSpLocks noChangeShapeType="1"/>
            <a:stCxn id="10251" idx="2"/>
            <a:endCxn id="10258" idx="0"/>
          </p:cNvCxnSpPr>
          <p:nvPr/>
        </p:nvCxnSpPr>
        <p:spPr bwMode="auto">
          <a:xfrm flipH="1">
            <a:off x="6229350" y="3300413"/>
            <a:ext cx="6667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4" name="AutoShape 40"/>
          <p:cNvCxnSpPr>
            <a:cxnSpLocks noChangeShapeType="1"/>
            <a:stCxn id="10252" idx="2"/>
            <a:endCxn id="10260" idx="0"/>
          </p:cNvCxnSpPr>
          <p:nvPr/>
        </p:nvCxnSpPr>
        <p:spPr bwMode="auto">
          <a:xfrm>
            <a:off x="2247900" y="4114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85" name="AutoShape 74"/>
          <p:cNvCxnSpPr>
            <a:cxnSpLocks noChangeShapeType="1"/>
            <a:stCxn id="10255" idx="2"/>
            <a:endCxn id="10260" idx="0"/>
          </p:cNvCxnSpPr>
          <p:nvPr/>
        </p:nvCxnSpPr>
        <p:spPr bwMode="auto">
          <a:xfrm flipH="1">
            <a:off x="2247900" y="4114800"/>
            <a:ext cx="13271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6" name="AutoShape 40"/>
          <p:cNvCxnSpPr>
            <a:cxnSpLocks noChangeShapeType="1"/>
            <a:stCxn id="10257" idx="2"/>
            <a:endCxn id="10265" idx="0"/>
          </p:cNvCxnSpPr>
          <p:nvPr/>
        </p:nvCxnSpPr>
        <p:spPr bwMode="auto">
          <a:xfrm>
            <a:off x="4902200" y="4114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87" name="AutoShape 74"/>
          <p:cNvCxnSpPr>
            <a:cxnSpLocks noChangeShapeType="1"/>
            <a:stCxn id="10258" idx="2"/>
            <a:endCxn id="10265" idx="0"/>
          </p:cNvCxnSpPr>
          <p:nvPr/>
        </p:nvCxnSpPr>
        <p:spPr bwMode="auto">
          <a:xfrm flipH="1">
            <a:off x="4902200" y="4114800"/>
            <a:ext cx="13271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8" name="AutoShape 74"/>
          <p:cNvCxnSpPr>
            <a:cxnSpLocks noChangeShapeType="1"/>
            <a:stCxn id="10265" idx="2"/>
            <a:endCxn id="10268" idx="0"/>
          </p:cNvCxnSpPr>
          <p:nvPr/>
        </p:nvCxnSpPr>
        <p:spPr bwMode="auto">
          <a:xfrm flipH="1">
            <a:off x="2247900" y="4953000"/>
            <a:ext cx="26543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9" name="AutoShape 40"/>
          <p:cNvCxnSpPr>
            <a:cxnSpLocks noChangeShapeType="1"/>
            <a:stCxn id="10260" idx="2"/>
            <a:endCxn id="10268" idx="0"/>
          </p:cNvCxnSpPr>
          <p:nvPr/>
        </p:nvCxnSpPr>
        <p:spPr bwMode="auto">
          <a:xfrm>
            <a:off x="2247900" y="49530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178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EE5994-1B5C-4D6F-A9F0-F636B8BFBD07}" type="slidenum">
              <a:rPr lang="zh-CN" altLang="zh-CN" smtClean="0"/>
              <a:pPr/>
              <a:t>8</a:t>
            </a:fld>
            <a:endParaRPr lang="zh-CN" altLang="zh-CN" smtClean="0"/>
          </a:p>
        </p:txBody>
      </p:sp>
      <p:sp>
        <p:nvSpPr>
          <p:cNvPr id="1024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Parallel Reduction</a:t>
            </a:r>
            <a:r>
              <a:rPr lang="zh-CN" altLang="en-US" dirty="0" smtClean="0"/>
              <a:t>并行规约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CPU </a:t>
            </a:r>
            <a:r>
              <a:rPr lang="zh-CN" altLang="en-US" sz="2800" dirty="0" smtClean="0"/>
              <a:t>实现</a:t>
            </a:r>
            <a:endParaRPr lang="zh-CN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15616" y="1952836"/>
            <a:ext cx="72368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reduction_cpu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array,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 )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result = 0;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 (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d=1;d&lt;=size/2; d=d*2 )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for (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 size;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+=2*d )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{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array[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+= array[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i+d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}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result = array[0];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result;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13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4A15D3-5266-4D98-A67F-FFAD2FF92B3D}" type="slidenum">
              <a:rPr lang="zh-CN" altLang="zh-CN" smtClean="0"/>
              <a:pPr/>
              <a:t>9</a:t>
            </a:fld>
            <a:endParaRPr lang="zh-CN" altLang="zh-CN" smtClean="0"/>
          </a:p>
        </p:txBody>
      </p:sp>
      <p:sp>
        <p:nvSpPr>
          <p:cNvPr id="11267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126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915400" cy="3886200"/>
          </a:xfrm>
        </p:spPr>
        <p:txBody>
          <a:bodyPr/>
          <a:lstStyle/>
          <a:p>
            <a:pPr eaLnBrk="1" hangingPunct="1"/>
            <a:r>
              <a:rPr lang="zh-CN" altLang="en-US" smtClean="0"/>
              <a:t>类似篮球锦标赛的淘汰过程</a:t>
            </a:r>
            <a:endParaRPr lang="zh-CN" altLang="zh-CN" smtClean="0"/>
          </a:p>
          <a:p>
            <a:pPr eaLnBrk="1" hangingPunct="1"/>
            <a:r>
              <a:rPr lang="zh-CN" altLang="zh-CN" smtClean="0">
                <a:latin typeface="Courier New" pitchFamily="49" charset="0"/>
                <a:sym typeface="Courier New" pitchFamily="49" charset="0"/>
              </a:rPr>
              <a:t>n</a:t>
            </a:r>
            <a:r>
              <a:rPr lang="zh-CN" altLang="zh-CN" smtClean="0"/>
              <a:t> </a:t>
            </a:r>
            <a:r>
              <a:rPr lang="zh-CN" altLang="en-US" smtClean="0"/>
              <a:t>个元素进行</a:t>
            </a:r>
            <a:r>
              <a:rPr lang="zh-CN" altLang="zh-CN" smtClean="0"/>
              <a:t>log(</a:t>
            </a:r>
            <a:r>
              <a:rPr lang="zh-CN" altLang="zh-CN" smtClean="0">
                <a:latin typeface="Courier New" pitchFamily="49" charset="0"/>
                <a:sym typeface="Courier New" pitchFamily="49" charset="0"/>
              </a:rPr>
              <a:t>n</a:t>
            </a:r>
            <a:r>
              <a:rPr lang="zh-CN" altLang="zh-CN" smtClean="0"/>
              <a:t>) </a:t>
            </a:r>
            <a:r>
              <a:rPr lang="zh-CN" altLang="en-US" smtClean="0"/>
              <a:t>个回合</a:t>
            </a:r>
            <a:endParaRPr lang="zh-CN" altLang="zh-CN" smtClean="0"/>
          </a:p>
          <a:p>
            <a:pPr eaLnBrk="1" hangingPunct="1"/>
            <a:r>
              <a:rPr lang="zh-CN" altLang="en-US" smtClean="0"/>
              <a:t>如何在</a:t>
            </a:r>
            <a:r>
              <a:rPr lang="zh-CN" altLang="zh-CN" smtClean="0"/>
              <a:t>CUDA</a:t>
            </a:r>
            <a:r>
              <a:rPr lang="zh-CN" altLang="en-US" smtClean="0"/>
              <a:t>上实现？</a:t>
            </a:r>
            <a:endParaRPr lang="zh-CN" altLang="zh-CN" smtClean="0"/>
          </a:p>
          <a:p>
            <a:pPr eaLnBrk="1" hangingPunct="1"/>
            <a:endParaRPr lang="zh-CN" altLang="zh-CN" smtClean="0"/>
          </a:p>
          <a:p>
            <a:pPr eaLnBrk="1" hangingPunct="1"/>
            <a:endParaRPr lang="zh-CN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4267200"/>
            <a:ext cx="4032250" cy="2265363"/>
            <a:chOff x="0" y="0"/>
            <a:chExt cx="5140643" cy="2889310"/>
          </a:xfrm>
        </p:grpSpPr>
        <p:sp>
          <p:nvSpPr>
            <p:cNvPr id="11270" name="Text Box 7"/>
            <p:cNvSpPr>
              <a:spLocks noChangeArrowheads="1"/>
            </p:cNvSpPr>
            <p:nvPr/>
          </p:nvSpPr>
          <p:spPr bwMode="auto">
            <a:xfrm>
              <a:off x="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1" name="Text Box 8"/>
            <p:cNvSpPr>
              <a:spLocks noChangeArrowheads="1"/>
            </p:cNvSpPr>
            <p:nvPr/>
          </p:nvSpPr>
          <p:spPr bwMode="auto">
            <a:xfrm>
              <a:off x="663575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2" name="Text Box 9"/>
            <p:cNvSpPr>
              <a:spLocks noChangeArrowheads="1"/>
            </p:cNvSpPr>
            <p:nvPr/>
          </p:nvSpPr>
          <p:spPr bwMode="auto">
            <a:xfrm>
              <a:off x="3319462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3" name="Text Box 10"/>
            <p:cNvSpPr>
              <a:spLocks noChangeArrowheads="1"/>
            </p:cNvSpPr>
            <p:nvPr/>
          </p:nvSpPr>
          <p:spPr bwMode="auto">
            <a:xfrm>
              <a:off x="132715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4" name="Text Box 11"/>
            <p:cNvSpPr>
              <a:spLocks noChangeArrowheads="1"/>
            </p:cNvSpPr>
            <p:nvPr/>
          </p:nvSpPr>
          <p:spPr bwMode="auto">
            <a:xfrm>
              <a:off x="1990725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5" name="Text Box 12"/>
            <p:cNvSpPr>
              <a:spLocks noChangeArrowheads="1"/>
            </p:cNvSpPr>
            <p:nvPr/>
          </p:nvSpPr>
          <p:spPr bwMode="auto">
            <a:xfrm>
              <a:off x="2655887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6" name="Text Box 13"/>
            <p:cNvSpPr>
              <a:spLocks noChangeArrowheads="1"/>
            </p:cNvSpPr>
            <p:nvPr/>
          </p:nvSpPr>
          <p:spPr bwMode="auto">
            <a:xfrm>
              <a:off x="3983037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7" name="Text Box 14"/>
            <p:cNvSpPr>
              <a:spLocks noChangeArrowheads="1"/>
            </p:cNvSpPr>
            <p:nvPr/>
          </p:nvSpPr>
          <p:spPr bwMode="auto">
            <a:xfrm>
              <a:off x="464820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8" name="Text Box 15"/>
            <p:cNvSpPr>
              <a:spLocks noChangeArrowheads="1"/>
            </p:cNvSpPr>
            <p:nvPr/>
          </p:nvSpPr>
          <p:spPr bwMode="auto">
            <a:xfrm>
              <a:off x="0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9" name="Text Box 16"/>
            <p:cNvSpPr>
              <a:spLocks noChangeArrowheads="1"/>
            </p:cNvSpPr>
            <p:nvPr/>
          </p:nvSpPr>
          <p:spPr bwMode="auto">
            <a:xfrm>
              <a:off x="663575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0" name="Text Box 17"/>
            <p:cNvSpPr>
              <a:spLocks noChangeArrowheads="1"/>
            </p:cNvSpPr>
            <p:nvPr/>
          </p:nvSpPr>
          <p:spPr bwMode="auto">
            <a:xfrm>
              <a:off x="3319462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1" name="Text Box 18"/>
            <p:cNvSpPr>
              <a:spLocks noChangeArrowheads="1"/>
            </p:cNvSpPr>
            <p:nvPr/>
          </p:nvSpPr>
          <p:spPr bwMode="auto">
            <a:xfrm>
              <a:off x="1327150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2" name="Text Box 19"/>
            <p:cNvSpPr>
              <a:spLocks noChangeArrowheads="1"/>
            </p:cNvSpPr>
            <p:nvPr/>
          </p:nvSpPr>
          <p:spPr bwMode="auto">
            <a:xfrm>
              <a:off x="1990725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3" name="Text Box 20"/>
            <p:cNvSpPr>
              <a:spLocks noChangeArrowheads="1"/>
            </p:cNvSpPr>
            <p:nvPr/>
          </p:nvSpPr>
          <p:spPr bwMode="auto">
            <a:xfrm>
              <a:off x="2655887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4" name="Text Box 21"/>
            <p:cNvSpPr>
              <a:spLocks noChangeArrowheads="1"/>
            </p:cNvSpPr>
            <p:nvPr/>
          </p:nvSpPr>
          <p:spPr bwMode="auto">
            <a:xfrm>
              <a:off x="3983037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5" name="Text Box 22"/>
            <p:cNvSpPr>
              <a:spLocks noChangeArrowheads="1"/>
            </p:cNvSpPr>
            <p:nvPr/>
          </p:nvSpPr>
          <p:spPr bwMode="auto">
            <a:xfrm>
              <a:off x="4648200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6" name="Text Box 23"/>
            <p:cNvSpPr>
              <a:spLocks noChangeArrowheads="1"/>
            </p:cNvSpPr>
            <p:nvPr/>
          </p:nvSpPr>
          <p:spPr bwMode="auto">
            <a:xfrm>
              <a:off x="0" y="16510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7" name="Text Box 24"/>
            <p:cNvSpPr>
              <a:spLocks noChangeArrowheads="1"/>
            </p:cNvSpPr>
            <p:nvPr/>
          </p:nvSpPr>
          <p:spPr bwMode="auto">
            <a:xfrm>
              <a:off x="663575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8" name="Text Box 25"/>
            <p:cNvSpPr>
              <a:spLocks noChangeArrowheads="1"/>
            </p:cNvSpPr>
            <p:nvPr/>
          </p:nvSpPr>
          <p:spPr bwMode="auto">
            <a:xfrm>
              <a:off x="3319462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9" name="Text Box 26"/>
            <p:cNvSpPr>
              <a:spLocks noChangeArrowheads="1"/>
            </p:cNvSpPr>
            <p:nvPr/>
          </p:nvSpPr>
          <p:spPr bwMode="auto">
            <a:xfrm>
              <a:off x="1327150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0" name="Text Box 27"/>
            <p:cNvSpPr>
              <a:spLocks noChangeArrowheads="1"/>
            </p:cNvSpPr>
            <p:nvPr/>
          </p:nvSpPr>
          <p:spPr bwMode="auto">
            <a:xfrm>
              <a:off x="1990725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1" name="Text Box 28"/>
            <p:cNvSpPr>
              <a:spLocks noChangeArrowheads="1"/>
            </p:cNvSpPr>
            <p:nvPr/>
          </p:nvSpPr>
          <p:spPr bwMode="auto">
            <a:xfrm>
              <a:off x="2655887" y="16510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2" name="Text Box 29"/>
            <p:cNvSpPr>
              <a:spLocks noChangeArrowheads="1"/>
            </p:cNvSpPr>
            <p:nvPr/>
          </p:nvSpPr>
          <p:spPr bwMode="auto">
            <a:xfrm>
              <a:off x="3983037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3" name="Text Box 30"/>
            <p:cNvSpPr>
              <a:spLocks noChangeArrowheads="1"/>
            </p:cNvSpPr>
            <p:nvPr/>
          </p:nvSpPr>
          <p:spPr bwMode="auto">
            <a:xfrm>
              <a:off x="4648200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4" name="Text Box 31"/>
            <p:cNvSpPr>
              <a:spLocks noChangeArrowheads="1"/>
            </p:cNvSpPr>
            <p:nvPr/>
          </p:nvSpPr>
          <p:spPr bwMode="auto">
            <a:xfrm>
              <a:off x="0" y="24892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5" name="Text Box 32"/>
            <p:cNvSpPr>
              <a:spLocks noChangeArrowheads="1"/>
            </p:cNvSpPr>
            <p:nvPr/>
          </p:nvSpPr>
          <p:spPr bwMode="auto">
            <a:xfrm>
              <a:off x="663575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6" name="Text Box 33"/>
            <p:cNvSpPr>
              <a:spLocks noChangeArrowheads="1"/>
            </p:cNvSpPr>
            <p:nvPr/>
          </p:nvSpPr>
          <p:spPr bwMode="auto">
            <a:xfrm>
              <a:off x="3319462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7" name="Text Box 34"/>
            <p:cNvSpPr>
              <a:spLocks noChangeArrowheads="1"/>
            </p:cNvSpPr>
            <p:nvPr/>
          </p:nvSpPr>
          <p:spPr bwMode="auto">
            <a:xfrm>
              <a:off x="1327150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8" name="Text Box 35"/>
            <p:cNvSpPr>
              <a:spLocks noChangeArrowheads="1"/>
            </p:cNvSpPr>
            <p:nvPr/>
          </p:nvSpPr>
          <p:spPr bwMode="auto">
            <a:xfrm>
              <a:off x="1990725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9" name="Text Box 36"/>
            <p:cNvSpPr>
              <a:spLocks noChangeArrowheads="1"/>
            </p:cNvSpPr>
            <p:nvPr/>
          </p:nvSpPr>
          <p:spPr bwMode="auto">
            <a:xfrm>
              <a:off x="2655887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300" name="Text Box 37"/>
            <p:cNvSpPr>
              <a:spLocks noChangeArrowheads="1"/>
            </p:cNvSpPr>
            <p:nvPr/>
          </p:nvSpPr>
          <p:spPr bwMode="auto">
            <a:xfrm>
              <a:off x="3983037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301" name="Text Box 38"/>
            <p:cNvSpPr>
              <a:spLocks noChangeArrowheads="1"/>
            </p:cNvSpPr>
            <p:nvPr/>
          </p:nvSpPr>
          <p:spPr bwMode="auto">
            <a:xfrm>
              <a:off x="4648200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cxnSp>
          <p:nvCxnSpPr>
            <p:cNvPr id="11302" name="AutoShape 40"/>
            <p:cNvCxnSpPr>
              <a:cxnSpLocks noChangeShapeType="1"/>
            </p:cNvCxnSpPr>
            <p:nvPr/>
          </p:nvCxnSpPr>
          <p:spPr bwMode="auto">
            <a:xfrm>
              <a:off x="265112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3" name="AutoShape 42"/>
            <p:cNvCxnSpPr>
              <a:cxnSpLocks noChangeShapeType="1"/>
            </p:cNvCxnSpPr>
            <p:nvPr/>
          </p:nvCxnSpPr>
          <p:spPr bwMode="auto">
            <a:xfrm>
              <a:off x="1592262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4" name="AutoShape 44"/>
            <p:cNvCxnSpPr>
              <a:cxnSpLocks noChangeShapeType="1"/>
            </p:cNvCxnSpPr>
            <p:nvPr/>
          </p:nvCxnSpPr>
          <p:spPr bwMode="auto">
            <a:xfrm>
              <a:off x="2921000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5" name="AutoShape 46"/>
            <p:cNvCxnSpPr>
              <a:cxnSpLocks noChangeShapeType="1"/>
            </p:cNvCxnSpPr>
            <p:nvPr/>
          </p:nvCxnSpPr>
          <p:spPr bwMode="auto">
            <a:xfrm>
              <a:off x="4249737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6" name="AutoShape 74"/>
            <p:cNvCxnSpPr>
              <a:cxnSpLocks noChangeShapeType="1"/>
              <a:stCxn id="11271" idx="2"/>
              <a:endCxn id="11278" idx="0"/>
            </p:cNvCxnSpPr>
            <p:nvPr/>
          </p:nvCxnSpPr>
          <p:spPr bwMode="auto">
            <a:xfrm rot="5400000">
              <a:off x="371656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07" name="AutoShape 74"/>
            <p:cNvCxnSpPr>
              <a:cxnSpLocks noChangeShapeType="1"/>
              <a:stCxn id="11274" idx="2"/>
              <a:endCxn id="11281" idx="0"/>
            </p:cNvCxnSpPr>
            <p:nvPr/>
          </p:nvCxnSpPr>
          <p:spPr bwMode="auto">
            <a:xfrm rot="5400000">
              <a:off x="1698806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08" name="AutoShape 74"/>
            <p:cNvCxnSpPr>
              <a:cxnSpLocks noChangeShapeType="1"/>
              <a:stCxn id="11272" idx="2"/>
              <a:endCxn id="11283" idx="0"/>
            </p:cNvCxnSpPr>
            <p:nvPr/>
          </p:nvCxnSpPr>
          <p:spPr bwMode="auto">
            <a:xfrm rot="5400000">
              <a:off x="3027543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09" name="AutoShape 74"/>
            <p:cNvCxnSpPr>
              <a:cxnSpLocks noChangeShapeType="1"/>
              <a:stCxn id="11277" idx="2"/>
              <a:endCxn id="11284" idx="0"/>
            </p:cNvCxnSpPr>
            <p:nvPr/>
          </p:nvCxnSpPr>
          <p:spPr bwMode="auto">
            <a:xfrm rot="5400000">
              <a:off x="4355487" y="27386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10" name="AutoShape 40"/>
            <p:cNvCxnSpPr>
              <a:cxnSpLocks noChangeShapeType="1"/>
              <a:stCxn id="11278" idx="2"/>
              <a:endCxn id="11286" idx="0"/>
            </p:cNvCxnSpPr>
            <p:nvPr/>
          </p:nvCxnSpPr>
          <p:spPr bwMode="auto">
            <a:xfrm rot="5400000">
              <a:off x="27177" y="14319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11" name="AutoShape 74"/>
            <p:cNvCxnSpPr>
              <a:cxnSpLocks noChangeShapeType="1"/>
              <a:stCxn id="11281" idx="2"/>
              <a:endCxn id="11286" idx="0"/>
            </p:cNvCxnSpPr>
            <p:nvPr/>
          </p:nvCxnSpPr>
          <p:spPr bwMode="auto">
            <a:xfrm rot="5400000">
              <a:off x="690752" y="7683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12" name="AutoShape 40"/>
            <p:cNvCxnSpPr>
              <a:cxnSpLocks noChangeShapeType="1"/>
              <a:stCxn id="11283" idx="2"/>
              <a:endCxn id="11291" idx="0"/>
            </p:cNvCxnSpPr>
            <p:nvPr/>
          </p:nvCxnSpPr>
          <p:spPr bwMode="auto">
            <a:xfrm rot="5400000">
              <a:off x="2683064" y="14319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13" name="AutoShape 74"/>
            <p:cNvCxnSpPr>
              <a:cxnSpLocks noChangeShapeType="1"/>
              <a:stCxn id="11284" idx="2"/>
              <a:endCxn id="11291" idx="0"/>
            </p:cNvCxnSpPr>
            <p:nvPr/>
          </p:nvCxnSpPr>
          <p:spPr bwMode="auto">
            <a:xfrm rot="5400000">
              <a:off x="3346639" y="7683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14" name="AutoShape 74"/>
            <p:cNvCxnSpPr>
              <a:cxnSpLocks noChangeShapeType="1"/>
              <a:stCxn id="11291" idx="2"/>
              <a:endCxn id="11294" idx="0"/>
            </p:cNvCxnSpPr>
            <p:nvPr/>
          </p:nvCxnSpPr>
          <p:spPr bwMode="auto">
            <a:xfrm rot="5400000">
              <a:off x="1355112" y="94220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15" name="AutoShape 40"/>
            <p:cNvCxnSpPr>
              <a:cxnSpLocks noChangeShapeType="1"/>
              <a:stCxn id="11286" idx="2"/>
              <a:endCxn id="11294" idx="0"/>
            </p:cNvCxnSpPr>
            <p:nvPr/>
          </p:nvCxnSpPr>
          <p:spPr bwMode="auto">
            <a:xfrm rot="5400000">
              <a:off x="27177" y="22701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965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FFFFFF"/>
      </a:accent3>
      <a:accent4>
        <a:srgbClr val="000000"/>
      </a:accent4>
      <a:accent5>
        <a:srgbClr val="C0C9D3"/>
      </a:accent5>
      <a:accent6>
        <a:srgbClr val="B98056"/>
      </a:accent6>
      <a:hlink>
        <a:srgbClr val="646464"/>
      </a:hlink>
      <a:folHlink>
        <a:srgbClr val="969696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FFFFFF"/>
      </a:accent3>
      <a:accent4>
        <a:srgbClr val="000000"/>
      </a:accent4>
      <a:accent5>
        <a:srgbClr val="C0C9D3"/>
      </a:accent5>
      <a:accent6>
        <a:srgbClr val="B98056"/>
      </a:accent6>
      <a:hlink>
        <a:srgbClr val="646464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Pages>0</Pages>
  <Words>1817</Words>
  <Characters>0</Characters>
  <Application>Microsoft Office PowerPoint</Application>
  <DocSecurity>0</DocSecurity>
  <PresentationFormat>全屏显示(4:3)</PresentationFormat>
  <Lines>0</Lines>
  <Paragraphs>1093</Paragraphs>
  <Slides>36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Office 主题​​</vt:lpstr>
      <vt:lpstr>Equation.3</vt:lpstr>
      <vt:lpstr>CUDA编程实训</vt:lpstr>
      <vt:lpstr>目录</vt:lpstr>
      <vt:lpstr>例1</vt:lpstr>
      <vt:lpstr>Parallel Reduction并行规约</vt:lpstr>
      <vt:lpstr>Parallel Reduction并行规约</vt:lpstr>
      <vt:lpstr>Parallel Reduction并行规约</vt:lpstr>
      <vt:lpstr>Parallel Reduction并行规约</vt:lpstr>
      <vt:lpstr>Parallel Reduction并行规约 CPU 实现</vt:lpstr>
      <vt:lpstr>Parallel Reduction并行规约</vt:lpstr>
      <vt:lpstr>PowerPoint 演示文稿</vt:lpstr>
      <vt:lpstr>PowerPoint 演示文稿</vt:lpstr>
      <vt:lpstr>PowerPoint 演示文稿</vt:lpstr>
      <vt:lpstr>PowerPoint 演示文稿</vt:lpstr>
      <vt:lpstr>Parallel Reduction并行规约</vt:lpstr>
      <vt:lpstr>Parallel Reduction并行规约</vt:lpstr>
      <vt:lpstr>Parallel Reduction并行规约</vt:lpstr>
      <vt:lpstr>Parallel Reduction并行规约</vt:lpstr>
      <vt:lpstr>Parallel Reduction并行规约</vt:lpstr>
      <vt:lpstr>例2</vt:lpstr>
      <vt:lpstr>Matrix Multiply</vt:lpstr>
      <vt:lpstr>Matrix Multiply</vt:lpstr>
      <vt:lpstr>Matrix Multiply:  CPU 实现</vt:lpstr>
      <vt:lpstr>Matrix Multiply:  GPU 实现</vt:lpstr>
      <vt:lpstr>Matrix Multiply:  GPU 实现</vt:lpstr>
      <vt:lpstr>Matrix Multiply:  GPU 实现</vt:lpstr>
      <vt:lpstr>Matrix Multiply</vt:lpstr>
      <vt:lpstr>Matrix Multiply:  GPU 实现</vt:lpstr>
      <vt:lpstr>Matrix Multiply: block</vt:lpstr>
      <vt:lpstr>Matrix Multiply : block</vt:lpstr>
      <vt:lpstr>Matrix Multiply : block</vt:lpstr>
      <vt:lpstr>提示 matrixMultiply  cpu block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c6</cp:lastModifiedBy>
  <cp:revision>404</cp:revision>
  <dcterms:created xsi:type="dcterms:W3CDTF">2011-01-13T18:17:00Z</dcterms:created>
  <dcterms:modified xsi:type="dcterms:W3CDTF">2014-12-20T00:19:19Z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6</vt:r8>
  </property>
  <property fmtid="{D5CDD505-2E9C-101B-9397-08002B2CF9AE}" pid="3" name="KSOProductBuildVer">
    <vt:lpwstr>2052-8.1.0.3483</vt:lpwstr>
  </property>
</Properties>
</file>