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21"/>
  </p:notesMasterIdLst>
  <p:handoutMasterIdLst>
    <p:handoutMasterId r:id="rId22"/>
  </p:handoutMasterIdLst>
  <p:sldIdLst>
    <p:sldId id="1017" r:id="rId5"/>
    <p:sldId id="1026" r:id="rId6"/>
    <p:sldId id="1031" r:id="rId7"/>
    <p:sldId id="1032" r:id="rId8"/>
    <p:sldId id="1033" r:id="rId9"/>
    <p:sldId id="1034" r:id="rId10"/>
    <p:sldId id="1035" r:id="rId11"/>
    <p:sldId id="1038" r:id="rId12"/>
    <p:sldId id="1036" r:id="rId13"/>
    <p:sldId id="1039" r:id="rId14"/>
    <p:sldId id="1040" r:id="rId15"/>
    <p:sldId id="1023" r:id="rId16"/>
    <p:sldId id="1041" r:id="rId17"/>
    <p:sldId id="1043" r:id="rId18"/>
    <p:sldId id="1042" r:id="rId19"/>
    <p:sldId id="1044" r:id="rId20"/>
  </p:sldIdLst>
  <p:sldSz cx="10972800" cy="6172200"/>
  <p:notesSz cx="7010400" cy="9296400"/>
  <p:defaultTextStyle>
    <a:defPPr>
      <a:defRPr lang="en-US"/>
    </a:defPPr>
    <a:lvl1pPr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056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112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166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214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5268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2324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199376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6429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6B900"/>
    <a:srgbClr val="73B900"/>
    <a:srgbClr val="299FE7"/>
    <a:srgbClr val="929292"/>
    <a:srgbClr val="4549F5"/>
    <a:srgbClr val="719DFF"/>
    <a:srgbClr val="6B2795"/>
    <a:srgbClr val="D429F1"/>
    <a:srgbClr val="00B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42" autoAdjust="0"/>
    <p:restoredTop sz="73903" autoAdjust="0"/>
  </p:normalViewPr>
  <p:slideViewPr>
    <p:cSldViewPr snapToGrid="0">
      <p:cViewPr>
        <p:scale>
          <a:sx n="100" d="100"/>
          <a:sy n="100" d="100"/>
        </p:scale>
        <p:origin x="-1212" y="168"/>
      </p:cViewPr>
      <p:guideLst>
        <p:guide orient="horz" pos="1944"/>
        <p:guide pos="3456"/>
      </p:guideLst>
    </p:cSldViewPr>
  </p:slideViewPr>
  <p:outlineViewPr>
    <p:cViewPr>
      <p:scale>
        <a:sx n="33" d="100"/>
        <a:sy n="33" d="100"/>
      </p:scale>
      <p:origin x="0" y="1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162" y="-7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TC_2010_8.5x11_Footer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8437851"/>
            <a:ext cx="7010400" cy="858550"/>
          </a:xfrm>
          <a:prstGeom prst="rect">
            <a:avLst/>
          </a:prstGeom>
        </p:spPr>
      </p:pic>
      <p:pic>
        <p:nvPicPr>
          <p:cNvPr id="7" name="Picture 6" descr="GTC_2010_8.5x11_Header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0" y="1"/>
            <a:ext cx="7010400" cy="104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12/20/2014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330565" y="0"/>
            <a:ext cx="4080851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r>
              <a:rPr lang="en-US" dirty="0" smtClean="0"/>
              <a:t>GPU Technology Conference. Presented by NVIDIA.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05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11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16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214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5268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24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76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29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19530C-30DE-44E9-9437-BF26CF5706F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88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33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33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 smtClean="0"/>
              <a:t>例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用到： </a:t>
            </a:r>
            <a:r>
              <a:rPr lang="en-US" altLang="zh-CN" sz="1100" dirty="0" smtClean="0"/>
              <a:t>register memory</a:t>
            </a:r>
            <a:r>
              <a:rPr lang="zh-CN" altLang="en-US" sz="1100" dirty="0" smtClean="0"/>
              <a:t>，常用的还有</a:t>
            </a:r>
            <a:r>
              <a:rPr lang="en-US" altLang="zh-CN" sz="1100" dirty="0" smtClean="0"/>
              <a:t>global/constant/shared memory</a:t>
            </a:r>
            <a:r>
              <a:rPr lang="zh-CN" altLang="en-US" sz="1100" dirty="0" smtClean="0"/>
              <a:t>，下面延伸介绍后面三种存储器的用法。</a:t>
            </a:r>
            <a:endParaRPr lang="en-US" altLang="zh-CN" sz="1100" dirty="0" smtClean="0"/>
          </a:p>
          <a:p>
            <a:endParaRPr lang="zh-CN" altLang="en-US" sz="1100" dirty="0" smtClean="0"/>
          </a:p>
          <a:p>
            <a:r>
              <a:rPr lang="zh-CN" altLang="en-US" sz="1100" dirty="0" smtClean="0"/>
              <a:t>例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升级：共享点坐标</a:t>
            </a:r>
            <a:endParaRPr lang="en-US" altLang="zh-CN" sz="1100" dirty="0" smtClean="0"/>
          </a:p>
          <a:p>
            <a:r>
              <a:rPr lang="en-US" altLang="zh-CN" sz="1100" dirty="0" smtClean="0"/>
              <a:t>global memory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constant memory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shared memory</a:t>
            </a:r>
            <a:r>
              <a:rPr lang="zh-CN" altLang="en-US" sz="1100" dirty="0" smtClean="0"/>
              <a:t>。</a:t>
            </a:r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C:\ProgramData\NVIDIA </a:t>
            </a:r>
            <a:r>
              <a:rPr lang="en-US" altLang="zh-CN" dirty="0" smtClean="0"/>
              <a:t>Corporation\CUDA Samples\v6.0\common\inc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helper_timer.h</a:t>
            </a:r>
          </a:p>
          <a:p>
            <a:r>
              <a:rPr lang="en-US" altLang="zh-CN" dirty="0" smtClean="0"/>
              <a:t>//#include &lt;exception.h&gt;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33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需求</a:t>
            </a:r>
            <a:r>
              <a:rPr lang="en-US" altLang="zh-CN" dirty="0" smtClean="0"/>
              <a:t>-</a:t>
            </a:r>
            <a:r>
              <a:rPr lang="zh-CN" altLang="en-US" dirty="0" smtClean="0"/>
              <a:t>大数据通用计算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原生</a:t>
            </a:r>
            <a:r>
              <a:rPr lang="en-US" altLang="zh-CN" dirty="0" smtClean="0"/>
              <a:t>-GPU</a:t>
            </a:r>
            <a:r>
              <a:rPr lang="zh-CN" altLang="en-US" dirty="0" smtClean="0"/>
              <a:t>高性能架构</a:t>
            </a:r>
          </a:p>
          <a:p>
            <a:r>
              <a:rPr lang="zh-CN" altLang="en-US" dirty="0" smtClean="0"/>
              <a:t>铺垫</a:t>
            </a:r>
            <a:r>
              <a:rPr lang="en-US" altLang="zh-CN" dirty="0" smtClean="0"/>
              <a:t>-</a:t>
            </a:r>
            <a:r>
              <a:rPr lang="zh-CN" altLang="en-US" dirty="0" smtClean="0"/>
              <a:t>前几代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编程</a:t>
            </a:r>
          </a:p>
          <a:p>
            <a:r>
              <a:rPr lang="zh-CN" altLang="en-US" dirty="0" smtClean="0"/>
              <a:t>共同造就了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诞生和发展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 -&gt;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，继承和扩展。扩展体现在：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关键字：函数类型、变量类型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变量存储：显存的分配、赋值、取值；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数组索引：线程</a:t>
            </a:r>
            <a:r>
              <a:rPr lang="en-US" altLang="zh-CN" dirty="0" smtClean="0"/>
              <a:t>ID</a:t>
            </a:r>
            <a:endParaRPr lang="zh-CN" altLang="en-US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函数声明与调用；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 smtClean="0"/>
              <a:t>例</a:t>
            </a:r>
            <a:r>
              <a:rPr lang="en-US" altLang="zh-CN" sz="1100" dirty="0" smtClean="0"/>
              <a:t>1</a:t>
            </a:r>
          </a:p>
          <a:p>
            <a:r>
              <a:rPr lang="zh-CN" altLang="en-US" sz="1100" dirty="0" smtClean="0"/>
              <a:t>计算点到多边形的距离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公式</a:t>
            </a:r>
            <a:endParaRPr lang="en-US" altLang="zh-CN" sz="1100" dirty="0" smtClean="0"/>
          </a:p>
          <a:p>
            <a:r>
              <a:rPr lang="en-US" altLang="zh-CN" sz="1100" dirty="0" smtClean="0"/>
              <a:t>d=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 (x1-x2)^2 + (y1-y2)^2 )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 smtClean="0"/>
              <a:t>例</a:t>
            </a:r>
            <a:r>
              <a:rPr lang="en-US" altLang="zh-CN" sz="1100" dirty="0" smtClean="0"/>
              <a:t>1</a:t>
            </a:r>
          </a:p>
          <a:p>
            <a:r>
              <a:rPr lang="zh-CN" altLang="en-US" sz="1100" dirty="0" smtClean="0"/>
              <a:t>计算点到多边形的距离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公式</a:t>
            </a:r>
            <a:endParaRPr lang="en-US" altLang="zh-CN" sz="1100" dirty="0" smtClean="0"/>
          </a:p>
          <a:p>
            <a:r>
              <a:rPr lang="en-US" altLang="zh-CN" sz="1100" dirty="0" smtClean="0"/>
              <a:t>d=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 (x1-x2)^2 + (y1-y2)^2 )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 smtClean="0"/>
              <a:t>C</a:t>
            </a:r>
            <a:r>
              <a:rPr lang="zh-CN" altLang="en-US" sz="1100" dirty="0" smtClean="0"/>
              <a:t>编程模型</a:t>
            </a:r>
            <a:endParaRPr lang="en-US" altLang="zh-CN" sz="1100" dirty="0" smtClean="0"/>
          </a:p>
          <a:p>
            <a:r>
              <a:rPr lang="zh-CN" altLang="en-US" sz="1100" dirty="0" smtClean="0"/>
              <a:t>关键字</a:t>
            </a:r>
            <a:endParaRPr lang="en-US" altLang="zh-CN" sz="1100" dirty="0" smtClean="0"/>
          </a:p>
          <a:p>
            <a:r>
              <a:rPr lang="zh-CN" altLang="en-US" sz="1100" dirty="0" smtClean="0"/>
              <a:t>变量存储</a:t>
            </a:r>
            <a:endParaRPr lang="en-US" altLang="zh-CN" sz="1100" dirty="0" smtClean="0"/>
          </a:p>
          <a:p>
            <a:r>
              <a:rPr lang="zh-CN" altLang="en-US" sz="1100" dirty="0" smtClean="0"/>
              <a:t>数组索引</a:t>
            </a:r>
            <a:endParaRPr lang="en-US" altLang="zh-CN" sz="1100" dirty="0" smtClean="0"/>
          </a:p>
          <a:p>
            <a:r>
              <a:rPr lang="zh-CN" altLang="en-US" sz="1100" dirty="0" smtClean="0"/>
              <a:t>函数声明与调用</a:t>
            </a:r>
            <a:endParaRPr lang="en-US" altLang="zh-CN" sz="1100" dirty="0" smtClean="0"/>
          </a:p>
          <a:p>
            <a:endParaRPr lang="en-US" altLang="zh-CN" sz="1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 smtClean="0"/>
              <a:t>C</a:t>
            </a:r>
            <a:r>
              <a:rPr lang="zh-CN" altLang="en-US" sz="1100" dirty="0" smtClean="0"/>
              <a:t>编程模型</a:t>
            </a:r>
            <a:endParaRPr lang="en-US" altLang="zh-CN" sz="1100" dirty="0" smtClean="0"/>
          </a:p>
          <a:p>
            <a:r>
              <a:rPr lang="zh-CN" altLang="en-US" sz="1100" dirty="0" smtClean="0"/>
              <a:t>关键字</a:t>
            </a:r>
            <a:endParaRPr lang="en-US" altLang="zh-CN" sz="1100" dirty="0" smtClean="0"/>
          </a:p>
          <a:p>
            <a:r>
              <a:rPr lang="zh-CN" altLang="en-US" sz="1100" dirty="0" smtClean="0"/>
              <a:t>变量存储</a:t>
            </a:r>
            <a:endParaRPr lang="en-US" altLang="zh-CN" sz="1100" dirty="0" smtClean="0"/>
          </a:p>
          <a:p>
            <a:r>
              <a:rPr lang="zh-CN" altLang="en-US" sz="1100" dirty="0" smtClean="0"/>
              <a:t>数组索引</a:t>
            </a:r>
            <a:endParaRPr lang="en-US" altLang="zh-CN" sz="1100" dirty="0" smtClean="0"/>
          </a:p>
          <a:p>
            <a:r>
              <a:rPr lang="zh-CN" altLang="en-US" sz="1100" dirty="0" smtClean="0"/>
              <a:t>函数声明与调用</a:t>
            </a:r>
            <a:endParaRPr lang="en-US" altLang="zh-CN" sz="1100" dirty="0" smtClean="0"/>
          </a:p>
          <a:p>
            <a:endParaRPr lang="en-US" altLang="zh-CN" sz="1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 smtClean="0"/>
              <a:t>例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用到： </a:t>
            </a:r>
            <a:r>
              <a:rPr lang="en-US" altLang="zh-CN" sz="1100" dirty="0" smtClean="0"/>
              <a:t>register memory</a:t>
            </a:r>
            <a:r>
              <a:rPr lang="zh-CN" altLang="en-US" sz="1100" dirty="0" smtClean="0"/>
              <a:t>，常用的还有</a:t>
            </a:r>
            <a:r>
              <a:rPr lang="en-US" altLang="zh-CN" sz="1100" dirty="0" smtClean="0"/>
              <a:t>global/constant/shared memory</a:t>
            </a:r>
            <a:r>
              <a:rPr lang="zh-CN" altLang="en-US" sz="1100" dirty="0" smtClean="0"/>
              <a:t>，下面延伸介绍后面三种存储器的用法。</a:t>
            </a:r>
            <a:endParaRPr lang="en-US" altLang="zh-CN" sz="1100" dirty="0" smtClean="0"/>
          </a:p>
          <a:p>
            <a:endParaRPr lang="zh-CN" altLang="en-US" sz="1100" dirty="0" smtClean="0"/>
          </a:p>
          <a:p>
            <a:r>
              <a:rPr lang="zh-CN" altLang="en-US" sz="1100" dirty="0" smtClean="0"/>
              <a:t>例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升级：共享点坐标</a:t>
            </a:r>
            <a:endParaRPr lang="en-US" altLang="zh-CN" sz="1100" dirty="0" smtClean="0"/>
          </a:p>
          <a:p>
            <a:r>
              <a:rPr lang="en-US" altLang="zh-CN" sz="1100" dirty="0" smtClean="0"/>
              <a:t>global memory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constant memory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shared memory</a:t>
            </a:r>
            <a:r>
              <a:rPr lang="zh-CN" altLang="en-US" sz="1100" dirty="0" smtClean="0"/>
              <a:t>。</a:t>
            </a:r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 smtClean="0"/>
              <a:t>C</a:t>
            </a:r>
            <a:r>
              <a:rPr lang="zh-CN" altLang="en-US" sz="1100" dirty="0" smtClean="0"/>
              <a:t>编程模型</a:t>
            </a:r>
            <a:endParaRPr lang="en-US" altLang="zh-CN" sz="1100" dirty="0" smtClean="0"/>
          </a:p>
          <a:p>
            <a:r>
              <a:rPr lang="zh-CN" altLang="en-US" sz="1100" dirty="0" smtClean="0"/>
              <a:t>关键字</a:t>
            </a:r>
            <a:endParaRPr lang="en-US" altLang="zh-CN" sz="1100" dirty="0" smtClean="0"/>
          </a:p>
          <a:p>
            <a:r>
              <a:rPr lang="zh-CN" altLang="en-US" sz="1100" dirty="0" smtClean="0"/>
              <a:t>变量存储</a:t>
            </a:r>
            <a:endParaRPr lang="en-US" altLang="zh-CN" sz="1100" dirty="0" smtClean="0"/>
          </a:p>
          <a:p>
            <a:r>
              <a:rPr lang="zh-CN" altLang="en-US" sz="1100" dirty="0" smtClean="0"/>
              <a:t>数组索引</a:t>
            </a:r>
            <a:endParaRPr lang="en-US" altLang="zh-CN" sz="1100" dirty="0" smtClean="0"/>
          </a:p>
          <a:p>
            <a:r>
              <a:rPr lang="zh-CN" altLang="en-US" sz="1100" dirty="0" smtClean="0"/>
              <a:t>函数声明与调用</a:t>
            </a:r>
            <a:endParaRPr lang="en-US" altLang="zh-CN" sz="1100" dirty="0" smtClean="0"/>
          </a:p>
          <a:p>
            <a:endParaRPr lang="en-US" altLang="zh-CN" sz="1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结果验证， 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各执行一遍，对比结果；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2862" y="5137528"/>
            <a:ext cx="9018311" cy="452432"/>
          </a:xfrm>
        </p:spPr>
        <p:txBody>
          <a:bodyPr anchor="b"/>
          <a:lstStyle>
            <a:lvl1pPr algn="l">
              <a:defRPr sz="2600" b="0" cap="all" baseline="0">
                <a:solidFill>
                  <a:schemeClr val="tx2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Trebuchet MS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pic>
        <p:nvPicPr>
          <p:cNvPr id="2" name="Picture 1" descr="leadtek_nvidia_1200x67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181344"/>
          </a:xfrm>
          <a:prstGeom prst="rect">
            <a:avLst/>
          </a:prstGeom>
        </p:spPr>
      </p:pic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92862" y="5470944"/>
            <a:ext cx="9018311" cy="400110"/>
          </a:xfrm>
        </p:spPr>
        <p:txBody>
          <a:bodyPr wrap="square" anchor="t">
            <a:spAutoFit/>
          </a:bodyPr>
          <a:lstStyle>
            <a:lvl1pPr marL="0" indent="0" algn="l">
              <a:buFontTx/>
              <a:buNone/>
              <a:defRPr sz="2000" b="0"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439863"/>
            <a:ext cx="4945063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000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738" y="1439863"/>
            <a:ext cx="4945062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000" b="1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 b="1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3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ottom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5151344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3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op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f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92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5.jpe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0" b="3828"/>
          <a:stretch/>
        </p:blipFill>
        <p:spPr>
          <a:xfrm>
            <a:off x="0" y="0"/>
            <a:ext cx="10984268" cy="6172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247650"/>
            <a:ext cx="10055972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1439863"/>
            <a:ext cx="100425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858674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3B900"/>
          </a:solidFill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 sz="2400" b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9144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 sz="2000" b="0">
          <a:solidFill>
            <a:schemeClr val="tx1"/>
          </a:solidFill>
          <a:latin typeface="Trebuchet MS" pitchFamily="34" charset="0"/>
        </a:defRPr>
      </a:lvl2pPr>
      <a:lvl3pPr marL="1371600" indent="-282575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 sz="1800" b="0">
          <a:solidFill>
            <a:schemeClr val="tx1"/>
          </a:solidFill>
          <a:latin typeface="Trebuchet MS" pitchFamily="34" charset="0"/>
        </a:defRPr>
      </a:lvl3pPr>
      <a:lvl4pPr marL="177482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9139" y="1530614"/>
            <a:ext cx="5805267" cy="97872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  <a:effectLst/>
              </a:rPr>
              <a:t>CUDA</a:t>
            </a:r>
            <a:r>
              <a:rPr lang="zh-CN" altLang="en-US" sz="3200" b="1" dirty="0" smtClean="0">
                <a:solidFill>
                  <a:schemeClr val="tx1"/>
                </a:solidFill>
                <a:effectLst/>
              </a:rPr>
              <a:t>编程入门与编程技巧</a:t>
            </a:r>
            <a:r>
              <a:rPr lang="en-US" altLang="zh-CN" sz="3200" b="1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zh-CN" sz="3200" b="1" dirty="0" smtClean="0">
                <a:solidFill>
                  <a:schemeClr val="tx1"/>
                </a:solidFill>
                <a:effectLst/>
              </a:rPr>
            </a:br>
            <a:r>
              <a:rPr lang="en-US" altLang="zh-CN" sz="32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lang="zh-CN" altLang="en-US" sz="3200" b="1" dirty="0" smtClean="0">
                <a:solidFill>
                  <a:schemeClr val="tx1"/>
                </a:solidFill>
                <a:effectLst/>
              </a:rPr>
              <a:t>上机实验</a:t>
            </a:r>
            <a:endParaRPr lang="en-US" sz="3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68519" y="3655674"/>
            <a:ext cx="9018311" cy="769441"/>
          </a:xfrm>
        </p:spPr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刘寿生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2014/12</a:t>
            </a:r>
            <a:endParaRPr 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60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zh-CN" altLang="en-US" dirty="0"/>
              <a:t>存储模型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800" dirty="0"/>
              <a:t>示例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7" y="692686"/>
            <a:ext cx="4489698" cy="530304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075" y="707420"/>
            <a:ext cx="4279806" cy="528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1933575"/>
            <a:ext cx="52768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39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zh-CN" altLang="en-US" dirty="0"/>
              <a:t>存储模型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800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/>
          </a:p>
          <a:p>
            <a:endParaRPr lang="en-US" altLang="zh-CN" sz="32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698276"/>
              </p:ext>
            </p:extLst>
          </p:nvPr>
        </p:nvGraphicFramePr>
        <p:xfrm>
          <a:off x="969913" y="1596831"/>
          <a:ext cx="8985249" cy="342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083"/>
                <a:gridCol w="2995083"/>
                <a:gridCol w="2995083"/>
              </a:tblGrid>
              <a:tr h="6851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声明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赋值</a:t>
                      </a:r>
                      <a:endParaRPr lang="zh-CN" altLang="en-US" sz="3600" dirty="0"/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solidFill>
                            <a:schemeClr val="bg1"/>
                          </a:solidFill>
                        </a:rPr>
                        <a:t>register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A000A0"/>
                          </a:solidFill>
                          <a:latin typeface="新宋体"/>
                          <a:ea typeface="新宋体"/>
                          <a:cs typeface="+mn-cs"/>
                        </a:rPr>
                        <a:t>device</a:t>
                      </a:r>
                      <a:endParaRPr lang="zh-CN" altLang="en-US" sz="1800" kern="1200" dirty="0">
                        <a:solidFill>
                          <a:srgbClr val="A000A0"/>
                        </a:solidFill>
                        <a:latin typeface="新宋体"/>
                        <a:ea typeface="新宋体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A000A0"/>
                          </a:solidFill>
                          <a:latin typeface="新宋体"/>
                          <a:ea typeface="新宋体"/>
                          <a:cs typeface="+mn-cs"/>
                        </a:rPr>
                        <a:t>device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solidFill>
                            <a:schemeClr val="bg1"/>
                          </a:solidFill>
                        </a:rPr>
                        <a:t>global</a:t>
                      </a:r>
                      <a:endParaRPr lang="zh-CN" altLang="en-US" sz="32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rgbClr val="A000A0"/>
                          </a:solidFill>
                          <a:latin typeface="新宋体"/>
                          <a:ea typeface="新宋体"/>
                          <a:cs typeface="+mn-cs"/>
                        </a:rPr>
                        <a:t>host</a:t>
                      </a: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cudaMemcpy</a:t>
                      </a:r>
                      <a:endParaRPr lang="en-US" altLang="zh-CN" sz="1800" dirty="0" smtClean="0">
                        <a:solidFill>
                          <a:srgbClr val="880000"/>
                        </a:solidFill>
                        <a:latin typeface="新宋体"/>
                        <a:ea typeface="新宋体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solidFill>
                            <a:schemeClr val="bg1"/>
                          </a:solidFill>
                        </a:rPr>
                        <a:t>constant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rgbClr val="A000A0"/>
                          </a:solidFill>
                          <a:latin typeface="新宋体"/>
                          <a:ea typeface="新宋体"/>
                          <a:cs typeface="+mn-cs"/>
                        </a:rPr>
                        <a:t>global</a:t>
                      </a: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cudaMemcpyToSymbol</a:t>
                      </a:r>
                      <a:endParaRPr lang="en-US" altLang="zh-CN" sz="1800" dirty="0" smtClean="0">
                        <a:solidFill>
                          <a:srgbClr val="880000"/>
                        </a:solidFill>
                        <a:latin typeface="新宋体"/>
                        <a:ea typeface="新宋体"/>
                      </a:endParaRPr>
                    </a:p>
                    <a:p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solidFill>
                            <a:schemeClr val="bg1"/>
                          </a:solidFill>
                        </a:rPr>
                        <a:t>shared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A000A0"/>
                          </a:solidFill>
                          <a:latin typeface="新宋体"/>
                          <a:ea typeface="新宋体"/>
                          <a:cs typeface="+mn-cs"/>
                        </a:rPr>
                        <a:t>device</a:t>
                      </a:r>
                      <a:endParaRPr lang="en-US" altLang="zh-CN" sz="1800" dirty="0" smtClean="0">
                        <a:solidFill>
                          <a:srgbClr val="A000A0"/>
                        </a:solidFill>
                        <a:latin typeface="新宋体"/>
                        <a:ea typeface="新宋体"/>
                      </a:endParaRP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__</a:t>
                      </a:r>
                      <a:r>
                        <a:rPr lang="en-US" altLang="zh-CN" sz="1800" dirty="0" err="1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syncthreads</a:t>
                      </a:r>
                      <a:r>
                        <a:rPr lang="en-US" altLang="zh-CN" sz="1800" dirty="0" smtClean="0">
                          <a:solidFill>
                            <a:prstClr val="black"/>
                          </a:solidFill>
                          <a:latin typeface="新宋体"/>
                          <a:ea typeface="新宋体"/>
                        </a:rPr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32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zh-CN" altLang="zh-CN" dirty="0"/>
              <a:t>技巧</a:t>
            </a:r>
            <a:r>
              <a:rPr lang="en-US" altLang="zh-CN" dirty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2" y="1504334"/>
            <a:ext cx="4254657" cy="461269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056"/>
            <a:r>
              <a:rPr lang="zh-CN" altLang="en-US" sz="3600" kern="1200" dirty="0"/>
              <a:t>异常处理</a:t>
            </a:r>
            <a:endParaRPr lang="en-US" altLang="zh-CN" sz="3600" kern="1200" dirty="0"/>
          </a:p>
          <a:p>
            <a:pPr lvl="1" defTabSz="457056"/>
            <a:r>
              <a:rPr lang="zh-CN" altLang="zh-CN" sz="2800" kern="1200" dirty="0">
                <a:ea typeface="MS PGothic" pitchFamily="34" charset="-128"/>
                <a:cs typeface="+mn-cs"/>
              </a:rPr>
              <a:t>结果验证</a:t>
            </a:r>
            <a:endParaRPr lang="en-US" altLang="zh-CN" sz="2800" kern="1200" dirty="0">
              <a:ea typeface="MS PGothic" pitchFamily="34" charset="-128"/>
              <a:cs typeface="+mn-cs"/>
            </a:endParaRPr>
          </a:p>
          <a:p>
            <a:pPr lvl="1" defTabSz="457056"/>
            <a:r>
              <a:rPr lang="zh-CN" altLang="zh-CN" sz="2800" kern="1200" dirty="0">
                <a:ea typeface="MS PGothic" pitchFamily="34" charset="-128"/>
                <a:cs typeface="+mn-cs"/>
              </a:rPr>
              <a:t>错误定位</a:t>
            </a:r>
            <a:endParaRPr lang="en-US" altLang="zh-CN" sz="2800" kern="1200" dirty="0">
              <a:ea typeface="MS PGothic" pitchFamily="34" charset="-128"/>
              <a:cs typeface="+mn-cs"/>
            </a:endParaRPr>
          </a:p>
          <a:p>
            <a:pPr lvl="1" defTabSz="457056"/>
            <a:endParaRPr lang="en-US" altLang="zh-CN" sz="2800" kern="1200" dirty="0">
              <a:ea typeface="MS PGothic" pitchFamily="34" charset="-128"/>
              <a:cs typeface="+mn-cs"/>
            </a:endParaRPr>
          </a:p>
          <a:p>
            <a:pPr defTabSz="457056"/>
            <a:r>
              <a:rPr lang="zh-CN" altLang="en-US" sz="3600" kern="1200" dirty="0"/>
              <a:t>线程配置</a:t>
            </a:r>
            <a:endParaRPr lang="en-US" altLang="zh-CN" sz="3600" kern="1200" dirty="0"/>
          </a:p>
          <a:p>
            <a:pPr lvl="1" defTabSz="457056"/>
            <a:r>
              <a:rPr lang="zh-CN" altLang="zh-CN" sz="2800" kern="1200" dirty="0">
                <a:ea typeface="MS PGothic" pitchFamily="34" charset="-128"/>
                <a:cs typeface="+mn-cs"/>
              </a:rPr>
              <a:t>线程数目</a:t>
            </a:r>
            <a:r>
              <a:rPr lang="en-US" altLang="zh-CN" sz="2800" kern="1200" dirty="0">
                <a:ea typeface="MS PGothic" pitchFamily="34" charset="-128"/>
                <a:cs typeface="+mn-cs"/>
              </a:rPr>
              <a:t>32</a:t>
            </a:r>
            <a:r>
              <a:rPr lang="zh-CN" altLang="zh-CN" sz="2800" kern="1200" dirty="0">
                <a:ea typeface="MS PGothic" pitchFamily="34" charset="-128"/>
                <a:cs typeface="+mn-cs"/>
              </a:rPr>
              <a:t>的倍数</a:t>
            </a:r>
            <a:endParaRPr lang="en-US" altLang="zh-CN" sz="2800" kern="1200" dirty="0">
              <a:ea typeface="MS PGothic" pitchFamily="34" charset="-128"/>
              <a:cs typeface="+mn-cs"/>
            </a:endParaRPr>
          </a:p>
          <a:p>
            <a:pPr lvl="1" defTabSz="457056"/>
            <a:r>
              <a:rPr lang="zh-CN" altLang="zh-CN" sz="2800" kern="1200" dirty="0">
                <a:ea typeface="MS PGothic" pitchFamily="34" charset="-128"/>
                <a:cs typeface="+mn-cs"/>
              </a:rPr>
              <a:t>线程数目超过阈值</a:t>
            </a:r>
            <a:endParaRPr lang="en-US" altLang="zh-CN" sz="2800" kern="1200" dirty="0">
              <a:ea typeface="MS PGothic" pitchFamily="34" charset="-128"/>
              <a:cs typeface="+mn-cs"/>
            </a:endParaRPr>
          </a:p>
          <a:p>
            <a:pPr defTabSz="457056"/>
            <a:endParaRPr lang="en-US" sz="2800" kern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79566" y="1460090"/>
            <a:ext cx="4107657" cy="466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en-US" sz="3600" dirty="0" smtClean="0"/>
              <a:t>测时</a:t>
            </a:r>
            <a:r>
              <a:rPr lang="zh-CN" altLang="en-US" sz="3600" dirty="0"/>
              <a:t>对比</a:t>
            </a:r>
            <a:endParaRPr lang="en-US" altLang="zh-CN" sz="3600" dirty="0"/>
          </a:p>
          <a:p>
            <a:pPr lvl="1"/>
            <a:r>
              <a:rPr lang="zh-CN" altLang="en-US" sz="2800" dirty="0"/>
              <a:t>调用</a:t>
            </a:r>
            <a:r>
              <a:rPr lang="en-US" altLang="zh-CN" sz="2800" dirty="0" err="1"/>
              <a:t>helper_timer.h</a:t>
            </a:r>
            <a:r>
              <a:rPr lang="en-US" altLang="zh-CN" sz="2800" dirty="0"/>
              <a:t> </a:t>
            </a:r>
          </a:p>
          <a:p>
            <a:pPr lvl="1"/>
            <a:r>
              <a:rPr lang="zh-CN" altLang="en-US" sz="2800" dirty="0"/>
              <a:t>注意</a:t>
            </a:r>
            <a:r>
              <a:rPr lang="en-US" altLang="zh-CN" sz="2800" dirty="0"/>
              <a:t>Synchronize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lvl="1"/>
            <a:r>
              <a:rPr lang="zh-CN" altLang="en-US" sz="2800" dirty="0"/>
              <a:t>线程数目</a:t>
            </a:r>
            <a:r>
              <a:rPr lang="en-US" altLang="zh-CN" sz="2800" dirty="0"/>
              <a:t>(</a:t>
            </a:r>
            <a:r>
              <a:rPr lang="zh-CN" altLang="en-US" sz="2800" dirty="0"/>
              <a:t>问题规模</a:t>
            </a:r>
            <a:r>
              <a:rPr lang="en-US" altLang="zh-CN" sz="2800" dirty="0"/>
              <a:t>)</a:t>
            </a:r>
            <a:r>
              <a:rPr lang="zh-CN" altLang="en-US" sz="2800" dirty="0"/>
              <a:t>多大时，</a:t>
            </a:r>
            <a:r>
              <a:rPr lang="en-US" altLang="zh-CN" sz="2800" dirty="0"/>
              <a:t>GPU</a:t>
            </a:r>
            <a:r>
              <a:rPr lang="zh-CN" altLang="en-US" sz="2800" dirty="0"/>
              <a:t>发挥的性能赶超</a:t>
            </a:r>
            <a:r>
              <a:rPr lang="en-US" altLang="zh-CN" sz="2800" dirty="0"/>
              <a:t>CPU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endParaRPr lang="en-US" altLang="zh-CN" sz="2800" dirty="0"/>
          </a:p>
          <a:p>
            <a:pPr lvl="1"/>
            <a:endParaRPr lang="en-US" altLang="zh-CN" sz="2800" dirty="0" smtClean="0"/>
          </a:p>
          <a:p>
            <a:pPr marL="571500" lvl="1" indent="0">
              <a:buNone/>
            </a:pP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9163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zh-CN" altLang="zh-CN" dirty="0"/>
              <a:t>技巧</a:t>
            </a:r>
            <a:r>
              <a:rPr lang="en-US" altLang="zh-CN" dirty="0"/>
              <a:t>Tips</a:t>
            </a:r>
            <a:br>
              <a:rPr lang="en-US" altLang="zh-CN" dirty="0"/>
            </a:br>
            <a:r>
              <a:rPr lang="zh-CN" altLang="en-US" sz="2800" dirty="0" smtClean="0"/>
              <a:t>异常处理</a:t>
            </a:r>
            <a:endParaRPr lang="zh-CN" altLang="en-US" sz="28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549" y="1169068"/>
            <a:ext cx="56292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226842"/>
            <a:ext cx="729615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072" y="3555579"/>
            <a:ext cx="33242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82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439" y="1646837"/>
            <a:ext cx="59055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926" y="4369065"/>
            <a:ext cx="49625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zh-CN" altLang="zh-CN" dirty="0"/>
              <a:t>技巧</a:t>
            </a:r>
            <a:r>
              <a:rPr lang="en-US" altLang="zh-CN" dirty="0"/>
              <a:t>Tips</a:t>
            </a:r>
            <a:br>
              <a:rPr lang="en-US" altLang="zh-CN" dirty="0"/>
            </a:br>
            <a:r>
              <a:rPr lang="zh-CN" altLang="en-US" sz="2800" dirty="0" smtClean="0"/>
              <a:t>线程配置</a:t>
            </a:r>
            <a:r>
              <a:rPr lang="en-US" altLang="zh-CN" sz="2800" dirty="0"/>
              <a:t>——</a:t>
            </a:r>
            <a:r>
              <a:rPr lang="en-US" altLang="zh-CN" sz="2800" dirty="0" smtClean="0"/>
              <a:t>32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倍数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982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zh-CN" altLang="zh-CN" dirty="0" smtClean="0"/>
              <a:t>技巧</a:t>
            </a:r>
            <a:r>
              <a:rPr lang="en-US" altLang="zh-CN" dirty="0" smtClean="0"/>
              <a:t>Tips</a:t>
            </a:r>
            <a:br>
              <a:rPr lang="en-US" altLang="zh-CN" dirty="0" smtClean="0"/>
            </a:br>
            <a:r>
              <a:rPr lang="zh-CN" altLang="en-US" sz="2800" dirty="0" smtClean="0"/>
              <a:t>线程配置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超过阈值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79" y="1439863"/>
            <a:ext cx="4928085" cy="4252912"/>
          </a:xfrm>
        </p:spPr>
        <p:txBody>
          <a:bodyPr/>
          <a:lstStyle/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n = 10000000;</a:t>
            </a:r>
          </a:p>
          <a:p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             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n = 10000000</a:t>
            </a:r>
            <a:r>
              <a:rPr lang="en-US" altLang="zh-CN" b="1" dirty="0">
                <a:solidFill>
                  <a:srgbClr val="FFFF00"/>
                </a:solidFill>
              </a:rPr>
              <a:t>0</a:t>
            </a:r>
            <a:r>
              <a:rPr lang="en-US" altLang="zh-CN" dirty="0"/>
              <a:t>;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005" y="1915028"/>
            <a:ext cx="36576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 bwMode="auto">
          <a:xfrm>
            <a:off x="1196005" y="2831425"/>
            <a:ext cx="8496300" cy="320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40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zh-CN" altLang="zh-CN" dirty="0"/>
              <a:t>技巧</a:t>
            </a:r>
            <a:r>
              <a:rPr lang="en-US" altLang="zh-CN" dirty="0"/>
              <a:t>Tips</a:t>
            </a:r>
            <a:br>
              <a:rPr lang="en-US" altLang="zh-CN" dirty="0"/>
            </a:br>
            <a:r>
              <a:rPr lang="zh-CN" altLang="en-US" sz="2800" dirty="0" smtClean="0"/>
              <a:t>测时对比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185863"/>
            <a:ext cx="680085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825" y="2152650"/>
            <a:ext cx="18002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8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9490" y="1439863"/>
            <a:ext cx="4816476" cy="4252912"/>
          </a:xfrm>
        </p:spPr>
        <p:txBody>
          <a:bodyPr/>
          <a:lstStyle/>
          <a:p>
            <a:r>
              <a:rPr lang="zh-CN" altLang="en-US" sz="3200" dirty="0" smtClean="0"/>
              <a:t>讲员简介</a:t>
            </a:r>
            <a:endParaRPr lang="en-US" altLang="zh-CN" sz="3200" dirty="0" smtClean="0"/>
          </a:p>
          <a:p>
            <a:r>
              <a:rPr lang="zh-CN" altLang="en-US" sz="3200" dirty="0" smtClean="0"/>
              <a:t>编程模型回顾</a:t>
            </a:r>
            <a:endParaRPr lang="en-US" altLang="zh-CN" sz="3200" dirty="0" smtClean="0"/>
          </a:p>
          <a:p>
            <a:r>
              <a:rPr lang="en-US" altLang="zh-CN" sz="3200" dirty="0" smtClean="0"/>
              <a:t>C</a:t>
            </a:r>
            <a:r>
              <a:rPr lang="zh-CN" altLang="en-US" sz="3200" dirty="0" smtClean="0"/>
              <a:t>移植</a:t>
            </a:r>
            <a:r>
              <a:rPr lang="en-US" sz="3200" dirty="0" smtClean="0"/>
              <a:t>CUDA</a:t>
            </a:r>
          </a:p>
          <a:p>
            <a:r>
              <a:rPr lang="zh-CN" altLang="en-US" sz="3200" dirty="0" smtClean="0"/>
              <a:t>存储模型</a:t>
            </a:r>
            <a:r>
              <a:rPr lang="zh-CN" altLang="en-US" sz="3200" dirty="0"/>
              <a:t>示例</a:t>
            </a:r>
            <a:endParaRPr lang="en-US" altLang="zh-CN" sz="3200" dirty="0" smtClean="0"/>
          </a:p>
          <a:p>
            <a:r>
              <a:rPr lang="zh-CN" altLang="en-US" sz="3200" dirty="0" smtClean="0"/>
              <a:t>技巧</a:t>
            </a:r>
            <a:r>
              <a:rPr lang="en-US" altLang="zh-CN" sz="3200" dirty="0" smtClean="0"/>
              <a:t>Tips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练习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讲</a:t>
            </a:r>
            <a:r>
              <a:rPr lang="zh-CN" altLang="en-US" dirty="0" smtClean="0"/>
              <a:t>员简介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r>
              <a:rPr lang="en-US" altLang="zh-CN" sz="3200" dirty="0" smtClean="0"/>
              <a:t>2006——</a:t>
            </a:r>
            <a:r>
              <a:rPr lang="zh-CN" altLang="en-US" sz="3200" dirty="0"/>
              <a:t>承接</a:t>
            </a:r>
            <a:r>
              <a:rPr lang="en-US" altLang="zh-CN" sz="3200" dirty="0"/>
              <a:t>OpenGL</a:t>
            </a:r>
            <a:r>
              <a:rPr lang="zh-CN" altLang="en-US" sz="3200" dirty="0"/>
              <a:t>项目，涉及</a:t>
            </a:r>
            <a:r>
              <a:rPr lang="en-US" altLang="zh-CN" sz="3200" dirty="0" smtClean="0"/>
              <a:t>GLSL/CG</a:t>
            </a:r>
          </a:p>
          <a:p>
            <a:r>
              <a:rPr lang="en-US" altLang="zh-CN" sz="3200" dirty="0" smtClean="0"/>
              <a:t>2010——</a:t>
            </a:r>
            <a:r>
              <a:rPr lang="zh-CN" altLang="en-US" sz="3200" dirty="0"/>
              <a:t>涉足</a:t>
            </a:r>
            <a:r>
              <a:rPr lang="en-US" altLang="zh-CN" sz="3200" dirty="0"/>
              <a:t>CUDA</a:t>
            </a:r>
            <a:r>
              <a:rPr lang="zh-CN" altLang="en-US" sz="3200" dirty="0"/>
              <a:t>编程</a:t>
            </a:r>
            <a:endParaRPr lang="en-US" altLang="zh-CN" sz="3200" dirty="0" smtClean="0"/>
          </a:p>
          <a:p>
            <a:r>
              <a:rPr lang="en-US" altLang="zh-CN" sz="3200" dirty="0" smtClean="0"/>
              <a:t>2014</a:t>
            </a:r>
            <a:r>
              <a:rPr lang="en-US" altLang="zh-CN" sz="3200" dirty="0"/>
              <a:t>——</a:t>
            </a:r>
            <a:r>
              <a:rPr lang="zh-CN" altLang="en-US" sz="3200" dirty="0"/>
              <a:t>加入周斌老师科研和培训</a:t>
            </a:r>
            <a:r>
              <a:rPr lang="zh-CN" altLang="en-US" sz="3200" dirty="0" smtClean="0"/>
              <a:t>团队</a:t>
            </a:r>
            <a:endParaRPr lang="en-US" altLang="zh-CN" sz="3200" dirty="0" smtClean="0"/>
          </a:p>
          <a:p>
            <a:r>
              <a:rPr lang="zh-CN" altLang="en-US" sz="3200" dirty="0" smtClean="0"/>
              <a:t>任职</a:t>
            </a:r>
            <a:r>
              <a:rPr lang="zh-CN" altLang="en-US" sz="3200" dirty="0"/>
              <a:t>助理研究员和</a:t>
            </a:r>
            <a:r>
              <a:rPr lang="en-US" altLang="zh-CN" sz="3200" dirty="0"/>
              <a:t>CUDA</a:t>
            </a:r>
            <a:r>
              <a:rPr lang="zh-CN" altLang="en-US" sz="3200" dirty="0"/>
              <a:t>培训</a:t>
            </a:r>
            <a:r>
              <a:rPr lang="zh-CN" altLang="en-US" sz="3200" dirty="0" smtClean="0"/>
              <a:t>师</a:t>
            </a:r>
            <a:endParaRPr lang="zh-CN" alt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/>
              <a:t>风格：</a:t>
            </a:r>
            <a:endParaRPr lang="en-US" altLang="zh-CN" sz="3200" dirty="0" smtClean="0"/>
          </a:p>
          <a:p>
            <a:r>
              <a:rPr lang="zh-CN" altLang="en-US" sz="3200" dirty="0" smtClean="0"/>
              <a:t>周老师</a:t>
            </a:r>
            <a:r>
              <a:rPr lang="zh-CN" altLang="en-US" sz="3200" dirty="0"/>
              <a:t>之中英</a:t>
            </a:r>
            <a:r>
              <a:rPr lang="zh-CN" altLang="en-US" sz="3200" dirty="0" smtClean="0"/>
              <a:t>混合 </a:t>
            </a:r>
            <a:endParaRPr lang="en-US" altLang="zh-CN" sz="3200" dirty="0" smtClean="0"/>
          </a:p>
          <a:p>
            <a:r>
              <a:rPr lang="zh-CN" altLang="en-US" sz="3200" dirty="0"/>
              <a:t>孙鑫之边讲边</a:t>
            </a:r>
            <a:r>
              <a:rPr lang="zh-CN" altLang="en-US" sz="3200" dirty="0" smtClean="0"/>
              <a:t>练 </a:t>
            </a:r>
            <a:endParaRPr lang="en-US" altLang="zh-CN" sz="3200" dirty="0" smtClean="0"/>
          </a:p>
          <a:p>
            <a:r>
              <a:rPr lang="en-US" sz="3200" dirty="0" smtClean="0"/>
              <a:t>NEHE</a:t>
            </a:r>
            <a:r>
              <a:rPr lang="zh-CN" altLang="en-US" sz="3200" dirty="0" smtClean="0"/>
              <a:t>之</a:t>
            </a:r>
            <a:r>
              <a:rPr lang="zh-CN" altLang="en-US" sz="3200" dirty="0"/>
              <a:t>增量</a:t>
            </a:r>
            <a:r>
              <a:rPr lang="zh-CN" altLang="en-US" sz="3200" dirty="0" smtClean="0"/>
              <a:t>学习 </a:t>
            </a:r>
            <a:endParaRPr lang="en-US" sz="3200" dirty="0" smtClean="0"/>
          </a:p>
          <a:p>
            <a:r>
              <a:rPr lang="en-US" altLang="zh-CN" sz="3200" dirty="0"/>
              <a:t>GIT</a:t>
            </a:r>
            <a:r>
              <a:rPr lang="zh-CN" altLang="en-US" sz="3200" dirty="0"/>
              <a:t>之版本</a:t>
            </a:r>
            <a:r>
              <a:rPr lang="zh-CN" altLang="en-US" sz="3200" dirty="0" smtClean="0"/>
              <a:t>递进 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93515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编程模型回顾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r>
              <a:rPr lang="zh-CN" altLang="en-US" sz="3200" dirty="0" smtClean="0"/>
              <a:t>需求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大</a:t>
            </a:r>
            <a:r>
              <a:rPr lang="zh-CN" altLang="en-US" sz="3200" dirty="0"/>
              <a:t>数据通用</a:t>
            </a:r>
            <a:r>
              <a:rPr lang="zh-CN" altLang="en-US" sz="3200" dirty="0" smtClean="0"/>
              <a:t>计算</a:t>
            </a:r>
            <a:endParaRPr lang="en-US" altLang="zh-CN" sz="3200" dirty="0" smtClean="0"/>
          </a:p>
          <a:p>
            <a:r>
              <a:rPr lang="zh-CN" altLang="en-US" sz="3200" dirty="0"/>
              <a:t>原生</a:t>
            </a:r>
            <a:r>
              <a:rPr lang="en-US" altLang="zh-CN" sz="3200" dirty="0"/>
              <a:t>-GPU</a:t>
            </a:r>
            <a:r>
              <a:rPr lang="zh-CN" altLang="en-US" sz="3200" dirty="0"/>
              <a:t>高性能</a:t>
            </a:r>
            <a:r>
              <a:rPr lang="zh-CN" altLang="en-US" sz="3200" dirty="0" smtClean="0"/>
              <a:t>架构</a:t>
            </a:r>
            <a:endParaRPr lang="en-US" altLang="zh-CN" sz="3200" dirty="0" smtClean="0"/>
          </a:p>
          <a:p>
            <a:r>
              <a:rPr lang="zh-CN" altLang="en-US" sz="3200" dirty="0"/>
              <a:t>铺垫</a:t>
            </a:r>
            <a:r>
              <a:rPr lang="en-US" altLang="zh-CN" sz="3200" dirty="0"/>
              <a:t>-</a:t>
            </a:r>
            <a:r>
              <a:rPr lang="zh-CN" altLang="en-US" sz="3200" dirty="0"/>
              <a:t>前几代</a:t>
            </a:r>
            <a:r>
              <a:rPr lang="en-US" altLang="zh-CN" sz="3200" dirty="0"/>
              <a:t>GPU</a:t>
            </a:r>
            <a:r>
              <a:rPr lang="zh-CN" altLang="en-US" sz="3200" dirty="0" smtClean="0"/>
              <a:t>编程</a:t>
            </a:r>
            <a:endParaRPr lang="zh-CN" alt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3200" dirty="0" smtClean="0"/>
              <a:t>C</a:t>
            </a:r>
            <a:r>
              <a:rPr lang="zh-CN" altLang="en-US" sz="3200" dirty="0" smtClean="0"/>
              <a:t>到</a:t>
            </a:r>
            <a:r>
              <a:rPr lang="en-US" altLang="zh-CN" sz="3200" dirty="0" smtClean="0"/>
              <a:t>CUDA</a:t>
            </a:r>
            <a:r>
              <a:rPr lang="zh-CN" altLang="en-US" sz="3200" dirty="0"/>
              <a:t>，继承和扩展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r>
              <a:rPr lang="zh-CN" altLang="en-US" sz="3200" dirty="0" smtClean="0"/>
              <a:t>关键字</a:t>
            </a:r>
            <a:endParaRPr lang="en-US" altLang="zh-CN" sz="3200" dirty="0" smtClean="0"/>
          </a:p>
          <a:p>
            <a:r>
              <a:rPr lang="zh-CN" altLang="en-US" sz="3200" dirty="0" smtClean="0"/>
              <a:t>数组存储</a:t>
            </a:r>
            <a:endParaRPr lang="en-US" altLang="zh-CN" sz="3200" dirty="0" smtClean="0"/>
          </a:p>
          <a:p>
            <a:r>
              <a:rPr lang="zh-CN" altLang="en-US" sz="3200" dirty="0"/>
              <a:t>数组索引</a:t>
            </a:r>
            <a:endParaRPr lang="en-US" sz="3200" dirty="0" smtClean="0"/>
          </a:p>
          <a:p>
            <a:r>
              <a:rPr lang="zh-CN" altLang="en-US" sz="3200" dirty="0" smtClean="0"/>
              <a:t>函数</a:t>
            </a:r>
            <a:r>
              <a:rPr lang="zh-CN" altLang="en-US" sz="3200" dirty="0"/>
              <a:t>声明与调用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0973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移植</a:t>
            </a:r>
            <a:r>
              <a:rPr lang="en-US" altLang="zh-CN" dirty="0"/>
              <a:t>CUDA</a:t>
            </a:r>
            <a:br>
              <a:rPr lang="en-US" altLang="zh-CN" dirty="0"/>
            </a:br>
            <a:r>
              <a:rPr lang="en-US" altLang="zh-CN" sz="2800" dirty="0"/>
              <a:t>C</a:t>
            </a:r>
            <a:r>
              <a:rPr lang="zh-CN" altLang="en-US" sz="2800" dirty="0"/>
              <a:t>程</a:t>
            </a:r>
            <a:r>
              <a:rPr lang="zh-CN" altLang="en-US" sz="2800" dirty="0" smtClean="0"/>
              <a:t>示例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r>
              <a:rPr lang="zh-CN" altLang="en-US" sz="3200" dirty="0"/>
              <a:t>例</a:t>
            </a:r>
            <a:r>
              <a:rPr lang="en-US" altLang="zh-CN" sz="3200" dirty="0" smtClean="0"/>
              <a:t>1</a:t>
            </a:r>
          </a:p>
          <a:p>
            <a:pPr marL="0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</a:t>
            </a:r>
            <a:r>
              <a:rPr lang="zh-CN" altLang="en-US" sz="3200" dirty="0" smtClean="0"/>
              <a:t>计算一点</a:t>
            </a:r>
            <a:r>
              <a:rPr lang="zh-CN" altLang="en-US" sz="3200" dirty="0"/>
              <a:t>到</a:t>
            </a:r>
            <a:r>
              <a:rPr lang="zh-CN" altLang="en-US" sz="3200" dirty="0" smtClean="0"/>
              <a:t>多边形各个顶点的距离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公式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   d=</a:t>
            </a:r>
            <a:r>
              <a:rPr lang="en-US" altLang="zh-CN" sz="3200" dirty="0" err="1" smtClean="0"/>
              <a:t>sqrt</a:t>
            </a:r>
            <a:r>
              <a:rPr lang="en-US" altLang="zh-CN" sz="3200" dirty="0"/>
              <a:t>( (</a:t>
            </a:r>
            <a:r>
              <a:rPr lang="en-US" altLang="zh-CN" sz="3200" dirty="0" smtClean="0"/>
              <a:t>x1-x0)^</a:t>
            </a:r>
            <a:r>
              <a:rPr lang="en-US" altLang="zh-CN" sz="3200" dirty="0"/>
              <a:t>2 + (</a:t>
            </a:r>
            <a:r>
              <a:rPr lang="en-US" altLang="zh-CN" sz="3200" dirty="0" smtClean="0"/>
              <a:t>y1-y0)^</a:t>
            </a:r>
            <a:r>
              <a:rPr lang="en-US" altLang="zh-CN" sz="3200" dirty="0"/>
              <a:t>2 )</a:t>
            </a:r>
          </a:p>
          <a:p>
            <a:endParaRPr lang="zh-CN" alt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/>
              <a:t>图示：</a:t>
            </a:r>
            <a:endParaRPr lang="en-US" altLang="zh-CN" sz="3200" dirty="0" smtClean="0"/>
          </a:p>
          <a:p>
            <a:endParaRPr lang="en-US" altLang="zh-CN" sz="32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597" y="2035277"/>
            <a:ext cx="4738628" cy="303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9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移植</a:t>
            </a:r>
            <a:r>
              <a:rPr lang="en-US" altLang="zh-CN" dirty="0"/>
              <a:t>CUDA</a:t>
            </a:r>
            <a:br>
              <a:rPr lang="en-US" altLang="zh-CN" dirty="0"/>
            </a:br>
            <a:r>
              <a:rPr lang="zh-CN" altLang="en-US" sz="2800" dirty="0" smtClean="0"/>
              <a:t>预备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r>
              <a:rPr lang="zh-CN" altLang="zh-CN" sz="3200" dirty="0"/>
              <a:t>循环变嵌套</a:t>
            </a:r>
            <a:r>
              <a:rPr lang="zh-CN" altLang="zh-CN" sz="3200" dirty="0" smtClean="0"/>
              <a:t>函数</a:t>
            </a:r>
            <a:endParaRPr lang="en-US" altLang="zh-CN" sz="32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zh-CN" sz="3200" dirty="0" smtClean="0"/>
              <a:t>数组</a:t>
            </a:r>
            <a:r>
              <a:rPr lang="zh-CN" altLang="zh-CN" sz="3200" dirty="0"/>
              <a:t>索引变量化</a:t>
            </a:r>
            <a:endParaRPr lang="en-US" altLang="zh-CN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018547"/>
            <a:ext cx="85725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20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092864"/>
            <a:ext cx="5478880" cy="513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移植</a:t>
            </a:r>
            <a:r>
              <a:rPr lang="en-US" altLang="zh-CN" dirty="0"/>
              <a:t>CUDA</a:t>
            </a:r>
            <a:br>
              <a:rPr lang="en-US" altLang="zh-CN" dirty="0"/>
            </a:br>
            <a:r>
              <a:rPr lang="zh-CN" altLang="en-US" sz="2800" dirty="0"/>
              <a:t>新模型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/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27497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移植</a:t>
            </a:r>
            <a:r>
              <a:rPr lang="en-US" altLang="zh-CN" dirty="0"/>
              <a:t>CUDA</a:t>
            </a:r>
            <a:br>
              <a:rPr lang="en-US" altLang="zh-CN" dirty="0"/>
            </a:br>
            <a:r>
              <a:rPr lang="zh-CN" altLang="en-US" sz="2800" dirty="0"/>
              <a:t>新模型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/>
          </a:p>
          <a:p>
            <a:endParaRPr lang="en-US" altLang="zh-CN" sz="32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64715"/>
              </p:ext>
            </p:extLst>
          </p:nvPr>
        </p:nvGraphicFramePr>
        <p:xfrm>
          <a:off x="969913" y="1596831"/>
          <a:ext cx="8985249" cy="342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083"/>
                <a:gridCol w="2995083"/>
                <a:gridCol w="2995083"/>
              </a:tblGrid>
              <a:tr h="6851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原模型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新模型</a:t>
                      </a:r>
                      <a:endParaRPr lang="zh-CN" altLang="en-US" sz="3600" dirty="0"/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</a:rPr>
                        <a:t>关键字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A000A0"/>
                          </a:solidFill>
                          <a:latin typeface="新宋体"/>
                          <a:ea typeface="新宋体"/>
                        </a:rPr>
                        <a:t>__global__</a:t>
                      </a: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</a:rPr>
                        <a:t>数组索引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008000"/>
                          </a:solidFill>
                          <a:latin typeface="新宋体"/>
                          <a:ea typeface="新宋体"/>
                        </a:rPr>
                        <a:t>for (</a:t>
                      </a:r>
                      <a:r>
                        <a:rPr lang="en-US" altLang="zh-CN" sz="1800" dirty="0" err="1" smtClean="0">
                          <a:solidFill>
                            <a:srgbClr val="008000"/>
                          </a:solidFill>
                          <a:latin typeface="新宋体"/>
                          <a:ea typeface="新宋体"/>
                        </a:rPr>
                        <a:t>i</a:t>
                      </a:r>
                      <a:r>
                        <a:rPr lang="en-US" altLang="zh-CN" sz="1800" dirty="0" smtClean="0">
                          <a:solidFill>
                            <a:srgbClr val="008000"/>
                          </a:solidFill>
                          <a:latin typeface="新宋体"/>
                          <a:ea typeface="新宋体"/>
                        </a:rPr>
                        <a:t>)</a:t>
                      </a: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000080"/>
                          </a:solidFill>
                          <a:latin typeface="新宋体"/>
                          <a:ea typeface="新宋体"/>
                        </a:rPr>
                        <a:t>threadIdx</a:t>
                      </a:r>
                      <a:r>
                        <a:rPr lang="en-US" altLang="zh-CN" sz="1800" dirty="0" err="1" smtClean="0">
                          <a:solidFill>
                            <a:prstClr val="black"/>
                          </a:solidFill>
                          <a:latin typeface="新宋体"/>
                          <a:ea typeface="新宋体"/>
                        </a:rPr>
                        <a:t>.</a:t>
                      </a:r>
                      <a:r>
                        <a:rPr lang="en-US" altLang="zh-CN" sz="1800" dirty="0" err="1" smtClean="0">
                          <a:solidFill>
                            <a:srgbClr val="000080"/>
                          </a:solidFill>
                          <a:latin typeface="新宋体"/>
                          <a:ea typeface="新宋体"/>
                        </a:rPr>
                        <a:t>x</a:t>
                      </a:r>
                      <a:endParaRPr lang="en-US" altLang="zh-CN" sz="1800" dirty="0" smtClean="0">
                        <a:solidFill>
                          <a:srgbClr val="000080"/>
                        </a:solidFill>
                        <a:latin typeface="新宋体"/>
                        <a:ea typeface="新宋体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</a:rPr>
                        <a:t>函数调用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func</a:t>
                      </a:r>
                      <a:r>
                        <a:rPr lang="en-US" altLang="zh-CN" sz="1800" dirty="0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prstClr val="black"/>
                          </a:solidFill>
                          <a:latin typeface="新宋体"/>
                          <a:ea typeface="新宋体"/>
                        </a:rPr>
                        <a:t>( )</a:t>
                      </a: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func</a:t>
                      </a:r>
                      <a:r>
                        <a:rPr lang="en-US" altLang="zh-CN" sz="1800" dirty="0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 </a:t>
                      </a:r>
                      <a:r>
                        <a:rPr lang="en-US" altLang="zh-CN" sz="1800" dirty="0" smtClean="0">
                          <a:latin typeface="新宋体"/>
                          <a:ea typeface="新宋体"/>
                        </a:rPr>
                        <a:t>&lt;&lt;&lt;1,</a:t>
                      </a:r>
                      <a:r>
                        <a:rPr lang="en-US" altLang="zh-CN" sz="1800" dirty="0" smtClean="0">
                          <a:solidFill>
                            <a:srgbClr val="000080"/>
                          </a:solidFill>
                          <a:latin typeface="新宋体"/>
                          <a:ea typeface="新宋体"/>
                        </a:rPr>
                        <a:t>n</a:t>
                      </a:r>
                      <a:r>
                        <a:rPr lang="en-US" altLang="zh-CN" sz="1800" dirty="0" smtClean="0">
                          <a:solidFill>
                            <a:prstClr val="black"/>
                          </a:solidFill>
                          <a:latin typeface="新宋体"/>
                          <a:ea typeface="新宋体"/>
                        </a:rPr>
                        <a:t>&gt;&gt;&gt; ( )</a:t>
                      </a:r>
                    </a:p>
                    <a:p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</a:rPr>
                        <a:t>数组存储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A000A0"/>
                          </a:solidFill>
                          <a:latin typeface="新宋体"/>
                          <a:ea typeface="新宋体"/>
                        </a:rPr>
                        <a:t>malloc</a:t>
                      </a:r>
                      <a:endParaRPr lang="en-US" altLang="zh-CN" sz="1800" dirty="0" smtClean="0">
                        <a:solidFill>
                          <a:srgbClr val="A000A0"/>
                        </a:solidFill>
                        <a:latin typeface="新宋体"/>
                        <a:ea typeface="新宋体"/>
                      </a:endParaRP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cudaMalloc</a:t>
                      </a:r>
                      <a:endParaRPr lang="en-US" altLang="zh-CN" sz="1800" dirty="0" smtClean="0">
                        <a:solidFill>
                          <a:srgbClr val="880000"/>
                        </a:solidFill>
                        <a:latin typeface="新宋体"/>
                        <a:ea typeface="新宋体"/>
                      </a:endParaRPr>
                    </a:p>
                    <a:p>
                      <a:r>
                        <a:rPr lang="en-US" altLang="zh-CN" sz="1800" dirty="0" err="1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cudaMemcpy</a:t>
                      </a:r>
                      <a:endParaRPr lang="en-US" altLang="zh-CN" sz="1800" dirty="0" smtClean="0">
                        <a:solidFill>
                          <a:srgbClr val="880000"/>
                        </a:solidFill>
                        <a:latin typeface="新宋体"/>
                        <a:ea typeface="新宋体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55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zh-CN" altLang="en-US" dirty="0" smtClean="0"/>
              <a:t>存储模型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800" dirty="0" smtClean="0"/>
              <a:t>示例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79" y="1439863"/>
            <a:ext cx="4928085" cy="4252912"/>
          </a:xfrm>
        </p:spPr>
        <p:txBody>
          <a:bodyPr/>
          <a:lstStyle/>
          <a:p>
            <a:r>
              <a:rPr lang="zh-CN" altLang="en-US" sz="3200" dirty="0" smtClean="0"/>
              <a:t>例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用</a:t>
            </a:r>
            <a:r>
              <a:rPr lang="zh-CN" altLang="en-US" sz="3200" dirty="0"/>
              <a:t>到： </a:t>
            </a:r>
            <a:r>
              <a:rPr lang="en-US" altLang="zh-CN" sz="3200" dirty="0"/>
              <a:t>register </a:t>
            </a:r>
            <a:r>
              <a:rPr lang="en-US" altLang="zh-CN" sz="3200" dirty="0" smtClean="0"/>
              <a:t>memory</a:t>
            </a:r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常用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还有</a:t>
            </a:r>
            <a:r>
              <a:rPr lang="en-US" altLang="zh-CN" sz="3200" dirty="0" smtClean="0"/>
              <a:t>global/constant/shared memory</a:t>
            </a:r>
            <a:r>
              <a:rPr lang="zh-CN" altLang="en-US" sz="3200" dirty="0" smtClean="0"/>
              <a:t>，</a:t>
            </a:r>
            <a:r>
              <a:rPr lang="zh-CN" altLang="en-US" sz="3200" dirty="0"/>
              <a:t>下面延伸介绍后面三种存储器的用法。</a:t>
            </a:r>
            <a:endParaRPr lang="en-US" altLang="zh-CN" sz="3200" dirty="0"/>
          </a:p>
          <a:p>
            <a:endParaRPr lang="en-US" altLang="zh-CN" sz="32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en-US" sz="3200" dirty="0"/>
              <a:t>例</a:t>
            </a:r>
            <a:r>
              <a:rPr lang="en-US" altLang="zh-CN" sz="3200" dirty="0"/>
              <a:t>1</a:t>
            </a:r>
            <a:r>
              <a:rPr lang="zh-CN" altLang="en-US" sz="3200" dirty="0"/>
              <a:t>升级：共享点坐标</a:t>
            </a:r>
            <a:endParaRPr lang="en-US" altLang="zh-CN" sz="3200" dirty="0"/>
          </a:p>
          <a:p>
            <a:endParaRPr lang="en-US" altLang="zh-CN" sz="3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0" t="5668" r="1560" b="3052"/>
          <a:stretch/>
        </p:blipFill>
        <p:spPr bwMode="auto">
          <a:xfrm>
            <a:off x="6513095" y="1981789"/>
            <a:ext cx="3513221" cy="361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83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theme/theme1.xml><?xml version="1.0" encoding="utf-8"?>
<a:theme xmlns:a="http://schemas.openxmlformats.org/drawingml/2006/main" name="leadtek_nv">
  <a:themeElements>
    <a:clrScheme name="Custom 8">
      <a:dk1>
        <a:srgbClr val="808080"/>
      </a:dk1>
      <a:lt1>
        <a:srgbClr val="FFFFFF"/>
      </a:lt1>
      <a:dk2>
        <a:srgbClr val="000000"/>
      </a:dk2>
      <a:lt2>
        <a:srgbClr val="76B900"/>
      </a:lt2>
      <a:accent1>
        <a:srgbClr val="006445"/>
      </a:accent1>
      <a:accent2>
        <a:srgbClr val="0F5582"/>
      </a:accent2>
      <a:accent3>
        <a:srgbClr val="C86414"/>
      </a:accent3>
      <a:accent4>
        <a:srgbClr val="FFC000"/>
      </a:accent4>
      <a:accent5>
        <a:srgbClr val="00B0F0"/>
      </a:accent5>
      <a:accent6>
        <a:srgbClr val="645FAF"/>
      </a:accent6>
      <a:hlink>
        <a:srgbClr val="76B900"/>
      </a:hlink>
      <a:folHlink>
        <a:srgbClr val="588A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38B0B4E3072D428564024F6E85BC07" ma:contentTypeVersion="0" ma:contentTypeDescription="Create a new document." ma:contentTypeScope="" ma:versionID="a559b02ab7d86624fa1c6ada0e69e3c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9F27BF2-F9EF-4D34-87AA-F1894485F5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88E22E-2A4B-4FB1-9848-BF16E7DBE74B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53934</TotalTime>
  <Words>834</Words>
  <Application>Microsoft Office PowerPoint</Application>
  <PresentationFormat>自定义</PresentationFormat>
  <Paragraphs>159</Paragraphs>
  <Slides>16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leadtek_nv</vt:lpstr>
      <vt:lpstr>CUDA编程入门与编程技巧 &amp;&amp;上机实验</vt:lpstr>
      <vt:lpstr>目录</vt:lpstr>
      <vt:lpstr>讲员简介</vt:lpstr>
      <vt:lpstr>编程模型回顾</vt:lpstr>
      <vt:lpstr>C移植CUDA C程示例</vt:lpstr>
      <vt:lpstr>C移植CUDA 预备</vt:lpstr>
      <vt:lpstr>C移植CUDA 新模型</vt:lpstr>
      <vt:lpstr>C移植CUDA 新模型</vt:lpstr>
      <vt:lpstr>存储模型 示例</vt:lpstr>
      <vt:lpstr>存储模型 示例</vt:lpstr>
      <vt:lpstr>存储模型 示例</vt:lpstr>
      <vt:lpstr>技巧Tips</vt:lpstr>
      <vt:lpstr>技巧Tips 异常处理</vt:lpstr>
      <vt:lpstr>技巧Tips 线程配置——32的倍数</vt:lpstr>
      <vt:lpstr>技巧Tips 线程配置——超过阈值</vt:lpstr>
      <vt:lpstr>技巧Tips 测时对比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c6</cp:lastModifiedBy>
  <cp:revision>2576</cp:revision>
  <dcterms:created xsi:type="dcterms:W3CDTF">2008-01-24T03:11:41Z</dcterms:created>
  <dcterms:modified xsi:type="dcterms:W3CDTF">2014-12-20T00:19:29Z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0x010100FB38B0B4E3072D428564024F6E85BC07</vt:lpwstr>
  </property>
  <property fmtid="{D5CDD505-2E9C-101B-9397-08002B2CF9AE}" pid="3" name="_NewReviewCycle">
    <vt:lpwstr/>
  </property>
</Properties>
</file>