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6"/>
  </p:notesMasterIdLst>
  <p:handoutMasterIdLst>
    <p:handoutMasterId r:id="rId17"/>
  </p:handoutMasterIdLst>
  <p:sldIdLst>
    <p:sldId id="1017" r:id="rId5"/>
    <p:sldId id="1026" r:id="rId6"/>
    <p:sldId id="1031" r:id="rId7"/>
    <p:sldId id="1032" r:id="rId8"/>
    <p:sldId id="1033" r:id="rId9"/>
    <p:sldId id="1034" r:id="rId10"/>
    <p:sldId id="1035" r:id="rId11"/>
    <p:sldId id="1038" r:id="rId12"/>
    <p:sldId id="1036" r:id="rId13"/>
    <p:sldId id="1023" r:id="rId14"/>
    <p:sldId id="1037" r:id="rId15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73903" autoAdjust="0"/>
  </p:normalViewPr>
  <p:slideViewPr>
    <p:cSldViewPr snapToGrid="0">
      <p:cViewPr varScale="1">
        <p:scale>
          <a:sx n="59" d="100"/>
          <a:sy n="59" d="100"/>
        </p:scale>
        <p:origin x="-414" y="-96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大数据通用计算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原生</a:t>
            </a:r>
            <a:r>
              <a:rPr lang="en-US" altLang="zh-CN" dirty="0" smtClean="0"/>
              <a:t>-GPU</a:t>
            </a:r>
            <a:r>
              <a:rPr lang="zh-CN" altLang="en-US" dirty="0" smtClean="0"/>
              <a:t>高性能架构</a:t>
            </a:r>
          </a:p>
          <a:p>
            <a:r>
              <a:rPr lang="zh-CN" altLang="en-US" dirty="0" smtClean="0"/>
              <a:t>铺垫</a:t>
            </a:r>
            <a:r>
              <a:rPr lang="en-US" altLang="zh-CN" dirty="0" smtClean="0"/>
              <a:t>-</a:t>
            </a:r>
            <a:r>
              <a:rPr lang="zh-CN" altLang="en-US" dirty="0" smtClean="0"/>
              <a:t>前几代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编程</a:t>
            </a:r>
          </a:p>
          <a:p>
            <a:r>
              <a:rPr lang="zh-CN" altLang="en-US" dirty="0" smtClean="0"/>
              <a:t>共同造就了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诞生和发展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 -&gt;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，继承和扩展。扩展体现在：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关键字：函数类型、变量类型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变量存储：显存的分配、赋值、取值；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数组索引：线程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函数声明与调用；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</a:p>
          <a:p>
            <a:r>
              <a:rPr lang="zh-CN" altLang="en-US" sz="1100" dirty="0" smtClean="0"/>
              <a:t>计算点到多边形的距离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公式</a:t>
            </a:r>
            <a:endParaRPr lang="en-US" altLang="zh-CN" sz="1100" dirty="0" smtClean="0"/>
          </a:p>
          <a:p>
            <a:r>
              <a:rPr lang="en-US" altLang="zh-CN" sz="1100" dirty="0" smtClean="0"/>
              <a:t>d=</a:t>
            </a:r>
            <a:r>
              <a:rPr lang="en-US" altLang="zh-CN" sz="1100" dirty="0" err="1" smtClean="0"/>
              <a:t>sqrt</a:t>
            </a:r>
            <a:r>
              <a:rPr lang="en-US" altLang="zh-CN" sz="1100" dirty="0" smtClean="0"/>
              <a:t>( (x1-x2)^2 + (y1-y2)^2 )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C</a:t>
            </a:r>
            <a:r>
              <a:rPr lang="zh-CN" altLang="en-US" sz="1100" dirty="0" smtClean="0"/>
              <a:t>编程模型</a:t>
            </a:r>
            <a:endParaRPr lang="en-US" altLang="zh-CN" sz="1100" dirty="0" smtClean="0"/>
          </a:p>
          <a:p>
            <a:r>
              <a:rPr lang="zh-CN" altLang="en-US" sz="1100" dirty="0" smtClean="0"/>
              <a:t>关键字</a:t>
            </a:r>
            <a:endParaRPr lang="en-US" altLang="zh-CN" sz="1100" dirty="0" smtClean="0"/>
          </a:p>
          <a:p>
            <a:r>
              <a:rPr lang="zh-CN" altLang="en-US" sz="1100" dirty="0" smtClean="0"/>
              <a:t>变量存储</a:t>
            </a:r>
            <a:endParaRPr lang="en-US" altLang="zh-CN" sz="1100" dirty="0" smtClean="0"/>
          </a:p>
          <a:p>
            <a:r>
              <a:rPr lang="zh-CN" altLang="en-US" sz="1100" dirty="0" smtClean="0"/>
              <a:t>数组索引</a:t>
            </a:r>
            <a:endParaRPr lang="en-US" altLang="zh-CN" sz="1100" dirty="0" smtClean="0"/>
          </a:p>
          <a:p>
            <a:r>
              <a:rPr lang="zh-CN" altLang="en-US" sz="1100" dirty="0" smtClean="0"/>
              <a:t>函数声明与调用</a:t>
            </a:r>
            <a:endParaRPr lang="en-US" altLang="zh-CN" sz="1100" dirty="0" smtClean="0"/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用到： </a:t>
            </a:r>
            <a:r>
              <a:rPr lang="en-US" altLang="zh-CN" sz="1100" dirty="0" smtClean="0"/>
              <a:t>register memory</a:t>
            </a:r>
            <a:r>
              <a:rPr lang="zh-CN" altLang="en-US" sz="1100" dirty="0" smtClean="0"/>
              <a:t>，常用的还有</a:t>
            </a:r>
            <a:r>
              <a:rPr lang="en-US" altLang="zh-CN" sz="1100" dirty="0" smtClean="0"/>
              <a:t>global/constant/shared memory</a:t>
            </a:r>
            <a:r>
              <a:rPr lang="zh-CN" altLang="en-US" sz="1100" dirty="0" smtClean="0"/>
              <a:t>，下面延伸介绍后面三种存储器的用法。</a:t>
            </a:r>
            <a:endParaRPr lang="en-US" altLang="zh-CN" sz="1100" dirty="0" smtClean="0"/>
          </a:p>
          <a:p>
            <a:endParaRPr lang="zh-CN" altLang="en-US" sz="1100" dirty="0" smtClean="0"/>
          </a:p>
          <a:p>
            <a:r>
              <a:rPr lang="zh-CN" altLang="en-US" sz="1100" dirty="0" smtClean="0"/>
              <a:t>例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升级：共享点坐标</a:t>
            </a:r>
            <a:endParaRPr lang="en-US" altLang="zh-CN" sz="1100" dirty="0" smtClean="0"/>
          </a:p>
          <a:p>
            <a:r>
              <a:rPr lang="en-US" altLang="zh-CN" sz="1100" dirty="0" smtClean="0"/>
              <a:t>global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constant memory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shared memory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新例子——例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，矩阵相乘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优化</a:t>
            </a:r>
            <a:r>
              <a:rPr lang="en-US" altLang="zh-CN" sz="2400" dirty="0" smtClean="0"/>
              <a:t>-block</a:t>
            </a:r>
          </a:p>
          <a:p>
            <a:pPr lvl="1"/>
            <a:endParaRPr lang="en-US" altLang="zh-CN" sz="2400" dirty="0" smtClean="0"/>
          </a:p>
          <a:p>
            <a:pPr marL="342900" lvl="1"/>
            <a:r>
              <a:rPr lang="en-US" altLang="zh-CN" sz="2400" dirty="0" smtClean="0"/>
              <a:t>CUDA</a:t>
            </a:r>
            <a:r>
              <a:rPr lang="zh-CN" altLang="en-US" sz="2400" dirty="0" smtClean="0"/>
              <a:t>优化 </a:t>
            </a:r>
            <a:r>
              <a:rPr lang="en-US" altLang="zh-CN" sz="2400" dirty="0" smtClean="0"/>
              <a:t>… 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编程入门与编程技巧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上机实验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zh-CN" dirty="0"/>
              <a:t>技巧</a:t>
            </a:r>
            <a:r>
              <a:rPr lang="en-US" altLang="zh-CN" dirty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dirty="0" smtClean="0"/>
              <a:t>线程配置</a:t>
            </a:r>
            <a:endParaRPr lang="en-US" altLang="zh-CN" dirty="0" smtClean="0"/>
          </a:p>
          <a:p>
            <a:pPr lvl="1"/>
            <a:r>
              <a:rPr lang="zh-CN" altLang="zh-CN" sz="2400" dirty="0"/>
              <a:t>线程数目不是</a:t>
            </a:r>
            <a:r>
              <a:rPr lang="en-US" altLang="zh-CN" sz="2400" dirty="0"/>
              <a:t>32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倍数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线程</a:t>
            </a:r>
            <a:r>
              <a:rPr lang="zh-CN" altLang="zh-CN" sz="2400" dirty="0"/>
              <a:t>数目</a:t>
            </a:r>
            <a:r>
              <a:rPr lang="zh-CN" altLang="zh-CN" sz="2400" dirty="0" smtClean="0"/>
              <a:t>超过阈值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测时对比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helper_timer.h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</a:t>
            </a:r>
            <a:r>
              <a:rPr lang="en-US" altLang="zh-CN" sz="2400" dirty="0" smtClean="0"/>
              <a:t>Synchronize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线程数目</a:t>
            </a:r>
            <a:r>
              <a:rPr lang="en-US" altLang="zh-CN" sz="2400" dirty="0"/>
              <a:t>(</a:t>
            </a:r>
            <a:r>
              <a:rPr lang="zh-CN" altLang="en-US" sz="2400" dirty="0"/>
              <a:t>问题规模</a:t>
            </a:r>
            <a:r>
              <a:rPr lang="en-US" altLang="zh-CN" sz="2400" dirty="0"/>
              <a:t>)</a:t>
            </a:r>
            <a:r>
              <a:rPr lang="zh-CN" altLang="en-US" sz="2400" dirty="0"/>
              <a:t>多大时，</a:t>
            </a:r>
            <a:r>
              <a:rPr lang="en-US" altLang="zh-CN" sz="2400" dirty="0"/>
              <a:t>GPU</a:t>
            </a:r>
            <a:r>
              <a:rPr lang="zh-CN" altLang="en-US" sz="2400" dirty="0"/>
              <a:t>发挥的性能赶超</a:t>
            </a:r>
            <a:r>
              <a:rPr lang="en-US" altLang="zh-CN" sz="2400" dirty="0"/>
              <a:t>CPU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dirty="0" smtClean="0"/>
              <a:t>移植三部曲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循环变嵌套函数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数组索引变量</a:t>
            </a:r>
            <a:r>
              <a:rPr lang="zh-CN" altLang="zh-CN" sz="2400" dirty="0" smtClean="0"/>
              <a:t>化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新</a:t>
            </a:r>
            <a:r>
              <a:rPr lang="zh-CN" altLang="zh-CN" sz="2400" dirty="0"/>
              <a:t>模型</a:t>
            </a:r>
            <a:r>
              <a:rPr lang="zh-CN" altLang="zh-CN" sz="2400" dirty="0" smtClean="0"/>
              <a:t>改写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结果验证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错误定位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driver</a:t>
            </a:r>
            <a:r>
              <a:rPr lang="zh-CN" altLang="zh-CN" sz="2400" dirty="0" smtClean="0"/>
              <a:t>编写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1</a:t>
            </a:r>
            <a:r>
              <a:rPr lang="zh-CN" altLang="zh-CN" dirty="0" smtClean="0"/>
              <a:t>延伸</a:t>
            </a:r>
            <a:endParaRPr lang="en-US" altLang="zh-CN" dirty="0" smtClean="0"/>
          </a:p>
          <a:p>
            <a:pPr lvl="1"/>
            <a:r>
              <a:rPr lang="zh-CN" altLang="zh-CN" sz="2400" dirty="0"/>
              <a:t>在例</a:t>
            </a:r>
            <a:r>
              <a:rPr lang="en-US" altLang="zh-CN" sz="2400" dirty="0"/>
              <a:t>1</a:t>
            </a:r>
            <a:r>
              <a:rPr lang="zh-CN" altLang="zh-CN" sz="2400" dirty="0"/>
              <a:t>的基础上求最短距离（</a:t>
            </a:r>
            <a:r>
              <a:rPr lang="en-US" altLang="zh-CN" sz="2400" dirty="0"/>
              <a:t>reduction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en-US" altLang="zh-CN" sz="2400" dirty="0"/>
              <a:t>min</a:t>
            </a:r>
            <a:r>
              <a:rPr lang="en-US" altLang="zh-CN" sz="2400" dirty="0" smtClean="0"/>
              <a:t>( </a:t>
            </a:r>
            <a:r>
              <a:rPr lang="en-US" altLang="zh-CN" sz="2400" dirty="0"/>
              <a:t>d[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 ) </a:t>
            </a:r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dirty="0"/>
              <a:t>新例子——例</a:t>
            </a:r>
            <a:r>
              <a:rPr lang="en-US" altLang="zh-CN" dirty="0"/>
              <a:t>2</a:t>
            </a:r>
            <a:r>
              <a:rPr lang="zh-CN" altLang="zh-CN" dirty="0"/>
              <a:t>，矩阵</a:t>
            </a:r>
            <a:r>
              <a:rPr lang="zh-CN" altLang="zh-CN" dirty="0" smtClean="0"/>
              <a:t>相乘</a:t>
            </a:r>
            <a:endParaRPr lang="en-US" altLang="zh-CN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CUDA</a:t>
            </a:r>
            <a:r>
              <a:rPr lang="zh-CN" altLang="zh-CN" sz="2400" dirty="0" smtClean="0"/>
              <a:t>算法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优化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block</a:t>
            </a:r>
          </a:p>
          <a:p>
            <a:pPr lvl="1"/>
            <a:endParaRPr lang="en-US" altLang="zh-CN" sz="2400" dirty="0" smtClean="0"/>
          </a:p>
          <a:p>
            <a:r>
              <a:rPr lang="en-US" altLang="zh-CN" dirty="0"/>
              <a:t>CUDA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…</a:t>
            </a:r>
          </a:p>
          <a:p>
            <a:pPr lvl="1"/>
            <a:r>
              <a:rPr lang="en-US" altLang="zh-CN" sz="2400" dirty="0" smtClean="0"/>
              <a:t>…</a:t>
            </a:r>
          </a:p>
          <a:p>
            <a:pPr lvl="1"/>
            <a:endParaRPr lang="en-US" altLang="zh-CN" sz="24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讲员简介</a:t>
            </a:r>
            <a:endParaRPr lang="en-US" altLang="zh-CN" sz="3200" dirty="0" smtClean="0"/>
          </a:p>
          <a:p>
            <a:r>
              <a:rPr lang="zh-CN" altLang="en-US" sz="3200" dirty="0" smtClean="0"/>
              <a:t>编程模型回顾</a:t>
            </a:r>
            <a:endParaRPr lang="en-US" altLang="zh-CN" sz="3200" dirty="0" smtClean="0"/>
          </a:p>
          <a:p>
            <a:r>
              <a:rPr lang="en-US" altLang="zh-CN" sz="3200" dirty="0" smtClean="0"/>
              <a:t>C</a:t>
            </a:r>
            <a:r>
              <a:rPr lang="zh-CN" altLang="en-US" sz="3200" dirty="0" smtClean="0"/>
              <a:t>移植</a:t>
            </a:r>
            <a:r>
              <a:rPr lang="en-US" sz="3200" dirty="0" smtClean="0"/>
              <a:t>CUDA</a:t>
            </a:r>
          </a:p>
          <a:p>
            <a:r>
              <a:rPr lang="zh-CN" altLang="en-US" sz="3200" dirty="0" smtClean="0"/>
              <a:t>存储模型</a:t>
            </a:r>
            <a:r>
              <a:rPr lang="zh-CN" altLang="en-US" sz="3200" dirty="0"/>
              <a:t>示例</a:t>
            </a:r>
            <a:endParaRPr lang="en-US" altLang="zh-CN" sz="3200" dirty="0" smtClean="0"/>
          </a:p>
          <a:p>
            <a:r>
              <a:rPr lang="zh-CN" altLang="en-US" sz="3200" dirty="0" smtClean="0"/>
              <a:t>技巧</a:t>
            </a:r>
            <a:r>
              <a:rPr lang="en-US" altLang="zh-CN" sz="3200" dirty="0" smtClean="0"/>
              <a:t>Tips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</a:t>
            </a:r>
            <a:r>
              <a:rPr lang="zh-CN" altLang="en-US" dirty="0" smtClean="0"/>
              <a:t>员简介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en-US" altLang="zh-CN" sz="3200" dirty="0" smtClean="0"/>
              <a:t>2006——</a:t>
            </a:r>
            <a:r>
              <a:rPr lang="zh-CN" altLang="en-US" sz="3200" dirty="0"/>
              <a:t>承接</a:t>
            </a:r>
            <a:r>
              <a:rPr lang="en-US" altLang="zh-CN" sz="3200" dirty="0"/>
              <a:t>OpenGL</a:t>
            </a:r>
            <a:r>
              <a:rPr lang="zh-CN" altLang="en-US" sz="3200" dirty="0"/>
              <a:t>项目，涉及</a:t>
            </a:r>
            <a:r>
              <a:rPr lang="en-US" altLang="zh-CN" sz="3200" dirty="0" smtClean="0"/>
              <a:t>GLSL/CG</a:t>
            </a:r>
          </a:p>
          <a:p>
            <a:r>
              <a:rPr lang="en-US" altLang="zh-CN" sz="3200" dirty="0" smtClean="0"/>
              <a:t>2010——</a:t>
            </a:r>
            <a:r>
              <a:rPr lang="zh-CN" altLang="en-US" sz="3200" dirty="0"/>
              <a:t>涉足</a:t>
            </a:r>
            <a:r>
              <a:rPr lang="en-US" altLang="zh-CN" sz="3200" dirty="0"/>
              <a:t>CUDA</a:t>
            </a:r>
            <a:r>
              <a:rPr lang="zh-CN" altLang="en-US" sz="3200" dirty="0"/>
              <a:t>编程</a:t>
            </a:r>
            <a:endParaRPr lang="en-US" altLang="zh-CN" sz="3200" dirty="0" smtClean="0"/>
          </a:p>
          <a:p>
            <a:r>
              <a:rPr lang="en-US" altLang="zh-CN" sz="3200" dirty="0" smtClean="0"/>
              <a:t>2014</a:t>
            </a:r>
            <a:r>
              <a:rPr lang="en-US" altLang="zh-CN" sz="3200" dirty="0"/>
              <a:t>——</a:t>
            </a:r>
            <a:r>
              <a:rPr lang="zh-CN" altLang="en-US" sz="3200" dirty="0"/>
              <a:t>加入周斌老师科研和培训</a:t>
            </a:r>
            <a:r>
              <a:rPr lang="zh-CN" altLang="en-US" sz="3200" dirty="0" smtClean="0"/>
              <a:t>团队</a:t>
            </a:r>
            <a:endParaRPr lang="en-US" altLang="zh-CN" sz="3200" dirty="0" smtClean="0"/>
          </a:p>
          <a:p>
            <a:r>
              <a:rPr lang="zh-CN" altLang="en-US" sz="3200" dirty="0" smtClean="0"/>
              <a:t>任职</a:t>
            </a:r>
            <a:r>
              <a:rPr lang="zh-CN" altLang="en-US" sz="3200" dirty="0"/>
              <a:t>助理研究员和</a:t>
            </a:r>
            <a:r>
              <a:rPr lang="en-US" altLang="zh-CN" sz="3200" dirty="0"/>
              <a:t>CUDA</a:t>
            </a:r>
            <a:r>
              <a:rPr lang="zh-CN" altLang="en-US" sz="3200" dirty="0"/>
              <a:t>培训</a:t>
            </a:r>
            <a:r>
              <a:rPr lang="zh-CN" altLang="en-US" sz="3200" dirty="0" smtClean="0"/>
              <a:t>师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风格：</a:t>
            </a:r>
            <a:endParaRPr lang="en-US" altLang="zh-CN" sz="3200" dirty="0" smtClean="0"/>
          </a:p>
          <a:p>
            <a:r>
              <a:rPr lang="zh-CN" altLang="en-US" sz="3200" dirty="0" smtClean="0"/>
              <a:t>周老师</a:t>
            </a:r>
            <a:r>
              <a:rPr lang="zh-CN" altLang="en-US" sz="3200" dirty="0"/>
              <a:t>之中英混合</a:t>
            </a:r>
            <a:endParaRPr lang="en-US" altLang="zh-CN" sz="3200" dirty="0" smtClean="0"/>
          </a:p>
          <a:p>
            <a:r>
              <a:rPr lang="zh-CN" altLang="en-US" sz="3200" dirty="0"/>
              <a:t>孙鑫之边讲边练</a:t>
            </a:r>
            <a:endParaRPr lang="en-US" altLang="zh-CN" sz="3200" dirty="0" smtClean="0"/>
          </a:p>
          <a:p>
            <a:r>
              <a:rPr lang="en-US" sz="3200" dirty="0" smtClean="0"/>
              <a:t>NEHE</a:t>
            </a:r>
            <a:r>
              <a:rPr lang="zh-CN" altLang="en-US" sz="3200" dirty="0" smtClean="0"/>
              <a:t>之</a:t>
            </a:r>
            <a:r>
              <a:rPr lang="zh-CN" altLang="en-US" sz="3200" dirty="0"/>
              <a:t>增量学习</a:t>
            </a:r>
            <a:endParaRPr lang="en-US" sz="3200" dirty="0" smtClean="0"/>
          </a:p>
          <a:p>
            <a:r>
              <a:rPr lang="en-US" altLang="zh-CN" sz="3200" dirty="0"/>
              <a:t>GIT</a:t>
            </a:r>
            <a:r>
              <a:rPr lang="zh-CN" altLang="en-US" sz="3200" dirty="0"/>
              <a:t>之版本</a:t>
            </a:r>
            <a:r>
              <a:rPr lang="zh-CN" altLang="en-US" sz="3200" dirty="0" smtClean="0"/>
              <a:t>递进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编程模型回顾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 smtClean="0"/>
              <a:t>需求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大</a:t>
            </a:r>
            <a:r>
              <a:rPr lang="zh-CN" altLang="en-US" sz="3200" dirty="0"/>
              <a:t>数据通用</a:t>
            </a:r>
            <a:r>
              <a:rPr lang="zh-CN" altLang="en-US" sz="3200" dirty="0" smtClean="0"/>
              <a:t>计算</a:t>
            </a:r>
            <a:endParaRPr lang="en-US" altLang="zh-CN" sz="3200" dirty="0" smtClean="0"/>
          </a:p>
          <a:p>
            <a:r>
              <a:rPr lang="zh-CN" altLang="en-US" sz="3200" dirty="0"/>
              <a:t>原生</a:t>
            </a:r>
            <a:r>
              <a:rPr lang="en-US" altLang="zh-CN" sz="3200" dirty="0"/>
              <a:t>-GPU</a:t>
            </a:r>
            <a:r>
              <a:rPr lang="zh-CN" altLang="en-US" sz="3200" dirty="0"/>
              <a:t>高性能</a:t>
            </a:r>
            <a:r>
              <a:rPr lang="zh-CN" altLang="en-US" sz="3200" dirty="0" smtClean="0"/>
              <a:t>架构</a:t>
            </a:r>
            <a:endParaRPr lang="en-US" altLang="zh-CN" sz="3200" dirty="0" smtClean="0"/>
          </a:p>
          <a:p>
            <a:r>
              <a:rPr lang="zh-CN" altLang="en-US" sz="3200" dirty="0"/>
              <a:t>铺垫</a:t>
            </a:r>
            <a:r>
              <a:rPr lang="en-US" altLang="zh-CN" sz="3200" dirty="0"/>
              <a:t>-</a:t>
            </a:r>
            <a:r>
              <a:rPr lang="zh-CN" altLang="en-US" sz="3200" dirty="0"/>
              <a:t>前几代</a:t>
            </a:r>
            <a:r>
              <a:rPr lang="en-US" altLang="zh-CN" sz="3200" dirty="0"/>
              <a:t>GPU</a:t>
            </a:r>
            <a:r>
              <a:rPr lang="zh-CN" altLang="en-US" sz="3200" dirty="0" smtClean="0"/>
              <a:t>编程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C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CUDA</a:t>
            </a:r>
            <a:r>
              <a:rPr lang="zh-CN" altLang="en-US" sz="3200" dirty="0"/>
              <a:t>，继承和扩展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关键字</a:t>
            </a:r>
            <a:endParaRPr lang="en-US" altLang="zh-CN" sz="3200" dirty="0" smtClean="0"/>
          </a:p>
          <a:p>
            <a:r>
              <a:rPr lang="zh-CN" altLang="en-US" sz="3200" dirty="0" smtClean="0"/>
              <a:t>数组存储</a:t>
            </a:r>
            <a:endParaRPr lang="en-US" altLang="zh-CN" sz="3200" dirty="0" smtClean="0"/>
          </a:p>
          <a:p>
            <a:r>
              <a:rPr lang="zh-CN" altLang="en-US" sz="3200" dirty="0"/>
              <a:t>数组索引</a:t>
            </a:r>
            <a:endParaRPr lang="en-US" sz="3200" dirty="0" smtClean="0"/>
          </a:p>
          <a:p>
            <a:r>
              <a:rPr lang="zh-CN" altLang="en-US" sz="3200" dirty="0" smtClean="0"/>
              <a:t>函数</a:t>
            </a:r>
            <a:r>
              <a:rPr lang="zh-CN" altLang="en-US" sz="3200" dirty="0"/>
              <a:t>声明与调用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97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en-US" altLang="zh-CN" sz="2800" dirty="0"/>
              <a:t>C</a:t>
            </a:r>
            <a:r>
              <a:rPr lang="zh-CN" altLang="en-US" sz="2800" dirty="0"/>
              <a:t>程</a:t>
            </a: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 smtClean="0"/>
              <a:t>1</a:t>
            </a:r>
          </a:p>
          <a:p>
            <a:pPr marL="0" indent="0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计算一点</a:t>
            </a:r>
            <a:r>
              <a:rPr lang="zh-CN" altLang="en-US" sz="3200" dirty="0"/>
              <a:t>到</a:t>
            </a:r>
            <a:r>
              <a:rPr lang="zh-CN" altLang="en-US" sz="3200" dirty="0" smtClean="0"/>
              <a:t>多边形各个顶点的距离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公式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   d=</a:t>
            </a:r>
            <a:r>
              <a:rPr lang="en-US" altLang="zh-CN" sz="3200" dirty="0" err="1" smtClean="0"/>
              <a:t>sqrt</a:t>
            </a:r>
            <a:r>
              <a:rPr lang="en-US" altLang="zh-CN" sz="3200" dirty="0"/>
              <a:t>( (</a:t>
            </a:r>
            <a:r>
              <a:rPr lang="en-US" altLang="zh-CN" sz="3200" dirty="0" smtClean="0"/>
              <a:t>x1-x0)^</a:t>
            </a:r>
            <a:r>
              <a:rPr lang="en-US" altLang="zh-CN" sz="3200" dirty="0"/>
              <a:t>2 + (</a:t>
            </a:r>
            <a:r>
              <a:rPr lang="en-US" altLang="zh-CN" sz="3200" dirty="0" smtClean="0"/>
              <a:t>y1-y0)^</a:t>
            </a:r>
            <a:r>
              <a:rPr lang="en-US" altLang="zh-CN" sz="3200" dirty="0"/>
              <a:t>2 )</a:t>
            </a:r>
          </a:p>
          <a:p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图示：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97" y="2035277"/>
            <a:ext cx="4738628" cy="30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 smtClean="0"/>
              <a:t>预备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r>
              <a:rPr lang="zh-CN" altLang="zh-CN" sz="3200" dirty="0"/>
              <a:t>循环变嵌套</a:t>
            </a:r>
            <a:r>
              <a:rPr lang="zh-CN" altLang="zh-CN" sz="3200" dirty="0" smtClean="0"/>
              <a:t>函数</a:t>
            </a:r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zh-CN" sz="3200" dirty="0" smtClean="0"/>
              <a:t>数组</a:t>
            </a:r>
            <a:r>
              <a:rPr lang="zh-CN" altLang="zh-CN" sz="3200" dirty="0"/>
              <a:t>索引变量</a:t>
            </a:r>
            <a:r>
              <a:rPr lang="zh-CN" altLang="zh-CN" sz="3200" dirty="0"/>
              <a:t>化</a:t>
            </a:r>
            <a:endParaRPr lang="en-US" altLang="zh-CN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018547"/>
            <a:ext cx="8572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2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移植</a:t>
            </a:r>
            <a:r>
              <a:rPr lang="en-US" altLang="zh-CN" dirty="0"/>
              <a:t>CUDA</a:t>
            </a:r>
            <a:br>
              <a:rPr lang="en-US" altLang="zh-CN" dirty="0"/>
            </a:br>
            <a:r>
              <a:rPr lang="zh-CN" altLang="en-US" sz="2800" dirty="0"/>
              <a:t>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80245"/>
              </p:ext>
            </p:extLst>
          </p:nvPr>
        </p:nvGraphicFramePr>
        <p:xfrm>
          <a:off x="969913" y="1596831"/>
          <a:ext cx="8985249" cy="342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083"/>
                <a:gridCol w="2995083"/>
                <a:gridCol w="2995083"/>
              </a:tblGrid>
              <a:tr h="685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原模型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新模型</a:t>
                      </a:r>
                      <a:endParaRPr lang="zh-CN" altLang="en-US" sz="3600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关键字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__global__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for (</a:t>
                      </a:r>
                      <a:r>
                        <a:rPr lang="en-US" altLang="zh-CN" sz="1800" dirty="0" err="1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8000"/>
                          </a:solidFill>
                          <a:latin typeface="新宋体"/>
                          <a:ea typeface="新宋体"/>
                        </a:rPr>
                        <a:t>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threadIdx</a:t>
                      </a:r>
                      <a:r>
                        <a:rPr lang="en-US" altLang="zh-CN" sz="1800" dirty="0" err="1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.</a:t>
                      </a:r>
                      <a:r>
                        <a:rPr lang="en-US" altLang="zh-CN" sz="1800" dirty="0" err="1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x</a:t>
                      </a:r>
                      <a:endParaRPr lang="en-US" altLang="zh-CN" sz="1800" dirty="0" smtClean="0">
                        <a:solidFill>
                          <a:srgbClr val="00008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函数调用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( )</a:t>
                      </a: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func</a:t>
                      </a:r>
                      <a:r>
                        <a:rPr lang="en-US" altLang="zh-CN" sz="1800" dirty="0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 </a:t>
                      </a:r>
                      <a:r>
                        <a:rPr lang="en-US" altLang="zh-CN" sz="1800" dirty="0" smtClean="0">
                          <a:latin typeface="新宋体"/>
                          <a:ea typeface="新宋体"/>
                        </a:rPr>
                        <a:t>&lt;&lt;&lt;1,</a:t>
                      </a:r>
                      <a:r>
                        <a:rPr lang="en-US" altLang="zh-CN" sz="1800" dirty="0" smtClean="0">
                          <a:solidFill>
                            <a:srgbClr val="000080"/>
                          </a:solidFill>
                          <a:latin typeface="新宋体"/>
                          <a:ea typeface="新宋体"/>
                        </a:rPr>
                        <a:t>n</a:t>
                      </a:r>
                      <a:r>
                        <a:rPr lang="en-US" altLang="zh-CN" sz="1800" dirty="0" smtClean="0">
                          <a:solidFill>
                            <a:prstClr val="black"/>
                          </a:solidFill>
                          <a:latin typeface="新宋体"/>
                          <a:ea typeface="新宋体"/>
                        </a:rPr>
                        <a:t>&gt;&gt;&gt; ( )</a:t>
                      </a:r>
                    </a:p>
                    <a:p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85132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1"/>
                          </a:solidFill>
                        </a:rPr>
                        <a:t>数组存储</a:t>
                      </a:r>
                      <a:endParaRPr lang="zh-CN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A000A0"/>
                          </a:solidFill>
                          <a:latin typeface="新宋体"/>
                          <a:ea typeface="新宋体"/>
                        </a:rPr>
                        <a:t>malloc</a:t>
                      </a:r>
                      <a:endParaRPr lang="en-US" altLang="zh-CN" sz="1800" dirty="0" smtClean="0">
                        <a:solidFill>
                          <a:srgbClr val="A000A0"/>
                        </a:solidFill>
                        <a:latin typeface="新宋体"/>
                        <a:ea typeface="新宋体"/>
                      </a:endParaRPr>
                    </a:p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cudaMalloc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  <a:p>
                      <a:r>
                        <a:rPr lang="en-US" altLang="zh-CN" sz="1800" dirty="0" err="1" smtClean="0">
                          <a:solidFill>
                            <a:srgbClr val="880000"/>
                          </a:solidFill>
                          <a:latin typeface="新宋体"/>
                          <a:ea typeface="新宋体"/>
                        </a:rPr>
                        <a:t>cudaMemcpy</a:t>
                      </a:r>
                      <a:endParaRPr lang="en-US" altLang="zh-CN" sz="1800" dirty="0" smtClean="0">
                        <a:solidFill>
                          <a:srgbClr val="880000"/>
                        </a:solidFill>
                        <a:latin typeface="新宋体"/>
                        <a:ea typeface="新宋体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19100"/>
            <a:ext cx="5695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9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978729"/>
          </a:xfrm>
        </p:spPr>
        <p:txBody>
          <a:bodyPr/>
          <a:lstStyle/>
          <a:p>
            <a:r>
              <a:rPr lang="zh-CN" altLang="en-US" dirty="0" smtClean="0"/>
              <a:t>存储模型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 smtClean="0"/>
              <a:t>示例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79" y="1439863"/>
            <a:ext cx="4928085" cy="4252912"/>
          </a:xfrm>
        </p:spPr>
        <p:txBody>
          <a:bodyPr/>
          <a:lstStyle/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到： </a:t>
            </a:r>
            <a:r>
              <a:rPr lang="en-US" altLang="zh-CN" sz="3200" dirty="0"/>
              <a:t>register </a:t>
            </a:r>
            <a:r>
              <a:rPr lang="en-US" altLang="zh-CN" sz="3200" dirty="0" smtClean="0"/>
              <a:t>memory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常用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还有</a:t>
            </a:r>
            <a:r>
              <a:rPr lang="en-US" altLang="zh-CN" sz="3200" dirty="0" smtClean="0"/>
              <a:t>global/constant/shared memory</a:t>
            </a:r>
            <a:r>
              <a:rPr lang="zh-CN" altLang="en-US" sz="3200" dirty="0" smtClean="0"/>
              <a:t>，</a:t>
            </a:r>
            <a:r>
              <a:rPr lang="zh-CN" altLang="en-US" sz="3200" dirty="0"/>
              <a:t>下面延伸介绍后面三种存储器的用法。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zh-CN" altLang="en-US" sz="3200" dirty="0"/>
              <a:t>例</a:t>
            </a:r>
            <a:r>
              <a:rPr lang="en-US" altLang="zh-CN" sz="3200" dirty="0"/>
              <a:t>1</a:t>
            </a:r>
            <a:r>
              <a:rPr lang="zh-CN" altLang="en-US" sz="3200" dirty="0"/>
              <a:t>升级：共享点坐标</a:t>
            </a:r>
            <a:endParaRPr lang="en-US" altLang="zh-CN" sz="3200" dirty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33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53737</TotalTime>
  <Words>519</Words>
  <Application>Microsoft Office PowerPoint</Application>
  <PresentationFormat>自定义</PresentationFormat>
  <Paragraphs>135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leadtek_nv</vt:lpstr>
      <vt:lpstr>CUDA编程入门与编程技巧 &amp;&amp;上机实验</vt:lpstr>
      <vt:lpstr>目录</vt:lpstr>
      <vt:lpstr>讲员简介</vt:lpstr>
      <vt:lpstr>编程模型回顾</vt:lpstr>
      <vt:lpstr>C移植CUDA C程示例</vt:lpstr>
      <vt:lpstr>C移植CUDA 预备</vt:lpstr>
      <vt:lpstr>C移植CUDA 新模型</vt:lpstr>
      <vt:lpstr>PowerPoint 演示文稿</vt:lpstr>
      <vt:lpstr>存储模型 示例</vt:lpstr>
      <vt:lpstr>技巧Tips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Sixthlab</cp:lastModifiedBy>
  <cp:revision>2541</cp:revision>
  <dcterms:created xsi:type="dcterms:W3CDTF">2008-01-24T03:11:41Z</dcterms:created>
  <dcterms:modified xsi:type="dcterms:W3CDTF">2014-12-17T11:19:33Z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