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44"/>
  </p:notesMasterIdLst>
  <p:sldIdLst>
    <p:sldId id="259" r:id="rId2"/>
    <p:sldId id="258" r:id="rId3"/>
    <p:sldId id="40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4" r:id="rId20"/>
    <p:sldId id="332" r:id="rId21"/>
    <p:sldId id="345" r:id="rId22"/>
    <p:sldId id="374" r:id="rId23"/>
    <p:sldId id="333" r:id="rId24"/>
    <p:sldId id="334" r:id="rId25"/>
    <p:sldId id="335" r:id="rId26"/>
    <p:sldId id="336" r:id="rId27"/>
    <p:sldId id="338" r:id="rId28"/>
    <p:sldId id="384" r:id="rId29"/>
    <p:sldId id="385" r:id="rId30"/>
    <p:sldId id="386" r:id="rId31"/>
    <p:sldId id="377" r:id="rId32"/>
    <p:sldId id="378" r:id="rId33"/>
    <p:sldId id="379" r:id="rId34"/>
    <p:sldId id="380" r:id="rId35"/>
    <p:sldId id="381" r:id="rId36"/>
    <p:sldId id="382" r:id="rId37"/>
    <p:sldId id="406" r:id="rId38"/>
    <p:sldId id="408" r:id="rId39"/>
    <p:sldId id="407" r:id="rId40"/>
    <p:sldId id="409" r:id="rId41"/>
    <p:sldId id="410" r:id="rId42"/>
    <p:sldId id="411" r:id="rId43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5" autoAdjust="0"/>
    <p:restoredTop sz="78189" autoAdjust="0"/>
  </p:normalViewPr>
  <p:slideViewPr>
    <p:cSldViewPr>
      <p:cViewPr varScale="1">
        <p:scale>
          <a:sx n="48" d="100"/>
          <a:sy n="48" d="100"/>
        </p:scale>
        <p:origin x="-4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        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1F0E0F-D277-46FF-88CD-94A86F3C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8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lIns="94851" tIns="47425" rIns="94851" bIns="47425"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CUDA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en-US" sz="2500" dirty="0" smtClean="0"/>
              <a:t>优化</a:t>
            </a:r>
            <a:r>
              <a:rPr lang="en-US" altLang="zh-CN" sz="2500" dirty="0" smtClean="0"/>
              <a:t>-block</a:t>
            </a:r>
          </a:p>
          <a:p>
            <a:pPr lvl="1"/>
            <a:endParaRPr lang="en-US" altLang="zh-CN" sz="2500" dirty="0" smtClean="0"/>
          </a:p>
          <a:p>
            <a:pPr marL="355690" lvl="1"/>
            <a:r>
              <a:rPr lang="en-US" altLang="zh-CN" sz="2500" dirty="0" smtClean="0"/>
              <a:t>CUDA</a:t>
            </a:r>
            <a:r>
              <a:rPr lang="zh-CN" altLang="en-US" sz="2500" dirty="0" smtClean="0"/>
              <a:t>优化 </a:t>
            </a:r>
            <a:r>
              <a:rPr lang="en-US" altLang="zh-CN" sz="25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lIns="94851" tIns="47425" rIns="94851" bIns="47425"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CUDA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en-US" sz="2500" dirty="0" smtClean="0"/>
              <a:t>优化</a:t>
            </a:r>
            <a:r>
              <a:rPr lang="en-US" altLang="zh-CN" sz="2500" dirty="0" smtClean="0"/>
              <a:t>-block</a:t>
            </a:r>
          </a:p>
          <a:p>
            <a:pPr lvl="1"/>
            <a:endParaRPr lang="en-US" altLang="zh-CN" sz="2500" dirty="0" smtClean="0"/>
          </a:p>
          <a:p>
            <a:pPr marL="355690" lvl="1"/>
            <a:r>
              <a:rPr lang="en-US" altLang="zh-CN" sz="2500" dirty="0" smtClean="0"/>
              <a:t>CUDA</a:t>
            </a:r>
            <a:r>
              <a:rPr lang="zh-CN" altLang="en-US" sz="2500" dirty="0" smtClean="0"/>
              <a:t>优化 </a:t>
            </a:r>
            <a:r>
              <a:rPr lang="en-US" altLang="zh-CN" sz="25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lIns="94851" tIns="47425" rIns="94851" bIns="47425"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CUDA</a:t>
            </a:r>
            <a:r>
              <a:rPr lang="zh-CN" altLang="zh-CN" sz="2500" dirty="0" smtClean="0"/>
              <a:t>算法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C</a:t>
            </a:r>
            <a:r>
              <a:rPr lang="zh-CN" altLang="en-US" sz="2500" dirty="0" smtClean="0"/>
              <a:t>优化</a:t>
            </a:r>
            <a:r>
              <a:rPr lang="en-US" altLang="zh-CN" sz="2500" dirty="0" smtClean="0"/>
              <a:t>-block</a:t>
            </a:r>
          </a:p>
          <a:p>
            <a:pPr lvl="1"/>
            <a:endParaRPr lang="en-US" altLang="zh-CN" sz="2500" dirty="0" smtClean="0"/>
          </a:p>
          <a:p>
            <a:pPr marL="355690" lvl="1"/>
            <a:r>
              <a:rPr lang="en-US" altLang="zh-CN" sz="2500" dirty="0" smtClean="0"/>
              <a:t>CUDA</a:t>
            </a:r>
            <a:r>
              <a:rPr lang="zh-CN" altLang="en-US" sz="2500" dirty="0" smtClean="0"/>
              <a:t>优化 </a:t>
            </a:r>
            <a:r>
              <a:rPr lang="en-US" altLang="zh-CN" sz="25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0CA2-9F1D-4D5C-A7E3-E917F8449BF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21AD-0DA2-4EA2-91B6-CBB05C3ED6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052BB-F853-4739-8CF5-4C15A2B39D0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5530-24C7-4584-85AE-20519E9E66F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974DB-E725-4711-87B7-F3B347D3F3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63C05-47B4-4E33-889F-CD7AEDAA58A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FFF0-A7F1-4851-96F0-B619E62E9D2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61EF5-A4FF-4681-B0A6-F81D425B316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77AC-B29D-4094-A46A-F6F38FDF358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00EF-0B4F-486E-A7DD-17E8B75EB2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2784-69C3-4941-9FCE-6A8C42BF000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636B-93B6-4809-83D2-D5535107AE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77F260-4EA8-4FA7-9371-B4356D56500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dirty="0" smtClean="0"/>
              <a:t>CUDA</a:t>
            </a:r>
            <a:r>
              <a:rPr lang="zh-CN" altLang="en-US" dirty="0" smtClean="0"/>
              <a:t>编程实训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72084"/>
            <a:ext cx="6400800" cy="56671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>
                <a:latin typeface="+mn-ea"/>
              </a:rPr>
              <a:t>刘寿生</a:t>
            </a:r>
            <a:endParaRPr lang="en-US" altLang="zh-CN" b="1" dirty="0" smtClean="0">
              <a:latin typeface="+mn-ea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b="1" dirty="0" smtClean="0">
                <a:latin typeface="+mn-ea"/>
              </a:rPr>
              <a:t>2015-12</a:t>
            </a:r>
            <a:endParaRPr lang="zh-CN" altLang="en-US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BE2AB7-36CD-44AE-861C-FD0FD975CDB5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2292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3400" y="1052736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+ 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0CBA8B-E8C7-4360-A018-E4573C62E49C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  <p:sp>
        <p:nvSpPr>
          <p:cNvPr id="143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4342" name="Text Box 6"/>
          <p:cNvSpPr>
            <a:spLocks noChangeArrowheads="1"/>
          </p:cNvSpPr>
          <p:nvPr/>
        </p:nvSpPr>
        <p:spPr bwMode="auto">
          <a:xfrm>
            <a:off x="7239000" y="1592796"/>
            <a:ext cx="1752600" cy="6477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Stride</a:t>
            </a:r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:</a:t>
            </a:r>
            <a:endParaRPr lang="zh-CN" altLang="en-US">
              <a:solidFill>
                <a:srgbClr val="CC3300"/>
              </a:solidFill>
              <a:cs typeface="Arial" pitchFamily="34" charset="0"/>
            </a:endParaRPr>
          </a:p>
          <a:p>
            <a:pPr lvl="1" eaLnBrk="0" hangingPunct="0"/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1, 2, 4, …</a:t>
            </a:r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6934200" y="1952836"/>
            <a:ext cx="304800" cy="15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2852936"/>
            <a:ext cx="2133600" cy="1198563"/>
            <a:chOff x="0" y="0"/>
            <a:chExt cx="5140643" cy="2889310"/>
          </a:xfrm>
        </p:grpSpPr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8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9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1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2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3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4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5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6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7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 dirty="0"/>
            </a:p>
          </p:txBody>
        </p:sp>
        <p:sp>
          <p:nvSpPr>
            <p:cNvPr id="14358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9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0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1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2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3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4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5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6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7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8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9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0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1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2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3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4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5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6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4377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9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74"/>
            <p:cNvCxnSpPr>
              <a:cxnSpLocks noChangeShapeType="1"/>
              <a:stCxn id="14346" idx="2"/>
              <a:endCxn id="14353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2" name="AutoShape 74"/>
            <p:cNvCxnSpPr>
              <a:cxnSpLocks noChangeShapeType="1"/>
              <a:stCxn id="14349" idx="2"/>
              <a:endCxn id="14356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3" name="AutoShape 74"/>
            <p:cNvCxnSpPr>
              <a:cxnSpLocks noChangeShapeType="1"/>
              <a:stCxn id="14347" idx="2"/>
              <a:endCxn id="14358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4" name="AutoShape 74"/>
            <p:cNvCxnSpPr>
              <a:cxnSpLocks noChangeShapeType="1"/>
              <a:stCxn id="14352" idx="2"/>
              <a:endCxn id="14359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5" name="AutoShape 40"/>
            <p:cNvCxnSpPr>
              <a:cxnSpLocks noChangeShapeType="1"/>
              <a:stCxn id="14353" idx="2"/>
              <a:endCxn id="14361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6" name="AutoShape 74"/>
            <p:cNvCxnSpPr>
              <a:cxnSpLocks noChangeShapeType="1"/>
              <a:stCxn id="14356" idx="2"/>
              <a:endCxn id="14361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7" name="AutoShape 40"/>
            <p:cNvCxnSpPr>
              <a:cxnSpLocks noChangeShapeType="1"/>
              <a:stCxn id="14358" idx="2"/>
              <a:endCxn id="14366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8" name="AutoShape 74"/>
            <p:cNvCxnSpPr>
              <a:cxnSpLocks noChangeShapeType="1"/>
              <a:stCxn id="14359" idx="2"/>
              <a:endCxn id="14366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9" name="AutoShape 74"/>
            <p:cNvCxnSpPr>
              <a:cxnSpLocks noChangeShapeType="1"/>
              <a:stCxn id="14366" idx="2"/>
              <a:endCxn id="14369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90" name="AutoShape 40"/>
            <p:cNvCxnSpPr>
              <a:cxnSpLocks noChangeShapeType="1"/>
              <a:stCxn id="14361" idx="2"/>
              <a:endCxn id="14369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140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990600" y="3183632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4F5A74-7D1C-41D5-A737-3DA55F8DCEA5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4800600" y="3284984"/>
            <a:ext cx="838200" cy="3746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3300"/>
                </a:solidFill>
                <a:cs typeface="Arial" pitchFamily="34" charset="0"/>
              </a:rPr>
              <a:t>Why?</a:t>
            </a:r>
            <a:endParaRPr lang="zh-CN" altLang="en-US" dirty="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4495800" y="3465004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FD9A72-56B1-4C76-A1BE-2B9205EA1965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990600" y="3705200"/>
            <a:ext cx="5943600" cy="5651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6390" name="Text Box 6"/>
          <p:cNvSpPr>
            <a:spLocks noChangeArrowheads="1"/>
          </p:cNvSpPr>
          <p:nvPr/>
        </p:nvSpPr>
        <p:spPr bwMode="auto">
          <a:xfrm>
            <a:off x="4863008" y="2807640"/>
            <a:ext cx="4280992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CC3300"/>
                </a:solidFill>
                <a:cs typeface="Arial" pitchFamily="34" charset="0"/>
              </a:rPr>
              <a:t>当</a:t>
            </a:r>
            <a:r>
              <a:rPr lang="zh-CN" altLang="en-US" dirty="0">
                <a:solidFill>
                  <a:srgbClr val="CC3300"/>
                </a:solidFill>
                <a:cs typeface="Arial" pitchFamily="34" charset="0"/>
              </a:rPr>
              <a:t>步长增加时，多余的线程在干什么？</a:t>
            </a:r>
            <a:endParaRPr lang="zh-CN" altLang="en-US" dirty="0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400800" y="3223828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B6EB7A-BAD2-46D2-8BA2-EEA8A6A44181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  <p:sp>
        <p:nvSpPr>
          <p:cNvPr id="17411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2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7413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4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7415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6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7417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8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7419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0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7421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2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7423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7425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6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7427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28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29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7430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7431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7432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33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7434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35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6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7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38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9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7440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7441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2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43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4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5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6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7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7448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9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0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7451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2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3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4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5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6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7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7458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59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0" name="AutoShape 44"/>
          <p:cNvCxnSpPr>
            <a:cxnSpLocks noChangeShapeType="1"/>
            <a:stCxn id="17431" idx="2"/>
            <a:endCxn id="17439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1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2" name="AutoShape 74"/>
          <p:cNvCxnSpPr>
            <a:cxnSpLocks noChangeShapeType="1"/>
            <a:stCxn id="17427" idx="2"/>
            <a:endCxn id="17434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3" name="AutoShape 74"/>
          <p:cNvCxnSpPr>
            <a:cxnSpLocks noChangeShapeType="1"/>
            <a:stCxn id="17430" idx="2"/>
            <a:endCxn id="17437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4" name="AutoShape 74"/>
          <p:cNvCxnSpPr>
            <a:cxnSpLocks noChangeShapeType="1"/>
            <a:stCxn id="17428" idx="2"/>
            <a:endCxn id="17439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5" name="AutoShape 74"/>
          <p:cNvCxnSpPr>
            <a:cxnSpLocks noChangeShapeType="1"/>
            <a:stCxn id="17433" idx="2"/>
            <a:endCxn id="17440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6" name="AutoShape 40"/>
          <p:cNvCxnSpPr>
            <a:cxnSpLocks noChangeShapeType="1"/>
            <a:stCxn id="17434" idx="2"/>
            <a:endCxn id="17442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7" name="AutoShape 74"/>
          <p:cNvCxnSpPr>
            <a:cxnSpLocks noChangeShapeType="1"/>
            <a:stCxn id="17437" idx="2"/>
            <a:endCxn id="17442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8" name="AutoShape 40"/>
          <p:cNvCxnSpPr>
            <a:cxnSpLocks noChangeShapeType="1"/>
            <a:stCxn id="17439" idx="2"/>
            <a:endCxn id="17447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9" name="AutoShape 74"/>
          <p:cNvCxnSpPr>
            <a:cxnSpLocks noChangeShapeType="1"/>
            <a:stCxn id="17440" idx="2"/>
            <a:endCxn id="17447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0" name="AutoShape 74"/>
          <p:cNvCxnSpPr>
            <a:cxnSpLocks noChangeShapeType="1"/>
            <a:stCxn id="17447" idx="2"/>
            <a:endCxn id="17450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1" name="AutoShape 40"/>
          <p:cNvCxnSpPr>
            <a:cxnSpLocks noChangeShapeType="1"/>
            <a:stCxn id="17442" idx="2"/>
            <a:endCxn id="17450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72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7473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5B6BE0-C757-4189-86C0-EA2D4846D4DE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  <p:sp>
        <p:nvSpPr>
          <p:cNvPr id="18435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8437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38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8439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0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8441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2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8443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4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8445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6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8447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8449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50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8451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2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53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8454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8455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8456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57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8458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9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0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1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62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3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8464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8465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6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67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8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9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0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1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8472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3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4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8475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6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7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8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9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0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1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8482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3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4" name="AutoShape 44"/>
          <p:cNvCxnSpPr>
            <a:cxnSpLocks noChangeShapeType="1"/>
            <a:stCxn id="18455" idx="2"/>
            <a:endCxn id="18463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5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6" name="AutoShape 74"/>
          <p:cNvCxnSpPr>
            <a:cxnSpLocks noChangeShapeType="1"/>
            <a:stCxn id="18451" idx="2"/>
            <a:endCxn id="18458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7" name="AutoShape 74"/>
          <p:cNvCxnSpPr>
            <a:cxnSpLocks noChangeShapeType="1"/>
            <a:stCxn id="18454" idx="2"/>
            <a:endCxn id="18461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8" name="AutoShape 74"/>
          <p:cNvCxnSpPr>
            <a:cxnSpLocks noChangeShapeType="1"/>
            <a:stCxn id="18452" idx="2"/>
            <a:endCxn id="18463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9" name="AutoShape 74"/>
          <p:cNvCxnSpPr>
            <a:cxnSpLocks noChangeShapeType="1"/>
            <a:stCxn id="18457" idx="2"/>
            <a:endCxn id="18464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0" name="AutoShape 40"/>
          <p:cNvCxnSpPr>
            <a:cxnSpLocks noChangeShapeType="1"/>
            <a:stCxn id="18458" idx="2"/>
            <a:endCxn id="18466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1" name="AutoShape 74"/>
          <p:cNvCxnSpPr>
            <a:cxnSpLocks noChangeShapeType="1"/>
            <a:stCxn id="18461" idx="2"/>
            <a:endCxn id="18466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2" name="AutoShape 40"/>
          <p:cNvCxnSpPr>
            <a:cxnSpLocks noChangeShapeType="1"/>
            <a:stCxn id="18463" idx="2"/>
            <a:endCxn id="18471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3" name="AutoShape 74"/>
          <p:cNvCxnSpPr>
            <a:cxnSpLocks noChangeShapeType="1"/>
            <a:stCxn id="18464" idx="2"/>
            <a:endCxn id="18471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4" name="AutoShape 74"/>
          <p:cNvCxnSpPr>
            <a:cxnSpLocks noChangeShapeType="1"/>
            <a:stCxn id="18471" idx="2"/>
            <a:endCxn id="18474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5" name="AutoShape 40"/>
          <p:cNvCxnSpPr>
            <a:cxnSpLocks noChangeShapeType="1"/>
            <a:stCxn id="18466" idx="2"/>
            <a:endCxn id="18474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96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8497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84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9271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轮：线程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5</a:t>
            </a:r>
            <a:r>
              <a:rPr lang="zh-CN" altLang="en-US" sz="2400" smtClean="0"/>
              <a:t>、</a:t>
            </a:r>
            <a:r>
              <a:rPr lang="en-US" altLang="zh-CN" sz="2400" smtClean="0"/>
              <a:t>7</a:t>
            </a:r>
            <a:r>
              <a:rPr lang="zh-CN" altLang="en-US" sz="2400" smtClean="0"/>
              <a:t>闲置</a:t>
            </a:r>
            <a:endParaRPr lang="zh-CN" altLang="zh-CN" sz="2400" smtClean="0"/>
          </a:p>
          <a:p>
            <a:pPr lvl="1" eaLnBrk="1" hangingPunct="1"/>
            <a:r>
              <a:rPr lang="en-US" altLang="zh-CN" sz="2400" smtClean="0"/>
              <a:t>n</a:t>
            </a:r>
            <a:r>
              <a:rPr lang="zh-CN" altLang="en-US" sz="2400" smtClean="0"/>
              <a:t>个元素实际只需要</a:t>
            </a:r>
            <a:r>
              <a:rPr lang="zh-CN" altLang="zh-CN" sz="2400" smtClean="0"/>
              <a:t> </a:t>
            </a:r>
            <a:r>
              <a:rPr lang="zh-CN" altLang="zh-CN" sz="2400" smtClean="0">
                <a:latin typeface="Courier New" pitchFamily="49" charset="0"/>
                <a:sym typeface="Courier New" pitchFamily="49" charset="0"/>
              </a:rPr>
              <a:t>n/2</a:t>
            </a:r>
            <a:r>
              <a:rPr lang="zh-CN" altLang="zh-CN" sz="2400" smtClean="0"/>
              <a:t> </a:t>
            </a:r>
            <a:r>
              <a:rPr lang="zh-CN" altLang="en-US" sz="2400" smtClean="0"/>
              <a:t>个线程</a:t>
            </a:r>
            <a:endParaRPr lang="zh-CN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4990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B8D4EA-715F-4590-9A70-354ADCD96586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  <p:sp>
        <p:nvSpPr>
          <p:cNvPr id="19459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9461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2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9463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4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9465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66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9467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8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9469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0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9471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9473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74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9475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76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77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9478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9479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9480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81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9482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83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4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5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86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7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9488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9489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0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91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2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3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4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5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9496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7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8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9499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0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1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2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3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4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5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9506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44"/>
          <p:cNvCxnSpPr>
            <a:cxnSpLocks noChangeShapeType="1"/>
            <a:stCxn id="19479" idx="2"/>
            <a:endCxn id="19487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74"/>
          <p:cNvCxnSpPr>
            <a:cxnSpLocks noChangeShapeType="1"/>
            <a:stCxn id="19475" idx="2"/>
            <a:endCxn id="19482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1" name="AutoShape 74"/>
          <p:cNvCxnSpPr>
            <a:cxnSpLocks noChangeShapeType="1"/>
            <a:stCxn id="19478" idx="2"/>
            <a:endCxn id="19485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2" name="AutoShape 74"/>
          <p:cNvCxnSpPr>
            <a:cxnSpLocks noChangeShapeType="1"/>
            <a:stCxn id="19476" idx="2"/>
            <a:endCxn id="19487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3" name="AutoShape 74"/>
          <p:cNvCxnSpPr>
            <a:cxnSpLocks noChangeShapeType="1"/>
            <a:stCxn id="19481" idx="2"/>
            <a:endCxn id="19488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4" name="AutoShape 40"/>
          <p:cNvCxnSpPr>
            <a:cxnSpLocks noChangeShapeType="1"/>
            <a:stCxn id="19482" idx="2"/>
            <a:endCxn id="19490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5" name="AutoShape 74"/>
          <p:cNvCxnSpPr>
            <a:cxnSpLocks noChangeShapeType="1"/>
            <a:stCxn id="19485" idx="2"/>
            <a:endCxn id="19490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6" name="AutoShape 40"/>
          <p:cNvCxnSpPr>
            <a:cxnSpLocks noChangeShapeType="1"/>
            <a:stCxn id="19487" idx="2"/>
            <a:endCxn id="19495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7" name="AutoShape 74"/>
          <p:cNvCxnSpPr>
            <a:cxnSpLocks noChangeShapeType="1"/>
            <a:stCxn id="19488" idx="2"/>
            <a:endCxn id="19495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8" name="AutoShape 74"/>
          <p:cNvCxnSpPr>
            <a:cxnSpLocks noChangeShapeType="1"/>
            <a:stCxn id="19495" idx="2"/>
            <a:endCxn id="19498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9" name="AutoShape 40"/>
          <p:cNvCxnSpPr>
            <a:cxnSpLocks noChangeShapeType="1"/>
            <a:stCxn id="19490" idx="2"/>
            <a:endCxn id="19498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20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9521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95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2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6</a:t>
            </a:r>
            <a:r>
              <a:rPr lang="zh-CN" altLang="en-US" sz="2800" smtClean="0"/>
              <a:t>闲置</a:t>
            </a:r>
            <a:endParaRPr lang="zh-CN" altLang="zh-CN" sz="2800" smtClean="0"/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03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963E90-2688-4792-A79E-2DDA1F57B5C1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20483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4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0485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0487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8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0489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0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0491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2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0493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4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0495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0497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0498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0499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0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01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0502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0503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0504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05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0506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7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8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9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10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1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0512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0513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4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15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6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7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8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9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0520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1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2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0523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4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5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6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7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8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9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0530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1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2" name="AutoShape 44"/>
          <p:cNvCxnSpPr>
            <a:cxnSpLocks noChangeShapeType="1"/>
            <a:stCxn id="20503" idx="2"/>
            <a:endCxn id="20511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3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4" name="AutoShape 74"/>
          <p:cNvCxnSpPr>
            <a:cxnSpLocks noChangeShapeType="1"/>
            <a:stCxn id="20499" idx="2"/>
            <a:endCxn id="20506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5" name="AutoShape 74"/>
          <p:cNvCxnSpPr>
            <a:cxnSpLocks noChangeShapeType="1"/>
            <a:stCxn id="20502" idx="2"/>
            <a:endCxn id="20509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6" name="AutoShape 74"/>
          <p:cNvCxnSpPr>
            <a:cxnSpLocks noChangeShapeType="1"/>
            <a:stCxn id="20500" idx="2"/>
            <a:endCxn id="20511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7" name="AutoShape 74"/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8" name="AutoShape 40"/>
          <p:cNvCxnSpPr>
            <a:cxnSpLocks noChangeShapeType="1"/>
            <a:stCxn id="20506" idx="2"/>
            <a:endCxn id="20514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9" name="AutoShape 74"/>
          <p:cNvCxnSpPr>
            <a:cxnSpLocks noChangeShapeType="1"/>
            <a:stCxn id="20509" idx="2"/>
            <a:endCxn id="20514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0" name="AutoShape 40"/>
          <p:cNvCxnSpPr>
            <a:cxnSpLocks noChangeShapeType="1"/>
            <a:stCxn id="20511" idx="2"/>
            <a:endCxn id="20519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41" name="AutoShape 74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2" name="AutoShape 74"/>
          <p:cNvCxnSpPr>
            <a:cxnSpLocks noChangeShapeType="1"/>
            <a:stCxn id="20519" idx="2"/>
            <a:endCxn id="20522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3" name="AutoShape 40"/>
          <p:cNvCxnSpPr>
            <a:cxnSpLocks noChangeShapeType="1"/>
            <a:stCxn id="20514" idx="2"/>
            <a:endCxn id="20522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44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0545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05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3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4</a:t>
            </a:r>
            <a:r>
              <a:rPr lang="zh-CN" altLang="en-US" sz="2800" smtClean="0"/>
              <a:t>闲置</a:t>
            </a:r>
            <a:endParaRPr lang="zh-CN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9535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3100FA-76B7-4DE7-89F6-48578C4BEDDE}" type="slidenum">
              <a:rPr lang="zh-CN" altLang="zh-CN" smtClean="0"/>
              <a:pPr/>
              <a:t>18</a:t>
            </a:fld>
            <a:endParaRPr lang="zh-CN" altLang="zh-CN" smtClean="0"/>
          </a:p>
        </p:txBody>
      </p:sp>
      <p:sp>
        <p:nvSpPr>
          <p:cNvPr id="21507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1509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0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1511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2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1513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4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1515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6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1517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8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1519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2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1521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1522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1523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24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25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1526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1527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1528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29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1530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31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2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3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34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5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1536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1537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8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39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0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1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2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3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1544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5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6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1547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8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9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0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1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2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3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1554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5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6" name="AutoShape 44"/>
          <p:cNvCxnSpPr>
            <a:cxnSpLocks noChangeShapeType="1"/>
            <a:stCxn id="21527" idx="2"/>
            <a:endCxn id="21535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7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8" name="AutoShape 74"/>
          <p:cNvCxnSpPr>
            <a:cxnSpLocks noChangeShapeType="1"/>
            <a:stCxn id="21523" idx="2"/>
            <a:endCxn id="21530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59" name="AutoShape 74"/>
          <p:cNvCxnSpPr>
            <a:cxnSpLocks noChangeShapeType="1"/>
            <a:stCxn id="21526" idx="2"/>
            <a:endCxn id="21533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0" name="AutoShape 74"/>
          <p:cNvCxnSpPr>
            <a:cxnSpLocks noChangeShapeType="1"/>
            <a:stCxn id="21524" idx="2"/>
            <a:endCxn id="21535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1" name="AutoShape 74"/>
          <p:cNvCxnSpPr>
            <a:cxnSpLocks noChangeShapeType="1"/>
            <a:stCxn id="21529" idx="2"/>
            <a:endCxn id="21536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2" name="AutoShape 40"/>
          <p:cNvCxnSpPr>
            <a:cxnSpLocks noChangeShapeType="1"/>
            <a:stCxn id="21530" idx="2"/>
            <a:endCxn id="21538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3" name="AutoShape 74"/>
          <p:cNvCxnSpPr>
            <a:cxnSpLocks noChangeShapeType="1"/>
            <a:stCxn id="21533" idx="2"/>
            <a:endCxn id="21538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4" name="AutoShape 40"/>
          <p:cNvCxnSpPr>
            <a:cxnSpLocks noChangeShapeType="1"/>
            <a:stCxn id="21535" idx="2"/>
            <a:endCxn id="21543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5" name="AutoShape 74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6" name="AutoShape 74"/>
          <p:cNvCxnSpPr>
            <a:cxnSpLocks noChangeShapeType="1"/>
            <a:stCxn id="21543" idx="2"/>
            <a:endCxn id="21546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7" name="AutoShape 40"/>
          <p:cNvCxnSpPr>
            <a:cxnSpLocks noChangeShapeType="1"/>
            <a:stCxn id="21538" idx="2"/>
            <a:endCxn id="21546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68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1569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15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总之</a:t>
            </a:r>
            <a:r>
              <a:rPr lang="zh-CN" altLang="zh-CN" sz="2600" smtClean="0"/>
              <a:t>, </a:t>
            </a:r>
            <a:r>
              <a:rPr lang="zh-CN" altLang="en-US" sz="2600" smtClean="0"/>
              <a:t>每轮所需线程数减半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48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5" y="275167"/>
            <a:ext cx="7670271" cy="65659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5776" y="1622322"/>
            <a:ext cx="6373941" cy="518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例</a:t>
            </a:r>
            <a:r>
              <a:rPr lang="en-US" altLang="zh-CN" sz="3200" dirty="0" smtClean="0"/>
              <a:t>2</a:t>
            </a:r>
            <a:r>
              <a:rPr lang="en-US" altLang="zh-CN" sz="3200" dirty="0"/>
              <a:t> </a:t>
            </a:r>
            <a:r>
              <a:rPr lang="zh-CN" altLang="zh-CN" sz="3200" dirty="0" smtClean="0"/>
              <a:t>矩阵相乘</a:t>
            </a:r>
            <a:endParaRPr lang="en-US" altLang="zh-CN" sz="3200" dirty="0" smtClean="0"/>
          </a:p>
          <a:p>
            <a:pPr lvl="1"/>
            <a:r>
              <a:rPr lang="en-US" altLang="zh-CN" sz="2800" dirty="0"/>
              <a:t>C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/>
              <a:t>CUDA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[ C</a:t>
            </a:r>
            <a:r>
              <a:rPr lang="zh-CN" altLang="en-US" sz="2800" dirty="0"/>
              <a:t>优化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block ]</a:t>
            </a:r>
          </a:p>
          <a:p>
            <a:pPr lvl="1"/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要求：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A(HA,  N)   B(N,  WB)</a:t>
            </a:r>
          </a:p>
          <a:p>
            <a:pPr lvl="1">
              <a:buNone/>
            </a:pPr>
            <a:r>
              <a:rPr lang="en-US" altLang="zh-CN" sz="2800" dirty="0" smtClean="0"/>
              <a:t>HA = N = WB = 2^10 </a:t>
            </a:r>
          </a:p>
          <a:p>
            <a:pPr lvl="1">
              <a:buNone/>
            </a:pPr>
            <a:r>
              <a:rPr lang="en-US" altLang="zh-CN" sz="2800" dirty="0" smtClean="0"/>
              <a:t>[N = 2^11]</a:t>
            </a:r>
          </a:p>
          <a:p>
            <a:pPr lvl="1"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soulsheng@qq.com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602" y="514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11A435-64C7-458C-ABA5-C2A0377B6763}" type="slidenum">
              <a:rPr lang="zh-CN" altLang="en-US" smtClean="0">
                <a:latin typeface="Arial" charset="0"/>
                <a:ea typeface="宋体" charset="-122"/>
              </a:rPr>
              <a:pPr/>
              <a:t>2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212804" y="1895454"/>
            <a:ext cx="6707223" cy="45720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例子：</a:t>
            </a:r>
            <a:r>
              <a:rPr lang="en-US" altLang="zh-CN" dirty="0" smtClean="0"/>
              <a:t>Reduction </a:t>
            </a:r>
            <a:r>
              <a:rPr lang="zh-CN" altLang="en-US" dirty="0"/>
              <a:t>规</a:t>
            </a:r>
            <a:r>
              <a:rPr lang="zh-CN" altLang="en-US" dirty="0" smtClean="0"/>
              <a:t>约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例子：</a:t>
            </a:r>
            <a:r>
              <a:rPr lang="en-US" altLang="zh-CN" dirty="0"/>
              <a:t>Matrix multiply </a:t>
            </a:r>
            <a:r>
              <a:rPr lang="zh-CN" altLang="en-US" dirty="0"/>
              <a:t>矩阵</a:t>
            </a:r>
            <a:r>
              <a:rPr lang="zh-CN" altLang="en-US" dirty="0" smtClean="0"/>
              <a:t>相乘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例子：</a:t>
            </a:r>
            <a:r>
              <a:rPr lang="en-US" altLang="zh-CN" dirty="0" smtClean="0"/>
              <a:t>Matrix transpose </a:t>
            </a:r>
            <a:r>
              <a:rPr lang="zh-CN" altLang="en-US" dirty="0" smtClean="0"/>
              <a:t>矩阵转置</a:t>
            </a:r>
            <a:endParaRPr lang="zh-CN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DF096-08F3-4BAD-A3FE-F5725430551A}" type="slidenum">
              <a:rPr lang="zh-CN" altLang="en-US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704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704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lvl="1" eaLnBrk="1" hangingPunct="1"/>
            <a:r>
              <a:rPr lang="zh-CN" altLang="en-US" sz="2000" smtClean="0"/>
              <a:t>矩阵</a:t>
            </a:r>
            <a:r>
              <a:rPr lang="en-US" altLang="zh-CN" sz="2000" smtClean="0"/>
              <a:t>: 4x4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>
                <a:latin typeface="Courier New" pitchFamily="49" charset="0"/>
                <a:sym typeface="Courier New" pitchFamily="49" charset="0"/>
              </a:rPr>
              <a:t>TILE_WIDTH</a:t>
            </a:r>
            <a:r>
              <a:rPr lang="en-US" altLang="zh-CN" sz="2000" smtClean="0"/>
              <a:t> = 2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/>
              <a:t>Block </a:t>
            </a:r>
            <a:r>
              <a:rPr lang="zh-CN" altLang="en-US" sz="2000" smtClean="0"/>
              <a:t>尺寸</a:t>
            </a:r>
            <a:r>
              <a:rPr lang="en-US" altLang="zh-CN" sz="2000" smtClean="0"/>
              <a:t>: 2x2</a:t>
            </a:r>
            <a:endParaRPr lang="zh-CN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704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http://courses.engr.illinois.edu/ece498/al/textbook/Chapter3-CudaThreadingModel.pdf</a:t>
            </a:r>
            <a:endParaRPr lang="zh-CN" altLang="en-US"/>
          </a:p>
        </p:txBody>
      </p:sp>
      <p:pic>
        <p:nvPicPr>
          <p:cNvPr id="870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99705-F624-4880-ACB1-6AF641A4B505}" type="slidenum">
              <a:rPr lang="zh-CN" altLang="en-US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806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806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eaLnBrk="1" hangingPunct="1"/>
            <a:r>
              <a:rPr lang="zh-CN" altLang="en-US" smtClean="0"/>
              <a:t>矩阵</a:t>
            </a:r>
            <a:r>
              <a:rPr lang="en-US" altLang="zh-CN" smtClean="0"/>
              <a:t>: 4x4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TILE_WIDTH = 2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Block </a:t>
            </a:r>
            <a:r>
              <a:rPr lang="zh-CN" altLang="en-US" smtClean="0"/>
              <a:t>尺寸</a:t>
            </a:r>
            <a:r>
              <a:rPr lang="en-US" altLang="zh-CN" smtClean="0"/>
              <a:t>: 2x2</a:t>
            </a:r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8069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0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1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2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3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4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5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6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7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,0</a:t>
            </a:r>
            <a:endParaRPr lang="en-US" altLang="zh-CN"/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9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0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081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2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083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084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085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86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7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088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9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0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091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</a:t>
            </a:r>
            <a:endParaRPr lang="en-US" altLang="zh-CN"/>
          </a:p>
        </p:txBody>
      </p:sp>
      <p:sp>
        <p:nvSpPr>
          <p:cNvPr id="88092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3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4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095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96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7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8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9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0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1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102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3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4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5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106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7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8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9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zh-CN" altLang="en-US"/>
          </a:p>
        </p:txBody>
      </p:sp>
      <p:sp>
        <p:nvSpPr>
          <p:cNvPr id="88110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11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2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13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14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115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116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117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zh-CN" altLang="en-US"/>
          </a:p>
        </p:txBody>
      </p:sp>
      <p:sp>
        <p:nvSpPr>
          <p:cNvPr id="88118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9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0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1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2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3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4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5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26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7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8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en-US" altLang="zh-CN"/>
          </a:p>
        </p:txBody>
      </p:sp>
      <p:sp>
        <p:nvSpPr>
          <p:cNvPr id="88129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2,2</a:t>
            </a:r>
            <a:endParaRPr lang="zh-CN" altLang="en-US"/>
          </a:p>
        </p:txBody>
      </p:sp>
      <p:sp>
        <p:nvSpPr>
          <p:cNvPr id="88130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3,2</a:t>
            </a:r>
            <a:endParaRPr lang="zh-CN" altLang="en-US"/>
          </a:p>
        </p:txBody>
      </p:sp>
      <p:sp>
        <p:nvSpPr>
          <p:cNvPr id="88131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32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133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134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5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6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7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8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en-US" altLang="zh-CN"/>
          </a:p>
        </p:txBody>
      </p:sp>
      <p:sp>
        <p:nvSpPr>
          <p:cNvPr id="88139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2,3</a:t>
            </a:r>
            <a:endParaRPr lang="zh-CN" altLang="en-US"/>
          </a:p>
        </p:txBody>
      </p:sp>
      <p:sp>
        <p:nvSpPr>
          <p:cNvPr id="88140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3,3</a:t>
            </a:r>
            <a:endParaRPr lang="zh-CN" altLang="en-US"/>
          </a:p>
        </p:txBody>
      </p:sp>
      <p:sp>
        <p:nvSpPr>
          <p:cNvPr id="88141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42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3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4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0D36B-64A9-4DB5-BD91-A452C718926B}" type="slidenum">
              <a:rPr lang="zh-CN" altLang="en-US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7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Multiply:  CPU </a:t>
            </a:r>
            <a:r>
              <a:rPr lang="zh-CN" altLang="en-US" dirty="0" smtClean="0"/>
              <a:t>实现</a:t>
            </a:r>
          </a:p>
        </p:txBody>
      </p:sp>
      <p:sp>
        <p:nvSpPr>
          <p:cNvPr id="79876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from:  http://courses.engr.illinois.edu/ece498/al/lectures/lecture3%20cuda%20threads%20spring%202010.ppt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877" name="Text Box 21"/>
          <p:cNvSpPr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MatrixMulOnHost(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   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i = 0; i &lt; width; ++i)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j = 0; j &lt; width; ++j)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{	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sum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a = M[i * width + k];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b = N[k * width + j];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sum += a * b;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P[i * width + j] = sum;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84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C7BE0-4BAF-42C9-AD99-59267AE5A0AA}" type="slidenum">
              <a:rPr lang="zh-CN" altLang="en-US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909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</a:t>
            </a:r>
            <a:r>
              <a:rPr lang="en-US" altLang="zh-CN" dirty="0" smtClean="0"/>
              <a:t>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89093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8A3A8-CF87-40C8-B82C-079BC3A0F3DA}" type="slidenum">
              <a:rPr lang="zh-CN" altLang="en-US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011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0117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0119" name="Text Box 6"/>
          <p:cNvSpPr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M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的行索引</a:t>
            </a:r>
            <a:endParaRPr lang="zh-CN" altLang="en-US"/>
          </a:p>
        </p:txBody>
      </p:sp>
      <p:sp>
        <p:nvSpPr>
          <p:cNvPr id="90120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65311-D0AD-4C1B-981F-C4C8AB728A0E}" type="slidenum">
              <a:rPr lang="zh-CN" altLang="en-US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113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11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1143" name="Text Box 6"/>
          <p:cNvSpPr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N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的列索引</a:t>
            </a:r>
            <a:endParaRPr lang="zh-CN" altLang="en-US"/>
          </a:p>
        </p:txBody>
      </p:sp>
      <p:sp>
        <p:nvSpPr>
          <p:cNvPr id="91144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B6153-B76D-47B7-9548-6CAF0D0D9811}" type="slidenum">
              <a:rPr lang="zh-CN" altLang="en-US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216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21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2167" name="Text Box 6"/>
          <p:cNvSpPr>
            <a:spLocks noChangeArrowheads="1"/>
          </p:cNvSpPr>
          <p:nvPr/>
        </p:nvSpPr>
        <p:spPr bwMode="auto">
          <a:xfrm>
            <a:off x="4973638" y="1524000"/>
            <a:ext cx="3941762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每个线程计算块内子矩阵的一个元素</a:t>
            </a:r>
            <a:endParaRPr lang="zh-CN" altLang="en-US"/>
          </a:p>
        </p:txBody>
      </p:sp>
      <p:sp>
        <p:nvSpPr>
          <p:cNvPr id="92168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DE6CB2-5432-4257-87C2-E9DE9385ADFA}" type="slidenum">
              <a:rPr lang="zh-CN" altLang="en-US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31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318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调用 </a:t>
            </a:r>
            <a:r>
              <a:rPr lang="en-US" altLang="zh-CN" dirty="0" smtClean="0"/>
              <a:t>kernel: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(Width / TILE_WIDTH, Height /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(TILE_WIDTH,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&lt;&lt;&lt;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&gt;&gt;&gt;(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TILE_WIDTH);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B8BB5-1E58-4106-8E9C-E9BD86EED0E1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625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Multiply: block</a:t>
            </a:r>
            <a:endParaRPr lang="zh-CN" altLang="en-US" dirty="0" smtClean="0"/>
          </a:p>
        </p:txBody>
      </p:sp>
      <p:sp>
        <p:nvSpPr>
          <p:cNvPr id="9626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每个输入元素被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个线程读取</a:t>
            </a:r>
          </a:p>
          <a:p>
            <a:pPr eaLnBrk="1" hangingPunct="1"/>
            <a:r>
              <a:rPr lang="zh-CN" altLang="en-US" dirty="0" smtClean="0"/>
              <a:t>使用栈内存（局部变量）来减少堆内存访问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626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2" name="Text Box 4"/>
          <p:cNvSpPr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3" name="Text Box 5"/>
          <p:cNvSpPr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4" name="Text Box 6"/>
          <p:cNvSpPr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rgbClr val="FFFFFF"/>
                </a:solidFill>
                <a:cs typeface="Calibri" pitchFamily="34" charset="0"/>
                <a:sym typeface="Calibri" pitchFamily="34" charset="0"/>
              </a:rPr>
              <a:t>P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65" name="Text Box 7"/>
          <p:cNvSpPr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7" name="Line 9"/>
          <p:cNvSpPr>
            <a:spLocks noChangeShapeType="1"/>
          </p:cNvSpPr>
          <p:nvPr/>
        </p:nvSpPr>
        <p:spPr bwMode="auto">
          <a:xfrm>
            <a:off x="7847013" y="3889375"/>
            <a:ext cx="1587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8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69" name="Text Box 11"/>
          <p:cNvSpPr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0" name="Text Box 12"/>
          <p:cNvSpPr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1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2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3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4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5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6" name="Text Box 18"/>
          <p:cNvSpPr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7" name="Text Box 19"/>
          <p:cNvSpPr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8" name="Text Box 20"/>
          <p:cNvSpPr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79" name="Text Box 21"/>
          <p:cNvSpPr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0" name="Text Box 22"/>
          <p:cNvSpPr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1" name="Text Box 23"/>
          <p:cNvSpPr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tx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2" name="Text Box 24"/>
          <p:cNvSpPr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83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4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285" name="Text Box 27"/>
          <p:cNvSpPr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D806F-7E8F-4B0D-B576-0AB35E627A1A}" type="slidenum">
              <a:rPr lang="zh-CN" altLang="en-US" smtClean="0">
                <a:latin typeface="Arial" charset="0"/>
                <a:ea typeface="宋体" charset="-122"/>
              </a:rPr>
              <a:pPr/>
              <a:t>29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728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728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648325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大矩阵拆分成多个小矩阵块</a:t>
            </a:r>
          </a:p>
          <a:p>
            <a:pPr lvl="1" eaLnBrk="1" hangingPunct="1"/>
            <a:r>
              <a:rPr lang="zh-CN" altLang="en-US" dirty="0"/>
              <a:t>每个块用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的子集</a:t>
            </a:r>
            <a:r>
              <a:rPr lang="zh-CN" altLang="en-US" dirty="0" smtClean="0"/>
              <a:t>累加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 smtClean="0"/>
              <a:t> </a:t>
            </a:r>
            <a:endParaRPr lang="zh-CN" altLang="en-US" dirty="0" smtClean="0">
              <a:latin typeface="Courier New" pitchFamily="49" charset="0"/>
              <a:sym typeface="Courier New" pitchFamily="49" charset="0"/>
            </a:endParaRPr>
          </a:p>
          <a:p>
            <a:pPr lvl="1" eaLnBrk="1" hangingPunct="1"/>
            <a:r>
              <a:rPr lang="zh-CN" altLang="en-US" dirty="0"/>
              <a:t>每个块有</a:t>
            </a:r>
            <a:r>
              <a:rPr lang="zh-CN" altLang="en-US" dirty="0" smtClean="0"/>
              <a:t>很好的数据局部性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728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7286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7287" name="Text Box 5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88" name="Text Box 6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89" name="Text Box 7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0" name="Text Box 8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91" name="Text Box 9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2" name="Text Box 10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293" name="Line 11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4" name="Line 12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5" name="Line 13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6" name="Line 14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7" name="Line 16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8" name="Line 17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299" name="Line 18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0" name="Line 19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1" name="Line 20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2" name="Line 21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3" name="Line 22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4" name="Line 23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5" name="Text Box 24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6" name="Text Box 25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07" name="Text Box 26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08" name="Line 27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09" name="Text Box 28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10" name="Line 29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1" name="Text Box 30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12" name="Line 31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3" name="Line 32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4" name="Text Box 34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15" name="Line 35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8" name="Line 38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0" name="Rectangle 40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4" name="Text Box 44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5" name="Text Box 45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6" name="Text Box 46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7" name="Text Box 47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8" name="Text Box 48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29" name="Text Box 49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0" name="Line 50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5" name="Text Box 55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6" name="Text Box 56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7" name="Text Box 57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8" name="Line 59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39" name="Line 60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0" name="Text Box 61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1" name="Text Box 62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2" name="Text Box 63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3" name="Text Box 64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4" name="Line 65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5" name="Line 66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6" name="Text Box 67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7" name="Line 68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8" name="Text Box 69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49" name="Line 70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0" name="Line 71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1" name="Line 72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2" name="Line 73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3" name="Text Box 74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4" name="Text Box 75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5" name="Text Box 76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6" name="Line 77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7" name="Line 78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8" name="Line 79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59" name="Line 80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0" name="Line 81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1" name="Line 82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2" name="Line 83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3" name="Line 84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4" name="Text Box 85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7365" name="Text Box 86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rgbClr val="FFFFFF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66" name="Text Box 87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7" name="Text Box 88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8" name="Text Box 89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7369" name="Text Box 90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0" name="Text Box 91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1" name="Text Box 33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2" name="Text Box 15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9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5" y="275167"/>
            <a:ext cx="7670271" cy="65659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671483"/>
            <a:ext cx="5112568" cy="5125212"/>
          </a:xfrm>
        </p:spPr>
        <p:txBody>
          <a:bodyPr/>
          <a:lstStyle/>
          <a:p>
            <a:r>
              <a:rPr lang="zh-CN" altLang="en-US" kern="1200" dirty="0" smtClean="0">
                <a:latin typeface="Trebuchet MS" pitchFamily="34" charset="0"/>
              </a:rPr>
              <a:t>例</a:t>
            </a:r>
            <a:r>
              <a:rPr lang="en-US" altLang="zh-CN" kern="1200" dirty="0" smtClean="0">
                <a:latin typeface="Trebuchet MS" pitchFamily="34" charset="0"/>
              </a:rPr>
              <a:t>1     </a:t>
            </a:r>
            <a:r>
              <a:rPr lang="zh-CN" altLang="en-US" kern="1200" dirty="0" smtClean="0">
                <a:latin typeface="Trebuchet MS" pitchFamily="34" charset="0"/>
              </a:rPr>
              <a:t>求距离</a:t>
            </a:r>
            <a:endParaRPr lang="en-US" altLang="zh-CN" kern="1200" dirty="0" smtClean="0">
              <a:latin typeface="Trebuchet MS" pitchFamily="34" charset="0"/>
            </a:endParaRPr>
          </a:p>
          <a:p>
            <a:pPr lvl="1"/>
            <a:r>
              <a:rPr lang="zh-CN" altLang="en-US" dirty="0" smtClean="0"/>
              <a:t>计算一点到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多边形各个顶点的距离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d=sqrt( (x1-x0)^2+ (y1-y0)^2 )</a:t>
            </a:r>
          </a:p>
          <a:p>
            <a:pPr lvl="1">
              <a:buNone/>
            </a:pPr>
            <a:r>
              <a:rPr lang="zh-CN" altLang="en-US" sz="2800" dirty="0" smtClean="0"/>
              <a:t>要求：</a:t>
            </a:r>
            <a:r>
              <a:rPr lang="en-US" altLang="zh-CN" sz="2800" dirty="0" smtClean="0"/>
              <a:t>n=2^10   [n=2^20]</a:t>
            </a:r>
          </a:p>
          <a:p>
            <a:pPr lvl="1">
              <a:buNone/>
            </a:pPr>
            <a:endParaRPr lang="en-US" altLang="zh-CN" sz="2800" dirty="0" smtClean="0"/>
          </a:p>
          <a:p>
            <a:r>
              <a:rPr lang="zh-CN" altLang="en-US" kern="1200" dirty="0" smtClean="0">
                <a:latin typeface="Trebuchet MS" pitchFamily="34" charset="0"/>
              </a:rPr>
              <a:t>例</a:t>
            </a:r>
            <a:r>
              <a:rPr lang="en-US" altLang="zh-CN" kern="1200" dirty="0" smtClean="0">
                <a:latin typeface="Trebuchet MS" pitchFamily="34" charset="0"/>
              </a:rPr>
              <a:t>1</a:t>
            </a:r>
            <a:r>
              <a:rPr lang="zh-CN" altLang="zh-CN" kern="1200" dirty="0" smtClean="0">
                <a:latin typeface="Trebuchet MS" pitchFamily="34" charset="0"/>
              </a:rPr>
              <a:t>延伸</a:t>
            </a:r>
            <a:r>
              <a:rPr lang="en-US" altLang="zh-CN" kern="1200" dirty="0" smtClean="0">
                <a:latin typeface="Trebuchet MS" pitchFamily="34" charset="0"/>
              </a:rPr>
              <a:t> </a:t>
            </a:r>
            <a:r>
              <a:rPr lang="zh-CN" altLang="en-US" kern="1200" dirty="0" smtClean="0">
                <a:latin typeface="Trebuchet MS" pitchFamily="34" charset="0"/>
              </a:rPr>
              <a:t>距离平均</a:t>
            </a:r>
            <a:endParaRPr lang="en-US" altLang="zh-CN" kern="1200" dirty="0" smtClean="0">
              <a:latin typeface="Trebuchet MS" pitchFamily="34" charset="0"/>
            </a:endParaRPr>
          </a:p>
          <a:p>
            <a:pPr lvl="1"/>
            <a:r>
              <a:rPr lang="zh-CN" altLang="en-US" dirty="0" smtClean="0"/>
              <a:t>归并求和</a:t>
            </a:r>
            <a:r>
              <a:rPr lang="en-US" altLang="zh-CN" dirty="0" smtClean="0"/>
              <a:t>reduction</a:t>
            </a:r>
          </a:p>
          <a:p>
            <a:pPr marL="457200" lvl="1" indent="0">
              <a:buNone/>
            </a:pPr>
            <a:r>
              <a:rPr lang="en-US" altLang="zh-CN" dirty="0"/>
              <a:t>sum( d[i] ) / n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602" y="514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5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01CAD-83C9-4DEE-8F99-4C6D145B66B7}" type="slidenum">
              <a:rPr lang="zh-CN" altLang="en-US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830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830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瓦片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内每次循环</a:t>
            </a:r>
          </a:p>
          <a:p>
            <a:pPr lvl="1" eaLnBrk="1" hangingPunct="1"/>
            <a:r>
              <a:rPr lang="zh-CN" altLang="en-US" dirty="0" smtClean="0"/>
              <a:t>读入瓦片内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的一个元素存入栈内存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830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98310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8324" name="Text Box 3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5" name="Text Box 4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6" name="Text Box 5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7" name="Text Box 6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8" name="Text Box 7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29" name="Text Box 8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rgbClr val="FFFFFF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30" name="Line 9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1" name="Line 10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2" name="Line 11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3" name="Line 12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4" name="Line 13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5" name="Line 14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6" name="Line 15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7" name="Line 16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8" name="Line 17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39" name="Line 18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0" name="Line 19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1" name="Line 20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2" name="Text Box 21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3" name="Text Box 22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4" name="Text Box 23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5" name="Line 24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6" name="Text Box 25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7" name="Line 26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48" name="Text Box 27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349" name="Line 28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0" name="Line 29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1" name="Text Box 30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2" name="Line 31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3" name="Line 32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4" name="Line 33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5" name="Line 34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56" name="Rectangle 35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7" name="Rectangle 36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8" name="Rectangle 37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9" name="Line 38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0" name="Line 39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1" name="Text Box 40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2" name="Text Box 41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3" name="Text Box 42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4" name="Text Box 43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5" name="Text Box 44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6" name="Text Box 45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7" name="Line 46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8" name="Line 47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69" name="Line 48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0" name="Line 49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1" name="Line 50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2" name="Text Box 51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3" name="Text Box 52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4" name="Text Box 53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5" name="Line 54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6" name="Line 55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7" name="Text Box 56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8" name="Text Box 57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79" name="Text Box 58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0" name="Text Box 59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1" name="Line 60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2" name="Line 61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3" name="Text Box 62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4" name="Line 63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5" name="Text Box 64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6" name="Line 65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7" name="Line 66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8" name="Line 67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89" name="Line 68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0" name="Text Box 69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1" name="Text Box 70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2" name="Text Box 71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3" name="Line 72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4" name="Line 73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5" name="Line 74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6" name="Line 75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7" name="Line 76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8" name="Line 77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99" name="Line 78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0" name="Line 79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1" name="Text Box 80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402" name="Text Box 81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rgbClr val="FFFFFF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3" name="Text Box 82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4" name="Text Box 83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5" name="Text Box 84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98406" name="Text Box 85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7" name="Text Box 86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8" name="Text Box 87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9" name="Text Box 88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9831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831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4" name="Text Box 94"/>
          <p:cNvSpPr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6" name="Text Box 96"/>
          <p:cNvSpPr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7" name="Text Box 97"/>
          <p:cNvSpPr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bx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19" name="Text Box 99"/>
          <p:cNvSpPr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1" name="Text Box 101"/>
          <p:cNvSpPr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8323" name="Text Box 103"/>
          <p:cNvSpPr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0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 </a:t>
            </a:r>
            <a:r>
              <a:rPr lang="en-US" altLang="zh-CN" dirty="0" err="1" smtClean="0"/>
              <a:t>matrixMultiply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cpu</a:t>
            </a:r>
            <a:r>
              <a:rPr lang="en-US" altLang="zh-CN" dirty="0" smtClean="0"/>
              <a:t> block</a:t>
            </a:r>
            <a:endParaRPr lang="zh-CN" alt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24125"/>
            <a:ext cx="5638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309688"/>
            <a:ext cx="53816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1885950"/>
            <a:ext cx="5362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209675"/>
            <a:ext cx="79914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04913"/>
            <a:ext cx="83248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895475"/>
            <a:ext cx="8896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65" y="275167"/>
            <a:ext cx="7670271" cy="65659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55776" y="1622322"/>
            <a:ext cx="6373941" cy="518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例</a:t>
            </a:r>
            <a:r>
              <a:rPr lang="en-US" altLang="zh-CN" sz="3200" dirty="0" smtClean="0"/>
              <a:t>3 </a:t>
            </a:r>
            <a:r>
              <a:rPr lang="zh-CN" altLang="zh-CN" sz="3200" dirty="0" smtClean="0"/>
              <a:t>矩阵</a:t>
            </a:r>
            <a:r>
              <a:rPr lang="zh-CN" altLang="en-US" sz="3200" dirty="0"/>
              <a:t>转置</a:t>
            </a:r>
            <a:endParaRPr lang="en-US" altLang="zh-CN" sz="3200" dirty="0" smtClean="0"/>
          </a:p>
          <a:p>
            <a:pPr lvl="1"/>
            <a:r>
              <a:rPr lang="en-US" altLang="zh-CN" sz="2800" dirty="0"/>
              <a:t>C</a:t>
            </a:r>
            <a:r>
              <a:rPr lang="zh-CN" altLang="zh-CN" sz="2800" dirty="0" smtClean="0"/>
              <a:t>算法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B[i][j] = A[j][i]</a:t>
            </a:r>
            <a:endParaRPr lang="en-US" altLang="zh-CN" sz="2800" dirty="0"/>
          </a:p>
          <a:p>
            <a:pPr lvl="1"/>
            <a:r>
              <a:rPr lang="en-US" altLang="zh-CN" sz="2800" dirty="0"/>
              <a:t>CUDA</a:t>
            </a:r>
            <a:r>
              <a:rPr lang="zh-CN" altLang="zh-CN" sz="2800" dirty="0"/>
              <a:t>算法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[ C</a:t>
            </a:r>
            <a:r>
              <a:rPr lang="zh-CN" altLang="en-US" sz="2800" dirty="0"/>
              <a:t>优化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block ]</a:t>
            </a:r>
          </a:p>
          <a:p>
            <a:pPr lvl="1"/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要求：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A(M,  N)   B(N,  M)</a:t>
            </a:r>
          </a:p>
          <a:p>
            <a:pPr lvl="1">
              <a:buNone/>
            </a:pPr>
            <a:r>
              <a:rPr lang="en-US" altLang="zh-CN" sz="2800" dirty="0" smtClean="0"/>
              <a:t>M = N = 2^10 </a:t>
            </a:r>
          </a:p>
          <a:p>
            <a:pPr lvl="1">
              <a:buNone/>
            </a:pPr>
            <a:r>
              <a:rPr lang="en-US" altLang="zh-CN" sz="2800" dirty="0" smtClean="0"/>
              <a:t>[2^11]</a:t>
            </a:r>
          </a:p>
          <a:p>
            <a:pPr lvl="1"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soulsheng@qq.com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15602" y="5143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 noChangeArrowheads="1"/>
          </p:cNvSpPr>
          <p:nvPr/>
        </p:nvSpPr>
        <p:spPr bwMode="auto">
          <a:xfrm>
            <a:off x="8355013" y="6464300"/>
            <a:ext cx="2555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27078359-6A75-4550-BF36-86C9E937F75B}" type="slidenum">
              <a:rPr lang="en-US" altLang="zh-CN" sz="1000">
                <a:latin typeface="Arial" pitchFamily="34" charset="0"/>
                <a:cs typeface="Arial" pitchFamily="34" charset="0"/>
                <a:sym typeface="Arial" pitchFamily="34" charset="0"/>
              </a:rPr>
              <a:pPr algn="ctr" eaLnBrk="1" hangingPunct="1"/>
              <a:t>38</a:t>
            </a:fld>
            <a:endParaRPr lang="en-US" altLang="zh-CN" sz="100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253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1138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5100"/>
            <a:ext cx="7391400" cy="1325563"/>
          </a:xfrm>
        </p:spPr>
        <p:txBody>
          <a:bodyPr rIns="132080"/>
          <a:lstStyle/>
          <a:p>
            <a:pPr eaLnBrk="1" hangingPunct="1"/>
            <a:r>
              <a:rPr lang="zh-CN" altLang="en-US" b="1" dirty="0"/>
              <a:t>矩阵</a:t>
            </a:r>
            <a:r>
              <a:rPr lang="zh-CN" altLang="en-US" b="1" dirty="0" smtClean="0"/>
              <a:t>转置 </a:t>
            </a:r>
            <a:r>
              <a:rPr lang="en-US" altLang="zh-CN" b="1" dirty="0" smtClean="0"/>
              <a:t>CPU </a:t>
            </a:r>
            <a:r>
              <a:rPr lang="zh-CN" altLang="en-US" b="1" dirty="0" smtClean="0"/>
              <a:t>算法</a:t>
            </a:r>
            <a:endParaRPr lang="zh-CN" altLang="zh-CN" b="1" dirty="0" smtClean="0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98500" y="1016248"/>
            <a:ext cx="7747000" cy="450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computeTransposeGold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(float *gold, float *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const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size_y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)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{</a:t>
            </a:r>
          </a:p>
          <a:p>
            <a:pPr marL="39688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for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y = 0; y &lt;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size_y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 ++y)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{</a:t>
            </a:r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 for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x = 0; x &lt;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 ++x)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{</a:t>
            </a:r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 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gold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[(x *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size_y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)+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[(y *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size_x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)+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x];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}</a:t>
            </a:r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}</a:t>
            </a:r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768600" y="4813300"/>
            <a:ext cx="3606800" cy="1598613"/>
            <a:chOff x="2768600" y="4813300"/>
            <a:chExt cx="3606800" cy="1598613"/>
          </a:xfrm>
        </p:grpSpPr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2768600" y="5248275"/>
              <a:ext cx="1162050" cy="115093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5211763" y="5260975"/>
              <a:ext cx="1163637" cy="115093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3038474" y="4813300"/>
              <a:ext cx="881063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dirty="0" err="1">
                  <a:latin typeface="Gill Sans"/>
                  <a:sym typeface="Gill Sans"/>
                </a:rPr>
                <a:t>idata</a:t>
              </a:r>
              <a:endParaRPr lang="en-US" altLang="zh-CN" dirty="0">
                <a:latin typeface="Gill Sans"/>
                <a:sym typeface="Gill Sans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435600" y="4813300"/>
              <a:ext cx="709613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>
                  <a:latin typeface="Gill Sans"/>
                  <a:sym typeface="Gill Sans"/>
                </a:rPr>
                <a:t>odata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3465513" y="5260975"/>
              <a:ext cx="465137" cy="460375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465513" y="5397500"/>
              <a:ext cx="454025" cy="0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5211763" y="5951538"/>
              <a:ext cx="465137" cy="460375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9875" y="5942013"/>
              <a:ext cx="0" cy="455612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373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 noChangeArrowheads="1"/>
          </p:cNvSpPr>
          <p:nvPr/>
        </p:nvSpPr>
        <p:spPr bwMode="auto">
          <a:xfrm>
            <a:off x="8355013" y="6464300"/>
            <a:ext cx="2555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27078359-6A75-4550-BF36-86C9E937F75B}" type="slidenum">
              <a:rPr lang="en-US" altLang="zh-CN" sz="1000">
                <a:latin typeface="Arial" pitchFamily="34" charset="0"/>
                <a:cs typeface="Arial" pitchFamily="34" charset="0"/>
                <a:sym typeface="Arial" pitchFamily="34" charset="0"/>
              </a:rPr>
              <a:pPr algn="ctr" eaLnBrk="1" hangingPunct="1"/>
              <a:t>39</a:t>
            </a:fld>
            <a:endParaRPr lang="en-US" altLang="zh-CN" sz="100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253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1138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5100"/>
            <a:ext cx="7391400" cy="1325563"/>
          </a:xfrm>
        </p:spPr>
        <p:txBody>
          <a:bodyPr rIns="132080"/>
          <a:lstStyle/>
          <a:p>
            <a:pPr eaLnBrk="1" hangingPunct="1"/>
            <a:r>
              <a:rPr lang="zh-CN" altLang="en-US" b="1" dirty="0"/>
              <a:t>矩阵</a:t>
            </a:r>
            <a:r>
              <a:rPr lang="zh-CN" altLang="en-US" b="1" dirty="0" smtClean="0"/>
              <a:t>转置 </a:t>
            </a:r>
            <a:r>
              <a:rPr lang="en-US" altLang="zh-CN" b="1" dirty="0" smtClean="0"/>
              <a:t>GPU kernel</a:t>
            </a:r>
            <a:endParaRPr lang="zh-CN" altLang="zh-CN" b="1" dirty="0" smtClean="0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98500" y="1232272"/>
            <a:ext cx="7747000" cy="442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__global__ void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transposeNaive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(float *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odata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float *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</a:t>
            </a:r>
            <a:r>
              <a:rPr lang="en-US" altLang="zh-CN" sz="2000" b="1" dirty="0" err="1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width,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height)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{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blockIdx.y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threadIdx.y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+ width *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2000" b="1" dirty="0" err="1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+ height *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endParaRPr lang="en-US" altLang="zh-CN" sz="20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odata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2000" b="1" dirty="0" err="1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2000" b="1" dirty="0" err="1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index_in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];</a:t>
            </a:r>
          </a:p>
          <a:p>
            <a:pPr marL="39688"/>
            <a:r>
              <a:rPr lang="en-US" altLang="zh-CN" sz="20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322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EA3EEA-FEC6-46F4-AAD0-F7DE13DB152E}" type="slidenum">
              <a:rPr lang="zh-CN" altLang="zh-CN" smtClean="0"/>
              <a:pPr/>
              <a:t>4</a:t>
            </a:fld>
            <a:endParaRPr lang="zh-CN" altLang="zh-CN" smtClean="0"/>
          </a:p>
        </p:txBody>
      </p:sp>
      <p:sp>
        <p:nvSpPr>
          <p:cNvPr id="10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03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3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3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3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3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3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3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3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38" name="Rectangle 5"/>
          <p:cNvSpPr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i="1" dirty="0" smtClean="0">
                <a:solidFill>
                  <a:srgbClr val="FF0000"/>
                </a:solidFill>
              </a:rPr>
              <a:t>Parallel </a:t>
            </a:r>
            <a:r>
              <a:rPr lang="en-US" altLang="zh-CN" sz="3200" i="1" dirty="0">
                <a:solidFill>
                  <a:srgbClr val="FF0000"/>
                </a:solidFill>
              </a:rPr>
              <a:t>Reduction</a:t>
            </a:r>
            <a:r>
              <a:rPr lang="en-US" altLang="zh-CN" sz="3200" dirty="0">
                <a:solidFill>
                  <a:srgbClr val="000000"/>
                </a:solidFill>
              </a:rPr>
              <a:t> (sum)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S= </a:t>
            </a:r>
            <a:endParaRPr lang="en-US" altLang="zh-CN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273175" y="3405188"/>
          <a:ext cx="9953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2" r:id="rId3" imgW="356528" imgH="432927" progId="Equation.3">
                  <p:embed/>
                </p:oleObj>
              </mc:Choice>
              <mc:Fallback>
                <p:oleObj r:id="rId3" imgW="356528" imgH="432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405188"/>
                        <a:ext cx="99536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3" r:id="rId5" imgW="391886" imgH="740229" progId="Equation.3">
                  <p:embed/>
                </p:oleObj>
              </mc:Choice>
              <mc:Fallback>
                <p:oleObj r:id="rId5" imgW="391886" imgH="7402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61358" y="3912477"/>
            <a:ext cx="447503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sum( </a:t>
            </a:r>
            <a:r>
              <a:rPr lang="en-US" altLang="zh-CN" dirty="0" err="1"/>
              <a:t>int</a:t>
            </a:r>
            <a:r>
              <a:rPr lang="en-US" altLang="zh-CN" dirty="0"/>
              <a:t>* array, </a:t>
            </a:r>
            <a:r>
              <a:rPr lang="en-US" altLang="zh-CN" dirty="0" err="1"/>
              <a:t>int</a:t>
            </a:r>
            <a:r>
              <a:rPr lang="en-US" altLang="zh-CN" dirty="0"/>
              <a:t> size )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result = 0;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 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	result += array[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return result;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5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 noChangeArrowheads="1"/>
          </p:cNvSpPr>
          <p:nvPr/>
        </p:nvSpPr>
        <p:spPr bwMode="auto">
          <a:xfrm>
            <a:off x="8355013" y="6464300"/>
            <a:ext cx="2555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54A8F94E-95A3-46C1-B8A6-21DAB877764C}" type="slidenum">
              <a:rPr lang="en-US" altLang="zh-CN" sz="1000">
                <a:latin typeface="Arial" pitchFamily="34" charset="0"/>
                <a:cs typeface="Arial" pitchFamily="34" charset="0"/>
                <a:sym typeface="Arial" pitchFamily="34" charset="0"/>
              </a:rPr>
              <a:pPr algn="ctr" eaLnBrk="1" hangingPunct="1"/>
              <a:t>40</a:t>
            </a:fld>
            <a:endParaRPr lang="en-US" altLang="zh-CN" sz="100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355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1138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391400" cy="944562"/>
          </a:xfrm>
        </p:spPr>
        <p:txBody>
          <a:bodyPr rIns="132080"/>
          <a:lstStyle/>
          <a:p>
            <a:pPr eaLnBrk="1" hangingPunct="1"/>
            <a:r>
              <a:rPr lang="zh-CN" altLang="en-US" b="1" dirty="0" smtClean="0"/>
              <a:t>通过 </a:t>
            </a:r>
            <a:r>
              <a:rPr lang="zh-CN" altLang="zh-CN" b="1" dirty="0" smtClean="0"/>
              <a:t>shared memory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实现合并优化</a:t>
            </a:r>
            <a:endParaRPr lang="zh-CN" altLang="zh-CN" b="1" dirty="0" smtClean="0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784"/>
            <a:ext cx="8229600" cy="1739900"/>
          </a:xfrm>
        </p:spPr>
        <p:txBody>
          <a:bodyPr rIns="132080"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 dirty="0" smtClean="0"/>
              <a:t>先将瓦片的多列元素存入</a:t>
            </a:r>
            <a:r>
              <a:rPr lang="zh-CN" altLang="zh-CN" b="1" dirty="0" smtClean="0"/>
              <a:t>shared memory </a:t>
            </a:r>
            <a:r>
              <a:rPr lang="zh-CN" altLang="en-US" b="1" dirty="0" smtClean="0"/>
              <a:t>，再以连续化的数据写入</a:t>
            </a:r>
            <a:r>
              <a:rPr lang="zh-CN" altLang="zh-CN" b="1" dirty="0" smtClean="0"/>
              <a:t>global memory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 dirty="0" smtClean="0"/>
              <a:t>需要同步</a:t>
            </a:r>
            <a:r>
              <a:rPr lang="zh-CN" altLang="zh-CN" b="1" dirty="0" smtClean="0"/>
              <a:t> </a:t>
            </a:r>
            <a:r>
              <a:rPr lang="zh-CN" altLang="zh-CN" b="1" dirty="0" smtClean="0">
                <a:latin typeface="Courier New" pitchFamily="49" charset="0"/>
                <a:cs typeface="Courier New" pitchFamily="49" charset="0"/>
              </a:rPr>
              <a:t>__syncthreads() </a:t>
            </a:r>
            <a:r>
              <a:rPr lang="zh-CN" altLang="en-US" b="1" dirty="0" smtClean="0">
                <a:latin typeface="Courier New" pitchFamily="49" charset="0"/>
                <a:cs typeface="Courier New" pitchFamily="49" charset="0"/>
              </a:rPr>
              <a:t>因为线程需要用到其它线程存储到</a:t>
            </a:r>
            <a:r>
              <a:rPr lang="zh-CN" altLang="zh-CN" b="1" dirty="0" smtClean="0"/>
              <a:t>shared memory </a:t>
            </a:r>
            <a:r>
              <a:rPr lang="zh-CN" altLang="en-US" b="1" dirty="0" smtClean="0"/>
              <a:t>的数据</a:t>
            </a:r>
            <a:endParaRPr lang="zh-CN" altLang="zh-CN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943100" y="3789040"/>
            <a:ext cx="4881563" cy="2794000"/>
            <a:chOff x="1943100" y="3251200"/>
            <a:chExt cx="4881563" cy="2794000"/>
          </a:xfrm>
        </p:grpSpPr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1943100" y="5689600"/>
              <a:ext cx="48815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altLang="zh-CN">
                  <a:latin typeface="Arial" pitchFamily="34" charset="0"/>
                  <a:cs typeface="Arial" pitchFamily="34" charset="0"/>
                  <a:sym typeface="Arial" pitchFamily="34" charset="0"/>
                </a:rPr>
                <a:t>Elements transposed by a half-warp of threads</a:t>
              </a:r>
            </a:p>
          </p:txBody>
        </p:sp>
        <p:sp>
          <p:nvSpPr>
            <p:cNvPr id="23559" name="Rectangle 6"/>
            <p:cNvSpPr>
              <a:spLocks/>
            </p:cNvSpPr>
            <p:nvPr/>
          </p:nvSpPr>
          <p:spPr bwMode="auto">
            <a:xfrm>
              <a:off x="2044700" y="3873500"/>
              <a:ext cx="1506538" cy="1600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560" name="Rectangle 7"/>
            <p:cNvSpPr>
              <a:spLocks/>
            </p:cNvSpPr>
            <p:nvPr/>
          </p:nvSpPr>
          <p:spPr bwMode="auto">
            <a:xfrm>
              <a:off x="5210175" y="3873500"/>
              <a:ext cx="1506538" cy="1600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561" name="Rectangle 8"/>
            <p:cNvSpPr>
              <a:spLocks/>
            </p:cNvSpPr>
            <p:nvPr/>
          </p:nvSpPr>
          <p:spPr bwMode="auto">
            <a:xfrm>
              <a:off x="4124325" y="4225925"/>
              <a:ext cx="603250" cy="639763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2395538" y="3251200"/>
              <a:ext cx="114141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 err="1">
                  <a:latin typeface="Gill Sans"/>
                  <a:sym typeface="Gill Sans"/>
                </a:rPr>
                <a:t>idata</a:t>
              </a:r>
              <a:endParaRPr lang="en-US" altLang="zh-CN" sz="2400" dirty="0">
                <a:latin typeface="Gill Sans"/>
                <a:sym typeface="Gill Sans"/>
              </a:endParaRP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5500688" y="3251200"/>
              <a:ext cx="91916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 err="1">
                  <a:latin typeface="Gill Sans"/>
                  <a:sym typeface="Gill Sans"/>
                </a:rPr>
                <a:t>odata</a:t>
              </a:r>
              <a:endParaRPr lang="en-US" altLang="zh-CN" sz="2400" dirty="0">
                <a:latin typeface="Gill Sans"/>
                <a:sym typeface="Gill Sans"/>
              </a:endParaRP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4143375" y="3617913"/>
              <a:ext cx="754856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>
                  <a:latin typeface="Gill Sans"/>
                  <a:sym typeface="Gill Sans"/>
                </a:rPr>
                <a:t>tile</a:t>
              </a:r>
            </a:p>
          </p:txBody>
        </p:sp>
        <p:sp>
          <p:nvSpPr>
            <p:cNvPr id="23565" name="Rectangle 12"/>
            <p:cNvSpPr>
              <a:spLocks/>
            </p:cNvSpPr>
            <p:nvPr/>
          </p:nvSpPr>
          <p:spPr bwMode="auto">
            <a:xfrm>
              <a:off x="2947988" y="3873500"/>
              <a:ext cx="603250" cy="639763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>
              <a:off x="2957513" y="4064000"/>
              <a:ext cx="57943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4"/>
            <p:cNvSpPr>
              <a:spLocks noChangeShapeType="1"/>
            </p:cNvSpPr>
            <p:nvPr/>
          </p:nvSpPr>
          <p:spPr bwMode="auto">
            <a:xfrm>
              <a:off x="4138613" y="4418013"/>
              <a:ext cx="57308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5"/>
            <p:cNvSpPr>
              <a:spLocks noChangeShapeType="1"/>
            </p:cNvSpPr>
            <p:nvPr/>
          </p:nvSpPr>
          <p:spPr bwMode="auto">
            <a:xfrm>
              <a:off x="4305300" y="4229100"/>
              <a:ext cx="0" cy="620713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Rectangle 16"/>
            <p:cNvSpPr>
              <a:spLocks/>
            </p:cNvSpPr>
            <p:nvPr/>
          </p:nvSpPr>
          <p:spPr bwMode="auto">
            <a:xfrm>
              <a:off x="5210175" y="4833938"/>
              <a:ext cx="603250" cy="639762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3570" name="Line 17"/>
            <p:cNvSpPr>
              <a:spLocks noChangeShapeType="1"/>
            </p:cNvSpPr>
            <p:nvPr/>
          </p:nvSpPr>
          <p:spPr bwMode="auto">
            <a:xfrm>
              <a:off x="5243513" y="5026025"/>
              <a:ext cx="554037" cy="0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AutoShape 18"/>
            <p:cNvSpPr>
              <a:spLocks/>
            </p:cNvSpPr>
            <p:nvPr/>
          </p:nvSpPr>
          <p:spPr bwMode="auto">
            <a:xfrm rot="1072154">
              <a:off x="4610100" y="4872038"/>
              <a:ext cx="576263" cy="349250"/>
            </a:xfrm>
            <a:custGeom>
              <a:avLst/>
              <a:gdLst>
                <a:gd name="T0" fmla="*/ 2147483647 w 21571"/>
                <a:gd name="T1" fmla="*/ 2147483647 h 21600"/>
                <a:gd name="T2" fmla="*/ 2147483647 w 21571"/>
                <a:gd name="T3" fmla="*/ 2147483647 h 21600"/>
                <a:gd name="T4" fmla="*/ 2147483647 w 21571"/>
                <a:gd name="T5" fmla="*/ 2147483647 h 21600"/>
                <a:gd name="T6" fmla="*/ 2147483647 w 21571"/>
                <a:gd name="T7" fmla="*/ 2147483647 h 21600"/>
                <a:gd name="T8" fmla="*/ 2147483647 w 21571"/>
                <a:gd name="T9" fmla="*/ 2147483647 h 21600"/>
                <a:gd name="T10" fmla="*/ 2147483647 w 21571"/>
                <a:gd name="T11" fmla="*/ 2147483647 h 21600"/>
                <a:gd name="T12" fmla="*/ 2147483647 w 21571"/>
                <a:gd name="T13" fmla="*/ 2147483647 h 21600"/>
                <a:gd name="T14" fmla="*/ 2147483647 w 21571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71"/>
                <a:gd name="T25" fmla="*/ 0 h 21600"/>
                <a:gd name="T26" fmla="*/ 21571 w 21571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71" h="21600">
                  <a:moveTo>
                    <a:pt x="81" y="7958"/>
                  </a:moveTo>
                  <a:lnTo>
                    <a:pt x="12142" y="8308"/>
                  </a:lnTo>
                  <a:lnTo>
                    <a:pt x="12062" y="350"/>
                  </a:lnTo>
                  <a:lnTo>
                    <a:pt x="21681" y="11426"/>
                  </a:lnTo>
                  <a:lnTo>
                    <a:pt x="12281" y="21950"/>
                  </a:lnTo>
                  <a:lnTo>
                    <a:pt x="12200" y="13992"/>
                  </a:lnTo>
                  <a:lnTo>
                    <a:pt x="139" y="13642"/>
                  </a:lnTo>
                  <a:lnTo>
                    <a:pt x="81" y="7958"/>
                  </a:lnTo>
                  <a:close/>
                  <a:moveTo>
                    <a:pt x="81" y="7958"/>
                  </a:moveTo>
                </a:path>
              </a:pathLst>
            </a:custGeom>
            <a:solidFill>
              <a:srgbClr val="00804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2" name="AutoShape 19"/>
            <p:cNvSpPr>
              <a:spLocks/>
            </p:cNvSpPr>
            <p:nvPr/>
          </p:nvSpPr>
          <p:spPr bwMode="auto">
            <a:xfrm rot="1072154">
              <a:off x="3586163" y="3998913"/>
              <a:ext cx="515937" cy="349250"/>
            </a:xfrm>
            <a:custGeom>
              <a:avLst/>
              <a:gdLst>
                <a:gd name="T0" fmla="*/ 2147483647 w 21568"/>
                <a:gd name="T1" fmla="*/ 2147483647 h 21600"/>
                <a:gd name="T2" fmla="*/ 2147483647 w 21568"/>
                <a:gd name="T3" fmla="*/ 2147483647 h 21600"/>
                <a:gd name="T4" fmla="*/ 2147483647 w 21568"/>
                <a:gd name="T5" fmla="*/ 2147483647 h 21600"/>
                <a:gd name="T6" fmla="*/ 2147483647 w 21568"/>
                <a:gd name="T7" fmla="*/ 2147483647 h 21600"/>
                <a:gd name="T8" fmla="*/ 2147483647 w 21568"/>
                <a:gd name="T9" fmla="*/ 2147483647 h 21600"/>
                <a:gd name="T10" fmla="*/ 2147483647 w 21568"/>
                <a:gd name="T11" fmla="*/ 2147483647 h 21600"/>
                <a:gd name="T12" fmla="*/ 2147483647 w 21568"/>
                <a:gd name="T13" fmla="*/ 2147483647 h 21600"/>
                <a:gd name="T14" fmla="*/ 2147483647 w 21568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68"/>
                <a:gd name="T25" fmla="*/ 0 h 21600"/>
                <a:gd name="T26" fmla="*/ 21568 w 21568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68" h="21600">
                  <a:moveTo>
                    <a:pt x="90" y="7958"/>
                  </a:moveTo>
                  <a:lnTo>
                    <a:pt x="11031" y="8242"/>
                  </a:lnTo>
                  <a:lnTo>
                    <a:pt x="10941" y="284"/>
                  </a:lnTo>
                  <a:lnTo>
                    <a:pt x="21690" y="11360"/>
                  </a:lnTo>
                  <a:lnTo>
                    <a:pt x="11186" y="21884"/>
                  </a:lnTo>
                  <a:lnTo>
                    <a:pt x="11096" y="13926"/>
                  </a:lnTo>
                  <a:lnTo>
                    <a:pt x="155" y="13642"/>
                  </a:lnTo>
                  <a:lnTo>
                    <a:pt x="90" y="7958"/>
                  </a:lnTo>
                  <a:close/>
                  <a:moveTo>
                    <a:pt x="90" y="7958"/>
                  </a:moveTo>
                </a:path>
              </a:pathLst>
            </a:cu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412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 noChangeArrowheads="1"/>
          </p:cNvSpPr>
          <p:nvPr/>
        </p:nvSpPr>
        <p:spPr bwMode="auto">
          <a:xfrm>
            <a:off x="8355013" y="6464300"/>
            <a:ext cx="2555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029F6B7D-9BA8-421B-87D6-EB017E79891B}" type="slidenum">
              <a:rPr lang="en-US" altLang="zh-CN" sz="1000">
                <a:latin typeface="Arial" pitchFamily="34" charset="0"/>
                <a:cs typeface="Arial" pitchFamily="34" charset="0"/>
                <a:sym typeface="Arial" pitchFamily="34" charset="0"/>
              </a:rPr>
              <a:pPr algn="ctr" eaLnBrk="1" hangingPunct="1"/>
              <a:t>41</a:t>
            </a:fld>
            <a:endParaRPr lang="en-US" altLang="zh-CN" sz="100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546100" y="1491704"/>
            <a:ext cx="80518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__global__ void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transposeCoalesced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(float 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odata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float 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,      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                         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width,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height)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{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__shared__ float </a:t>
            </a:r>
            <a:r>
              <a:rPr lang="en-US" altLang="zh-CN" sz="16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tile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[TILE_DIM][TILE_DIM];</a:t>
            </a:r>
          </a:p>
          <a:p>
            <a:pPr marL="39688"/>
            <a:endParaRPr lang="en-US" altLang="zh-CN" sz="16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index_in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+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)*width;</a:t>
            </a:r>
          </a:p>
          <a:p>
            <a:pPr marL="39688"/>
            <a:endParaRPr lang="en-US" altLang="zh-CN" sz="16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  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blockIdx.x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* TILE_DIM +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;  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xIndex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+ 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yIndex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)*height;  </a:t>
            </a:r>
          </a:p>
          <a:p>
            <a:pPr marL="39688"/>
            <a:endParaRPr lang="en-US" altLang="zh-CN" sz="16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tile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 =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idata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index_in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];</a:t>
            </a:r>
          </a:p>
          <a:p>
            <a:pPr marL="39688"/>
            <a:endParaRPr lang="en-US" altLang="zh-CN" sz="1600" b="1" dirty="0">
              <a:solidFill>
                <a:srgbClr val="FF8000"/>
              </a:solidFill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16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__</a:t>
            </a:r>
            <a:r>
              <a:rPr lang="en-US" altLang="zh-CN" sz="1600" b="1" dirty="0" err="1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syncthreads</a:t>
            </a:r>
            <a:r>
              <a:rPr lang="en-US" altLang="zh-CN" sz="16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();</a:t>
            </a:r>
          </a:p>
          <a:p>
            <a:pPr marL="39688"/>
            <a:endParaRPr lang="en-US" altLang="zh-CN" sz="1600" b="1" dirty="0">
              <a:latin typeface="Courier New" pitchFamily="49" charset="0"/>
              <a:cs typeface="Courier New" pitchFamily="49" charset="0"/>
              <a:sym typeface="Courier New Bold" pitchFamily="49" charset="0"/>
            </a:endParaRP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odata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index_out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 = </a:t>
            </a:r>
            <a:r>
              <a:rPr lang="en-US" altLang="zh-CN" sz="1600" b="1" dirty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tile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threadIdx.x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][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threadIdx.y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];</a:t>
            </a:r>
          </a:p>
          <a:p>
            <a:pPr marL="39688"/>
            <a:r>
              <a:rPr lang="en-US" altLang="zh-CN" sz="1600" b="1" dirty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}</a:t>
            </a:r>
          </a:p>
        </p:txBody>
      </p:sp>
      <p:pic>
        <p:nvPicPr>
          <p:cNvPr id="2458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1138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391400" cy="944562"/>
          </a:xfrm>
        </p:spPr>
        <p:txBody>
          <a:bodyPr rIns="132080"/>
          <a:lstStyle/>
          <a:p>
            <a:pPr eaLnBrk="1" hangingPunct="1"/>
            <a:r>
              <a:rPr lang="zh-CN" altLang="en-US" b="1" dirty="0" smtClean="0"/>
              <a:t>通过 </a:t>
            </a:r>
            <a:r>
              <a:rPr lang="zh-CN" altLang="zh-CN" b="1" dirty="0" smtClean="0"/>
              <a:t>shared memory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smtClean="0"/>
              <a:t>实现合并优化</a:t>
            </a:r>
            <a:endParaRPr lang="zh-CN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1713981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 noChangeArrowheads="1"/>
          </p:cNvSpPr>
          <p:nvPr/>
        </p:nvSpPr>
        <p:spPr bwMode="auto">
          <a:xfrm>
            <a:off x="8355013" y="6464300"/>
            <a:ext cx="2555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B6C890A8-8306-43C1-905D-680549E79301}" type="slidenum">
              <a:rPr lang="en-US" altLang="zh-CN" sz="1000">
                <a:latin typeface="Arial" pitchFamily="34" charset="0"/>
                <a:cs typeface="Arial" pitchFamily="34" charset="0"/>
                <a:sym typeface="Arial" pitchFamily="34" charset="0"/>
              </a:rPr>
              <a:pPr algn="ctr" eaLnBrk="1" hangingPunct="1"/>
              <a:t>42</a:t>
            </a:fld>
            <a:endParaRPr lang="en-US" altLang="zh-CN" sz="100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560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11138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391400" cy="944562"/>
          </a:xfrm>
        </p:spPr>
        <p:txBody>
          <a:bodyPr rIns="132080"/>
          <a:lstStyle/>
          <a:p>
            <a:pPr eaLnBrk="1" hangingPunct="1"/>
            <a:r>
              <a:rPr lang="zh-CN" altLang="zh-CN" b="1" smtClean="0"/>
              <a:t>Transpose</a:t>
            </a:r>
            <a:r>
              <a:rPr lang="en-US" altLang="zh-CN" b="1" smtClean="0"/>
              <a:t> </a:t>
            </a:r>
            <a:r>
              <a:rPr lang="zh-CN" altLang="en-US" b="1" smtClean="0"/>
              <a:t>存在 </a:t>
            </a:r>
            <a:r>
              <a:rPr lang="zh-CN" altLang="zh-CN" b="1" smtClean="0"/>
              <a:t>Bank </a:t>
            </a:r>
            <a:r>
              <a:rPr lang="zh-CN" altLang="en-US" b="1" smtClean="0"/>
              <a:t>冲突</a:t>
            </a:r>
            <a:r>
              <a:rPr lang="zh-CN" altLang="zh-CN" b="1" smtClean="0"/>
              <a:t> 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54125"/>
            <a:ext cx="8355013" cy="3092450"/>
          </a:xfrm>
        </p:spPr>
        <p:txBody>
          <a:bodyPr rIns="132080"/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 smtClean="0"/>
              <a:t>瓦片内 </a:t>
            </a:r>
            <a:r>
              <a:rPr lang="en-US" altLang="zh-CN" b="1" smtClean="0"/>
              <a:t>16x16 </a:t>
            </a:r>
            <a:r>
              <a:rPr lang="zh-CN" altLang="en-US" b="1" smtClean="0"/>
              <a:t>个</a:t>
            </a:r>
            <a:r>
              <a:rPr lang="en-US" altLang="zh-CN" b="1" smtClean="0"/>
              <a:t>floats </a:t>
            </a:r>
            <a:r>
              <a:rPr lang="zh-CN" altLang="en-US" b="1" smtClean="0"/>
              <a:t>存于</a:t>
            </a:r>
            <a:r>
              <a:rPr lang="en-US" altLang="zh-CN" b="1" smtClean="0"/>
              <a:t>shared memory</a:t>
            </a:r>
          </a:p>
          <a:p>
            <a:pPr marL="1014413" lvl="1" eaLnBrk="1" hangingPunct="1">
              <a:buFontTx/>
              <a:buBlip>
                <a:blip r:embed="rId3"/>
              </a:buBlip>
            </a:pPr>
            <a:r>
              <a:rPr lang="zh-CN" altLang="en-US" b="1" smtClean="0"/>
              <a:t>列中的数据存于相同的</a:t>
            </a:r>
            <a:r>
              <a:rPr lang="en-US" altLang="zh-CN" b="1" smtClean="0"/>
              <a:t>bank </a:t>
            </a:r>
          </a:p>
          <a:p>
            <a:pPr marL="1014413" lvl="1" eaLnBrk="1" hangingPunct="1">
              <a:buFontTx/>
              <a:buBlip>
                <a:blip r:embed="rId3"/>
              </a:buBlip>
            </a:pPr>
            <a:r>
              <a:rPr lang="zh-CN" altLang="en-US" b="1" smtClean="0"/>
              <a:t>读入瓦片一列数据时存在 </a:t>
            </a:r>
            <a:r>
              <a:rPr lang="en-US" altLang="zh-CN" b="1" smtClean="0"/>
              <a:t>16-way bank conflict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b="1" smtClean="0"/>
              <a:t>解决方案</a:t>
            </a:r>
            <a:r>
              <a:rPr lang="en-US" altLang="zh-CN" b="1" smtClean="0"/>
              <a:t> – </a:t>
            </a:r>
            <a:r>
              <a:rPr lang="zh-CN" altLang="en-US" b="1" smtClean="0"/>
              <a:t>填充</a:t>
            </a:r>
            <a:r>
              <a:rPr lang="en-US" altLang="zh-CN" b="1" smtClean="0"/>
              <a:t> shared memory </a:t>
            </a:r>
            <a:r>
              <a:rPr lang="zh-CN" altLang="en-US" b="1" smtClean="0"/>
              <a:t>数组</a:t>
            </a:r>
            <a:endParaRPr lang="en-US" altLang="zh-CN" b="1" smtClean="0"/>
          </a:p>
          <a:p>
            <a:pPr marL="1014413" lvl="1" eaLnBrk="1" hangingPunct="1">
              <a:buFontTx/>
              <a:buBlip>
                <a:blip r:embed="rId3"/>
              </a:buBlip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__shared__ float tile[TILE_DIM][TILE_DIM+</a:t>
            </a:r>
            <a:r>
              <a:rPr lang="en-US" altLang="zh-CN" b="1" smtClean="0">
                <a:solidFill>
                  <a:srgbClr val="FF8000"/>
                </a:solidFill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1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  <a:sym typeface="Courier New Bold" pitchFamily="49" charset="0"/>
              </a:rPr>
              <a:t>];</a:t>
            </a:r>
            <a:endParaRPr lang="en-US" altLang="zh-CN" b="1" smtClean="0">
              <a:latin typeface="Courier New" pitchFamily="49" charset="0"/>
              <a:cs typeface="Courier New" pitchFamily="49" charset="0"/>
            </a:endParaRPr>
          </a:p>
          <a:p>
            <a:pPr marL="1014413" lvl="1" eaLnBrk="1" hangingPunct="1">
              <a:buFontTx/>
              <a:buBlip>
                <a:blip r:embed="rId3"/>
              </a:buBlip>
            </a:pPr>
            <a:r>
              <a:rPr lang="zh-CN" altLang="en-US" b="1" smtClean="0"/>
              <a:t>反对角线上的数据存于相同的</a:t>
            </a:r>
            <a:r>
              <a:rPr lang="en-US" altLang="zh-CN" b="1" smtClean="0"/>
              <a:t>bank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67744" y="4653136"/>
            <a:ext cx="4672013" cy="2127101"/>
            <a:chOff x="2044700" y="4222899"/>
            <a:chExt cx="4672013" cy="2127101"/>
          </a:xfrm>
        </p:grpSpPr>
        <p:sp>
          <p:nvSpPr>
            <p:cNvPr id="25607" name="Rectangle 6"/>
            <p:cNvSpPr>
              <a:spLocks/>
            </p:cNvSpPr>
            <p:nvPr/>
          </p:nvSpPr>
          <p:spPr bwMode="auto">
            <a:xfrm>
              <a:off x="2044700" y="4749800"/>
              <a:ext cx="1506538" cy="1600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5608" name="Rectangle 7"/>
            <p:cNvSpPr>
              <a:spLocks/>
            </p:cNvSpPr>
            <p:nvPr/>
          </p:nvSpPr>
          <p:spPr bwMode="auto">
            <a:xfrm>
              <a:off x="5210175" y="4749800"/>
              <a:ext cx="1506538" cy="1600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5609" name="Rectangle 8"/>
            <p:cNvSpPr>
              <a:spLocks/>
            </p:cNvSpPr>
            <p:nvPr/>
          </p:nvSpPr>
          <p:spPr bwMode="auto">
            <a:xfrm>
              <a:off x="4124325" y="5102225"/>
              <a:ext cx="603250" cy="639763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2395538" y="4294907"/>
              <a:ext cx="106045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 err="1">
                  <a:latin typeface="Gill Sans"/>
                  <a:sym typeface="Gill Sans"/>
                </a:rPr>
                <a:t>idata</a:t>
              </a:r>
              <a:endParaRPr lang="en-US" altLang="zh-CN" sz="2400" dirty="0">
                <a:latin typeface="Gill Sans"/>
                <a:sym typeface="Gill Sans"/>
              </a:endParaRPr>
            </a:p>
          </p:txBody>
        </p:sp>
        <p:sp>
          <p:nvSpPr>
            <p:cNvPr id="25611" name="Rectangle 10"/>
            <p:cNvSpPr>
              <a:spLocks noChangeArrowheads="1"/>
            </p:cNvSpPr>
            <p:nvPr/>
          </p:nvSpPr>
          <p:spPr bwMode="auto">
            <a:xfrm>
              <a:off x="5500688" y="4222899"/>
              <a:ext cx="91916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 err="1">
                  <a:latin typeface="Gill Sans"/>
                  <a:sym typeface="Gill Sans"/>
                </a:rPr>
                <a:t>odata</a:t>
              </a:r>
              <a:endParaRPr lang="en-US" altLang="zh-CN" sz="2400" dirty="0">
                <a:latin typeface="Gill Sans"/>
                <a:sym typeface="Gill Sans"/>
              </a:endParaRPr>
            </a:p>
          </p:txBody>
        </p:sp>
        <p:sp>
          <p:nvSpPr>
            <p:cNvPr id="25612" name="Rectangle 11"/>
            <p:cNvSpPr>
              <a:spLocks noChangeArrowheads="1"/>
            </p:cNvSpPr>
            <p:nvPr/>
          </p:nvSpPr>
          <p:spPr bwMode="auto">
            <a:xfrm>
              <a:off x="4143375" y="4494213"/>
              <a:ext cx="754063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2400" dirty="0">
                  <a:latin typeface="Gill Sans"/>
                  <a:sym typeface="Gill Sans"/>
                </a:rPr>
                <a:t>tile</a:t>
              </a:r>
            </a:p>
          </p:txBody>
        </p:sp>
        <p:sp>
          <p:nvSpPr>
            <p:cNvPr id="25613" name="Rectangle 12"/>
            <p:cNvSpPr>
              <a:spLocks/>
            </p:cNvSpPr>
            <p:nvPr/>
          </p:nvSpPr>
          <p:spPr bwMode="auto">
            <a:xfrm>
              <a:off x="2947988" y="4749800"/>
              <a:ext cx="603250" cy="639763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57513" y="4940300"/>
              <a:ext cx="57943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4138613" y="5294313"/>
              <a:ext cx="57308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4305300" y="5105400"/>
              <a:ext cx="0" cy="620713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Rectangle 16"/>
            <p:cNvSpPr>
              <a:spLocks/>
            </p:cNvSpPr>
            <p:nvPr/>
          </p:nvSpPr>
          <p:spPr bwMode="auto">
            <a:xfrm>
              <a:off x="5210175" y="5710238"/>
              <a:ext cx="603250" cy="639762"/>
            </a:xfrm>
            <a:prstGeom prst="rect">
              <a:avLst/>
            </a:prstGeom>
            <a:solidFill>
              <a:srgbClr val="B3B3B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>
                <a:latin typeface="Arial" pitchFamily="34" charset="0"/>
                <a:sym typeface="Arial" pitchFamily="34" charset="0"/>
              </a:endParaRPr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5243513" y="5902325"/>
              <a:ext cx="554037" cy="0"/>
            </a:xfrm>
            <a:prstGeom prst="line">
              <a:avLst/>
            </a:prstGeom>
            <a:noFill/>
            <a:ln w="38100">
              <a:solidFill>
                <a:srgbClr val="008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AutoShape 18"/>
            <p:cNvSpPr>
              <a:spLocks/>
            </p:cNvSpPr>
            <p:nvPr/>
          </p:nvSpPr>
          <p:spPr bwMode="auto">
            <a:xfrm rot="1072154">
              <a:off x="4610100" y="5748338"/>
              <a:ext cx="576263" cy="349250"/>
            </a:xfrm>
            <a:custGeom>
              <a:avLst/>
              <a:gdLst>
                <a:gd name="T0" fmla="*/ 2147483647 w 21571"/>
                <a:gd name="T1" fmla="*/ 2147483647 h 21600"/>
                <a:gd name="T2" fmla="*/ 2147483647 w 21571"/>
                <a:gd name="T3" fmla="*/ 2147483647 h 21600"/>
                <a:gd name="T4" fmla="*/ 2147483647 w 21571"/>
                <a:gd name="T5" fmla="*/ 2147483647 h 21600"/>
                <a:gd name="T6" fmla="*/ 2147483647 w 21571"/>
                <a:gd name="T7" fmla="*/ 2147483647 h 21600"/>
                <a:gd name="T8" fmla="*/ 2147483647 w 21571"/>
                <a:gd name="T9" fmla="*/ 2147483647 h 21600"/>
                <a:gd name="T10" fmla="*/ 2147483647 w 21571"/>
                <a:gd name="T11" fmla="*/ 2147483647 h 21600"/>
                <a:gd name="T12" fmla="*/ 2147483647 w 21571"/>
                <a:gd name="T13" fmla="*/ 2147483647 h 21600"/>
                <a:gd name="T14" fmla="*/ 2147483647 w 21571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71"/>
                <a:gd name="T25" fmla="*/ 0 h 21600"/>
                <a:gd name="T26" fmla="*/ 21571 w 21571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71" h="21600">
                  <a:moveTo>
                    <a:pt x="81" y="7958"/>
                  </a:moveTo>
                  <a:lnTo>
                    <a:pt x="12142" y="8308"/>
                  </a:lnTo>
                  <a:lnTo>
                    <a:pt x="12062" y="350"/>
                  </a:lnTo>
                  <a:lnTo>
                    <a:pt x="21681" y="11426"/>
                  </a:lnTo>
                  <a:lnTo>
                    <a:pt x="12281" y="21950"/>
                  </a:lnTo>
                  <a:lnTo>
                    <a:pt x="12200" y="13992"/>
                  </a:lnTo>
                  <a:lnTo>
                    <a:pt x="139" y="13642"/>
                  </a:lnTo>
                  <a:lnTo>
                    <a:pt x="81" y="7958"/>
                  </a:lnTo>
                  <a:close/>
                  <a:moveTo>
                    <a:pt x="81" y="7958"/>
                  </a:moveTo>
                </a:path>
              </a:pathLst>
            </a:custGeom>
            <a:solidFill>
              <a:srgbClr val="00804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5620" name="AutoShape 19"/>
            <p:cNvSpPr>
              <a:spLocks/>
            </p:cNvSpPr>
            <p:nvPr/>
          </p:nvSpPr>
          <p:spPr bwMode="auto">
            <a:xfrm rot="1072154">
              <a:off x="3586163" y="4875213"/>
              <a:ext cx="515937" cy="349250"/>
            </a:xfrm>
            <a:custGeom>
              <a:avLst/>
              <a:gdLst>
                <a:gd name="T0" fmla="*/ 2147483647 w 21568"/>
                <a:gd name="T1" fmla="*/ 2147483647 h 21600"/>
                <a:gd name="T2" fmla="*/ 2147483647 w 21568"/>
                <a:gd name="T3" fmla="*/ 2147483647 h 21600"/>
                <a:gd name="T4" fmla="*/ 2147483647 w 21568"/>
                <a:gd name="T5" fmla="*/ 2147483647 h 21600"/>
                <a:gd name="T6" fmla="*/ 2147483647 w 21568"/>
                <a:gd name="T7" fmla="*/ 2147483647 h 21600"/>
                <a:gd name="T8" fmla="*/ 2147483647 w 21568"/>
                <a:gd name="T9" fmla="*/ 2147483647 h 21600"/>
                <a:gd name="T10" fmla="*/ 2147483647 w 21568"/>
                <a:gd name="T11" fmla="*/ 2147483647 h 21600"/>
                <a:gd name="T12" fmla="*/ 2147483647 w 21568"/>
                <a:gd name="T13" fmla="*/ 2147483647 h 21600"/>
                <a:gd name="T14" fmla="*/ 2147483647 w 21568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68"/>
                <a:gd name="T25" fmla="*/ 0 h 21600"/>
                <a:gd name="T26" fmla="*/ 21568 w 21568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68" h="21600">
                  <a:moveTo>
                    <a:pt x="90" y="7958"/>
                  </a:moveTo>
                  <a:lnTo>
                    <a:pt x="11031" y="8242"/>
                  </a:lnTo>
                  <a:lnTo>
                    <a:pt x="10941" y="284"/>
                  </a:lnTo>
                  <a:lnTo>
                    <a:pt x="21690" y="11360"/>
                  </a:lnTo>
                  <a:lnTo>
                    <a:pt x="11186" y="21884"/>
                  </a:lnTo>
                  <a:lnTo>
                    <a:pt x="11096" y="13926"/>
                  </a:lnTo>
                  <a:lnTo>
                    <a:pt x="155" y="13642"/>
                  </a:lnTo>
                  <a:lnTo>
                    <a:pt x="90" y="7958"/>
                  </a:lnTo>
                  <a:close/>
                  <a:moveTo>
                    <a:pt x="90" y="7958"/>
                  </a:moveTo>
                </a:path>
              </a:pathLst>
            </a:cu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71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693974-4E31-477A-ABB8-DF8E1455957A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  <p:sp>
        <p:nvSpPr>
          <p:cNvPr id="819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8196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8197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198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199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8200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8201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8202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8203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8204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205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6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7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208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9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8210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8211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8212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3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4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5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6" name="AutoShape 74"/>
          <p:cNvCxnSpPr>
            <a:cxnSpLocks noChangeShapeType="1"/>
            <a:stCxn id="8197" idx="2"/>
            <a:endCxn id="8204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7" name="AutoShape 74"/>
          <p:cNvCxnSpPr>
            <a:cxnSpLocks noChangeShapeType="1"/>
            <a:stCxn id="8200" idx="2"/>
            <a:endCxn id="8207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8" name="AutoShape 74"/>
          <p:cNvCxnSpPr>
            <a:cxnSpLocks noChangeShapeType="1"/>
            <a:stCxn id="8198" idx="2"/>
            <a:endCxn id="8209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9" name="AutoShape 74"/>
          <p:cNvCxnSpPr>
            <a:cxnSpLocks noChangeShapeType="1"/>
            <a:stCxn id="8203" idx="2"/>
            <a:endCxn id="8210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810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29E424-8301-4B14-8622-BB78028679B3}" type="slidenum">
              <a:rPr lang="zh-CN" altLang="zh-CN" smtClean="0"/>
              <a:pPr/>
              <a:t>6</a:t>
            </a:fld>
            <a:endParaRPr lang="zh-CN" altLang="zh-CN" smtClean="0"/>
          </a:p>
        </p:txBody>
      </p:sp>
      <p:sp>
        <p:nvSpPr>
          <p:cNvPr id="921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922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922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2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922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922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922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2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9228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9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0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1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32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3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9234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9235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6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37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8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0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1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9242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3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9244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5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6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7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8" name="AutoShape 74"/>
          <p:cNvCxnSpPr>
            <a:cxnSpLocks noChangeShapeType="1"/>
            <a:stCxn id="9221" idx="2"/>
            <a:endCxn id="9228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49" name="AutoShape 74"/>
          <p:cNvCxnSpPr>
            <a:cxnSpLocks noChangeShapeType="1"/>
            <a:stCxn id="9224" idx="2"/>
            <a:endCxn id="9231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0" name="AutoShape 74"/>
          <p:cNvCxnSpPr>
            <a:cxnSpLocks noChangeShapeType="1"/>
            <a:stCxn id="9222" idx="2"/>
            <a:endCxn id="9233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1" name="AutoShape 74"/>
          <p:cNvCxnSpPr>
            <a:cxnSpLocks noChangeShapeType="1"/>
            <a:stCxn id="9227" idx="2"/>
            <a:endCxn id="9234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2" name="AutoShape 40"/>
          <p:cNvCxnSpPr>
            <a:cxnSpLocks noChangeShapeType="1"/>
            <a:stCxn id="9228" idx="2"/>
            <a:endCxn id="9236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3" name="AutoShape 74"/>
          <p:cNvCxnSpPr>
            <a:cxnSpLocks noChangeShapeType="1"/>
            <a:stCxn id="9231" idx="2"/>
            <a:endCxn id="9236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4" name="AutoShape 40"/>
          <p:cNvCxnSpPr>
            <a:cxnSpLocks noChangeShapeType="1"/>
            <a:stCxn id="9233" idx="2"/>
            <a:endCxn id="9241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5" name="AutoShape 74"/>
          <p:cNvCxnSpPr>
            <a:cxnSpLocks noChangeShapeType="1"/>
            <a:stCxn id="9234" idx="2"/>
            <a:endCxn id="9241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518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7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并行规约</a:t>
            </a:r>
            <a:endParaRPr lang="zh-CN" altLang="zh-CN" dirty="0" smtClean="0"/>
          </a:p>
        </p:txBody>
      </p:sp>
      <p:sp>
        <p:nvSpPr>
          <p:cNvPr id="10244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245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46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47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248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249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250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51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252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53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4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5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56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7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0258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0259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0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61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2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3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4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5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0266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7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8" name="Text Box 31"/>
          <p:cNvSpPr>
            <a:spLocks noChangeArrowheads="1"/>
          </p:cNvSpPr>
          <p:nvPr/>
        </p:nvSpPr>
        <p:spPr bwMode="auto">
          <a:xfrm>
            <a:off x="1998663" y="53863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0269" name="Text Box 32"/>
          <p:cNvSpPr>
            <a:spLocks noChangeArrowheads="1"/>
          </p:cNvSpPr>
          <p:nvPr/>
        </p:nvSpPr>
        <p:spPr bwMode="auto">
          <a:xfrm>
            <a:off x="266223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0" name="Text Box 33"/>
          <p:cNvSpPr>
            <a:spLocks noChangeArrowheads="1"/>
          </p:cNvSpPr>
          <p:nvPr/>
        </p:nvSpPr>
        <p:spPr bwMode="auto">
          <a:xfrm>
            <a:off x="5318125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1" name="Text Box 34"/>
          <p:cNvSpPr>
            <a:spLocks noChangeArrowheads="1"/>
          </p:cNvSpPr>
          <p:nvPr/>
        </p:nvSpPr>
        <p:spPr bwMode="auto">
          <a:xfrm>
            <a:off x="332581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2" name="Text Box 35"/>
          <p:cNvSpPr>
            <a:spLocks noChangeArrowheads="1"/>
          </p:cNvSpPr>
          <p:nvPr/>
        </p:nvSpPr>
        <p:spPr bwMode="auto">
          <a:xfrm>
            <a:off x="398938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3" name="Text Box 36"/>
          <p:cNvSpPr>
            <a:spLocks noChangeArrowheads="1"/>
          </p:cNvSpPr>
          <p:nvPr/>
        </p:nvSpPr>
        <p:spPr bwMode="auto">
          <a:xfrm>
            <a:off x="465455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4" name="Text Box 37"/>
          <p:cNvSpPr>
            <a:spLocks noChangeArrowheads="1"/>
          </p:cNvSpPr>
          <p:nvPr/>
        </p:nvSpPr>
        <p:spPr bwMode="auto">
          <a:xfrm>
            <a:off x="598170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5" name="Text Box 38"/>
          <p:cNvSpPr>
            <a:spLocks noChangeArrowheads="1"/>
          </p:cNvSpPr>
          <p:nvPr/>
        </p:nvSpPr>
        <p:spPr bwMode="auto">
          <a:xfrm>
            <a:off x="664686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0276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7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8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9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0" name="AutoShape 74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1" name="AutoShape 74"/>
          <p:cNvCxnSpPr>
            <a:cxnSpLocks noChangeShapeType="1"/>
            <a:stCxn id="10248" idx="2"/>
            <a:endCxn id="10255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2" name="AutoShape 74"/>
          <p:cNvCxnSpPr>
            <a:cxnSpLocks noChangeShapeType="1"/>
            <a:stCxn id="10246" idx="2"/>
            <a:endCxn id="10257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3" name="AutoShape 74"/>
          <p:cNvCxnSpPr>
            <a:cxnSpLocks noChangeShapeType="1"/>
            <a:stCxn id="10251" idx="2"/>
            <a:endCxn id="10258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4" name="AutoShape 40"/>
          <p:cNvCxnSpPr>
            <a:cxnSpLocks noChangeShapeType="1"/>
            <a:stCxn id="10252" idx="2"/>
            <a:endCxn id="10260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5" name="AutoShape 74"/>
          <p:cNvCxnSpPr>
            <a:cxnSpLocks noChangeShapeType="1"/>
            <a:stCxn id="10255" idx="2"/>
            <a:endCxn id="10260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6" name="AutoShape 40"/>
          <p:cNvCxnSpPr>
            <a:cxnSpLocks noChangeShapeType="1"/>
            <a:stCxn id="10257" idx="2"/>
            <a:endCxn id="10265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7" name="AutoShape 74"/>
          <p:cNvCxnSpPr>
            <a:cxnSpLocks noChangeShapeType="1"/>
            <a:stCxn id="10258" idx="2"/>
            <a:endCxn id="10265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8" name="AutoShape 74"/>
          <p:cNvCxnSpPr>
            <a:cxnSpLocks noChangeShapeType="1"/>
            <a:stCxn id="10265" idx="2"/>
            <a:endCxn id="10268" idx="0"/>
          </p:cNvCxnSpPr>
          <p:nvPr/>
        </p:nvCxnSpPr>
        <p:spPr bwMode="auto">
          <a:xfrm flipH="1">
            <a:off x="2247900" y="4953000"/>
            <a:ext cx="26543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9" name="AutoShape 40"/>
          <p:cNvCxnSpPr>
            <a:cxnSpLocks noChangeShapeType="1"/>
            <a:stCxn id="10260" idx="2"/>
            <a:endCxn id="10268" idx="0"/>
          </p:cNvCxnSpPr>
          <p:nvPr/>
        </p:nvCxnSpPr>
        <p:spPr bwMode="auto">
          <a:xfrm>
            <a:off x="2247900" y="49530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78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并行规约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CPU </a:t>
            </a:r>
            <a:r>
              <a:rPr lang="zh-CN" altLang="en-US" sz="2800" dirty="0" smtClean="0"/>
              <a:t>实现</a:t>
            </a:r>
            <a:endParaRPr lang="zh-CN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1952836"/>
            <a:ext cx="7236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reduction_cpu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array,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 = 0;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d=1;d&lt;=size/2; d=d*2 )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 size;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+=2*d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+= 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i+d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 = array[0];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result;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3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4A15D3-5266-4D98-A67F-FFAD2FF92B3D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  <p:sp>
        <p:nvSpPr>
          <p:cNvPr id="1126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12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类似篮球锦标赛的淘汰过程</a:t>
            </a:r>
            <a:endParaRPr lang="zh-CN" altLang="zh-CN" smtClean="0"/>
          </a:p>
          <a:p>
            <a:pPr eaLnBrk="1" hangingPunct="1"/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 </a:t>
            </a:r>
            <a:r>
              <a:rPr lang="zh-CN" altLang="en-US" smtClean="0"/>
              <a:t>个元素进行</a:t>
            </a:r>
            <a:r>
              <a:rPr lang="zh-CN" altLang="zh-CN" smtClean="0"/>
              <a:t>log(</a:t>
            </a:r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) </a:t>
            </a:r>
            <a:r>
              <a:rPr lang="zh-CN" altLang="en-US" smtClean="0"/>
              <a:t>个回合</a:t>
            </a:r>
            <a:endParaRPr lang="zh-CN" altLang="zh-CN" smtClean="0"/>
          </a:p>
          <a:p>
            <a:pPr eaLnBrk="1" hangingPunct="1"/>
            <a:r>
              <a:rPr lang="zh-CN" altLang="en-US" smtClean="0"/>
              <a:t>如何在</a:t>
            </a:r>
            <a:r>
              <a:rPr lang="zh-CN" altLang="zh-CN" smtClean="0"/>
              <a:t>CUDA</a:t>
            </a:r>
            <a:r>
              <a:rPr lang="zh-CN" altLang="en-US" smtClean="0"/>
              <a:t>上实现？</a:t>
            </a:r>
            <a:endParaRPr lang="zh-CN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0" y="0"/>
            <a:chExt cx="5140643" cy="2889310"/>
          </a:xfrm>
        </p:grpSpPr>
        <p:sp>
          <p:nvSpPr>
            <p:cNvPr id="11270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1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2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3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4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5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6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7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8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9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0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1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2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3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4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5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6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7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8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9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0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1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2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3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4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5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6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7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8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9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0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1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1302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3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4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5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6" name="AutoShape 74"/>
            <p:cNvCxnSpPr>
              <a:cxnSpLocks noChangeShapeType="1"/>
              <a:stCxn id="11271" idx="2"/>
              <a:endCxn id="11278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7" name="AutoShape 74"/>
            <p:cNvCxnSpPr>
              <a:cxnSpLocks noChangeShapeType="1"/>
              <a:stCxn id="11274" idx="2"/>
              <a:endCxn id="11281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AutoShape 74"/>
            <p:cNvCxnSpPr>
              <a:cxnSpLocks noChangeShapeType="1"/>
              <a:stCxn id="11272" idx="2"/>
              <a:endCxn id="11283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AutoShape 74"/>
            <p:cNvCxnSpPr>
              <a:cxnSpLocks noChangeShapeType="1"/>
              <a:stCxn id="11277" idx="2"/>
              <a:endCxn id="11284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AutoShape 40"/>
            <p:cNvCxnSpPr>
              <a:cxnSpLocks noChangeShapeType="1"/>
              <a:stCxn id="11278" idx="2"/>
              <a:endCxn id="11286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1" name="AutoShape 74"/>
            <p:cNvCxnSpPr>
              <a:cxnSpLocks noChangeShapeType="1"/>
              <a:stCxn id="11281" idx="2"/>
              <a:endCxn id="11286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2" name="AutoShape 40"/>
            <p:cNvCxnSpPr>
              <a:cxnSpLocks noChangeShapeType="1"/>
              <a:stCxn id="11283" idx="2"/>
              <a:endCxn id="11291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3" name="AutoShape 74"/>
            <p:cNvCxnSpPr>
              <a:cxnSpLocks noChangeShapeType="1"/>
              <a:stCxn id="11284" idx="2"/>
              <a:endCxn id="11291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4" name="AutoShape 74"/>
            <p:cNvCxnSpPr>
              <a:cxnSpLocks noChangeShapeType="1"/>
              <a:stCxn id="11291" idx="2"/>
              <a:endCxn id="11294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5" name="AutoShape 40"/>
            <p:cNvCxnSpPr>
              <a:cxnSpLocks noChangeShapeType="1"/>
              <a:stCxn id="11286" idx="2"/>
              <a:endCxn id="11294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965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Pages>0</Pages>
  <Words>2120</Words>
  <Characters>0</Characters>
  <Application>Microsoft Office PowerPoint</Application>
  <DocSecurity>0</DocSecurity>
  <PresentationFormat>全屏显示(4:3)</PresentationFormat>
  <Lines>0</Lines>
  <Paragraphs>1182</Paragraphs>
  <Slides>42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Office 主题​​</vt:lpstr>
      <vt:lpstr>Microsoft 公式 3.0</vt:lpstr>
      <vt:lpstr>CUDA编程实训</vt:lpstr>
      <vt:lpstr>目录</vt:lpstr>
      <vt:lpstr>例1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 CPU 实现</vt:lpstr>
      <vt:lpstr>Parallel Reduction并行规约</vt:lpstr>
      <vt:lpstr>PowerPoint 演示文稿</vt:lpstr>
      <vt:lpstr>PowerPoint 演示文稿</vt:lpstr>
      <vt:lpstr>PowerPoint 演示文稿</vt:lpstr>
      <vt:lpstr>PowerPoint 演示文稿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</vt:lpstr>
      <vt:lpstr>例2</vt:lpstr>
      <vt:lpstr>Matrix Multiply</vt:lpstr>
      <vt:lpstr>Matrix Multiply</vt:lpstr>
      <vt:lpstr>Matrix Multiply:  CPU 实现</vt:lpstr>
      <vt:lpstr>Matrix Multiply:  GPU 实现</vt:lpstr>
      <vt:lpstr>Matrix Multiply:  GPU 实现</vt:lpstr>
      <vt:lpstr>Matrix Multiply:  GPU 实现</vt:lpstr>
      <vt:lpstr>Matrix Multiply</vt:lpstr>
      <vt:lpstr>Matrix Multiply:  GPU 实现</vt:lpstr>
      <vt:lpstr>Matrix Multiply: block</vt:lpstr>
      <vt:lpstr>Matrix Multiply : block</vt:lpstr>
      <vt:lpstr>Matrix Multiply : block</vt:lpstr>
      <vt:lpstr>提示 matrixMultiply  cpu 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</vt:lpstr>
      <vt:lpstr>矩阵转置 CPU 算法</vt:lpstr>
      <vt:lpstr>矩阵转置 GPU kernel</vt:lpstr>
      <vt:lpstr>通过 shared memory  实现合并优化</vt:lpstr>
      <vt:lpstr>通过 shared memory  实现合并优化</vt:lpstr>
      <vt:lpstr>Transpose 存在 Bank 冲突 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liuss</cp:lastModifiedBy>
  <cp:revision>420</cp:revision>
  <dcterms:created xsi:type="dcterms:W3CDTF">2011-01-13T18:17:00Z</dcterms:created>
  <dcterms:modified xsi:type="dcterms:W3CDTF">2015-12-03T04:24:00Z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6</vt:r8>
  </property>
  <property fmtid="{D5CDD505-2E9C-101B-9397-08002B2CF9AE}" pid="3" name="KSOProductBuildVer">
    <vt:lpwstr>2052-8.1.0.3483</vt:lpwstr>
  </property>
</Properties>
</file>