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30"/>
  </p:notesMasterIdLst>
  <p:sldIdLst>
    <p:sldId id="259" r:id="rId2"/>
    <p:sldId id="258" r:id="rId3"/>
    <p:sldId id="332" r:id="rId4"/>
    <p:sldId id="345" r:id="rId5"/>
    <p:sldId id="374" r:id="rId6"/>
    <p:sldId id="333" r:id="rId7"/>
    <p:sldId id="334" r:id="rId8"/>
    <p:sldId id="335" r:id="rId9"/>
    <p:sldId id="336" r:id="rId10"/>
    <p:sldId id="338" r:id="rId11"/>
    <p:sldId id="340" r:id="rId12"/>
    <p:sldId id="341" r:id="rId13"/>
    <p:sldId id="344" r:id="rId14"/>
    <p:sldId id="359" r:id="rId15"/>
    <p:sldId id="360" r:id="rId16"/>
    <p:sldId id="361" r:id="rId17"/>
    <p:sldId id="362" r:id="rId18"/>
    <p:sldId id="375" r:id="rId19"/>
    <p:sldId id="363" r:id="rId20"/>
    <p:sldId id="36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49" autoAdjust="0"/>
  </p:normalViewPr>
  <p:slideViewPr>
    <p:cSldViewPr>
      <p:cViewPr varScale="1">
        <p:scale>
          <a:sx n="63" d="100"/>
          <a:sy n="63" d="100"/>
        </p:scale>
        <p:origin x="-4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64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        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sz="1200">
                <a:latin typeface="Arial" pitchFamily="34" charset="0"/>
                <a:ea typeface="宋体" pitchFamily="2" charset="-122"/>
              </a:rPr>
              <a:t>           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E1F0E0F-D277-46FF-88CD-94A86F3C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83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90CA2-9F1D-4D5C-A7E3-E917F8449BFB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21AD-0DA2-4EA2-91B6-CBB05C3ED6B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052BB-F853-4739-8CF5-4C15A2B39D0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75530-24C7-4584-85AE-20519E9E66F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974DB-E725-4711-87B7-F3B347D3F3F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63C05-47B4-4E33-889F-CD7AEDAA58A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FFF0-A7F1-4851-96F0-B619E62E9D2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61EF5-A4FF-4681-B0A6-F81D425B316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F77AC-B29D-4094-A46A-F6F38FDF358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00EF-0B4F-486E-A7DD-17E8B75EB26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2784-69C3-4941-9FCE-6A8C42BF000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636B-93B6-4809-83D2-D5535107AE5F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77F260-4EA8-4FA7-9371-B4356D56500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indent="0" eaLnBrk="1" hangingPunct="1"/>
            <a:r>
              <a:rPr lang="en-US" altLang="zh-CN" dirty="0" smtClean="0"/>
              <a:t>CUDA</a:t>
            </a:r>
            <a:r>
              <a:rPr lang="zh-CN" altLang="en-US" dirty="0" smtClean="0"/>
              <a:t>编程实训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72084"/>
            <a:ext cx="6400800" cy="56671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zh-CN" altLang="en-US" dirty="0" smtClean="0">
                <a:solidFill>
                  <a:srgbClr val="898989"/>
                </a:solidFill>
              </a:rPr>
              <a:t>刘寿</a:t>
            </a:r>
            <a:r>
              <a:rPr lang="zh-CN" altLang="en-US" dirty="0" smtClean="0">
                <a:solidFill>
                  <a:srgbClr val="898989"/>
                </a:solidFill>
              </a:rPr>
              <a:t>生</a:t>
            </a:r>
            <a:endParaRPr lang="en-US" altLang="zh-CN" dirty="0" smtClean="0">
              <a:solidFill>
                <a:srgbClr val="898989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898989"/>
                </a:solidFill>
              </a:rPr>
              <a:t>2014-12-19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DE6CB2-5432-4257-87C2-E9DE9385ADFA}" type="slidenum">
              <a:rPr lang="zh-CN" altLang="en-US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318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318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调用 </a:t>
            </a:r>
            <a:r>
              <a:rPr lang="en-US" altLang="zh-CN" dirty="0" smtClean="0"/>
              <a:t>kernel: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(Width / TILE_WIDTH, Height / TILE_WIDTH);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dim3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(TILE_WIDTH, TILE_WIDTH);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&lt;&lt;&lt;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dimGrid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dimBlock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&gt;&gt;&gt;(</a:t>
            </a:r>
            <a:endParaRPr lang="zh-CN" altLang="en-US" dirty="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, TILE_WIDTH);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B8BB5-1E58-4106-8E9C-E9BD86EED0E1}" type="slidenum">
              <a:rPr lang="zh-CN" altLang="en-US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625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 smtClean="0"/>
              <a:t>Multiply</a:t>
            </a:r>
            <a:r>
              <a:rPr lang="en-US" altLang="zh-CN" dirty="0" smtClean="0"/>
              <a:t>: block</a:t>
            </a:r>
            <a:endParaRPr lang="zh-CN" altLang="en-US" dirty="0" smtClean="0"/>
          </a:p>
        </p:txBody>
      </p:sp>
      <p:sp>
        <p:nvSpPr>
          <p:cNvPr id="9626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urier New" pitchFamily="49" charset="0"/>
                <a:sym typeface="Courier New" pitchFamily="49" charset="0"/>
              </a:rPr>
              <a:t>每个输入元素被</a:t>
            </a:r>
            <a:r>
              <a:rPr lang="en-US" altLang="zh-CN" dirty="0" smtClean="0">
                <a:latin typeface="Courier New" pitchFamily="49" charset="0"/>
                <a:sym typeface="Courier New" pitchFamily="49" charset="0"/>
              </a:rPr>
              <a:t>Width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个线程读取</a:t>
            </a:r>
          </a:p>
          <a:p>
            <a:pPr eaLnBrk="1" hangingPunct="1"/>
            <a:r>
              <a:rPr lang="zh-CN" altLang="en-US" dirty="0" smtClean="0"/>
              <a:t>使用栈内存（局部变量）来减少堆内存访问</a:t>
            </a: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626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/>
          </a:p>
        </p:txBody>
      </p:sp>
      <p:sp>
        <p:nvSpPr>
          <p:cNvPr id="96262" name="Text Box 4"/>
          <p:cNvSpPr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en-US" altLang="zh-CN"/>
          </a:p>
        </p:txBody>
      </p:sp>
      <p:sp>
        <p:nvSpPr>
          <p:cNvPr id="96263" name="Text Box 5"/>
          <p:cNvSpPr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</a:t>
            </a:r>
            <a:endParaRPr lang="en-US" altLang="zh-CN"/>
          </a:p>
        </p:txBody>
      </p:sp>
      <p:sp>
        <p:nvSpPr>
          <p:cNvPr id="96264" name="Text Box 6"/>
          <p:cNvSpPr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 sz="1200" b="1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</a:t>
            </a:r>
            <a:endParaRPr lang="en-US" altLang="zh-CN"/>
          </a:p>
        </p:txBody>
      </p:sp>
      <p:sp>
        <p:nvSpPr>
          <p:cNvPr id="96265" name="Text Box 7"/>
          <p:cNvSpPr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9"/>
          <p:cNvSpPr>
            <a:spLocks noChangeShapeType="1"/>
          </p:cNvSpPr>
          <p:nvPr/>
        </p:nvSpPr>
        <p:spPr bwMode="auto">
          <a:xfrm>
            <a:off x="7847013" y="3889375"/>
            <a:ext cx="1587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8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9" name="Text Box 11"/>
          <p:cNvSpPr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70" name="Text Box 12"/>
          <p:cNvSpPr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71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2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3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4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5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6" name="Text Box 18"/>
          <p:cNvSpPr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/>
          </a:p>
        </p:txBody>
      </p:sp>
      <p:sp>
        <p:nvSpPr>
          <p:cNvPr id="96277" name="Text Box 19"/>
          <p:cNvSpPr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/>
          </a:p>
        </p:txBody>
      </p:sp>
      <p:sp>
        <p:nvSpPr>
          <p:cNvPr id="96278" name="Text Box 20"/>
          <p:cNvSpPr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/>
          </a:p>
        </p:txBody>
      </p:sp>
      <p:sp>
        <p:nvSpPr>
          <p:cNvPr id="96279" name="Text Box 21"/>
          <p:cNvSpPr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zh-CN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WIDTH</a:t>
            </a:r>
            <a:endParaRPr lang="zh-CN" altLang="en-US"/>
          </a:p>
        </p:txBody>
      </p:sp>
      <p:sp>
        <p:nvSpPr>
          <p:cNvPr id="96280" name="Text Box 22"/>
          <p:cNvSpPr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ty</a:t>
            </a:r>
            <a:endParaRPr lang="zh-CN" altLang="en-US"/>
          </a:p>
        </p:txBody>
      </p:sp>
      <p:sp>
        <p:nvSpPr>
          <p:cNvPr id="96281" name="Text Box 23"/>
          <p:cNvSpPr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tx</a:t>
            </a:r>
            <a:endParaRPr lang="zh-CN" altLang="en-US"/>
          </a:p>
        </p:txBody>
      </p:sp>
      <p:sp>
        <p:nvSpPr>
          <p:cNvPr id="96282" name="Text Box 24"/>
          <p:cNvSpPr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6283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84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85" name="Text Box 27"/>
          <p:cNvSpPr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 sz="120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D806F-7E8F-4B0D-B576-0AB35E627A1A}" type="slidenum">
              <a:rPr lang="zh-CN" altLang="en-US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728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 : block</a:t>
            </a:r>
            <a:endParaRPr lang="zh-CN" altLang="en-US" dirty="0" smtClean="0"/>
          </a:p>
        </p:txBody>
      </p:sp>
      <p:sp>
        <p:nvSpPr>
          <p:cNvPr id="9728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5648325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大矩阵拆分</a:t>
            </a:r>
            <a:r>
              <a:rPr lang="zh-CN" altLang="en-US" dirty="0" smtClean="0"/>
              <a:t>成多</a:t>
            </a:r>
            <a:r>
              <a:rPr lang="zh-CN" altLang="en-US" dirty="0" smtClean="0"/>
              <a:t>个小矩阵块</a:t>
            </a:r>
            <a:endParaRPr lang="zh-CN" altLang="en-US" dirty="0" smtClean="0"/>
          </a:p>
          <a:p>
            <a:pPr lvl="1" eaLnBrk="1" hangingPunct="1"/>
            <a:r>
              <a:rPr lang="zh-CN" altLang="en-US" dirty="0"/>
              <a:t>每个块用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 smtClean="0">
                <a:latin typeface="Courier New" pitchFamily="49" charset="0"/>
                <a:sym typeface="Courier New" pitchFamily="49" charset="0"/>
              </a:rPr>
              <a:t> </a:t>
            </a:r>
            <a:r>
              <a:rPr lang="zh-CN" altLang="en-US" dirty="0" smtClean="0">
                <a:latin typeface="Courier New" pitchFamily="49" charset="0"/>
                <a:sym typeface="Courier New" pitchFamily="49" charset="0"/>
              </a:rPr>
              <a:t>的子集</a:t>
            </a:r>
            <a:r>
              <a:rPr lang="zh-CN" altLang="en-US" dirty="0" smtClean="0"/>
              <a:t>累加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Pd</a:t>
            </a:r>
            <a:r>
              <a:rPr lang="en-US" altLang="zh-CN" dirty="0" smtClean="0"/>
              <a:t> </a:t>
            </a:r>
            <a:endParaRPr lang="zh-CN" altLang="en-US" dirty="0" smtClean="0">
              <a:latin typeface="Courier New" pitchFamily="49" charset="0"/>
              <a:sym typeface="Courier New" pitchFamily="49" charset="0"/>
            </a:endParaRPr>
          </a:p>
          <a:p>
            <a:pPr lvl="1" eaLnBrk="1" hangingPunct="1"/>
            <a:r>
              <a:rPr lang="zh-CN" altLang="en-US" dirty="0"/>
              <a:t>每个块有</a:t>
            </a:r>
            <a:r>
              <a:rPr lang="zh-CN" altLang="en-US" dirty="0" smtClean="0"/>
              <a:t>很好的数据局部性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728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/>
          </a:p>
        </p:txBody>
      </p:sp>
      <p:grpSp>
        <p:nvGrpSpPr>
          <p:cNvPr id="97286" name="Group 5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0" y="0"/>
            <a:chExt cx="4368" cy="4084"/>
          </a:xfrm>
        </p:grpSpPr>
        <p:sp>
          <p:nvSpPr>
            <p:cNvPr id="97287" name="Text Box 5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Md</a:t>
              </a:r>
              <a:endParaRPr lang="en-US" altLang="zh-CN"/>
            </a:p>
          </p:txBody>
        </p:sp>
        <p:sp>
          <p:nvSpPr>
            <p:cNvPr id="97288" name="Text Box 6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289" name="Text Box 7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Nd</a:t>
              </a:r>
              <a:endParaRPr lang="en-US" altLang="zh-CN"/>
            </a:p>
          </p:txBody>
        </p:sp>
        <p:sp>
          <p:nvSpPr>
            <p:cNvPr id="97290" name="Text Box 8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291" name="Text Box 9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Pd</a:t>
              </a:r>
              <a:endParaRPr lang="en-US" altLang="zh-CN"/>
            </a:p>
          </p:txBody>
        </p:sp>
        <p:sp>
          <p:nvSpPr>
            <p:cNvPr id="97292" name="Text Box 10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sub</a:t>
              </a:r>
              <a:endParaRPr lang="en-US" altLang="zh-CN"/>
            </a:p>
          </p:txBody>
        </p:sp>
        <p:sp>
          <p:nvSpPr>
            <p:cNvPr id="97293" name="Line 11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4" name="Line 12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5" name="Line 13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6" name="Line 14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Line 16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8" name="Line 17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Line 18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0" name="Line 19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1" name="Line 20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2" name="Line 21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3" name="Line 22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4" name="Line 23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5" name="Text Box 24"/>
            <p:cNvSpPr>
              <a:spLocks noChangeArrowheads="1"/>
            </p:cNvSpPr>
            <p:nvPr/>
          </p:nvSpPr>
          <p:spPr bwMode="auto">
            <a:xfrm>
              <a:off x="3281" y="3602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/>
            </a:p>
          </p:txBody>
        </p:sp>
        <p:sp>
          <p:nvSpPr>
            <p:cNvPr id="97306" name="Text Box 25"/>
            <p:cNvSpPr>
              <a:spLocks noChangeArrowheads="1"/>
            </p:cNvSpPr>
            <p:nvPr/>
          </p:nvSpPr>
          <p:spPr bwMode="auto">
            <a:xfrm>
              <a:off x="3385" y="3806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7307" name="Text Box 26"/>
            <p:cNvSpPr>
              <a:spLocks noChangeArrowheads="1"/>
            </p:cNvSpPr>
            <p:nvPr/>
          </p:nvSpPr>
          <p:spPr bwMode="auto">
            <a:xfrm>
              <a:off x="2018" y="381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7308" name="Line 27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9" name="Text Box 28"/>
            <p:cNvSpPr>
              <a:spLocks noChangeArrowheads="1"/>
            </p:cNvSpPr>
            <p:nvPr/>
          </p:nvSpPr>
          <p:spPr bwMode="auto">
            <a:xfrm>
              <a:off x="1824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/>
            </a:p>
          </p:txBody>
        </p:sp>
        <p:sp>
          <p:nvSpPr>
            <p:cNvPr id="97310" name="Line 29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1" name="Text Box 30"/>
            <p:cNvSpPr>
              <a:spLocks noChangeArrowheads="1"/>
            </p:cNvSpPr>
            <p:nvPr/>
          </p:nvSpPr>
          <p:spPr bwMode="auto">
            <a:xfrm>
              <a:off x="1296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/>
            </a:p>
          </p:txBody>
        </p:sp>
        <p:sp>
          <p:nvSpPr>
            <p:cNvPr id="97312" name="Line 31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3" name="Line 32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4" name="Text Box 34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15" name="Line 35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6" name="Line 36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8" name="Line 38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0" name="Rectangle 40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22" name="Line 42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4" name="Text Box 44"/>
            <p:cNvSpPr>
              <a:spLocks noChangeArrowheads="1"/>
            </p:cNvSpPr>
            <p:nvPr/>
          </p:nvSpPr>
          <p:spPr bwMode="auto">
            <a:xfrm>
              <a:off x="3360" y="0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bx</a:t>
              </a:r>
              <a:endParaRPr lang="zh-CN" altLang="en-US"/>
            </a:p>
          </p:txBody>
        </p:sp>
        <p:sp>
          <p:nvSpPr>
            <p:cNvPr id="97325" name="Text Box 45"/>
            <p:cNvSpPr>
              <a:spLocks noChangeArrowheads="1"/>
            </p:cNvSpPr>
            <p:nvPr/>
          </p:nvSpPr>
          <p:spPr bwMode="auto">
            <a:xfrm>
              <a:off x="3434" y="44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tx</a:t>
              </a:r>
              <a:endParaRPr lang="zh-CN" altLang="en-US"/>
            </a:p>
          </p:txBody>
        </p:sp>
        <p:sp>
          <p:nvSpPr>
            <p:cNvPr id="97326" name="Text Box 46"/>
            <p:cNvSpPr>
              <a:spLocks noChangeArrowheads="1"/>
            </p:cNvSpPr>
            <p:nvPr/>
          </p:nvSpPr>
          <p:spPr bwMode="auto">
            <a:xfrm>
              <a:off x="3180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7327" name="Text Box 47"/>
            <p:cNvSpPr>
              <a:spLocks noChangeArrowheads="1"/>
            </p:cNvSpPr>
            <p:nvPr/>
          </p:nvSpPr>
          <p:spPr bwMode="auto">
            <a:xfrm>
              <a:off x="3244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7328" name="Text Box 48"/>
            <p:cNvSpPr>
              <a:spLocks noChangeArrowheads="1"/>
            </p:cNvSpPr>
            <p:nvPr/>
          </p:nvSpPr>
          <p:spPr bwMode="auto">
            <a:xfrm>
              <a:off x="3410" y="609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/>
            </a:p>
          </p:txBody>
        </p:sp>
        <p:sp>
          <p:nvSpPr>
            <p:cNvPr id="97329" name="Text Box 49"/>
            <p:cNvSpPr>
              <a:spLocks noChangeArrowheads="1"/>
            </p:cNvSpPr>
            <p:nvPr/>
          </p:nvSpPr>
          <p:spPr bwMode="auto">
            <a:xfrm>
              <a:off x="3308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7330" name="Line 50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1" name="Line 51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3" name="Line 53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4" name="Line 54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5" name="Text Box 55"/>
            <p:cNvSpPr>
              <a:spLocks noChangeArrowheads="1"/>
            </p:cNvSpPr>
            <p:nvPr/>
          </p:nvSpPr>
          <p:spPr bwMode="auto">
            <a:xfrm>
              <a:off x="290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7336" name="Text Box 56"/>
            <p:cNvSpPr>
              <a:spLocks noChangeArrowheads="1"/>
            </p:cNvSpPr>
            <p:nvPr/>
          </p:nvSpPr>
          <p:spPr bwMode="auto">
            <a:xfrm>
              <a:off x="3404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7337" name="Text Box 57"/>
            <p:cNvSpPr>
              <a:spLocks noChangeArrowheads="1"/>
            </p:cNvSpPr>
            <p:nvPr/>
          </p:nvSpPr>
          <p:spPr bwMode="auto">
            <a:xfrm>
              <a:off x="394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7338" name="Line 59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9" name="Line 60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0" name="Text Box 61"/>
            <p:cNvSpPr>
              <a:spLocks noChangeArrowheads="1"/>
            </p:cNvSpPr>
            <p:nvPr/>
          </p:nvSpPr>
          <p:spPr bwMode="auto">
            <a:xfrm>
              <a:off x="0" y="3181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by</a:t>
              </a:r>
              <a:endParaRPr lang="zh-CN" altLang="en-US"/>
            </a:p>
          </p:txBody>
        </p:sp>
        <p:sp>
          <p:nvSpPr>
            <p:cNvPr id="97341" name="Text Box 62"/>
            <p:cNvSpPr>
              <a:spLocks noChangeArrowheads="1"/>
            </p:cNvSpPr>
            <p:nvPr/>
          </p:nvSpPr>
          <p:spPr bwMode="auto">
            <a:xfrm>
              <a:off x="480" y="312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ty</a:t>
              </a:r>
              <a:endParaRPr lang="zh-CN" altLang="en-US"/>
            </a:p>
          </p:txBody>
        </p:sp>
        <p:sp>
          <p:nvSpPr>
            <p:cNvPr id="97342" name="Text Box 63"/>
            <p:cNvSpPr>
              <a:spLocks noChangeArrowheads="1"/>
            </p:cNvSpPr>
            <p:nvPr/>
          </p:nvSpPr>
          <p:spPr bwMode="auto">
            <a:xfrm>
              <a:off x="920" y="308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7343" name="Text Box 64"/>
            <p:cNvSpPr>
              <a:spLocks noChangeArrowheads="1"/>
            </p:cNvSpPr>
            <p:nvPr/>
          </p:nvSpPr>
          <p:spPr bwMode="auto">
            <a:xfrm>
              <a:off x="920" y="300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7344" name="Line 65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5" name="Line 66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6" name="Text Box 67"/>
            <p:cNvSpPr>
              <a:spLocks noChangeArrowheads="1"/>
            </p:cNvSpPr>
            <p:nvPr/>
          </p:nvSpPr>
          <p:spPr bwMode="auto">
            <a:xfrm>
              <a:off x="912" y="292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7347" name="Line 68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8" name="Text Box 69"/>
            <p:cNvSpPr>
              <a:spLocks noChangeArrowheads="1"/>
            </p:cNvSpPr>
            <p:nvPr/>
          </p:nvSpPr>
          <p:spPr bwMode="auto">
            <a:xfrm>
              <a:off x="485" y="3418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/>
            </a:p>
          </p:txBody>
        </p:sp>
        <p:sp>
          <p:nvSpPr>
            <p:cNvPr id="97349" name="Line 70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0" name="Line 71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1" name="Line 72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2" name="Line 73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3" name="Text Box 74"/>
            <p:cNvSpPr>
              <a:spLocks noChangeArrowheads="1"/>
            </p:cNvSpPr>
            <p:nvPr/>
          </p:nvSpPr>
          <p:spPr bwMode="auto">
            <a:xfrm>
              <a:off x="244" y="373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7354" name="Text Box 75"/>
            <p:cNvSpPr>
              <a:spLocks noChangeArrowheads="1"/>
            </p:cNvSpPr>
            <p:nvPr/>
          </p:nvSpPr>
          <p:spPr bwMode="auto">
            <a:xfrm>
              <a:off x="244" y="3235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7355" name="Text Box 76"/>
            <p:cNvSpPr>
              <a:spLocks noChangeArrowheads="1"/>
            </p:cNvSpPr>
            <p:nvPr/>
          </p:nvSpPr>
          <p:spPr bwMode="auto">
            <a:xfrm>
              <a:off x="244" y="269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7356" name="Line 77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7" name="Line 78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8" name="Line 79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59" name="Line 80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0" name="Line 81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1" name="Line 82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2" name="Line 83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3" name="Line 84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4" name="Text Box 85"/>
            <p:cNvSpPr>
              <a:spLocks noChangeArrowheads="1"/>
            </p:cNvSpPr>
            <p:nvPr/>
          </p:nvSpPr>
          <p:spPr bwMode="auto">
            <a:xfrm rot="-5400000">
              <a:off x="3651" y="1101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/>
            </a:p>
          </p:txBody>
        </p:sp>
        <p:sp>
          <p:nvSpPr>
            <p:cNvPr id="97365" name="Text Box 86"/>
            <p:cNvSpPr>
              <a:spLocks noChangeArrowheads="1"/>
            </p:cNvSpPr>
            <p:nvPr/>
          </p:nvSpPr>
          <p:spPr bwMode="auto">
            <a:xfrm rot="-5400000">
              <a:off x="3739" y="1550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chemeClr val="bg1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66" name="Text Box 87"/>
            <p:cNvSpPr>
              <a:spLocks noChangeArrowheads="1"/>
            </p:cNvSpPr>
            <p:nvPr/>
          </p:nvSpPr>
          <p:spPr bwMode="auto">
            <a:xfrm rot="-5400000">
              <a:off x="3672" y="3165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/>
            </a:p>
          </p:txBody>
        </p:sp>
        <p:sp>
          <p:nvSpPr>
            <p:cNvPr id="97367" name="Text Box 88"/>
            <p:cNvSpPr>
              <a:spLocks noChangeArrowheads="1"/>
            </p:cNvSpPr>
            <p:nvPr/>
          </p:nvSpPr>
          <p:spPr bwMode="auto">
            <a:xfrm rot="-5400000">
              <a:off x="4013" y="3139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7368" name="Text Box 89"/>
            <p:cNvSpPr>
              <a:spLocks noChangeArrowheads="1"/>
            </p:cNvSpPr>
            <p:nvPr/>
          </p:nvSpPr>
          <p:spPr bwMode="auto">
            <a:xfrm rot="-5400000">
              <a:off x="3995" y="138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7369" name="Text Box 90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0" name="Text Box 91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1" name="Text Box 33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7372" name="Text Box 15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01CAD-83C9-4DEE-8F99-4C6D145B66B7}" type="slidenum">
              <a:rPr lang="zh-CN" altLang="en-US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830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 : block</a:t>
            </a:r>
            <a:endParaRPr lang="zh-CN" altLang="en-US" dirty="0" smtClean="0"/>
          </a:p>
        </p:txBody>
      </p:sp>
      <p:sp>
        <p:nvSpPr>
          <p:cNvPr id="9830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瓦片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</a:t>
            </a:r>
            <a:r>
              <a:rPr lang="zh-CN" altLang="en-US" dirty="0" smtClean="0"/>
              <a:t>每次循环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读入瓦片内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>
                <a:latin typeface="Courier New" pitchFamily="49" charset="0"/>
                <a:sym typeface="Courier New" pitchFamily="49" charset="0"/>
              </a:rPr>
              <a:t>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的一个元素</a:t>
            </a:r>
            <a:r>
              <a:rPr lang="zh-CN" altLang="en-US" dirty="0" smtClean="0"/>
              <a:t>存入栈内存</a:t>
            </a: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98309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/>
          </a:p>
        </p:txBody>
      </p:sp>
      <p:grpSp>
        <p:nvGrpSpPr>
          <p:cNvPr id="98310" name="Group 5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0" y="0"/>
            <a:chExt cx="4368" cy="4084"/>
          </a:xfrm>
        </p:grpSpPr>
        <p:sp>
          <p:nvSpPr>
            <p:cNvPr id="98324" name="Text Box 3"/>
            <p:cNvSpPr>
              <a:spLocks noChangeArrowheads="1"/>
            </p:cNvSpPr>
            <p:nvPr/>
          </p:nvSpPr>
          <p:spPr bwMode="auto">
            <a:xfrm>
              <a:off x="1152" y="2418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Md</a:t>
              </a:r>
              <a:endParaRPr lang="en-US" altLang="zh-CN"/>
            </a:p>
          </p:txBody>
        </p:sp>
        <p:sp>
          <p:nvSpPr>
            <p:cNvPr id="98325" name="Text Box 4"/>
            <p:cNvSpPr>
              <a:spLocks noChangeArrowheads="1"/>
            </p:cNvSpPr>
            <p:nvPr/>
          </p:nvSpPr>
          <p:spPr bwMode="auto">
            <a:xfrm>
              <a:off x="1680" y="297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26" name="Text Box 5"/>
            <p:cNvSpPr>
              <a:spLocks noChangeArrowheads="1"/>
            </p:cNvSpPr>
            <p:nvPr/>
          </p:nvSpPr>
          <p:spPr bwMode="auto">
            <a:xfrm>
              <a:off x="2736" y="864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Nd</a:t>
              </a:r>
              <a:endParaRPr lang="en-US" altLang="zh-CN"/>
            </a:p>
          </p:txBody>
        </p:sp>
        <p:sp>
          <p:nvSpPr>
            <p:cNvPr id="98327" name="Text Box 6"/>
            <p:cNvSpPr>
              <a:spLocks noChangeArrowheads="1"/>
            </p:cNvSpPr>
            <p:nvPr/>
          </p:nvSpPr>
          <p:spPr bwMode="auto">
            <a:xfrm>
              <a:off x="3264" y="1392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28" name="Text Box 7"/>
            <p:cNvSpPr>
              <a:spLocks noChangeArrowheads="1"/>
            </p:cNvSpPr>
            <p:nvPr/>
          </p:nvSpPr>
          <p:spPr bwMode="auto">
            <a:xfrm>
              <a:off x="2736" y="2421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Pd</a:t>
              </a:r>
              <a:endParaRPr lang="en-US" altLang="zh-CN"/>
            </a:p>
          </p:txBody>
        </p:sp>
        <p:sp>
          <p:nvSpPr>
            <p:cNvPr id="98329" name="Text Box 8"/>
            <p:cNvSpPr>
              <a:spLocks noChangeArrowheads="1"/>
            </p:cNvSpPr>
            <p:nvPr/>
          </p:nvSpPr>
          <p:spPr bwMode="auto">
            <a:xfrm>
              <a:off x="3258" y="2959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 b="1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Pd</a:t>
              </a:r>
              <a:r>
                <a:rPr lang="en-US" altLang="zh-CN" sz="1200" b="1" baseline="-25000">
                  <a:solidFill>
                    <a:schemeClr val="bg1"/>
                  </a:solidFill>
                  <a:cs typeface="Calibri" pitchFamily="34" charset="0"/>
                  <a:sym typeface="Calibri" pitchFamily="34" charset="0"/>
                </a:rPr>
                <a:t>sub</a:t>
              </a:r>
              <a:endParaRPr lang="en-US" altLang="zh-CN"/>
            </a:p>
          </p:txBody>
        </p:sp>
        <p:sp>
          <p:nvSpPr>
            <p:cNvPr id="98330" name="Line 9"/>
            <p:cNvSpPr>
              <a:spLocks noChangeShapeType="1"/>
            </p:cNvSpPr>
            <p:nvPr/>
          </p:nvSpPr>
          <p:spPr bwMode="auto">
            <a:xfrm>
              <a:off x="3258" y="2376"/>
              <a:ext cx="1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1" name="Line 10"/>
            <p:cNvSpPr>
              <a:spLocks noChangeShapeType="1"/>
            </p:cNvSpPr>
            <p:nvPr/>
          </p:nvSpPr>
          <p:spPr bwMode="auto">
            <a:xfrm>
              <a:off x="3773" y="2382"/>
              <a:ext cx="1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2" name="Line 11"/>
            <p:cNvSpPr>
              <a:spLocks noChangeShapeType="1"/>
            </p:cNvSpPr>
            <p:nvPr/>
          </p:nvSpPr>
          <p:spPr bwMode="auto">
            <a:xfrm>
              <a:off x="2670" y="2964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3" name="Line 12"/>
            <p:cNvSpPr>
              <a:spLocks noChangeShapeType="1"/>
            </p:cNvSpPr>
            <p:nvPr/>
          </p:nvSpPr>
          <p:spPr bwMode="auto">
            <a:xfrm>
              <a:off x="2670" y="3473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4" name="Line 13"/>
            <p:cNvSpPr>
              <a:spLocks noChangeShapeType="1"/>
            </p:cNvSpPr>
            <p:nvPr/>
          </p:nvSpPr>
          <p:spPr bwMode="auto">
            <a:xfrm>
              <a:off x="3576" y="2362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5" name="Line 14"/>
            <p:cNvSpPr>
              <a:spLocks noChangeShapeType="1"/>
            </p:cNvSpPr>
            <p:nvPr/>
          </p:nvSpPr>
          <p:spPr bwMode="auto">
            <a:xfrm>
              <a:off x="3542" y="2359"/>
              <a:ext cx="1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6" name="Line 15"/>
            <p:cNvSpPr>
              <a:spLocks noChangeShapeType="1"/>
            </p:cNvSpPr>
            <p:nvPr/>
          </p:nvSpPr>
          <p:spPr bwMode="auto">
            <a:xfrm flipH="1">
              <a:off x="2147" y="2955"/>
              <a:ext cx="1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7" name="Line 16"/>
            <p:cNvSpPr>
              <a:spLocks noChangeShapeType="1"/>
            </p:cNvSpPr>
            <p:nvPr/>
          </p:nvSpPr>
          <p:spPr bwMode="auto">
            <a:xfrm flipV="1">
              <a:off x="3258" y="1836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8" name="Line 17"/>
            <p:cNvSpPr>
              <a:spLocks noChangeShapeType="1"/>
            </p:cNvSpPr>
            <p:nvPr/>
          </p:nvSpPr>
          <p:spPr bwMode="auto">
            <a:xfrm>
              <a:off x="4224" y="2415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9" name="Line 18"/>
            <p:cNvSpPr>
              <a:spLocks noChangeShapeType="1"/>
            </p:cNvSpPr>
            <p:nvPr/>
          </p:nvSpPr>
          <p:spPr bwMode="auto">
            <a:xfrm rot="-5400000" flipH="1" flipV="1">
              <a:off x="3527" y="3096"/>
              <a:ext cx="1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0" name="Line 19"/>
            <p:cNvSpPr>
              <a:spLocks noChangeShapeType="1"/>
            </p:cNvSpPr>
            <p:nvPr/>
          </p:nvSpPr>
          <p:spPr bwMode="auto">
            <a:xfrm>
              <a:off x="3848" y="2957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1" name="Line 20"/>
            <p:cNvSpPr>
              <a:spLocks noChangeShapeType="1"/>
            </p:cNvSpPr>
            <p:nvPr/>
          </p:nvSpPr>
          <p:spPr bwMode="auto">
            <a:xfrm rot="-5400000">
              <a:off x="3512" y="3295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2" name="Text Box 21"/>
            <p:cNvSpPr>
              <a:spLocks noChangeArrowheads="1"/>
            </p:cNvSpPr>
            <p:nvPr/>
          </p:nvSpPr>
          <p:spPr bwMode="auto">
            <a:xfrm>
              <a:off x="3281" y="3602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/>
            </a:p>
          </p:txBody>
        </p:sp>
        <p:sp>
          <p:nvSpPr>
            <p:cNvPr id="98343" name="Text Box 22"/>
            <p:cNvSpPr>
              <a:spLocks noChangeArrowheads="1"/>
            </p:cNvSpPr>
            <p:nvPr/>
          </p:nvSpPr>
          <p:spPr bwMode="auto">
            <a:xfrm>
              <a:off x="3385" y="3806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8344" name="Text Box 23"/>
            <p:cNvSpPr>
              <a:spLocks noChangeArrowheads="1"/>
            </p:cNvSpPr>
            <p:nvPr/>
          </p:nvSpPr>
          <p:spPr bwMode="auto">
            <a:xfrm>
              <a:off x="2018" y="3813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8345" name="Line 24"/>
            <p:cNvSpPr>
              <a:spLocks noChangeShapeType="1"/>
            </p:cNvSpPr>
            <p:nvPr/>
          </p:nvSpPr>
          <p:spPr bwMode="auto">
            <a:xfrm rot="-5400000">
              <a:off x="1938" y="329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6" name="Text Box 25"/>
            <p:cNvSpPr>
              <a:spLocks noChangeArrowheads="1"/>
            </p:cNvSpPr>
            <p:nvPr/>
          </p:nvSpPr>
          <p:spPr bwMode="auto">
            <a:xfrm>
              <a:off x="1824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/>
            </a:p>
          </p:txBody>
        </p:sp>
        <p:sp>
          <p:nvSpPr>
            <p:cNvPr id="98347" name="Line 26"/>
            <p:cNvSpPr>
              <a:spLocks noChangeShapeType="1"/>
            </p:cNvSpPr>
            <p:nvPr/>
          </p:nvSpPr>
          <p:spPr bwMode="auto">
            <a:xfrm rot="-5400000">
              <a:off x="1409" y="3295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8" name="Text Box 27"/>
            <p:cNvSpPr>
              <a:spLocks noChangeArrowheads="1"/>
            </p:cNvSpPr>
            <p:nvPr/>
          </p:nvSpPr>
          <p:spPr bwMode="auto">
            <a:xfrm>
              <a:off x="1296" y="3600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en-US" altLang="zh-CN"/>
            </a:p>
          </p:txBody>
        </p:sp>
        <p:sp>
          <p:nvSpPr>
            <p:cNvPr id="98349" name="Line 28"/>
            <p:cNvSpPr>
              <a:spLocks noChangeShapeType="1"/>
            </p:cNvSpPr>
            <p:nvPr/>
          </p:nvSpPr>
          <p:spPr bwMode="auto">
            <a:xfrm>
              <a:off x="3806" y="141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0" name="Line 29"/>
            <p:cNvSpPr>
              <a:spLocks noChangeShapeType="1"/>
            </p:cNvSpPr>
            <p:nvPr/>
          </p:nvSpPr>
          <p:spPr bwMode="auto">
            <a:xfrm>
              <a:off x="3803" y="889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1" name="Text Box 30"/>
            <p:cNvSpPr>
              <a:spLocks noChangeArrowheads="1"/>
            </p:cNvSpPr>
            <p:nvPr/>
          </p:nvSpPr>
          <p:spPr bwMode="auto">
            <a:xfrm>
              <a:off x="3542" y="3347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 sz="120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2" name="Line 31"/>
            <p:cNvSpPr>
              <a:spLocks noChangeShapeType="1"/>
            </p:cNvSpPr>
            <p:nvPr/>
          </p:nvSpPr>
          <p:spPr bwMode="auto">
            <a:xfrm>
              <a:off x="2662" y="3347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3" name="Line 32"/>
            <p:cNvSpPr>
              <a:spLocks noChangeShapeType="1"/>
            </p:cNvSpPr>
            <p:nvPr/>
          </p:nvSpPr>
          <p:spPr bwMode="auto">
            <a:xfrm>
              <a:off x="2662" y="3381"/>
              <a:ext cx="869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4" name="Line 33"/>
            <p:cNvSpPr>
              <a:spLocks noChangeShapeType="1"/>
            </p:cNvSpPr>
            <p:nvPr/>
          </p:nvSpPr>
          <p:spPr bwMode="auto">
            <a:xfrm rot="-5400000">
              <a:off x="1914" y="3169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5" name="Line 34"/>
            <p:cNvSpPr>
              <a:spLocks noChangeShapeType="1"/>
            </p:cNvSpPr>
            <p:nvPr/>
          </p:nvSpPr>
          <p:spPr bwMode="auto">
            <a:xfrm rot="10800000" flipH="1">
              <a:off x="4222" y="864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6" name="Rectangle 35"/>
            <p:cNvSpPr>
              <a:spLocks noChangeArrowheads="1"/>
            </p:cNvSpPr>
            <p:nvPr/>
          </p:nvSpPr>
          <p:spPr bwMode="auto">
            <a:xfrm>
              <a:off x="1182" y="3598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7" name="Rectangle 36"/>
            <p:cNvSpPr>
              <a:spLocks noChangeArrowheads="1"/>
            </p:cNvSpPr>
            <p:nvPr/>
          </p:nvSpPr>
          <p:spPr bwMode="auto">
            <a:xfrm>
              <a:off x="2623" y="2963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8" name="Rectangle 37"/>
            <p:cNvSpPr>
              <a:spLocks noChangeArrowheads="1"/>
            </p:cNvSpPr>
            <p:nvPr/>
          </p:nvSpPr>
          <p:spPr bwMode="auto">
            <a:xfrm>
              <a:off x="3737" y="1204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359" name="Line 38"/>
            <p:cNvSpPr>
              <a:spLocks noChangeShapeType="1"/>
            </p:cNvSpPr>
            <p:nvPr/>
          </p:nvSpPr>
          <p:spPr bwMode="auto">
            <a:xfrm>
              <a:off x="3256" y="828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0" name="Line 39"/>
            <p:cNvSpPr>
              <a:spLocks noChangeShapeType="1"/>
            </p:cNvSpPr>
            <p:nvPr/>
          </p:nvSpPr>
          <p:spPr bwMode="auto">
            <a:xfrm>
              <a:off x="2715" y="391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1" name="Text Box 40"/>
            <p:cNvSpPr>
              <a:spLocks noChangeArrowheads="1"/>
            </p:cNvSpPr>
            <p:nvPr/>
          </p:nvSpPr>
          <p:spPr bwMode="auto">
            <a:xfrm>
              <a:off x="3360" y="0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bx</a:t>
              </a:r>
              <a:endParaRPr lang="zh-CN" altLang="en-US"/>
            </a:p>
          </p:txBody>
        </p:sp>
        <p:sp>
          <p:nvSpPr>
            <p:cNvPr id="98362" name="Text Box 41"/>
            <p:cNvSpPr>
              <a:spLocks noChangeArrowheads="1"/>
            </p:cNvSpPr>
            <p:nvPr/>
          </p:nvSpPr>
          <p:spPr bwMode="auto">
            <a:xfrm>
              <a:off x="3434" y="44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tx</a:t>
              </a:r>
              <a:endParaRPr lang="zh-CN" altLang="en-US"/>
            </a:p>
          </p:txBody>
        </p:sp>
        <p:sp>
          <p:nvSpPr>
            <p:cNvPr id="98363" name="Text Box 42"/>
            <p:cNvSpPr>
              <a:spLocks noChangeArrowheads="1"/>
            </p:cNvSpPr>
            <p:nvPr/>
          </p:nvSpPr>
          <p:spPr bwMode="auto">
            <a:xfrm>
              <a:off x="3180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8364" name="Text Box 43"/>
            <p:cNvSpPr>
              <a:spLocks noChangeArrowheads="1"/>
            </p:cNvSpPr>
            <p:nvPr/>
          </p:nvSpPr>
          <p:spPr bwMode="auto">
            <a:xfrm>
              <a:off x="3244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8365" name="Text Box 44"/>
            <p:cNvSpPr>
              <a:spLocks noChangeArrowheads="1"/>
            </p:cNvSpPr>
            <p:nvPr/>
          </p:nvSpPr>
          <p:spPr bwMode="auto">
            <a:xfrm>
              <a:off x="3410" y="609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/>
            </a:p>
          </p:txBody>
        </p:sp>
        <p:sp>
          <p:nvSpPr>
            <p:cNvPr id="98366" name="Text Box 45"/>
            <p:cNvSpPr>
              <a:spLocks noChangeArrowheads="1"/>
            </p:cNvSpPr>
            <p:nvPr/>
          </p:nvSpPr>
          <p:spPr bwMode="auto">
            <a:xfrm>
              <a:off x="3308" y="610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8367" name="Line 46"/>
            <p:cNvSpPr>
              <a:spLocks noChangeShapeType="1"/>
            </p:cNvSpPr>
            <p:nvPr/>
          </p:nvSpPr>
          <p:spPr bwMode="auto">
            <a:xfrm>
              <a:off x="3264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8" name="Line 47"/>
            <p:cNvSpPr>
              <a:spLocks noChangeShapeType="1"/>
            </p:cNvSpPr>
            <p:nvPr/>
          </p:nvSpPr>
          <p:spPr bwMode="auto">
            <a:xfrm>
              <a:off x="3768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9" name="Line 48"/>
            <p:cNvSpPr>
              <a:spLocks noChangeShapeType="1"/>
            </p:cNvSpPr>
            <p:nvPr/>
          </p:nvSpPr>
          <p:spPr bwMode="auto">
            <a:xfrm>
              <a:off x="272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0" name="Line 49"/>
            <p:cNvSpPr>
              <a:spLocks noChangeShapeType="1"/>
            </p:cNvSpPr>
            <p:nvPr/>
          </p:nvSpPr>
          <p:spPr bwMode="auto">
            <a:xfrm>
              <a:off x="3776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1" name="Line 50"/>
            <p:cNvSpPr>
              <a:spLocks noChangeShapeType="1"/>
            </p:cNvSpPr>
            <p:nvPr/>
          </p:nvSpPr>
          <p:spPr bwMode="auto">
            <a:xfrm>
              <a:off x="4312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2" name="Text Box 51"/>
            <p:cNvSpPr>
              <a:spLocks noChangeArrowheads="1"/>
            </p:cNvSpPr>
            <p:nvPr/>
          </p:nvSpPr>
          <p:spPr bwMode="auto">
            <a:xfrm>
              <a:off x="290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8373" name="Text Box 52"/>
            <p:cNvSpPr>
              <a:spLocks noChangeArrowheads="1"/>
            </p:cNvSpPr>
            <p:nvPr/>
          </p:nvSpPr>
          <p:spPr bwMode="auto">
            <a:xfrm>
              <a:off x="3404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8374" name="Text Box 53"/>
            <p:cNvSpPr>
              <a:spLocks noChangeArrowheads="1"/>
            </p:cNvSpPr>
            <p:nvPr/>
          </p:nvSpPr>
          <p:spPr bwMode="auto">
            <a:xfrm>
              <a:off x="3940" y="174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8375" name="Line 54"/>
            <p:cNvSpPr>
              <a:spLocks noChangeShapeType="1"/>
            </p:cNvSpPr>
            <p:nvPr/>
          </p:nvSpPr>
          <p:spPr bwMode="auto">
            <a:xfrm rot="-5400000">
              <a:off x="866" y="3241"/>
              <a:ext cx="518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6" name="Line 55"/>
            <p:cNvSpPr>
              <a:spLocks noChangeShapeType="1"/>
            </p:cNvSpPr>
            <p:nvPr/>
          </p:nvSpPr>
          <p:spPr bwMode="auto">
            <a:xfrm rot="-5400000">
              <a:off x="-354" y="3283"/>
              <a:ext cx="1601" cy="1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7" name="Text Box 56"/>
            <p:cNvSpPr>
              <a:spLocks noChangeArrowheads="1"/>
            </p:cNvSpPr>
            <p:nvPr/>
          </p:nvSpPr>
          <p:spPr bwMode="auto">
            <a:xfrm>
              <a:off x="0" y="3181"/>
              <a:ext cx="2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by</a:t>
              </a:r>
              <a:endParaRPr lang="zh-CN" altLang="en-US"/>
            </a:p>
          </p:txBody>
        </p:sp>
        <p:sp>
          <p:nvSpPr>
            <p:cNvPr id="98378" name="Text Box 57"/>
            <p:cNvSpPr>
              <a:spLocks noChangeArrowheads="1"/>
            </p:cNvSpPr>
            <p:nvPr/>
          </p:nvSpPr>
          <p:spPr bwMode="auto">
            <a:xfrm>
              <a:off x="480" y="3120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ty</a:t>
              </a:r>
              <a:endParaRPr lang="zh-CN" altLang="en-US"/>
            </a:p>
          </p:txBody>
        </p:sp>
        <p:sp>
          <p:nvSpPr>
            <p:cNvPr id="98379" name="Text Box 58"/>
            <p:cNvSpPr>
              <a:spLocks noChangeArrowheads="1"/>
            </p:cNvSpPr>
            <p:nvPr/>
          </p:nvSpPr>
          <p:spPr bwMode="auto">
            <a:xfrm>
              <a:off x="920" y="308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8380" name="Text Box 59"/>
            <p:cNvSpPr>
              <a:spLocks noChangeArrowheads="1"/>
            </p:cNvSpPr>
            <p:nvPr/>
          </p:nvSpPr>
          <p:spPr bwMode="auto">
            <a:xfrm>
              <a:off x="920" y="300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8381" name="Line 60"/>
            <p:cNvSpPr>
              <a:spLocks noChangeShapeType="1"/>
            </p:cNvSpPr>
            <p:nvPr/>
          </p:nvSpPr>
          <p:spPr bwMode="auto">
            <a:xfrm rot="-5400000">
              <a:off x="1095" y="3144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2" name="Line 61"/>
            <p:cNvSpPr>
              <a:spLocks noChangeShapeType="1"/>
            </p:cNvSpPr>
            <p:nvPr/>
          </p:nvSpPr>
          <p:spPr bwMode="auto">
            <a:xfrm rot="-5400000">
              <a:off x="1095" y="308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3" name="Text Box 62"/>
            <p:cNvSpPr>
              <a:spLocks noChangeArrowheads="1"/>
            </p:cNvSpPr>
            <p:nvPr/>
          </p:nvSpPr>
          <p:spPr bwMode="auto">
            <a:xfrm>
              <a:off x="912" y="2928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8384" name="Line 63"/>
            <p:cNvSpPr>
              <a:spLocks noChangeShapeType="1"/>
            </p:cNvSpPr>
            <p:nvPr/>
          </p:nvSpPr>
          <p:spPr bwMode="auto">
            <a:xfrm rot="-5400000">
              <a:off x="1095" y="301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5" name="Text Box 64"/>
            <p:cNvSpPr>
              <a:spLocks noChangeArrowheads="1"/>
            </p:cNvSpPr>
            <p:nvPr/>
          </p:nvSpPr>
          <p:spPr bwMode="auto">
            <a:xfrm>
              <a:off x="485" y="3418"/>
              <a:ext cx="7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6600"/>
                  </a:solidFill>
                  <a:cs typeface="Calibri" pitchFamily="34" charset="0"/>
                  <a:sym typeface="Calibri" pitchFamily="34" charset="0"/>
                </a:rPr>
                <a:t>TILE_WIDTH-1</a:t>
              </a:r>
              <a:endParaRPr lang="zh-CN" altLang="en-US"/>
            </a:p>
          </p:txBody>
        </p:sp>
        <p:sp>
          <p:nvSpPr>
            <p:cNvPr id="98386" name="Line 65"/>
            <p:cNvSpPr>
              <a:spLocks noChangeShapeType="1"/>
            </p:cNvSpPr>
            <p:nvPr/>
          </p:nvSpPr>
          <p:spPr bwMode="auto">
            <a:xfrm rot="-5400000">
              <a:off x="1093" y="3413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7" name="Line 66"/>
            <p:cNvSpPr>
              <a:spLocks noChangeShapeType="1"/>
            </p:cNvSpPr>
            <p:nvPr/>
          </p:nvSpPr>
          <p:spPr bwMode="auto">
            <a:xfrm rot="-5400000">
              <a:off x="415" y="4051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8" name="Line 67"/>
            <p:cNvSpPr>
              <a:spLocks noChangeShapeType="1"/>
            </p:cNvSpPr>
            <p:nvPr/>
          </p:nvSpPr>
          <p:spPr bwMode="auto">
            <a:xfrm rot="-5400000">
              <a:off x="407" y="352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9" name="Line 68"/>
            <p:cNvSpPr>
              <a:spLocks noChangeShapeType="1"/>
            </p:cNvSpPr>
            <p:nvPr/>
          </p:nvSpPr>
          <p:spPr bwMode="auto">
            <a:xfrm rot="-5400000">
              <a:off x="415" y="3003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0" name="Text Box 69"/>
            <p:cNvSpPr>
              <a:spLocks noChangeArrowheads="1"/>
            </p:cNvSpPr>
            <p:nvPr/>
          </p:nvSpPr>
          <p:spPr bwMode="auto">
            <a:xfrm>
              <a:off x="244" y="373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2</a:t>
              </a:r>
              <a:endParaRPr lang="zh-CN" altLang="en-US"/>
            </a:p>
          </p:txBody>
        </p:sp>
        <p:sp>
          <p:nvSpPr>
            <p:cNvPr id="98391" name="Text Box 70"/>
            <p:cNvSpPr>
              <a:spLocks noChangeArrowheads="1"/>
            </p:cNvSpPr>
            <p:nvPr/>
          </p:nvSpPr>
          <p:spPr bwMode="auto">
            <a:xfrm>
              <a:off x="244" y="3235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1</a:t>
              </a:r>
              <a:endParaRPr lang="zh-CN" altLang="en-US"/>
            </a:p>
          </p:txBody>
        </p:sp>
        <p:sp>
          <p:nvSpPr>
            <p:cNvPr id="98392" name="Text Box 71"/>
            <p:cNvSpPr>
              <a:spLocks noChangeArrowheads="1"/>
            </p:cNvSpPr>
            <p:nvPr/>
          </p:nvSpPr>
          <p:spPr bwMode="auto">
            <a:xfrm>
              <a:off x="244" y="2699"/>
              <a:ext cx="1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>
                  <a:solidFill>
                    <a:srgbClr val="FFCC00"/>
                  </a:solidFill>
                  <a:cs typeface="Calibri" pitchFamily="34" charset="0"/>
                  <a:sym typeface="Calibri" pitchFamily="34" charset="0"/>
                </a:rPr>
                <a:t>0</a:t>
              </a:r>
              <a:endParaRPr lang="zh-CN" altLang="en-US"/>
            </a:p>
          </p:txBody>
        </p:sp>
        <p:sp>
          <p:nvSpPr>
            <p:cNvPr id="98393" name="Line 72"/>
            <p:cNvSpPr>
              <a:spLocks noChangeShapeType="1"/>
            </p:cNvSpPr>
            <p:nvPr/>
          </p:nvSpPr>
          <p:spPr bwMode="auto">
            <a:xfrm>
              <a:off x="3248" y="326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4" name="Line 73"/>
            <p:cNvSpPr>
              <a:spLocks noChangeShapeType="1"/>
            </p:cNvSpPr>
            <p:nvPr/>
          </p:nvSpPr>
          <p:spPr bwMode="auto">
            <a:xfrm rot="-5400000">
              <a:off x="415" y="2467"/>
              <a:ext cx="1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5" name="Line 74"/>
            <p:cNvSpPr>
              <a:spLocks noChangeShapeType="1"/>
            </p:cNvSpPr>
            <p:nvPr/>
          </p:nvSpPr>
          <p:spPr bwMode="auto">
            <a:xfrm>
              <a:off x="3312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6" name="Line 75"/>
            <p:cNvSpPr>
              <a:spLocks noChangeShapeType="1"/>
            </p:cNvSpPr>
            <p:nvPr/>
          </p:nvSpPr>
          <p:spPr bwMode="auto">
            <a:xfrm>
              <a:off x="336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7" name="Line 76"/>
            <p:cNvSpPr>
              <a:spLocks noChangeShapeType="1"/>
            </p:cNvSpPr>
            <p:nvPr/>
          </p:nvSpPr>
          <p:spPr bwMode="auto">
            <a:xfrm>
              <a:off x="3416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8" name="Line 77"/>
            <p:cNvSpPr>
              <a:spLocks noChangeShapeType="1"/>
            </p:cNvSpPr>
            <p:nvPr/>
          </p:nvSpPr>
          <p:spPr bwMode="auto">
            <a:xfrm>
              <a:off x="3720" y="766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99" name="Line 78"/>
            <p:cNvSpPr>
              <a:spLocks noChangeShapeType="1"/>
            </p:cNvSpPr>
            <p:nvPr/>
          </p:nvSpPr>
          <p:spPr bwMode="auto">
            <a:xfrm rot="-5400000">
              <a:off x="1095" y="2960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0" name="Line 79"/>
            <p:cNvSpPr>
              <a:spLocks noChangeShapeType="1"/>
            </p:cNvSpPr>
            <p:nvPr/>
          </p:nvSpPr>
          <p:spPr bwMode="auto">
            <a:xfrm rot="-5400000">
              <a:off x="1093" y="3461"/>
              <a:ext cx="1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01" name="Text Box 80"/>
            <p:cNvSpPr>
              <a:spLocks noChangeArrowheads="1"/>
            </p:cNvSpPr>
            <p:nvPr/>
          </p:nvSpPr>
          <p:spPr bwMode="auto">
            <a:xfrm rot="-5400000">
              <a:off x="3651" y="1101"/>
              <a:ext cx="4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/>
            </a:p>
          </p:txBody>
        </p:sp>
        <p:sp>
          <p:nvSpPr>
            <p:cNvPr id="98402" name="Text Box 81"/>
            <p:cNvSpPr>
              <a:spLocks noChangeArrowheads="1"/>
            </p:cNvSpPr>
            <p:nvPr/>
          </p:nvSpPr>
          <p:spPr bwMode="auto">
            <a:xfrm rot="-5400000">
              <a:off x="3739" y="1550"/>
              <a:ext cx="46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</a:t>
              </a:r>
              <a:endParaRPr lang="zh-CN" altLang="en-US" sz="900" b="1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algn="ctr" eaLnBrk="0" hangingPunct="0"/>
              <a:endParaRPr lang="en-US" altLang="zh-CN">
                <a:solidFill>
                  <a:schemeClr val="bg1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3" name="Text Box 82"/>
            <p:cNvSpPr>
              <a:spLocks noChangeArrowheads="1"/>
            </p:cNvSpPr>
            <p:nvPr/>
          </p:nvSpPr>
          <p:spPr bwMode="auto">
            <a:xfrm rot="-5400000">
              <a:off x="3672" y="3165"/>
              <a:ext cx="51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TILE_WIDTHE</a:t>
              </a:r>
              <a:endParaRPr lang="en-US" altLang="zh-CN"/>
            </a:p>
          </p:txBody>
        </p:sp>
        <p:sp>
          <p:nvSpPr>
            <p:cNvPr id="98404" name="Text Box 83"/>
            <p:cNvSpPr>
              <a:spLocks noChangeArrowheads="1"/>
            </p:cNvSpPr>
            <p:nvPr/>
          </p:nvSpPr>
          <p:spPr bwMode="auto">
            <a:xfrm rot="-5400000">
              <a:off x="4013" y="3139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8405" name="Text Box 84"/>
            <p:cNvSpPr>
              <a:spLocks noChangeArrowheads="1"/>
            </p:cNvSpPr>
            <p:nvPr/>
          </p:nvSpPr>
          <p:spPr bwMode="auto">
            <a:xfrm rot="-5400000">
              <a:off x="3995" y="1381"/>
              <a:ext cx="25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900" b="1">
                  <a:solidFill>
                    <a:schemeClr val="bg1"/>
                  </a:solidFill>
                  <a:latin typeface="Times New Roman" pitchFamily="18" charset="0"/>
                  <a:sym typeface="Times New Roman" pitchFamily="18" charset="0"/>
                </a:rPr>
                <a:t>WIDTH</a:t>
              </a:r>
              <a:endParaRPr lang="en-US" altLang="zh-CN"/>
            </a:p>
          </p:txBody>
        </p:sp>
        <p:sp>
          <p:nvSpPr>
            <p:cNvPr id="98406" name="Text Box 85"/>
            <p:cNvSpPr>
              <a:spLocks noChangeArrowheads="1"/>
            </p:cNvSpPr>
            <p:nvPr/>
          </p:nvSpPr>
          <p:spPr bwMode="auto">
            <a:xfrm>
              <a:off x="1152" y="2976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7" name="Text Box 86"/>
            <p:cNvSpPr>
              <a:spLocks noChangeArrowheads="1"/>
            </p:cNvSpPr>
            <p:nvPr/>
          </p:nvSpPr>
          <p:spPr bwMode="auto">
            <a:xfrm>
              <a:off x="3264" y="864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8" name="Text Box 87"/>
            <p:cNvSpPr>
              <a:spLocks noChangeArrowheads="1"/>
            </p:cNvSpPr>
            <p:nvPr/>
          </p:nvSpPr>
          <p:spPr bwMode="auto">
            <a:xfrm>
              <a:off x="1152" y="3312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98409" name="Text Box 88"/>
            <p:cNvSpPr>
              <a:spLocks noChangeArrowheads="1"/>
            </p:cNvSpPr>
            <p:nvPr/>
          </p:nvSpPr>
          <p:spPr bwMode="auto">
            <a:xfrm>
              <a:off x="3552" y="864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/>
            <a:p>
              <a:pPr eaLnBrk="0" hangingPunct="0"/>
              <a:endParaRPr lang="zh-CN" altLang="zh-CN">
                <a:solidFill>
                  <a:srgbClr val="000000"/>
                </a:solidFill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9831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831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1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14" name="Text Box 94"/>
          <p:cNvSpPr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zh-CN" altLang="en-US"/>
          </a:p>
        </p:txBody>
      </p:sp>
      <p:sp>
        <p:nvSpPr>
          <p:cNvPr id="9831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16" name="Text Box 96"/>
          <p:cNvSpPr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k</a:t>
            </a:r>
            <a:endParaRPr lang="zh-CN" altLang="en-US"/>
          </a:p>
        </p:txBody>
      </p:sp>
      <p:sp>
        <p:nvSpPr>
          <p:cNvPr id="98317" name="Text Box 97"/>
          <p:cNvSpPr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bx</a:t>
            </a:r>
            <a:endParaRPr lang="zh-CN" altLang="en-US"/>
          </a:p>
        </p:txBody>
      </p:sp>
      <p:sp>
        <p:nvSpPr>
          <p:cNvPr id="9831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19" name="Text Box 99"/>
          <p:cNvSpPr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by</a:t>
            </a:r>
            <a:endParaRPr lang="zh-CN" altLang="en-US"/>
          </a:p>
        </p:txBody>
      </p:sp>
      <p:sp>
        <p:nvSpPr>
          <p:cNvPr id="9832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21" name="Text Box 101"/>
          <p:cNvSpPr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k</a:t>
            </a:r>
            <a:endParaRPr lang="zh-CN" altLang="en-US"/>
          </a:p>
        </p:txBody>
      </p:sp>
      <p:sp>
        <p:nvSpPr>
          <p:cNvPr id="9832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323" name="Text Box 103"/>
          <p:cNvSpPr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EA3EEA-FEC6-46F4-AAD0-F7DE13DB152E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  <p:sp>
        <p:nvSpPr>
          <p:cNvPr id="10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030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031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32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33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034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035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036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37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038" name="Rectangle 5"/>
          <p:cNvSpPr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3200" i="1" dirty="0" smtClean="0">
                <a:solidFill>
                  <a:srgbClr val="FF0000"/>
                </a:solidFill>
              </a:rPr>
              <a:t>Parallel </a:t>
            </a:r>
            <a:r>
              <a:rPr lang="en-US" altLang="zh-CN" sz="3200" i="1" dirty="0">
                <a:solidFill>
                  <a:srgbClr val="FF0000"/>
                </a:solidFill>
              </a:rPr>
              <a:t>Reduction</a:t>
            </a:r>
            <a:r>
              <a:rPr lang="en-US" altLang="zh-CN" sz="3200" dirty="0">
                <a:solidFill>
                  <a:srgbClr val="000000"/>
                </a:solidFill>
              </a:rPr>
              <a:t> (sum)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S= </a:t>
            </a:r>
            <a:endParaRPr lang="en-US" altLang="zh-CN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1273175" y="3405188"/>
          <a:ext cx="9953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6" r:id="rId3" imgW="356443" imgH="433004" progId="Equation.3">
                  <p:embed/>
                </p:oleObj>
              </mc:Choice>
              <mc:Fallback>
                <p:oleObj r:id="rId3" imgW="356443" imgH="4330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405188"/>
                        <a:ext cx="995363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7" r:id="rId5" imgW="915842" imgH="215980" progId="Equation.3">
                  <p:embed/>
                </p:oleObj>
              </mc:Choice>
              <mc:Fallback>
                <p:oleObj r:id="rId5" imgW="915842" imgH="2159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61358" y="3912477"/>
            <a:ext cx="447503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sum( </a:t>
            </a:r>
            <a:r>
              <a:rPr lang="en-US" altLang="zh-CN" dirty="0" err="1"/>
              <a:t>int</a:t>
            </a:r>
            <a:r>
              <a:rPr lang="en-US" altLang="zh-CN" dirty="0"/>
              <a:t>* array, </a:t>
            </a:r>
            <a:r>
              <a:rPr lang="en-US" altLang="zh-CN" dirty="0" err="1"/>
              <a:t>int</a:t>
            </a:r>
            <a:r>
              <a:rPr lang="en-US" altLang="zh-CN" dirty="0"/>
              <a:t> size )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result = 0;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size;i</a:t>
            </a:r>
            <a:r>
              <a:rPr lang="en-US" altLang="zh-CN" dirty="0"/>
              <a:t>++) 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	result += array[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	return result;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D693974-4E31-477A-ABB8-DF8E1455957A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  <p:sp>
        <p:nvSpPr>
          <p:cNvPr id="819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8196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8197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8198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8199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8200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8201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8202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8203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8204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8205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6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7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8208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8209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8210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8211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8212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3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4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5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6" name="AutoShape 74"/>
          <p:cNvCxnSpPr>
            <a:cxnSpLocks noChangeShapeType="1"/>
            <a:stCxn id="8197" idx="2"/>
            <a:endCxn id="8204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7" name="AutoShape 74"/>
          <p:cNvCxnSpPr>
            <a:cxnSpLocks noChangeShapeType="1"/>
            <a:stCxn id="8200" idx="2"/>
            <a:endCxn id="8207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8" name="AutoShape 74"/>
          <p:cNvCxnSpPr>
            <a:cxnSpLocks noChangeShapeType="1"/>
            <a:stCxn id="8198" idx="2"/>
            <a:endCxn id="8209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8219" name="AutoShape 74"/>
          <p:cNvCxnSpPr>
            <a:cxnSpLocks noChangeShapeType="1"/>
            <a:stCxn id="8203" idx="2"/>
            <a:endCxn id="8210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29E424-8301-4B14-8622-BB78028679B3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  <p:sp>
        <p:nvSpPr>
          <p:cNvPr id="921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9220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9221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9222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9223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9224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9225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9226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9227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9228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9229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0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1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9232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3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9234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9235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6" name="Text Box 23"/>
          <p:cNvSpPr>
            <a:spLocks noChangeArrowheads="1"/>
          </p:cNvSpPr>
          <p:nvPr/>
        </p:nvSpPr>
        <p:spPr bwMode="auto">
          <a:xfrm>
            <a:off x="1998663" y="45481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9237" name="Text Box 24"/>
          <p:cNvSpPr>
            <a:spLocks noChangeArrowheads="1"/>
          </p:cNvSpPr>
          <p:nvPr/>
        </p:nvSpPr>
        <p:spPr bwMode="auto">
          <a:xfrm>
            <a:off x="266223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8" name="Text Box 25"/>
          <p:cNvSpPr>
            <a:spLocks noChangeArrowheads="1"/>
          </p:cNvSpPr>
          <p:nvPr/>
        </p:nvSpPr>
        <p:spPr bwMode="auto">
          <a:xfrm>
            <a:off x="5318125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39" name="Text Box 26"/>
          <p:cNvSpPr>
            <a:spLocks noChangeArrowheads="1"/>
          </p:cNvSpPr>
          <p:nvPr/>
        </p:nvSpPr>
        <p:spPr bwMode="auto">
          <a:xfrm>
            <a:off x="332581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0" name="Text Box 27"/>
          <p:cNvSpPr>
            <a:spLocks noChangeArrowheads="1"/>
          </p:cNvSpPr>
          <p:nvPr/>
        </p:nvSpPr>
        <p:spPr bwMode="auto">
          <a:xfrm>
            <a:off x="398938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1" name="Text Box 28"/>
          <p:cNvSpPr>
            <a:spLocks noChangeArrowheads="1"/>
          </p:cNvSpPr>
          <p:nvPr/>
        </p:nvSpPr>
        <p:spPr bwMode="auto">
          <a:xfrm>
            <a:off x="4654550" y="4548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9242" name="Text Box 29"/>
          <p:cNvSpPr>
            <a:spLocks noChangeArrowheads="1"/>
          </p:cNvSpPr>
          <p:nvPr/>
        </p:nvSpPr>
        <p:spPr bwMode="auto">
          <a:xfrm>
            <a:off x="5981700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9243" name="Text Box 30"/>
          <p:cNvSpPr>
            <a:spLocks noChangeArrowheads="1"/>
          </p:cNvSpPr>
          <p:nvPr/>
        </p:nvSpPr>
        <p:spPr bwMode="auto">
          <a:xfrm>
            <a:off x="664686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9244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5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6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7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8" name="AutoShape 74"/>
          <p:cNvCxnSpPr>
            <a:cxnSpLocks noChangeShapeType="1"/>
            <a:stCxn id="9221" idx="2"/>
            <a:endCxn id="9228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49" name="AutoShape 74"/>
          <p:cNvCxnSpPr>
            <a:cxnSpLocks noChangeShapeType="1"/>
            <a:stCxn id="9224" idx="2"/>
            <a:endCxn id="9231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0" name="AutoShape 74"/>
          <p:cNvCxnSpPr>
            <a:cxnSpLocks noChangeShapeType="1"/>
            <a:stCxn id="9222" idx="2"/>
            <a:endCxn id="9233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1" name="AutoShape 74"/>
          <p:cNvCxnSpPr>
            <a:cxnSpLocks noChangeShapeType="1"/>
            <a:stCxn id="9227" idx="2"/>
            <a:endCxn id="9234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2" name="AutoShape 40"/>
          <p:cNvCxnSpPr>
            <a:cxnSpLocks noChangeShapeType="1"/>
            <a:stCxn id="9228" idx="2"/>
            <a:endCxn id="9236" idx="0"/>
          </p:cNvCxnSpPr>
          <p:nvPr/>
        </p:nvCxnSpPr>
        <p:spPr bwMode="auto">
          <a:xfrm>
            <a:off x="22479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53" name="AutoShape 74"/>
          <p:cNvCxnSpPr>
            <a:cxnSpLocks noChangeShapeType="1"/>
            <a:stCxn id="9231" idx="2"/>
            <a:endCxn id="9236" idx="0"/>
          </p:cNvCxnSpPr>
          <p:nvPr/>
        </p:nvCxnSpPr>
        <p:spPr bwMode="auto">
          <a:xfrm flipH="1">
            <a:off x="22479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9254" name="AutoShape 40"/>
          <p:cNvCxnSpPr>
            <a:cxnSpLocks noChangeShapeType="1"/>
            <a:stCxn id="9233" idx="2"/>
            <a:endCxn id="9241" idx="0"/>
          </p:cNvCxnSpPr>
          <p:nvPr/>
        </p:nvCxnSpPr>
        <p:spPr bwMode="auto">
          <a:xfrm>
            <a:off x="49022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55" name="AutoShape 74"/>
          <p:cNvCxnSpPr>
            <a:cxnSpLocks noChangeShapeType="1"/>
            <a:stCxn id="9234" idx="2"/>
            <a:endCxn id="9241" idx="0"/>
          </p:cNvCxnSpPr>
          <p:nvPr/>
        </p:nvCxnSpPr>
        <p:spPr bwMode="auto">
          <a:xfrm flipH="1">
            <a:off x="49022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E5994-1B5C-4D6F-A9F0-F636B8BFBD07}" type="slidenum">
              <a:rPr lang="zh-CN" altLang="zh-CN" smtClean="0"/>
              <a:pPr/>
              <a:t>17</a:t>
            </a:fld>
            <a:endParaRPr lang="zh-CN" altLang="zh-CN" smtClean="0"/>
          </a:p>
        </p:txBody>
      </p:sp>
      <p:sp>
        <p:nvSpPr>
          <p:cNvPr id="102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Parallel Reduction</a:t>
            </a:r>
            <a:r>
              <a:rPr lang="zh-CN" altLang="en-US" dirty="0" smtClean="0"/>
              <a:t>并行规约</a:t>
            </a:r>
            <a:endParaRPr lang="zh-CN" altLang="zh-CN" dirty="0" smtClean="0"/>
          </a:p>
        </p:txBody>
      </p:sp>
      <p:sp>
        <p:nvSpPr>
          <p:cNvPr id="10244" name="Text Box 7"/>
          <p:cNvSpPr>
            <a:spLocks noChangeArrowheads="1"/>
          </p:cNvSpPr>
          <p:nvPr/>
        </p:nvSpPr>
        <p:spPr bwMode="auto">
          <a:xfrm>
            <a:off x="19986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0245" name="Text Box 8"/>
          <p:cNvSpPr>
            <a:spLocks noChangeArrowheads="1"/>
          </p:cNvSpPr>
          <p:nvPr/>
        </p:nvSpPr>
        <p:spPr bwMode="auto">
          <a:xfrm>
            <a:off x="266223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246" name="Text Box 9"/>
          <p:cNvSpPr>
            <a:spLocks noChangeArrowheads="1"/>
          </p:cNvSpPr>
          <p:nvPr/>
        </p:nvSpPr>
        <p:spPr bwMode="auto">
          <a:xfrm>
            <a:off x="5318125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247" name="Text Box 10"/>
          <p:cNvSpPr>
            <a:spLocks noChangeArrowheads="1"/>
          </p:cNvSpPr>
          <p:nvPr/>
        </p:nvSpPr>
        <p:spPr bwMode="auto">
          <a:xfrm>
            <a:off x="332581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0248" name="Text Box 11"/>
          <p:cNvSpPr>
            <a:spLocks noChangeArrowheads="1"/>
          </p:cNvSpPr>
          <p:nvPr/>
        </p:nvSpPr>
        <p:spPr bwMode="auto">
          <a:xfrm>
            <a:off x="3989388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0249" name="Text Box 12"/>
          <p:cNvSpPr>
            <a:spLocks noChangeArrowheads="1"/>
          </p:cNvSpPr>
          <p:nvPr/>
        </p:nvSpPr>
        <p:spPr bwMode="auto">
          <a:xfrm>
            <a:off x="465455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0250" name="Text Box 13"/>
          <p:cNvSpPr>
            <a:spLocks noChangeArrowheads="1"/>
          </p:cNvSpPr>
          <p:nvPr/>
        </p:nvSpPr>
        <p:spPr bwMode="auto">
          <a:xfrm>
            <a:off x="5981700" y="28956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251" name="Text Box 14"/>
          <p:cNvSpPr>
            <a:spLocks noChangeArrowheads="1"/>
          </p:cNvSpPr>
          <p:nvPr/>
        </p:nvSpPr>
        <p:spPr bwMode="auto">
          <a:xfrm>
            <a:off x="6646863" y="28956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0252" name="Text Box 15"/>
          <p:cNvSpPr>
            <a:spLocks noChangeArrowheads="1"/>
          </p:cNvSpPr>
          <p:nvPr/>
        </p:nvSpPr>
        <p:spPr bwMode="auto">
          <a:xfrm>
            <a:off x="199866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0253" name="Text Box 16"/>
          <p:cNvSpPr>
            <a:spLocks noChangeArrowheads="1"/>
          </p:cNvSpPr>
          <p:nvPr/>
        </p:nvSpPr>
        <p:spPr bwMode="auto">
          <a:xfrm>
            <a:off x="266223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4" name="Text Box 17"/>
          <p:cNvSpPr>
            <a:spLocks noChangeArrowheads="1"/>
          </p:cNvSpPr>
          <p:nvPr/>
        </p:nvSpPr>
        <p:spPr bwMode="auto">
          <a:xfrm>
            <a:off x="5318125" y="37099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5" name="Text Box 18"/>
          <p:cNvSpPr>
            <a:spLocks noChangeArrowheads="1"/>
          </p:cNvSpPr>
          <p:nvPr/>
        </p:nvSpPr>
        <p:spPr bwMode="auto">
          <a:xfrm>
            <a:off x="3325813" y="3709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0256" name="Text Box 19"/>
          <p:cNvSpPr>
            <a:spLocks noChangeArrowheads="1"/>
          </p:cNvSpPr>
          <p:nvPr/>
        </p:nvSpPr>
        <p:spPr bwMode="auto">
          <a:xfrm>
            <a:off x="3989388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57" name="Text Box 20"/>
          <p:cNvSpPr>
            <a:spLocks noChangeArrowheads="1"/>
          </p:cNvSpPr>
          <p:nvPr/>
        </p:nvSpPr>
        <p:spPr bwMode="auto">
          <a:xfrm>
            <a:off x="465455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0258" name="Text Box 21"/>
          <p:cNvSpPr>
            <a:spLocks noChangeArrowheads="1"/>
          </p:cNvSpPr>
          <p:nvPr/>
        </p:nvSpPr>
        <p:spPr bwMode="auto">
          <a:xfrm>
            <a:off x="5981700" y="3709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0259" name="Text Box 22"/>
          <p:cNvSpPr>
            <a:spLocks noChangeArrowheads="1"/>
          </p:cNvSpPr>
          <p:nvPr/>
        </p:nvSpPr>
        <p:spPr bwMode="auto">
          <a:xfrm>
            <a:off x="6646863" y="3709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0" name="Text Box 23"/>
          <p:cNvSpPr>
            <a:spLocks noChangeArrowheads="1"/>
          </p:cNvSpPr>
          <p:nvPr/>
        </p:nvSpPr>
        <p:spPr bwMode="auto">
          <a:xfrm>
            <a:off x="1998663" y="45481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0261" name="Text Box 24"/>
          <p:cNvSpPr>
            <a:spLocks noChangeArrowheads="1"/>
          </p:cNvSpPr>
          <p:nvPr/>
        </p:nvSpPr>
        <p:spPr bwMode="auto">
          <a:xfrm>
            <a:off x="266223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2" name="Text Box 25"/>
          <p:cNvSpPr>
            <a:spLocks noChangeArrowheads="1"/>
          </p:cNvSpPr>
          <p:nvPr/>
        </p:nvSpPr>
        <p:spPr bwMode="auto">
          <a:xfrm>
            <a:off x="5318125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3" name="Text Box 26"/>
          <p:cNvSpPr>
            <a:spLocks noChangeArrowheads="1"/>
          </p:cNvSpPr>
          <p:nvPr/>
        </p:nvSpPr>
        <p:spPr bwMode="auto">
          <a:xfrm>
            <a:off x="332581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4" name="Text Box 27"/>
          <p:cNvSpPr>
            <a:spLocks noChangeArrowheads="1"/>
          </p:cNvSpPr>
          <p:nvPr/>
        </p:nvSpPr>
        <p:spPr bwMode="auto">
          <a:xfrm>
            <a:off x="3989388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5" name="Text Box 28"/>
          <p:cNvSpPr>
            <a:spLocks noChangeArrowheads="1"/>
          </p:cNvSpPr>
          <p:nvPr/>
        </p:nvSpPr>
        <p:spPr bwMode="auto">
          <a:xfrm>
            <a:off x="4654550" y="4548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0266" name="Text Box 29"/>
          <p:cNvSpPr>
            <a:spLocks noChangeArrowheads="1"/>
          </p:cNvSpPr>
          <p:nvPr/>
        </p:nvSpPr>
        <p:spPr bwMode="auto">
          <a:xfrm>
            <a:off x="5981700" y="45481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7" name="Text Box 30"/>
          <p:cNvSpPr>
            <a:spLocks noChangeArrowheads="1"/>
          </p:cNvSpPr>
          <p:nvPr/>
        </p:nvSpPr>
        <p:spPr bwMode="auto">
          <a:xfrm>
            <a:off x="6646863" y="4548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68" name="Text Box 31"/>
          <p:cNvSpPr>
            <a:spLocks noChangeArrowheads="1"/>
          </p:cNvSpPr>
          <p:nvPr/>
        </p:nvSpPr>
        <p:spPr bwMode="auto">
          <a:xfrm>
            <a:off x="1998663" y="53863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0269" name="Text Box 32"/>
          <p:cNvSpPr>
            <a:spLocks noChangeArrowheads="1"/>
          </p:cNvSpPr>
          <p:nvPr/>
        </p:nvSpPr>
        <p:spPr bwMode="auto">
          <a:xfrm>
            <a:off x="2662238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0" name="Text Box 33"/>
          <p:cNvSpPr>
            <a:spLocks noChangeArrowheads="1"/>
          </p:cNvSpPr>
          <p:nvPr/>
        </p:nvSpPr>
        <p:spPr bwMode="auto">
          <a:xfrm>
            <a:off x="5318125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1" name="Text Box 34"/>
          <p:cNvSpPr>
            <a:spLocks noChangeArrowheads="1"/>
          </p:cNvSpPr>
          <p:nvPr/>
        </p:nvSpPr>
        <p:spPr bwMode="auto">
          <a:xfrm>
            <a:off x="3325813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2" name="Text Box 35"/>
          <p:cNvSpPr>
            <a:spLocks noChangeArrowheads="1"/>
          </p:cNvSpPr>
          <p:nvPr/>
        </p:nvSpPr>
        <p:spPr bwMode="auto">
          <a:xfrm>
            <a:off x="3989388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3" name="Text Box 36"/>
          <p:cNvSpPr>
            <a:spLocks noChangeArrowheads="1"/>
          </p:cNvSpPr>
          <p:nvPr/>
        </p:nvSpPr>
        <p:spPr bwMode="auto">
          <a:xfrm>
            <a:off x="4654550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4" name="Text Box 37"/>
          <p:cNvSpPr>
            <a:spLocks noChangeArrowheads="1"/>
          </p:cNvSpPr>
          <p:nvPr/>
        </p:nvSpPr>
        <p:spPr bwMode="auto">
          <a:xfrm>
            <a:off x="5981700" y="5386388"/>
            <a:ext cx="496888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0275" name="Text Box 38"/>
          <p:cNvSpPr>
            <a:spLocks noChangeArrowheads="1"/>
          </p:cNvSpPr>
          <p:nvPr/>
        </p:nvSpPr>
        <p:spPr bwMode="auto">
          <a:xfrm>
            <a:off x="6646863" y="53863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0276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7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8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79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0" name="AutoShape 74"/>
          <p:cNvCxnSpPr>
            <a:cxnSpLocks noChangeShapeType="1"/>
            <a:stCxn id="10245" idx="2"/>
            <a:endCxn id="10252" idx="0"/>
          </p:cNvCxnSpPr>
          <p:nvPr/>
        </p:nvCxnSpPr>
        <p:spPr bwMode="auto">
          <a:xfrm flipH="1">
            <a:off x="22479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1" name="AutoShape 74"/>
          <p:cNvCxnSpPr>
            <a:cxnSpLocks noChangeShapeType="1"/>
            <a:stCxn id="10248" idx="2"/>
            <a:endCxn id="10255" idx="0"/>
          </p:cNvCxnSpPr>
          <p:nvPr/>
        </p:nvCxnSpPr>
        <p:spPr bwMode="auto">
          <a:xfrm flipH="1">
            <a:off x="357505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2" name="AutoShape 74"/>
          <p:cNvCxnSpPr>
            <a:cxnSpLocks noChangeShapeType="1"/>
            <a:stCxn id="10246" idx="2"/>
            <a:endCxn id="10257" idx="0"/>
          </p:cNvCxnSpPr>
          <p:nvPr/>
        </p:nvCxnSpPr>
        <p:spPr bwMode="auto">
          <a:xfrm flipH="1">
            <a:off x="4902200" y="3300413"/>
            <a:ext cx="6635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3" name="AutoShape 74"/>
          <p:cNvCxnSpPr>
            <a:cxnSpLocks noChangeShapeType="1"/>
            <a:stCxn id="10251" idx="2"/>
            <a:endCxn id="10258" idx="0"/>
          </p:cNvCxnSpPr>
          <p:nvPr/>
        </p:nvCxnSpPr>
        <p:spPr bwMode="auto">
          <a:xfrm flipH="1">
            <a:off x="6229350" y="3300413"/>
            <a:ext cx="6667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4" name="AutoShape 40"/>
          <p:cNvCxnSpPr>
            <a:cxnSpLocks noChangeShapeType="1"/>
            <a:stCxn id="10252" idx="2"/>
            <a:endCxn id="10260" idx="0"/>
          </p:cNvCxnSpPr>
          <p:nvPr/>
        </p:nvCxnSpPr>
        <p:spPr bwMode="auto">
          <a:xfrm>
            <a:off x="22479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5" name="AutoShape 74"/>
          <p:cNvCxnSpPr>
            <a:cxnSpLocks noChangeShapeType="1"/>
            <a:stCxn id="10255" idx="2"/>
            <a:endCxn id="10260" idx="0"/>
          </p:cNvCxnSpPr>
          <p:nvPr/>
        </p:nvCxnSpPr>
        <p:spPr bwMode="auto">
          <a:xfrm flipH="1">
            <a:off x="22479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6" name="AutoShape 40"/>
          <p:cNvCxnSpPr>
            <a:cxnSpLocks noChangeShapeType="1"/>
            <a:stCxn id="10257" idx="2"/>
            <a:endCxn id="10265" idx="0"/>
          </p:cNvCxnSpPr>
          <p:nvPr/>
        </p:nvCxnSpPr>
        <p:spPr bwMode="auto">
          <a:xfrm>
            <a:off x="4902200" y="4114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87" name="AutoShape 74"/>
          <p:cNvCxnSpPr>
            <a:cxnSpLocks noChangeShapeType="1"/>
            <a:stCxn id="10258" idx="2"/>
            <a:endCxn id="10265" idx="0"/>
          </p:cNvCxnSpPr>
          <p:nvPr/>
        </p:nvCxnSpPr>
        <p:spPr bwMode="auto">
          <a:xfrm flipH="1">
            <a:off x="4902200" y="4114800"/>
            <a:ext cx="13271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8" name="AutoShape 74"/>
          <p:cNvCxnSpPr>
            <a:cxnSpLocks noChangeShapeType="1"/>
            <a:stCxn id="10265" idx="2"/>
            <a:endCxn id="10268" idx="0"/>
          </p:cNvCxnSpPr>
          <p:nvPr/>
        </p:nvCxnSpPr>
        <p:spPr bwMode="auto">
          <a:xfrm flipH="1">
            <a:off x="2247900" y="4953000"/>
            <a:ext cx="26543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0289" name="AutoShape 40"/>
          <p:cNvCxnSpPr>
            <a:cxnSpLocks noChangeShapeType="1"/>
            <a:stCxn id="10260" idx="2"/>
            <a:endCxn id="10268" idx="0"/>
          </p:cNvCxnSpPr>
          <p:nvPr/>
        </p:nvCxnSpPr>
        <p:spPr bwMode="auto">
          <a:xfrm>
            <a:off x="2247900" y="49530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EE5994-1B5C-4D6F-A9F0-F636B8BFBD07}" type="slidenum">
              <a:rPr lang="zh-CN" altLang="zh-CN" smtClean="0"/>
              <a:pPr/>
              <a:t>18</a:t>
            </a:fld>
            <a:endParaRPr lang="zh-CN" altLang="zh-CN" smtClean="0"/>
          </a:p>
        </p:txBody>
      </p:sp>
      <p:sp>
        <p:nvSpPr>
          <p:cNvPr id="1024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Parallel Reduction</a:t>
            </a:r>
            <a:r>
              <a:rPr lang="zh-CN" altLang="en-US" dirty="0" smtClean="0"/>
              <a:t>并行</a:t>
            </a:r>
            <a:r>
              <a:rPr lang="zh-CN" altLang="en-US" dirty="0" smtClean="0"/>
              <a:t>规约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CPU </a:t>
            </a:r>
            <a:r>
              <a:rPr lang="zh-CN" altLang="en-US" sz="2800" dirty="0" smtClean="0"/>
              <a:t>实现</a:t>
            </a:r>
            <a:endParaRPr lang="zh-CN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1952836"/>
            <a:ext cx="72368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reduction_cpu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array,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 = 0;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for 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d=1;d&lt;=size/2; d=d*2 )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for (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 size;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+=2*d )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array[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+= array[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i+d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 = array[0];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result;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2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4A15D3-5266-4D98-A67F-FFAD2FF92B3D}" type="slidenum">
              <a:rPr lang="zh-CN" altLang="zh-CN" smtClean="0"/>
              <a:pPr/>
              <a:t>19</a:t>
            </a:fld>
            <a:endParaRPr lang="zh-CN" altLang="zh-CN" smtClean="0"/>
          </a:p>
        </p:txBody>
      </p:sp>
      <p:sp>
        <p:nvSpPr>
          <p:cNvPr id="1126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12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类似篮球锦标赛的淘汰过程</a:t>
            </a:r>
            <a:endParaRPr lang="zh-CN" altLang="zh-CN" smtClean="0"/>
          </a:p>
          <a:p>
            <a:pPr eaLnBrk="1" hangingPunct="1"/>
            <a:r>
              <a:rPr lang="zh-CN" altLang="zh-CN" smtClean="0">
                <a:latin typeface="Courier New" pitchFamily="49" charset="0"/>
                <a:sym typeface="Courier New" pitchFamily="49" charset="0"/>
              </a:rPr>
              <a:t>n</a:t>
            </a:r>
            <a:r>
              <a:rPr lang="zh-CN" altLang="zh-CN" smtClean="0"/>
              <a:t> </a:t>
            </a:r>
            <a:r>
              <a:rPr lang="zh-CN" altLang="en-US" smtClean="0"/>
              <a:t>个元素进行</a:t>
            </a:r>
            <a:r>
              <a:rPr lang="zh-CN" altLang="zh-CN" smtClean="0"/>
              <a:t>log(</a:t>
            </a:r>
            <a:r>
              <a:rPr lang="zh-CN" altLang="zh-CN" smtClean="0">
                <a:latin typeface="Courier New" pitchFamily="49" charset="0"/>
                <a:sym typeface="Courier New" pitchFamily="49" charset="0"/>
              </a:rPr>
              <a:t>n</a:t>
            </a:r>
            <a:r>
              <a:rPr lang="zh-CN" altLang="zh-CN" smtClean="0"/>
              <a:t>) </a:t>
            </a:r>
            <a:r>
              <a:rPr lang="zh-CN" altLang="en-US" smtClean="0"/>
              <a:t>个回合</a:t>
            </a:r>
            <a:endParaRPr lang="zh-CN" altLang="zh-CN" smtClean="0"/>
          </a:p>
          <a:p>
            <a:pPr eaLnBrk="1" hangingPunct="1"/>
            <a:r>
              <a:rPr lang="zh-CN" altLang="en-US" smtClean="0"/>
              <a:t>如何在</a:t>
            </a:r>
            <a:r>
              <a:rPr lang="zh-CN" altLang="zh-CN" smtClean="0"/>
              <a:t>CUDA</a:t>
            </a:r>
            <a:r>
              <a:rPr lang="zh-CN" altLang="en-US" smtClean="0"/>
              <a:t>上实现？</a:t>
            </a:r>
            <a:endParaRPr lang="zh-CN" altLang="zh-CN" smtClean="0"/>
          </a:p>
          <a:p>
            <a:pPr eaLnBrk="1" hangingPunct="1"/>
            <a:endParaRPr lang="zh-CN" altLang="zh-CN" smtClean="0"/>
          </a:p>
          <a:p>
            <a:pPr eaLnBrk="1" hangingPunct="1"/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0" y="0"/>
            <a:chExt cx="5140643" cy="2889310"/>
          </a:xfrm>
        </p:grpSpPr>
        <p:sp>
          <p:nvSpPr>
            <p:cNvPr id="11270" name="Text Box 7"/>
            <p:cNvSpPr>
              <a:spLocks noChangeArrowheads="1"/>
            </p:cNvSpPr>
            <p:nvPr/>
          </p:nvSpPr>
          <p:spPr bwMode="auto">
            <a:xfrm>
              <a:off x="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1" name="Text Box 8"/>
            <p:cNvSpPr>
              <a:spLocks noChangeArrowheads="1"/>
            </p:cNvSpPr>
            <p:nvPr/>
          </p:nvSpPr>
          <p:spPr bwMode="auto">
            <a:xfrm>
              <a:off x="66357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2" name="Text Box 9"/>
            <p:cNvSpPr>
              <a:spLocks noChangeArrowheads="1"/>
            </p:cNvSpPr>
            <p:nvPr/>
          </p:nvSpPr>
          <p:spPr bwMode="auto">
            <a:xfrm>
              <a:off x="3319462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3" name="Text Box 10"/>
            <p:cNvSpPr>
              <a:spLocks noChangeArrowheads="1"/>
            </p:cNvSpPr>
            <p:nvPr/>
          </p:nvSpPr>
          <p:spPr bwMode="auto">
            <a:xfrm>
              <a:off x="132715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4" name="Text Box 11"/>
            <p:cNvSpPr>
              <a:spLocks noChangeArrowheads="1"/>
            </p:cNvSpPr>
            <p:nvPr/>
          </p:nvSpPr>
          <p:spPr bwMode="auto">
            <a:xfrm>
              <a:off x="199072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5" name="Text Box 12"/>
            <p:cNvSpPr>
              <a:spLocks noChangeArrowheads="1"/>
            </p:cNvSpPr>
            <p:nvPr/>
          </p:nvSpPr>
          <p:spPr bwMode="auto">
            <a:xfrm>
              <a:off x="265588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6" name="Text Box 13"/>
            <p:cNvSpPr>
              <a:spLocks noChangeArrowheads="1"/>
            </p:cNvSpPr>
            <p:nvPr/>
          </p:nvSpPr>
          <p:spPr bwMode="auto">
            <a:xfrm>
              <a:off x="398303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7" name="Text Box 14"/>
            <p:cNvSpPr>
              <a:spLocks noChangeArrowheads="1"/>
            </p:cNvSpPr>
            <p:nvPr/>
          </p:nvSpPr>
          <p:spPr bwMode="auto">
            <a:xfrm>
              <a:off x="464820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8" name="Text Box 15"/>
            <p:cNvSpPr>
              <a:spLocks noChangeArrowheads="1"/>
            </p:cNvSpPr>
            <p:nvPr/>
          </p:nvSpPr>
          <p:spPr bwMode="auto">
            <a:xfrm>
              <a:off x="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79" name="Text Box 16"/>
            <p:cNvSpPr>
              <a:spLocks noChangeArrowheads="1"/>
            </p:cNvSpPr>
            <p:nvPr/>
          </p:nvSpPr>
          <p:spPr bwMode="auto">
            <a:xfrm>
              <a:off x="66357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0" name="Text Box 17"/>
            <p:cNvSpPr>
              <a:spLocks noChangeArrowheads="1"/>
            </p:cNvSpPr>
            <p:nvPr/>
          </p:nvSpPr>
          <p:spPr bwMode="auto">
            <a:xfrm>
              <a:off x="3319462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1" name="Text Box 18"/>
            <p:cNvSpPr>
              <a:spLocks noChangeArrowheads="1"/>
            </p:cNvSpPr>
            <p:nvPr/>
          </p:nvSpPr>
          <p:spPr bwMode="auto">
            <a:xfrm>
              <a:off x="132715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2" name="Text Box 19"/>
            <p:cNvSpPr>
              <a:spLocks noChangeArrowheads="1"/>
            </p:cNvSpPr>
            <p:nvPr/>
          </p:nvSpPr>
          <p:spPr bwMode="auto">
            <a:xfrm>
              <a:off x="199072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3" name="Text Box 20"/>
            <p:cNvSpPr>
              <a:spLocks noChangeArrowheads="1"/>
            </p:cNvSpPr>
            <p:nvPr/>
          </p:nvSpPr>
          <p:spPr bwMode="auto">
            <a:xfrm>
              <a:off x="265588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4" name="Text Box 21"/>
            <p:cNvSpPr>
              <a:spLocks noChangeArrowheads="1"/>
            </p:cNvSpPr>
            <p:nvPr/>
          </p:nvSpPr>
          <p:spPr bwMode="auto">
            <a:xfrm>
              <a:off x="398303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5" name="Text Box 22"/>
            <p:cNvSpPr>
              <a:spLocks noChangeArrowheads="1"/>
            </p:cNvSpPr>
            <p:nvPr/>
          </p:nvSpPr>
          <p:spPr bwMode="auto">
            <a:xfrm>
              <a:off x="4648200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6" name="Text Box 23"/>
            <p:cNvSpPr>
              <a:spLocks noChangeArrowheads="1"/>
            </p:cNvSpPr>
            <p:nvPr/>
          </p:nvSpPr>
          <p:spPr bwMode="auto">
            <a:xfrm>
              <a:off x="0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7" name="Text Box 24"/>
            <p:cNvSpPr>
              <a:spLocks noChangeArrowheads="1"/>
            </p:cNvSpPr>
            <p:nvPr/>
          </p:nvSpPr>
          <p:spPr bwMode="auto">
            <a:xfrm>
              <a:off x="66357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8" name="Text Box 25"/>
            <p:cNvSpPr>
              <a:spLocks noChangeArrowheads="1"/>
            </p:cNvSpPr>
            <p:nvPr/>
          </p:nvSpPr>
          <p:spPr bwMode="auto">
            <a:xfrm>
              <a:off x="3319462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89" name="Text Box 26"/>
            <p:cNvSpPr>
              <a:spLocks noChangeArrowheads="1"/>
            </p:cNvSpPr>
            <p:nvPr/>
          </p:nvSpPr>
          <p:spPr bwMode="auto">
            <a:xfrm>
              <a:off x="132715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0" name="Text Box 27"/>
            <p:cNvSpPr>
              <a:spLocks noChangeArrowheads="1"/>
            </p:cNvSpPr>
            <p:nvPr/>
          </p:nvSpPr>
          <p:spPr bwMode="auto">
            <a:xfrm>
              <a:off x="199072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1" name="Text Box 28"/>
            <p:cNvSpPr>
              <a:spLocks noChangeArrowheads="1"/>
            </p:cNvSpPr>
            <p:nvPr/>
          </p:nvSpPr>
          <p:spPr bwMode="auto">
            <a:xfrm>
              <a:off x="2655887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2" name="Text Box 29"/>
            <p:cNvSpPr>
              <a:spLocks noChangeArrowheads="1"/>
            </p:cNvSpPr>
            <p:nvPr/>
          </p:nvSpPr>
          <p:spPr bwMode="auto">
            <a:xfrm>
              <a:off x="3983037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3" name="Text Box 30"/>
            <p:cNvSpPr>
              <a:spLocks noChangeArrowheads="1"/>
            </p:cNvSpPr>
            <p:nvPr/>
          </p:nvSpPr>
          <p:spPr bwMode="auto">
            <a:xfrm>
              <a:off x="464820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4" name="Text Box 31"/>
            <p:cNvSpPr>
              <a:spLocks noChangeArrowheads="1"/>
            </p:cNvSpPr>
            <p:nvPr/>
          </p:nvSpPr>
          <p:spPr bwMode="auto">
            <a:xfrm>
              <a:off x="0" y="24892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5" name="Text Box 32"/>
            <p:cNvSpPr>
              <a:spLocks noChangeArrowheads="1"/>
            </p:cNvSpPr>
            <p:nvPr/>
          </p:nvSpPr>
          <p:spPr bwMode="auto">
            <a:xfrm>
              <a:off x="66357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6" name="Text Box 33"/>
            <p:cNvSpPr>
              <a:spLocks noChangeArrowheads="1"/>
            </p:cNvSpPr>
            <p:nvPr/>
          </p:nvSpPr>
          <p:spPr bwMode="auto">
            <a:xfrm>
              <a:off x="3319462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7" name="Text Box 34"/>
            <p:cNvSpPr>
              <a:spLocks noChangeArrowheads="1"/>
            </p:cNvSpPr>
            <p:nvPr/>
          </p:nvSpPr>
          <p:spPr bwMode="auto">
            <a:xfrm>
              <a:off x="132715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8" name="Text Box 35"/>
            <p:cNvSpPr>
              <a:spLocks noChangeArrowheads="1"/>
            </p:cNvSpPr>
            <p:nvPr/>
          </p:nvSpPr>
          <p:spPr bwMode="auto">
            <a:xfrm>
              <a:off x="199072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299" name="Text Box 36"/>
            <p:cNvSpPr>
              <a:spLocks noChangeArrowheads="1"/>
            </p:cNvSpPr>
            <p:nvPr/>
          </p:nvSpPr>
          <p:spPr bwMode="auto">
            <a:xfrm>
              <a:off x="265588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300" name="Text Box 37"/>
            <p:cNvSpPr>
              <a:spLocks noChangeArrowheads="1"/>
            </p:cNvSpPr>
            <p:nvPr/>
          </p:nvSpPr>
          <p:spPr bwMode="auto">
            <a:xfrm>
              <a:off x="398303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1301" name="Text Box 38"/>
            <p:cNvSpPr>
              <a:spLocks noChangeArrowheads="1"/>
            </p:cNvSpPr>
            <p:nvPr/>
          </p:nvSpPr>
          <p:spPr bwMode="auto">
            <a:xfrm>
              <a:off x="464820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cxnSp>
          <p:nvCxnSpPr>
            <p:cNvPr id="11302" name="AutoShape 40"/>
            <p:cNvCxnSpPr>
              <a:cxnSpLocks noChangeShapeType="1"/>
            </p:cNvCxnSpPr>
            <p:nvPr/>
          </p:nvCxnSpPr>
          <p:spPr bwMode="auto">
            <a:xfrm>
              <a:off x="26511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3" name="AutoShape 42"/>
            <p:cNvCxnSpPr>
              <a:cxnSpLocks noChangeShapeType="1"/>
            </p:cNvCxnSpPr>
            <p:nvPr/>
          </p:nvCxnSpPr>
          <p:spPr bwMode="auto">
            <a:xfrm>
              <a:off x="159226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4" name="AutoShape 44"/>
            <p:cNvCxnSpPr>
              <a:cxnSpLocks noChangeShapeType="1"/>
            </p:cNvCxnSpPr>
            <p:nvPr/>
          </p:nvCxnSpPr>
          <p:spPr bwMode="auto">
            <a:xfrm>
              <a:off x="2921000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5" name="AutoShape 46"/>
            <p:cNvCxnSpPr>
              <a:cxnSpLocks noChangeShapeType="1"/>
            </p:cNvCxnSpPr>
            <p:nvPr/>
          </p:nvCxnSpPr>
          <p:spPr bwMode="auto">
            <a:xfrm>
              <a:off x="4249737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6" name="AutoShape 74"/>
            <p:cNvCxnSpPr>
              <a:cxnSpLocks noChangeShapeType="1"/>
              <a:stCxn id="11271" idx="2"/>
              <a:endCxn id="11278" idx="0"/>
            </p:cNvCxnSpPr>
            <p:nvPr/>
          </p:nvCxnSpPr>
          <p:spPr bwMode="auto">
            <a:xfrm rot="5400000">
              <a:off x="37165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7" name="AutoShape 74"/>
            <p:cNvCxnSpPr>
              <a:cxnSpLocks noChangeShapeType="1"/>
              <a:stCxn id="11274" idx="2"/>
              <a:endCxn id="11281" idx="0"/>
            </p:cNvCxnSpPr>
            <p:nvPr/>
          </p:nvCxnSpPr>
          <p:spPr bwMode="auto">
            <a:xfrm rot="5400000">
              <a:off x="169880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8" name="AutoShape 74"/>
            <p:cNvCxnSpPr>
              <a:cxnSpLocks noChangeShapeType="1"/>
              <a:stCxn id="11272" idx="2"/>
              <a:endCxn id="11283" idx="0"/>
            </p:cNvCxnSpPr>
            <p:nvPr/>
          </p:nvCxnSpPr>
          <p:spPr bwMode="auto">
            <a:xfrm rot="5400000">
              <a:off x="3027543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09" name="AutoShape 74"/>
            <p:cNvCxnSpPr>
              <a:cxnSpLocks noChangeShapeType="1"/>
              <a:stCxn id="11277" idx="2"/>
              <a:endCxn id="11284" idx="0"/>
            </p:cNvCxnSpPr>
            <p:nvPr/>
          </p:nvCxnSpPr>
          <p:spPr bwMode="auto">
            <a:xfrm rot="5400000">
              <a:off x="4355487" y="27386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0" name="AutoShape 40"/>
            <p:cNvCxnSpPr>
              <a:cxnSpLocks noChangeShapeType="1"/>
              <a:stCxn id="11278" idx="2"/>
              <a:endCxn id="11286" idx="0"/>
            </p:cNvCxnSpPr>
            <p:nvPr/>
          </p:nvCxnSpPr>
          <p:spPr bwMode="auto">
            <a:xfrm rot="5400000">
              <a:off x="27177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1" name="AutoShape 74"/>
            <p:cNvCxnSpPr>
              <a:cxnSpLocks noChangeShapeType="1"/>
              <a:stCxn id="11281" idx="2"/>
              <a:endCxn id="11286" idx="0"/>
            </p:cNvCxnSpPr>
            <p:nvPr/>
          </p:nvCxnSpPr>
          <p:spPr bwMode="auto">
            <a:xfrm rot="5400000">
              <a:off x="690752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2" name="AutoShape 40"/>
            <p:cNvCxnSpPr>
              <a:cxnSpLocks noChangeShapeType="1"/>
              <a:stCxn id="11283" idx="2"/>
              <a:endCxn id="11291" idx="0"/>
            </p:cNvCxnSpPr>
            <p:nvPr/>
          </p:nvCxnSpPr>
          <p:spPr bwMode="auto">
            <a:xfrm rot="5400000">
              <a:off x="2683064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3" name="AutoShape 74"/>
            <p:cNvCxnSpPr>
              <a:cxnSpLocks noChangeShapeType="1"/>
              <a:stCxn id="11284" idx="2"/>
              <a:endCxn id="11291" idx="0"/>
            </p:cNvCxnSpPr>
            <p:nvPr/>
          </p:nvCxnSpPr>
          <p:spPr bwMode="auto">
            <a:xfrm rot="5400000">
              <a:off x="3346639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4" name="AutoShape 74"/>
            <p:cNvCxnSpPr>
              <a:cxnSpLocks noChangeShapeType="1"/>
              <a:stCxn id="11291" idx="2"/>
              <a:endCxn id="11294" idx="0"/>
            </p:cNvCxnSpPr>
            <p:nvPr/>
          </p:nvCxnSpPr>
          <p:spPr bwMode="auto">
            <a:xfrm rot="5400000">
              <a:off x="1355112" y="94220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1315" name="AutoShape 40"/>
            <p:cNvCxnSpPr>
              <a:cxnSpLocks noChangeShapeType="1"/>
              <a:stCxn id="11286" idx="2"/>
              <a:endCxn id="11294" idx="0"/>
            </p:cNvCxnSpPr>
            <p:nvPr/>
          </p:nvCxnSpPr>
          <p:spPr bwMode="auto">
            <a:xfrm rot="5400000">
              <a:off x="27177" y="22701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11A435-64C7-458C-ABA5-C2A0377B6763}" type="slidenum">
              <a:rPr lang="zh-CN" altLang="en-US" smtClean="0">
                <a:latin typeface="Arial" charset="0"/>
                <a:ea typeface="宋体" charset="-122"/>
              </a:rPr>
              <a:pPr/>
              <a:t>2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212804" y="1895454"/>
            <a:ext cx="6707223" cy="45720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</a:t>
            </a:r>
            <a:r>
              <a:rPr lang="zh-CN" altLang="en-US" dirty="0" smtClean="0"/>
              <a:t>：</a:t>
            </a:r>
            <a:r>
              <a:rPr lang="en-US" altLang="zh-CN" dirty="0"/>
              <a:t> Matrix </a:t>
            </a:r>
            <a:r>
              <a:rPr lang="en-US" altLang="zh-CN" dirty="0" smtClean="0"/>
              <a:t>multiply </a:t>
            </a:r>
            <a:r>
              <a:rPr lang="zh-CN" altLang="en-US" dirty="0" smtClean="0"/>
              <a:t>矩阵相乘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例子：</a:t>
            </a:r>
            <a:r>
              <a:rPr lang="en-US" altLang="zh-CN" dirty="0"/>
              <a:t> Reduction </a:t>
            </a:r>
            <a:r>
              <a:rPr lang="zh-CN" altLang="en-US" dirty="0"/>
              <a:t>规约</a:t>
            </a:r>
            <a:endParaRPr lang="zh-CN" altLang="zh-CN" dirty="0" smtClean="0"/>
          </a:p>
          <a:p>
            <a:pPr eaLnBrk="1" hangingPunct="1">
              <a:buNone/>
            </a:pP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BE2AB7-36CD-44AE-861C-FD0FD975CDB5}" type="slidenum">
              <a:rPr lang="zh-CN" altLang="zh-CN" smtClean="0"/>
              <a:pPr/>
              <a:t>20</a:t>
            </a:fld>
            <a:endParaRPr lang="zh-CN" altLang="zh-CN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*= 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2292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33400" y="1052736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*= 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+ 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0CBA8B-E8C7-4360-A018-E4573C62E49C}" type="slidenum">
              <a:rPr lang="zh-CN" altLang="zh-CN" smtClean="0"/>
              <a:pPr/>
              <a:t>21</a:t>
            </a:fld>
            <a:endParaRPr lang="zh-CN" altLang="zh-CN" smtClean="0"/>
          </a:p>
        </p:txBody>
      </p:sp>
      <p:sp>
        <p:nvSpPr>
          <p:cNvPr id="1434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4342" name="Text Box 6"/>
          <p:cNvSpPr>
            <a:spLocks noChangeArrowheads="1"/>
          </p:cNvSpPr>
          <p:nvPr/>
        </p:nvSpPr>
        <p:spPr bwMode="auto">
          <a:xfrm>
            <a:off x="7239000" y="1592796"/>
            <a:ext cx="1752600" cy="6477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CC3300"/>
                </a:solidFill>
                <a:latin typeface="Courier New" pitchFamily="49" charset="0"/>
                <a:sym typeface="Courier New" pitchFamily="49" charset="0"/>
              </a:rPr>
              <a:t>Stride</a:t>
            </a:r>
            <a:r>
              <a:rPr lang="en-US" altLang="zh-CN">
                <a:solidFill>
                  <a:srgbClr val="CC3300"/>
                </a:solidFill>
                <a:cs typeface="Arial" pitchFamily="34" charset="0"/>
              </a:rPr>
              <a:t>:</a:t>
            </a:r>
            <a:endParaRPr lang="zh-CN" altLang="en-US">
              <a:solidFill>
                <a:srgbClr val="CC3300"/>
              </a:solidFill>
              <a:cs typeface="Arial" pitchFamily="34" charset="0"/>
            </a:endParaRPr>
          </a:p>
          <a:p>
            <a:pPr lvl="1" eaLnBrk="0" hangingPunct="0"/>
            <a:r>
              <a:rPr lang="en-US" altLang="zh-CN">
                <a:solidFill>
                  <a:srgbClr val="CC3300"/>
                </a:solidFill>
                <a:cs typeface="Arial" pitchFamily="34" charset="0"/>
              </a:rPr>
              <a:t>1, 2, 4, …</a:t>
            </a:r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 flipV="1">
            <a:off x="6934200" y="1952836"/>
            <a:ext cx="304800" cy="158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2852936"/>
            <a:ext cx="2133600" cy="1198563"/>
            <a:chOff x="0" y="0"/>
            <a:chExt cx="5140643" cy="2889310"/>
          </a:xfrm>
        </p:grpSpPr>
        <p:sp>
          <p:nvSpPr>
            <p:cNvPr id="14345" name="Text Box 7"/>
            <p:cNvSpPr>
              <a:spLocks noChangeArrowheads="1"/>
            </p:cNvSpPr>
            <p:nvPr/>
          </p:nvSpPr>
          <p:spPr bwMode="auto">
            <a:xfrm>
              <a:off x="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6" name="Text Box 8"/>
            <p:cNvSpPr>
              <a:spLocks noChangeArrowheads="1"/>
            </p:cNvSpPr>
            <p:nvPr/>
          </p:nvSpPr>
          <p:spPr bwMode="auto">
            <a:xfrm>
              <a:off x="66357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7" name="Text Box 9"/>
            <p:cNvSpPr>
              <a:spLocks noChangeArrowheads="1"/>
            </p:cNvSpPr>
            <p:nvPr/>
          </p:nvSpPr>
          <p:spPr bwMode="auto">
            <a:xfrm>
              <a:off x="3319462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8" name="Text Box 10"/>
            <p:cNvSpPr>
              <a:spLocks noChangeArrowheads="1"/>
            </p:cNvSpPr>
            <p:nvPr/>
          </p:nvSpPr>
          <p:spPr bwMode="auto">
            <a:xfrm>
              <a:off x="132715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49" name="Text Box 11"/>
            <p:cNvSpPr>
              <a:spLocks noChangeArrowheads="1"/>
            </p:cNvSpPr>
            <p:nvPr/>
          </p:nvSpPr>
          <p:spPr bwMode="auto">
            <a:xfrm>
              <a:off x="1990725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0" name="Text Box 12"/>
            <p:cNvSpPr>
              <a:spLocks noChangeArrowheads="1"/>
            </p:cNvSpPr>
            <p:nvPr/>
          </p:nvSpPr>
          <p:spPr bwMode="auto">
            <a:xfrm>
              <a:off x="265588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1" name="Text Box 13"/>
            <p:cNvSpPr>
              <a:spLocks noChangeArrowheads="1"/>
            </p:cNvSpPr>
            <p:nvPr/>
          </p:nvSpPr>
          <p:spPr bwMode="auto">
            <a:xfrm>
              <a:off x="3983037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2" name="Text Box 14"/>
            <p:cNvSpPr>
              <a:spLocks noChangeArrowheads="1"/>
            </p:cNvSpPr>
            <p:nvPr/>
          </p:nvSpPr>
          <p:spPr bwMode="auto">
            <a:xfrm>
              <a:off x="4648200" y="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3" name="Text Box 15"/>
            <p:cNvSpPr>
              <a:spLocks noChangeArrowheads="1"/>
            </p:cNvSpPr>
            <p:nvPr/>
          </p:nvSpPr>
          <p:spPr bwMode="auto">
            <a:xfrm>
              <a:off x="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4" name="Text Box 16"/>
            <p:cNvSpPr>
              <a:spLocks noChangeArrowheads="1"/>
            </p:cNvSpPr>
            <p:nvPr/>
          </p:nvSpPr>
          <p:spPr bwMode="auto">
            <a:xfrm>
              <a:off x="66357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5" name="Text Box 17"/>
            <p:cNvSpPr>
              <a:spLocks noChangeArrowheads="1"/>
            </p:cNvSpPr>
            <p:nvPr/>
          </p:nvSpPr>
          <p:spPr bwMode="auto">
            <a:xfrm>
              <a:off x="3319462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6" name="Text Box 18"/>
            <p:cNvSpPr>
              <a:spLocks noChangeArrowheads="1"/>
            </p:cNvSpPr>
            <p:nvPr/>
          </p:nvSpPr>
          <p:spPr bwMode="auto">
            <a:xfrm>
              <a:off x="1327150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7" name="Text Box 19"/>
            <p:cNvSpPr>
              <a:spLocks noChangeArrowheads="1"/>
            </p:cNvSpPr>
            <p:nvPr/>
          </p:nvSpPr>
          <p:spPr bwMode="auto">
            <a:xfrm>
              <a:off x="1990725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 dirty="0"/>
            </a:p>
          </p:txBody>
        </p:sp>
        <p:sp>
          <p:nvSpPr>
            <p:cNvPr id="14358" name="Text Box 20"/>
            <p:cNvSpPr>
              <a:spLocks noChangeArrowheads="1"/>
            </p:cNvSpPr>
            <p:nvPr/>
          </p:nvSpPr>
          <p:spPr bwMode="auto">
            <a:xfrm>
              <a:off x="265588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59" name="Text Box 21"/>
            <p:cNvSpPr>
              <a:spLocks noChangeArrowheads="1"/>
            </p:cNvSpPr>
            <p:nvPr/>
          </p:nvSpPr>
          <p:spPr bwMode="auto">
            <a:xfrm>
              <a:off x="3983037" y="812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0" name="Text Box 22"/>
            <p:cNvSpPr>
              <a:spLocks noChangeArrowheads="1"/>
            </p:cNvSpPr>
            <p:nvPr/>
          </p:nvSpPr>
          <p:spPr bwMode="auto">
            <a:xfrm>
              <a:off x="4648200" y="812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1" name="Text Box 23"/>
            <p:cNvSpPr>
              <a:spLocks noChangeArrowheads="1"/>
            </p:cNvSpPr>
            <p:nvPr/>
          </p:nvSpPr>
          <p:spPr bwMode="auto">
            <a:xfrm>
              <a:off x="0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2" name="Text Box 24"/>
            <p:cNvSpPr>
              <a:spLocks noChangeArrowheads="1"/>
            </p:cNvSpPr>
            <p:nvPr/>
          </p:nvSpPr>
          <p:spPr bwMode="auto">
            <a:xfrm>
              <a:off x="66357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3" name="Text Box 25"/>
            <p:cNvSpPr>
              <a:spLocks noChangeArrowheads="1"/>
            </p:cNvSpPr>
            <p:nvPr/>
          </p:nvSpPr>
          <p:spPr bwMode="auto">
            <a:xfrm>
              <a:off x="3319462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4" name="Text Box 26"/>
            <p:cNvSpPr>
              <a:spLocks noChangeArrowheads="1"/>
            </p:cNvSpPr>
            <p:nvPr/>
          </p:nvSpPr>
          <p:spPr bwMode="auto">
            <a:xfrm>
              <a:off x="132715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5" name="Text Box 27"/>
            <p:cNvSpPr>
              <a:spLocks noChangeArrowheads="1"/>
            </p:cNvSpPr>
            <p:nvPr/>
          </p:nvSpPr>
          <p:spPr bwMode="auto">
            <a:xfrm>
              <a:off x="1990725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6" name="Text Box 28"/>
            <p:cNvSpPr>
              <a:spLocks noChangeArrowheads="1"/>
            </p:cNvSpPr>
            <p:nvPr/>
          </p:nvSpPr>
          <p:spPr bwMode="auto">
            <a:xfrm>
              <a:off x="2655887" y="16510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7" name="Text Box 29"/>
            <p:cNvSpPr>
              <a:spLocks noChangeArrowheads="1"/>
            </p:cNvSpPr>
            <p:nvPr/>
          </p:nvSpPr>
          <p:spPr bwMode="auto">
            <a:xfrm>
              <a:off x="3983037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8" name="Text Box 30"/>
            <p:cNvSpPr>
              <a:spLocks noChangeArrowheads="1"/>
            </p:cNvSpPr>
            <p:nvPr/>
          </p:nvSpPr>
          <p:spPr bwMode="auto">
            <a:xfrm>
              <a:off x="4648200" y="16510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69" name="Text Box 31"/>
            <p:cNvSpPr>
              <a:spLocks noChangeArrowheads="1"/>
            </p:cNvSpPr>
            <p:nvPr/>
          </p:nvSpPr>
          <p:spPr bwMode="auto">
            <a:xfrm>
              <a:off x="0" y="24892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0" name="Text Box 32"/>
            <p:cNvSpPr>
              <a:spLocks noChangeArrowheads="1"/>
            </p:cNvSpPr>
            <p:nvPr/>
          </p:nvSpPr>
          <p:spPr bwMode="auto">
            <a:xfrm>
              <a:off x="66357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1" name="Text Box 33"/>
            <p:cNvSpPr>
              <a:spLocks noChangeArrowheads="1"/>
            </p:cNvSpPr>
            <p:nvPr/>
          </p:nvSpPr>
          <p:spPr bwMode="auto">
            <a:xfrm>
              <a:off x="3319462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2" name="Text Box 34"/>
            <p:cNvSpPr>
              <a:spLocks noChangeArrowheads="1"/>
            </p:cNvSpPr>
            <p:nvPr/>
          </p:nvSpPr>
          <p:spPr bwMode="auto">
            <a:xfrm>
              <a:off x="132715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3" name="Text Box 35"/>
            <p:cNvSpPr>
              <a:spLocks noChangeArrowheads="1"/>
            </p:cNvSpPr>
            <p:nvPr/>
          </p:nvSpPr>
          <p:spPr bwMode="auto">
            <a:xfrm>
              <a:off x="1990725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4" name="Text Box 36"/>
            <p:cNvSpPr>
              <a:spLocks noChangeArrowheads="1"/>
            </p:cNvSpPr>
            <p:nvPr/>
          </p:nvSpPr>
          <p:spPr bwMode="auto">
            <a:xfrm>
              <a:off x="265588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5" name="Text Box 37"/>
            <p:cNvSpPr>
              <a:spLocks noChangeArrowheads="1"/>
            </p:cNvSpPr>
            <p:nvPr/>
          </p:nvSpPr>
          <p:spPr bwMode="auto">
            <a:xfrm>
              <a:off x="3983037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sp>
          <p:nvSpPr>
            <p:cNvPr id="14376" name="Text Box 38"/>
            <p:cNvSpPr>
              <a:spLocks noChangeArrowheads="1"/>
            </p:cNvSpPr>
            <p:nvPr/>
          </p:nvSpPr>
          <p:spPr bwMode="auto">
            <a:xfrm>
              <a:off x="4648200" y="24892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Courier New" pitchFamily="49" charset="0"/>
                  <a:sym typeface="Courier New" pitchFamily="49" charset="0"/>
                </a:rPr>
                <a:t>  </a:t>
              </a:r>
              <a:endParaRPr lang="zh-CN" altLang="en-US"/>
            </a:p>
          </p:txBody>
        </p:sp>
        <p:cxnSp>
          <p:nvCxnSpPr>
            <p:cNvPr id="14377" name="AutoShape 40"/>
            <p:cNvCxnSpPr>
              <a:cxnSpLocks noChangeShapeType="1"/>
            </p:cNvCxnSpPr>
            <p:nvPr/>
          </p:nvCxnSpPr>
          <p:spPr bwMode="auto">
            <a:xfrm>
              <a:off x="26511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>
              <a:off x="1592262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79" name="AutoShape 44"/>
            <p:cNvCxnSpPr>
              <a:cxnSpLocks noChangeShapeType="1"/>
            </p:cNvCxnSpPr>
            <p:nvPr/>
          </p:nvCxnSpPr>
          <p:spPr bwMode="auto">
            <a:xfrm>
              <a:off x="2921000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46"/>
            <p:cNvCxnSpPr>
              <a:cxnSpLocks noChangeShapeType="1"/>
            </p:cNvCxnSpPr>
            <p:nvPr/>
          </p:nvCxnSpPr>
          <p:spPr bwMode="auto">
            <a:xfrm>
              <a:off x="4249737" y="406400"/>
              <a:ext cx="1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74"/>
            <p:cNvCxnSpPr>
              <a:cxnSpLocks noChangeShapeType="1"/>
              <a:stCxn id="14346" idx="2"/>
              <a:endCxn id="14353" idx="0"/>
            </p:cNvCxnSpPr>
            <p:nvPr/>
          </p:nvCxnSpPr>
          <p:spPr bwMode="auto">
            <a:xfrm rot="5400000">
              <a:off x="37165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2" name="AutoShape 74"/>
            <p:cNvCxnSpPr>
              <a:cxnSpLocks noChangeShapeType="1"/>
              <a:stCxn id="14349" idx="2"/>
              <a:endCxn id="14356" idx="0"/>
            </p:cNvCxnSpPr>
            <p:nvPr/>
          </p:nvCxnSpPr>
          <p:spPr bwMode="auto">
            <a:xfrm rot="5400000">
              <a:off x="1698806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3" name="AutoShape 74"/>
            <p:cNvCxnSpPr>
              <a:cxnSpLocks noChangeShapeType="1"/>
              <a:stCxn id="14347" idx="2"/>
              <a:endCxn id="14358" idx="0"/>
            </p:cNvCxnSpPr>
            <p:nvPr/>
          </p:nvCxnSpPr>
          <p:spPr bwMode="auto">
            <a:xfrm rot="5400000">
              <a:off x="3027543" y="27465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4" name="AutoShape 74"/>
            <p:cNvCxnSpPr>
              <a:cxnSpLocks noChangeShapeType="1"/>
              <a:stCxn id="14352" idx="2"/>
              <a:endCxn id="14359" idx="0"/>
            </p:cNvCxnSpPr>
            <p:nvPr/>
          </p:nvCxnSpPr>
          <p:spPr bwMode="auto">
            <a:xfrm rot="5400000">
              <a:off x="4355487" y="27386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5" name="AutoShape 40"/>
            <p:cNvCxnSpPr>
              <a:cxnSpLocks noChangeShapeType="1"/>
              <a:stCxn id="14353" idx="2"/>
              <a:endCxn id="14361" idx="0"/>
            </p:cNvCxnSpPr>
            <p:nvPr/>
          </p:nvCxnSpPr>
          <p:spPr bwMode="auto">
            <a:xfrm rot="5400000">
              <a:off x="27177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6" name="AutoShape 74"/>
            <p:cNvCxnSpPr>
              <a:cxnSpLocks noChangeShapeType="1"/>
              <a:stCxn id="14356" idx="2"/>
              <a:endCxn id="14361" idx="0"/>
            </p:cNvCxnSpPr>
            <p:nvPr/>
          </p:nvCxnSpPr>
          <p:spPr bwMode="auto">
            <a:xfrm rot="5400000">
              <a:off x="690752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7" name="AutoShape 40"/>
            <p:cNvCxnSpPr>
              <a:cxnSpLocks noChangeShapeType="1"/>
              <a:stCxn id="14358" idx="2"/>
              <a:endCxn id="14366" idx="0"/>
            </p:cNvCxnSpPr>
            <p:nvPr/>
          </p:nvCxnSpPr>
          <p:spPr bwMode="auto">
            <a:xfrm rot="5400000">
              <a:off x="2683064" y="14319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88" name="AutoShape 74"/>
            <p:cNvCxnSpPr>
              <a:cxnSpLocks noChangeShapeType="1"/>
              <a:stCxn id="14359" idx="2"/>
              <a:endCxn id="14366" idx="0"/>
            </p:cNvCxnSpPr>
            <p:nvPr/>
          </p:nvCxnSpPr>
          <p:spPr bwMode="auto">
            <a:xfrm rot="5400000">
              <a:off x="3346639" y="7683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89" name="AutoShape 74"/>
            <p:cNvCxnSpPr>
              <a:cxnSpLocks noChangeShapeType="1"/>
              <a:stCxn id="14366" idx="2"/>
              <a:endCxn id="14369" idx="0"/>
            </p:cNvCxnSpPr>
            <p:nvPr/>
          </p:nvCxnSpPr>
          <p:spPr bwMode="auto">
            <a:xfrm rot="5400000">
              <a:off x="1355112" y="94220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14390" name="AutoShape 40"/>
            <p:cNvCxnSpPr>
              <a:cxnSpLocks noChangeShapeType="1"/>
              <a:stCxn id="14361" idx="2"/>
              <a:endCxn id="14369" idx="0"/>
            </p:cNvCxnSpPr>
            <p:nvPr/>
          </p:nvCxnSpPr>
          <p:spPr bwMode="auto">
            <a:xfrm rot="5400000">
              <a:off x="27177" y="22701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990600" y="3183632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*=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4F5A74-7D1C-41D5-A737-3DA55F8DCEA5}" type="slidenum">
              <a:rPr lang="zh-CN" altLang="zh-CN" smtClean="0"/>
              <a:pPr/>
              <a:t>22</a:t>
            </a:fld>
            <a:endParaRPr lang="zh-CN" altLang="zh-CN" smtClean="0"/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4800600" y="3284984"/>
            <a:ext cx="838200" cy="3746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3300"/>
                </a:solidFill>
                <a:cs typeface="Arial" pitchFamily="34" charset="0"/>
              </a:rPr>
              <a:t>Why?</a:t>
            </a:r>
            <a:endParaRPr lang="zh-CN" altLang="en-US" dirty="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4495800" y="3465004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FD9A72-56B1-4C76-A1BE-2B9205EA1965}" type="slidenum">
              <a:rPr lang="zh-CN" altLang="zh-CN" smtClean="0"/>
              <a:pPr/>
              <a:t>23</a:t>
            </a:fld>
            <a:endParaRPr lang="zh-CN" altLang="zh-CN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990600" y="3705200"/>
            <a:ext cx="5943600" cy="5651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 smtClean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threadIdx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for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(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unsigned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int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1;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&lt; </a:t>
            </a:r>
            <a:r>
              <a:rPr lang="en-US" altLang="zh-CN" sz="2800" dirty="0" err="1">
                <a:solidFill>
                  <a:srgbClr val="1717FF"/>
                </a:solidFill>
                <a:latin typeface="Courier New" pitchFamily="49" charset="0"/>
              </a:rPr>
              <a:t>blockDim</a:t>
            </a:r>
            <a:r>
              <a:rPr lang="en-US" altLang="zh-CN" sz="2800" dirty="0" err="1">
                <a:solidFill>
                  <a:schemeClr val="tx2"/>
                </a:solidFill>
                <a:latin typeface="Courier New" pitchFamily="49" charset="0"/>
              </a:rPr>
              <a:t>.x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 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 *=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2) 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{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D60093"/>
                </a:solidFill>
                <a:latin typeface="Courier New" pitchFamily="49" charset="0"/>
              </a:rPr>
              <a:t>__</a:t>
            </a:r>
            <a:r>
              <a:rPr lang="en-US" altLang="zh-CN" sz="2800" dirty="0" err="1">
                <a:solidFill>
                  <a:srgbClr val="D60093"/>
                </a:solidFill>
                <a:latin typeface="Courier New" pitchFamily="49" charset="0"/>
              </a:rPr>
              <a:t>syncthreads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en-US" altLang="zh-CN" sz="2800" dirty="0">
                <a:solidFill>
                  <a:srgbClr val="1717FF"/>
                </a:solidFill>
                <a:latin typeface="Courier New" pitchFamily="49" charset="0"/>
              </a:rPr>
              <a:t>if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% (2 *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d)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== 0)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+=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array[</a:t>
            </a:r>
            <a:r>
              <a:rPr lang="en-US" altLang="zh-CN" sz="2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+ </a:t>
            </a:r>
            <a:r>
              <a:rPr lang="en-US" altLang="zh-CN" sz="2800" dirty="0" smtClean="0">
                <a:solidFill>
                  <a:schemeClr val="tx2"/>
                </a:solidFill>
                <a:latin typeface="Courier New" pitchFamily="49" charset="0"/>
              </a:rPr>
              <a:t>d];</a:t>
            </a:r>
            <a:endParaRPr lang="zh-CN" altLang="en-US" sz="2800" dirty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0" hangingPunc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800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zh-CN" altLang="en-US" dirty="0"/>
          </a:p>
        </p:txBody>
      </p:sp>
      <p:sp>
        <p:nvSpPr>
          <p:cNvPr id="16389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16390" name="Text Box 6"/>
          <p:cNvSpPr>
            <a:spLocks noChangeArrowheads="1"/>
          </p:cNvSpPr>
          <p:nvPr/>
        </p:nvSpPr>
        <p:spPr bwMode="auto">
          <a:xfrm>
            <a:off x="4863008" y="2807640"/>
            <a:ext cx="4280992" cy="36933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CC3300"/>
                </a:solidFill>
                <a:cs typeface="Arial" pitchFamily="34" charset="0"/>
              </a:rPr>
              <a:t>当</a:t>
            </a:r>
            <a:r>
              <a:rPr lang="zh-CN" altLang="en-US" dirty="0">
                <a:solidFill>
                  <a:srgbClr val="CC3300"/>
                </a:solidFill>
                <a:cs typeface="Arial" pitchFamily="34" charset="0"/>
              </a:rPr>
              <a:t>步长增加时，多余的线程在干什么？</a:t>
            </a:r>
            <a:endParaRPr lang="zh-CN" altLang="en-US" dirty="0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400800" y="3223828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B6EB7A-BAD2-46D2-8BA2-EEA8A6A44181}" type="slidenum">
              <a:rPr lang="zh-CN" altLang="zh-CN" smtClean="0"/>
              <a:pPr/>
              <a:t>24</a:t>
            </a:fld>
            <a:endParaRPr lang="zh-CN" altLang="zh-CN" smtClean="0"/>
          </a:p>
        </p:txBody>
      </p:sp>
      <p:sp>
        <p:nvSpPr>
          <p:cNvPr id="17411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2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7413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4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7415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6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7417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18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7419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0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7421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2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7423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4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7425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7426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7427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7428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7429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7430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7431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7432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7433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7434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7435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6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7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7438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39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7440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7441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2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7443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4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5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6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7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7448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49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0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7451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2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3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4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5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6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7457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7458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59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0" name="AutoShape 44"/>
          <p:cNvCxnSpPr>
            <a:cxnSpLocks noChangeShapeType="1"/>
            <a:stCxn id="17431" idx="2"/>
            <a:endCxn id="17439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1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2" name="AutoShape 74"/>
          <p:cNvCxnSpPr>
            <a:cxnSpLocks noChangeShapeType="1"/>
            <a:stCxn id="17427" idx="2"/>
            <a:endCxn id="17434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3" name="AutoShape 74"/>
          <p:cNvCxnSpPr>
            <a:cxnSpLocks noChangeShapeType="1"/>
            <a:stCxn id="17430" idx="2"/>
            <a:endCxn id="17437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4" name="AutoShape 74"/>
          <p:cNvCxnSpPr>
            <a:cxnSpLocks noChangeShapeType="1"/>
            <a:stCxn id="17428" idx="2"/>
            <a:endCxn id="17439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5" name="AutoShape 74"/>
          <p:cNvCxnSpPr>
            <a:cxnSpLocks noChangeShapeType="1"/>
            <a:stCxn id="17433" idx="2"/>
            <a:endCxn id="17440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6" name="AutoShape 40"/>
          <p:cNvCxnSpPr>
            <a:cxnSpLocks noChangeShapeType="1"/>
            <a:stCxn id="17434" idx="2"/>
            <a:endCxn id="17442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7" name="AutoShape 74"/>
          <p:cNvCxnSpPr>
            <a:cxnSpLocks noChangeShapeType="1"/>
            <a:stCxn id="17437" idx="2"/>
            <a:endCxn id="17442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68" name="AutoShape 40"/>
          <p:cNvCxnSpPr>
            <a:cxnSpLocks noChangeShapeType="1"/>
            <a:stCxn id="17439" idx="2"/>
            <a:endCxn id="17447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69" name="AutoShape 74"/>
          <p:cNvCxnSpPr>
            <a:cxnSpLocks noChangeShapeType="1"/>
            <a:stCxn id="17440" idx="2"/>
            <a:endCxn id="17447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70" name="AutoShape 74"/>
          <p:cNvCxnSpPr>
            <a:cxnSpLocks noChangeShapeType="1"/>
            <a:stCxn id="17447" idx="2"/>
            <a:endCxn id="17450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7471" name="AutoShape 40"/>
          <p:cNvCxnSpPr>
            <a:cxnSpLocks noChangeShapeType="1"/>
            <a:stCxn id="17442" idx="2"/>
            <a:endCxn id="17450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72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7473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5B6BE0-C757-4189-86C0-EA2D4846D4DE}" type="slidenum">
              <a:rPr lang="zh-CN" altLang="zh-CN" smtClean="0"/>
              <a:pPr/>
              <a:t>25</a:t>
            </a:fld>
            <a:endParaRPr lang="zh-CN" altLang="zh-CN" smtClean="0"/>
          </a:p>
        </p:txBody>
      </p:sp>
      <p:sp>
        <p:nvSpPr>
          <p:cNvPr id="18435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8437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38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8439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0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8441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42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8443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4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8445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46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8447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4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8449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8450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8451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8452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8453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8454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8455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8456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8457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8458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8459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0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1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8462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3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8464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8465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6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8467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8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69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0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1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8472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3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4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8475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6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7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8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79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80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8481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8482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3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4" name="AutoShape 44"/>
          <p:cNvCxnSpPr>
            <a:cxnSpLocks noChangeShapeType="1"/>
            <a:stCxn id="18455" idx="2"/>
            <a:endCxn id="18463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5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86" name="AutoShape 74"/>
          <p:cNvCxnSpPr>
            <a:cxnSpLocks noChangeShapeType="1"/>
            <a:stCxn id="18451" idx="2"/>
            <a:endCxn id="18458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7" name="AutoShape 74"/>
          <p:cNvCxnSpPr>
            <a:cxnSpLocks noChangeShapeType="1"/>
            <a:stCxn id="18454" idx="2"/>
            <a:endCxn id="18461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8" name="AutoShape 74"/>
          <p:cNvCxnSpPr>
            <a:cxnSpLocks noChangeShapeType="1"/>
            <a:stCxn id="18452" idx="2"/>
            <a:endCxn id="18463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89" name="AutoShape 74"/>
          <p:cNvCxnSpPr>
            <a:cxnSpLocks noChangeShapeType="1"/>
            <a:stCxn id="18457" idx="2"/>
            <a:endCxn id="18464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0" name="AutoShape 40"/>
          <p:cNvCxnSpPr>
            <a:cxnSpLocks noChangeShapeType="1"/>
            <a:stCxn id="18458" idx="2"/>
            <a:endCxn id="18466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1" name="AutoShape 74"/>
          <p:cNvCxnSpPr>
            <a:cxnSpLocks noChangeShapeType="1"/>
            <a:stCxn id="18461" idx="2"/>
            <a:endCxn id="18466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2" name="AutoShape 40"/>
          <p:cNvCxnSpPr>
            <a:cxnSpLocks noChangeShapeType="1"/>
            <a:stCxn id="18463" idx="2"/>
            <a:endCxn id="18471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93" name="AutoShape 74"/>
          <p:cNvCxnSpPr>
            <a:cxnSpLocks noChangeShapeType="1"/>
            <a:stCxn id="18464" idx="2"/>
            <a:endCxn id="18471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4" name="AutoShape 74"/>
          <p:cNvCxnSpPr>
            <a:cxnSpLocks noChangeShapeType="1"/>
            <a:stCxn id="18471" idx="2"/>
            <a:endCxn id="18474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8495" name="AutoShape 40"/>
          <p:cNvCxnSpPr>
            <a:cxnSpLocks noChangeShapeType="1"/>
            <a:stCxn id="18466" idx="2"/>
            <a:endCxn id="18474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96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8497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184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9271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轮：线程</a:t>
            </a:r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5</a:t>
            </a:r>
            <a:r>
              <a:rPr lang="zh-CN" altLang="en-US" sz="2400" smtClean="0"/>
              <a:t>、</a:t>
            </a:r>
            <a:r>
              <a:rPr lang="en-US" altLang="zh-CN" sz="2400" smtClean="0"/>
              <a:t>7</a:t>
            </a:r>
            <a:r>
              <a:rPr lang="zh-CN" altLang="en-US" sz="2400" smtClean="0"/>
              <a:t>闲置</a:t>
            </a:r>
            <a:endParaRPr lang="zh-CN" altLang="zh-CN" sz="2400" smtClean="0"/>
          </a:p>
          <a:p>
            <a:pPr lvl="1" eaLnBrk="1" hangingPunct="1"/>
            <a:r>
              <a:rPr lang="en-US" altLang="zh-CN" sz="2400" smtClean="0"/>
              <a:t>n</a:t>
            </a:r>
            <a:r>
              <a:rPr lang="zh-CN" altLang="en-US" sz="2400" smtClean="0"/>
              <a:t>个元素实际只需要</a:t>
            </a:r>
            <a:r>
              <a:rPr lang="zh-CN" altLang="zh-CN" sz="2400" smtClean="0"/>
              <a:t> </a:t>
            </a:r>
            <a:r>
              <a:rPr lang="zh-CN" altLang="zh-CN" sz="2400" smtClean="0">
                <a:latin typeface="Courier New" pitchFamily="49" charset="0"/>
                <a:sym typeface="Courier New" pitchFamily="49" charset="0"/>
              </a:rPr>
              <a:t>n/2</a:t>
            </a:r>
            <a:r>
              <a:rPr lang="zh-CN" altLang="zh-CN" sz="2400" smtClean="0"/>
              <a:t> </a:t>
            </a:r>
            <a:r>
              <a:rPr lang="zh-CN" altLang="en-US" sz="2400" smtClean="0"/>
              <a:t>个线程</a:t>
            </a:r>
            <a:endParaRPr lang="zh-CN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B8D4EA-715F-4590-9A70-354ADCD96586}" type="slidenum">
              <a:rPr lang="zh-CN" altLang="zh-CN" smtClean="0"/>
              <a:pPr/>
              <a:t>26</a:t>
            </a:fld>
            <a:endParaRPr lang="zh-CN" altLang="zh-CN" smtClean="0"/>
          </a:p>
        </p:txBody>
      </p:sp>
      <p:sp>
        <p:nvSpPr>
          <p:cNvPr id="19459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19461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2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19463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4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19465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9466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19467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8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19469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0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19471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7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19473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19474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19475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9476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9477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19478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19479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19480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9481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19482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19483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4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5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19486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87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19488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19489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0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19491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2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3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4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5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19496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7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498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19499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0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1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2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3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4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19505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19506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7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8" name="AutoShape 44"/>
          <p:cNvCxnSpPr>
            <a:cxnSpLocks noChangeShapeType="1"/>
            <a:stCxn id="19479" idx="2"/>
            <a:endCxn id="19487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09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0" name="AutoShape 74"/>
          <p:cNvCxnSpPr>
            <a:cxnSpLocks noChangeShapeType="1"/>
            <a:stCxn id="19475" idx="2"/>
            <a:endCxn id="19482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1" name="AutoShape 74"/>
          <p:cNvCxnSpPr>
            <a:cxnSpLocks noChangeShapeType="1"/>
            <a:stCxn id="19478" idx="2"/>
            <a:endCxn id="19485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2" name="AutoShape 74"/>
          <p:cNvCxnSpPr>
            <a:cxnSpLocks noChangeShapeType="1"/>
            <a:stCxn id="19476" idx="2"/>
            <a:endCxn id="19487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3" name="AutoShape 74"/>
          <p:cNvCxnSpPr>
            <a:cxnSpLocks noChangeShapeType="1"/>
            <a:stCxn id="19481" idx="2"/>
            <a:endCxn id="19488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4" name="AutoShape 40"/>
          <p:cNvCxnSpPr>
            <a:cxnSpLocks noChangeShapeType="1"/>
            <a:stCxn id="19482" idx="2"/>
            <a:endCxn id="19490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5" name="AutoShape 74"/>
          <p:cNvCxnSpPr>
            <a:cxnSpLocks noChangeShapeType="1"/>
            <a:stCxn id="19485" idx="2"/>
            <a:endCxn id="19490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6" name="AutoShape 40"/>
          <p:cNvCxnSpPr>
            <a:cxnSpLocks noChangeShapeType="1"/>
            <a:stCxn id="19487" idx="2"/>
            <a:endCxn id="19495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517" name="AutoShape 74"/>
          <p:cNvCxnSpPr>
            <a:cxnSpLocks noChangeShapeType="1"/>
            <a:stCxn id="19488" idx="2"/>
            <a:endCxn id="19495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8" name="AutoShape 74"/>
          <p:cNvCxnSpPr>
            <a:cxnSpLocks noChangeShapeType="1"/>
            <a:stCxn id="19495" idx="2"/>
            <a:endCxn id="19498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19519" name="AutoShape 40"/>
          <p:cNvCxnSpPr>
            <a:cxnSpLocks noChangeShapeType="1"/>
            <a:stCxn id="19490" idx="2"/>
            <a:endCxn id="19498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520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19521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195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第</a:t>
            </a:r>
            <a:r>
              <a:rPr lang="en-US" altLang="zh-CN" sz="2800" smtClean="0"/>
              <a:t>2</a:t>
            </a:r>
            <a:r>
              <a:rPr lang="zh-CN" altLang="en-US" sz="2800" smtClean="0"/>
              <a:t>轮：线程</a:t>
            </a:r>
            <a:r>
              <a:rPr lang="en-US" altLang="zh-CN" sz="2800" smtClean="0"/>
              <a:t>2</a:t>
            </a:r>
            <a:r>
              <a:rPr lang="zh-CN" altLang="en-US" sz="2800" smtClean="0"/>
              <a:t>、</a:t>
            </a:r>
            <a:r>
              <a:rPr lang="en-US" altLang="zh-CN" sz="2800" smtClean="0"/>
              <a:t>6</a:t>
            </a:r>
            <a:r>
              <a:rPr lang="zh-CN" altLang="en-US" sz="2800" smtClean="0"/>
              <a:t>闲置</a:t>
            </a:r>
            <a:endParaRPr lang="zh-CN" altLang="zh-CN" sz="2800" smtClean="0"/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963E90-2688-4792-A79E-2DDA1F57B5C1}" type="slidenum">
              <a:rPr lang="zh-CN" altLang="zh-CN" smtClean="0"/>
              <a:pPr/>
              <a:t>27</a:t>
            </a:fld>
            <a:endParaRPr lang="zh-CN" altLang="zh-CN" smtClean="0"/>
          </a:p>
        </p:txBody>
      </p:sp>
      <p:sp>
        <p:nvSpPr>
          <p:cNvPr id="20483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4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20485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20487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8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0489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0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20491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2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20493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4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20495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9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20497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0498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20499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0500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0501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20502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20503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20504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0505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20506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0507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08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09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0510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1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20512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20513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4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0515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6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7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8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19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20520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1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2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20523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4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5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6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7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8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0529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20530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1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2" name="AutoShape 44"/>
          <p:cNvCxnSpPr>
            <a:cxnSpLocks noChangeShapeType="1"/>
            <a:stCxn id="20503" idx="2"/>
            <a:endCxn id="20511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3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4" name="AutoShape 74"/>
          <p:cNvCxnSpPr>
            <a:cxnSpLocks noChangeShapeType="1"/>
            <a:stCxn id="20499" idx="2"/>
            <a:endCxn id="20506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5" name="AutoShape 74"/>
          <p:cNvCxnSpPr>
            <a:cxnSpLocks noChangeShapeType="1"/>
            <a:stCxn id="20502" idx="2"/>
            <a:endCxn id="20509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6" name="AutoShape 74"/>
          <p:cNvCxnSpPr>
            <a:cxnSpLocks noChangeShapeType="1"/>
            <a:stCxn id="20500" idx="2"/>
            <a:endCxn id="20511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7" name="AutoShape 74"/>
          <p:cNvCxnSpPr>
            <a:cxnSpLocks noChangeShapeType="1"/>
            <a:stCxn id="20505" idx="2"/>
            <a:endCxn id="20512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38" name="AutoShape 40"/>
          <p:cNvCxnSpPr>
            <a:cxnSpLocks noChangeShapeType="1"/>
            <a:stCxn id="20506" idx="2"/>
            <a:endCxn id="20514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39" name="AutoShape 74"/>
          <p:cNvCxnSpPr>
            <a:cxnSpLocks noChangeShapeType="1"/>
            <a:stCxn id="20509" idx="2"/>
            <a:endCxn id="20514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0" name="AutoShape 40"/>
          <p:cNvCxnSpPr>
            <a:cxnSpLocks noChangeShapeType="1"/>
            <a:stCxn id="20511" idx="2"/>
            <a:endCxn id="20519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41" name="AutoShape 74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2" name="AutoShape 74"/>
          <p:cNvCxnSpPr>
            <a:cxnSpLocks noChangeShapeType="1"/>
            <a:stCxn id="20519" idx="2"/>
            <a:endCxn id="20522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0543" name="AutoShape 40"/>
          <p:cNvCxnSpPr>
            <a:cxnSpLocks noChangeShapeType="1"/>
            <a:stCxn id="20514" idx="2"/>
            <a:endCxn id="20522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44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20545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205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第</a:t>
            </a:r>
            <a:r>
              <a:rPr lang="en-US" altLang="zh-CN" sz="2800" smtClean="0"/>
              <a:t>3</a:t>
            </a:r>
            <a:r>
              <a:rPr lang="zh-CN" altLang="en-US" sz="2800" smtClean="0"/>
              <a:t>轮：线程</a:t>
            </a:r>
            <a:r>
              <a:rPr lang="en-US" altLang="zh-CN" sz="2800" smtClean="0"/>
              <a:t>4</a:t>
            </a:r>
            <a:r>
              <a:rPr lang="zh-CN" altLang="en-US" sz="2800" smtClean="0"/>
              <a:t>闲置</a:t>
            </a:r>
            <a:endParaRPr lang="zh-CN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3100FA-76B7-4DE7-89F6-48578C4BEDDE}" type="slidenum">
              <a:rPr lang="zh-CN" altLang="zh-CN" smtClean="0"/>
              <a:pPr/>
              <a:t>28</a:t>
            </a:fld>
            <a:endParaRPr lang="zh-CN" altLang="zh-CN" smtClean="0"/>
          </a:p>
        </p:txBody>
      </p:sp>
      <p:sp>
        <p:nvSpPr>
          <p:cNvPr id="21507" name="Text Box 16"/>
          <p:cNvSpPr>
            <a:spLocks noChangeArrowheads="1"/>
          </p:cNvSpPr>
          <p:nvPr/>
        </p:nvSpPr>
        <p:spPr bwMode="auto">
          <a:xfrm>
            <a:off x="7086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TextBox 75"/>
          <p:cNvSpPr>
            <a:spLocks noChangeArrowheads="1"/>
          </p:cNvSpPr>
          <p:nvPr/>
        </p:nvSpPr>
        <p:spPr bwMode="auto">
          <a:xfrm>
            <a:off x="7105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7</a:t>
            </a:r>
            <a:endParaRPr lang="zh-CN" altLang="en-US"/>
          </a:p>
        </p:txBody>
      </p:sp>
      <p:sp>
        <p:nvSpPr>
          <p:cNvPr id="21509" name="Text Box 16"/>
          <p:cNvSpPr>
            <a:spLocks noChangeArrowheads="1"/>
          </p:cNvSpPr>
          <p:nvPr/>
        </p:nvSpPr>
        <p:spPr bwMode="auto">
          <a:xfrm>
            <a:off x="62484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0" name="TextBox 73"/>
          <p:cNvSpPr>
            <a:spLocks noChangeArrowheads="1"/>
          </p:cNvSpPr>
          <p:nvPr/>
        </p:nvSpPr>
        <p:spPr bwMode="auto">
          <a:xfrm>
            <a:off x="62674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6</a:t>
            </a:r>
            <a:endParaRPr lang="zh-CN" altLang="en-US"/>
          </a:p>
        </p:txBody>
      </p:sp>
      <p:sp>
        <p:nvSpPr>
          <p:cNvPr id="21511" name="Text Box 16"/>
          <p:cNvSpPr>
            <a:spLocks noChangeArrowheads="1"/>
          </p:cNvSpPr>
          <p:nvPr/>
        </p:nvSpPr>
        <p:spPr bwMode="auto">
          <a:xfrm>
            <a:off x="5410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2" name="TextBox 71"/>
          <p:cNvSpPr>
            <a:spLocks noChangeArrowheads="1"/>
          </p:cNvSpPr>
          <p:nvPr/>
        </p:nvSpPr>
        <p:spPr bwMode="auto">
          <a:xfrm>
            <a:off x="5429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5</a:t>
            </a:r>
            <a:endParaRPr lang="zh-CN" altLang="en-US"/>
          </a:p>
        </p:txBody>
      </p:sp>
      <p:sp>
        <p:nvSpPr>
          <p:cNvPr id="21513" name="Text Box 16"/>
          <p:cNvSpPr>
            <a:spLocks noChangeArrowheads="1"/>
          </p:cNvSpPr>
          <p:nvPr/>
        </p:nvSpPr>
        <p:spPr bwMode="auto">
          <a:xfrm>
            <a:off x="46482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4" name="TextBox 67"/>
          <p:cNvSpPr>
            <a:spLocks noChangeArrowheads="1"/>
          </p:cNvSpPr>
          <p:nvPr/>
        </p:nvSpPr>
        <p:spPr bwMode="auto">
          <a:xfrm>
            <a:off x="46672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4</a:t>
            </a:r>
            <a:endParaRPr lang="zh-CN" altLang="en-US"/>
          </a:p>
        </p:txBody>
      </p:sp>
      <p:sp>
        <p:nvSpPr>
          <p:cNvPr id="21515" name="Text Box 16"/>
          <p:cNvSpPr>
            <a:spLocks noChangeArrowheads="1"/>
          </p:cNvSpPr>
          <p:nvPr/>
        </p:nvSpPr>
        <p:spPr bwMode="auto">
          <a:xfrm>
            <a:off x="38100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6" name="TextBox 65"/>
          <p:cNvSpPr>
            <a:spLocks noChangeArrowheads="1"/>
          </p:cNvSpPr>
          <p:nvPr/>
        </p:nvSpPr>
        <p:spPr bwMode="auto">
          <a:xfrm>
            <a:off x="38290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3</a:t>
            </a:r>
            <a:endParaRPr lang="zh-CN" altLang="en-US"/>
          </a:p>
        </p:txBody>
      </p:sp>
      <p:sp>
        <p:nvSpPr>
          <p:cNvPr id="21517" name="Text Box 16"/>
          <p:cNvSpPr>
            <a:spLocks noChangeArrowheads="1"/>
          </p:cNvSpPr>
          <p:nvPr/>
        </p:nvSpPr>
        <p:spPr bwMode="auto">
          <a:xfrm>
            <a:off x="29718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18" name="TextBox 63"/>
          <p:cNvSpPr>
            <a:spLocks noChangeArrowheads="1"/>
          </p:cNvSpPr>
          <p:nvPr/>
        </p:nvSpPr>
        <p:spPr bwMode="auto">
          <a:xfrm>
            <a:off x="29908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2</a:t>
            </a:r>
            <a:endParaRPr lang="zh-CN" altLang="en-US"/>
          </a:p>
        </p:txBody>
      </p:sp>
      <p:sp>
        <p:nvSpPr>
          <p:cNvPr id="21519" name="Text Box 16"/>
          <p:cNvSpPr>
            <a:spLocks noChangeArrowheads="1"/>
          </p:cNvSpPr>
          <p:nvPr/>
        </p:nvSpPr>
        <p:spPr bwMode="auto">
          <a:xfrm>
            <a:off x="2133600" y="2286000"/>
            <a:ext cx="685800" cy="3148013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2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 smtClean="0"/>
              <a:t>Parallel Reduction</a:t>
            </a:r>
            <a:r>
              <a:rPr lang="zh-CN" altLang="en-US" smtClean="0"/>
              <a:t>并行规约</a:t>
            </a:r>
            <a:endParaRPr lang="zh-CN" altLang="zh-CN" smtClean="0"/>
          </a:p>
        </p:txBody>
      </p:sp>
      <p:sp>
        <p:nvSpPr>
          <p:cNvPr id="21521" name="Text Box 16"/>
          <p:cNvSpPr>
            <a:spLocks noChangeArrowheads="1"/>
          </p:cNvSpPr>
          <p:nvPr/>
        </p:nvSpPr>
        <p:spPr bwMode="auto">
          <a:xfrm>
            <a:off x="1371600" y="2286000"/>
            <a:ext cx="685800" cy="314801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/>
            <a:endParaRPr lang="zh-CN" altLang="zh-CN" sz="2000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sp>
        <p:nvSpPr>
          <p:cNvPr id="21522" name="Text Box 7"/>
          <p:cNvSpPr>
            <a:spLocks noChangeArrowheads="1"/>
          </p:cNvSpPr>
          <p:nvPr/>
        </p:nvSpPr>
        <p:spPr bwMode="auto">
          <a:xfrm>
            <a:off x="1495425" y="2438400"/>
            <a:ext cx="496888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0</a:t>
            </a:r>
            <a:endParaRPr lang="zh-CN" altLang="en-US"/>
          </a:p>
        </p:txBody>
      </p:sp>
      <p:sp>
        <p:nvSpPr>
          <p:cNvPr id="21523" name="Text Box 8"/>
          <p:cNvSpPr>
            <a:spLocks noChangeArrowheads="1"/>
          </p:cNvSpPr>
          <p:nvPr/>
        </p:nvSpPr>
        <p:spPr bwMode="auto">
          <a:xfrm>
            <a:off x="22526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1524" name="Text Box 9"/>
          <p:cNvSpPr>
            <a:spLocks noChangeArrowheads="1"/>
          </p:cNvSpPr>
          <p:nvPr/>
        </p:nvSpPr>
        <p:spPr bwMode="auto">
          <a:xfrm>
            <a:off x="551656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1525" name="Text Box 10"/>
          <p:cNvSpPr>
            <a:spLocks noChangeArrowheads="1"/>
          </p:cNvSpPr>
          <p:nvPr/>
        </p:nvSpPr>
        <p:spPr bwMode="auto">
          <a:xfrm>
            <a:off x="30686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2</a:t>
            </a:r>
            <a:endParaRPr lang="zh-CN" altLang="en-US"/>
          </a:p>
        </p:txBody>
      </p:sp>
      <p:sp>
        <p:nvSpPr>
          <p:cNvPr id="21526" name="Text Box 11"/>
          <p:cNvSpPr>
            <a:spLocks noChangeArrowheads="1"/>
          </p:cNvSpPr>
          <p:nvPr/>
        </p:nvSpPr>
        <p:spPr bwMode="auto">
          <a:xfrm>
            <a:off x="3884613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3</a:t>
            </a:r>
            <a:endParaRPr lang="zh-CN" altLang="en-US"/>
          </a:p>
        </p:txBody>
      </p:sp>
      <p:sp>
        <p:nvSpPr>
          <p:cNvPr id="21527" name="Text Box 12"/>
          <p:cNvSpPr>
            <a:spLocks noChangeArrowheads="1"/>
          </p:cNvSpPr>
          <p:nvPr/>
        </p:nvSpPr>
        <p:spPr bwMode="auto">
          <a:xfrm>
            <a:off x="47005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4</a:t>
            </a:r>
            <a:endParaRPr lang="zh-CN" altLang="en-US"/>
          </a:p>
        </p:txBody>
      </p:sp>
      <p:sp>
        <p:nvSpPr>
          <p:cNvPr id="21528" name="Text Box 13"/>
          <p:cNvSpPr>
            <a:spLocks noChangeArrowheads="1"/>
          </p:cNvSpPr>
          <p:nvPr/>
        </p:nvSpPr>
        <p:spPr bwMode="auto">
          <a:xfrm>
            <a:off x="633253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1529" name="Text Box 14"/>
          <p:cNvSpPr>
            <a:spLocks noChangeArrowheads="1"/>
          </p:cNvSpPr>
          <p:nvPr/>
        </p:nvSpPr>
        <p:spPr bwMode="auto">
          <a:xfrm>
            <a:off x="7151688" y="2438400"/>
            <a:ext cx="496887" cy="404813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7</a:t>
            </a:r>
            <a:endParaRPr lang="zh-CN" altLang="en-US"/>
          </a:p>
        </p:txBody>
      </p:sp>
      <p:sp>
        <p:nvSpPr>
          <p:cNvPr id="21530" name="Text Box 15"/>
          <p:cNvSpPr>
            <a:spLocks noChangeArrowheads="1"/>
          </p:cNvSpPr>
          <p:nvPr/>
        </p:nvSpPr>
        <p:spPr bwMode="auto">
          <a:xfrm>
            <a:off x="1495425" y="32527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1</a:t>
            </a:r>
            <a:endParaRPr lang="zh-CN" altLang="en-US"/>
          </a:p>
        </p:txBody>
      </p:sp>
      <p:sp>
        <p:nvSpPr>
          <p:cNvPr id="21531" name="Text Box 16"/>
          <p:cNvSpPr>
            <a:spLocks noChangeArrowheads="1"/>
          </p:cNvSpPr>
          <p:nvPr/>
        </p:nvSpPr>
        <p:spPr bwMode="auto">
          <a:xfrm>
            <a:off x="22526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2" name="Text Box 17"/>
          <p:cNvSpPr>
            <a:spLocks noChangeArrowheads="1"/>
          </p:cNvSpPr>
          <p:nvPr/>
        </p:nvSpPr>
        <p:spPr bwMode="auto">
          <a:xfrm>
            <a:off x="551656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3" name="Text Box 18"/>
          <p:cNvSpPr>
            <a:spLocks noChangeArrowheads="1"/>
          </p:cNvSpPr>
          <p:nvPr/>
        </p:nvSpPr>
        <p:spPr bwMode="auto">
          <a:xfrm>
            <a:off x="30686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5</a:t>
            </a:r>
            <a:endParaRPr lang="zh-CN" altLang="en-US"/>
          </a:p>
        </p:txBody>
      </p:sp>
      <p:sp>
        <p:nvSpPr>
          <p:cNvPr id="21534" name="Text Box 19"/>
          <p:cNvSpPr>
            <a:spLocks noChangeArrowheads="1"/>
          </p:cNvSpPr>
          <p:nvPr/>
        </p:nvSpPr>
        <p:spPr bwMode="auto">
          <a:xfrm>
            <a:off x="3884613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5" name="Text Box 20"/>
          <p:cNvSpPr>
            <a:spLocks noChangeArrowheads="1"/>
          </p:cNvSpPr>
          <p:nvPr/>
        </p:nvSpPr>
        <p:spPr bwMode="auto">
          <a:xfrm>
            <a:off x="470058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9</a:t>
            </a:r>
            <a:endParaRPr lang="zh-CN" altLang="en-US"/>
          </a:p>
        </p:txBody>
      </p:sp>
      <p:sp>
        <p:nvSpPr>
          <p:cNvPr id="21536" name="Text Box 21"/>
          <p:cNvSpPr>
            <a:spLocks noChangeArrowheads="1"/>
          </p:cNvSpPr>
          <p:nvPr/>
        </p:nvSpPr>
        <p:spPr bwMode="auto">
          <a:xfrm>
            <a:off x="6332538" y="32527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13</a:t>
            </a:r>
            <a:endParaRPr lang="zh-CN" altLang="en-US"/>
          </a:p>
        </p:txBody>
      </p:sp>
      <p:sp>
        <p:nvSpPr>
          <p:cNvPr id="21537" name="Text Box 22"/>
          <p:cNvSpPr>
            <a:spLocks noChangeArrowheads="1"/>
          </p:cNvSpPr>
          <p:nvPr/>
        </p:nvSpPr>
        <p:spPr bwMode="auto">
          <a:xfrm>
            <a:off x="7151688" y="32527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38" name="Text Box 23"/>
          <p:cNvSpPr>
            <a:spLocks noChangeArrowheads="1"/>
          </p:cNvSpPr>
          <p:nvPr/>
        </p:nvSpPr>
        <p:spPr bwMode="auto">
          <a:xfrm>
            <a:off x="1495425" y="40909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6</a:t>
            </a:r>
            <a:endParaRPr lang="zh-CN" altLang="en-US"/>
          </a:p>
        </p:txBody>
      </p:sp>
      <p:sp>
        <p:nvSpPr>
          <p:cNvPr id="21539" name="Text Box 24"/>
          <p:cNvSpPr>
            <a:spLocks noChangeArrowheads="1"/>
          </p:cNvSpPr>
          <p:nvPr/>
        </p:nvSpPr>
        <p:spPr bwMode="auto">
          <a:xfrm>
            <a:off x="22526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0" name="Text Box 25"/>
          <p:cNvSpPr>
            <a:spLocks noChangeArrowheads="1"/>
          </p:cNvSpPr>
          <p:nvPr/>
        </p:nvSpPr>
        <p:spPr bwMode="auto">
          <a:xfrm>
            <a:off x="551656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1" name="Text Box 26"/>
          <p:cNvSpPr>
            <a:spLocks noChangeArrowheads="1"/>
          </p:cNvSpPr>
          <p:nvPr/>
        </p:nvSpPr>
        <p:spPr bwMode="auto">
          <a:xfrm>
            <a:off x="30686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2" name="Text Box 27"/>
          <p:cNvSpPr>
            <a:spLocks noChangeArrowheads="1"/>
          </p:cNvSpPr>
          <p:nvPr/>
        </p:nvSpPr>
        <p:spPr bwMode="auto">
          <a:xfrm>
            <a:off x="3884613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3" name="Text Box 28"/>
          <p:cNvSpPr>
            <a:spLocks noChangeArrowheads="1"/>
          </p:cNvSpPr>
          <p:nvPr/>
        </p:nvSpPr>
        <p:spPr bwMode="auto">
          <a:xfrm>
            <a:off x="4700588" y="4090988"/>
            <a:ext cx="496887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22</a:t>
            </a:r>
            <a:endParaRPr lang="zh-CN" altLang="en-US"/>
          </a:p>
        </p:txBody>
      </p:sp>
      <p:sp>
        <p:nvSpPr>
          <p:cNvPr id="21544" name="Text Box 29"/>
          <p:cNvSpPr>
            <a:spLocks noChangeArrowheads="1"/>
          </p:cNvSpPr>
          <p:nvPr/>
        </p:nvSpPr>
        <p:spPr bwMode="auto">
          <a:xfrm>
            <a:off x="633253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5" name="Text Box 30"/>
          <p:cNvSpPr>
            <a:spLocks noChangeArrowheads="1"/>
          </p:cNvSpPr>
          <p:nvPr/>
        </p:nvSpPr>
        <p:spPr bwMode="auto">
          <a:xfrm>
            <a:off x="7151688" y="40909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6" name="Text Box 31"/>
          <p:cNvSpPr>
            <a:spLocks noChangeArrowheads="1"/>
          </p:cNvSpPr>
          <p:nvPr/>
        </p:nvSpPr>
        <p:spPr bwMode="auto">
          <a:xfrm>
            <a:off x="1495425" y="4929188"/>
            <a:ext cx="496888" cy="404812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28</a:t>
            </a:r>
            <a:endParaRPr lang="zh-CN" altLang="en-US"/>
          </a:p>
        </p:txBody>
      </p:sp>
      <p:sp>
        <p:nvSpPr>
          <p:cNvPr id="21547" name="Text Box 32"/>
          <p:cNvSpPr>
            <a:spLocks noChangeArrowheads="1"/>
          </p:cNvSpPr>
          <p:nvPr/>
        </p:nvSpPr>
        <p:spPr bwMode="auto">
          <a:xfrm>
            <a:off x="22526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8" name="Text Box 33"/>
          <p:cNvSpPr>
            <a:spLocks noChangeArrowheads="1"/>
          </p:cNvSpPr>
          <p:nvPr/>
        </p:nvSpPr>
        <p:spPr bwMode="auto">
          <a:xfrm>
            <a:off x="551656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49" name="Text Box 34"/>
          <p:cNvSpPr>
            <a:spLocks noChangeArrowheads="1"/>
          </p:cNvSpPr>
          <p:nvPr/>
        </p:nvSpPr>
        <p:spPr bwMode="auto">
          <a:xfrm>
            <a:off x="30686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0" name="Text Box 35"/>
          <p:cNvSpPr>
            <a:spLocks noChangeArrowheads="1"/>
          </p:cNvSpPr>
          <p:nvPr/>
        </p:nvSpPr>
        <p:spPr bwMode="auto">
          <a:xfrm>
            <a:off x="3884613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1" name="Text Box 36"/>
          <p:cNvSpPr>
            <a:spLocks noChangeArrowheads="1"/>
          </p:cNvSpPr>
          <p:nvPr/>
        </p:nvSpPr>
        <p:spPr bwMode="auto">
          <a:xfrm>
            <a:off x="47005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2" name="Text Box 37"/>
          <p:cNvSpPr>
            <a:spLocks noChangeArrowheads="1"/>
          </p:cNvSpPr>
          <p:nvPr/>
        </p:nvSpPr>
        <p:spPr bwMode="auto">
          <a:xfrm>
            <a:off x="633253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sp>
        <p:nvSpPr>
          <p:cNvPr id="21553" name="Text Box 38"/>
          <p:cNvSpPr>
            <a:spLocks noChangeArrowheads="1"/>
          </p:cNvSpPr>
          <p:nvPr/>
        </p:nvSpPr>
        <p:spPr bwMode="auto">
          <a:xfrm>
            <a:off x="7151688" y="4929188"/>
            <a:ext cx="496887" cy="4048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endParaRPr lang="zh-CN" altLang="en-US"/>
          </a:p>
        </p:txBody>
      </p:sp>
      <p:cxnSp>
        <p:nvCxnSpPr>
          <p:cNvPr id="21554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5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6" name="AutoShape 44"/>
          <p:cNvCxnSpPr>
            <a:cxnSpLocks noChangeShapeType="1"/>
            <a:stCxn id="21527" idx="2"/>
            <a:endCxn id="21535" idx="0"/>
          </p:cNvCxnSpPr>
          <p:nvPr/>
        </p:nvCxnSpPr>
        <p:spPr bwMode="auto">
          <a:xfrm>
            <a:off x="4949825" y="284321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7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1587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58" name="AutoShape 74"/>
          <p:cNvCxnSpPr>
            <a:cxnSpLocks noChangeShapeType="1"/>
            <a:stCxn id="21523" idx="2"/>
            <a:endCxn id="21530" idx="0"/>
          </p:cNvCxnSpPr>
          <p:nvPr/>
        </p:nvCxnSpPr>
        <p:spPr bwMode="auto">
          <a:xfrm flipH="1">
            <a:off x="1743075" y="2843213"/>
            <a:ext cx="75882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59" name="AutoShape 74"/>
          <p:cNvCxnSpPr>
            <a:cxnSpLocks noChangeShapeType="1"/>
            <a:stCxn id="21526" idx="2"/>
            <a:endCxn id="21533" idx="0"/>
          </p:cNvCxnSpPr>
          <p:nvPr/>
        </p:nvCxnSpPr>
        <p:spPr bwMode="auto">
          <a:xfrm flipH="1">
            <a:off x="331787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0" name="AutoShape 74"/>
          <p:cNvCxnSpPr>
            <a:cxnSpLocks noChangeShapeType="1"/>
            <a:stCxn id="21524" idx="2"/>
            <a:endCxn id="21535" idx="0"/>
          </p:cNvCxnSpPr>
          <p:nvPr/>
        </p:nvCxnSpPr>
        <p:spPr bwMode="auto">
          <a:xfrm flipH="1">
            <a:off x="4949825" y="2843213"/>
            <a:ext cx="815975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1" name="AutoShape 74"/>
          <p:cNvCxnSpPr>
            <a:cxnSpLocks noChangeShapeType="1"/>
            <a:stCxn id="21529" idx="2"/>
            <a:endCxn id="21536" idx="0"/>
          </p:cNvCxnSpPr>
          <p:nvPr/>
        </p:nvCxnSpPr>
        <p:spPr bwMode="auto">
          <a:xfrm flipH="1">
            <a:off x="6581775" y="2843213"/>
            <a:ext cx="819150" cy="409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2" name="AutoShape 40"/>
          <p:cNvCxnSpPr>
            <a:cxnSpLocks noChangeShapeType="1"/>
            <a:stCxn id="21530" idx="2"/>
            <a:endCxn id="21538" idx="0"/>
          </p:cNvCxnSpPr>
          <p:nvPr/>
        </p:nvCxnSpPr>
        <p:spPr bwMode="auto">
          <a:xfrm>
            <a:off x="174307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3" name="AutoShape 74"/>
          <p:cNvCxnSpPr>
            <a:cxnSpLocks noChangeShapeType="1"/>
            <a:stCxn id="21533" idx="2"/>
            <a:endCxn id="21538" idx="0"/>
          </p:cNvCxnSpPr>
          <p:nvPr/>
        </p:nvCxnSpPr>
        <p:spPr bwMode="auto">
          <a:xfrm flipH="1">
            <a:off x="1743075" y="3657600"/>
            <a:ext cx="157480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4" name="AutoShape 40"/>
          <p:cNvCxnSpPr>
            <a:cxnSpLocks noChangeShapeType="1"/>
            <a:stCxn id="21535" idx="2"/>
            <a:endCxn id="21543" idx="0"/>
          </p:cNvCxnSpPr>
          <p:nvPr/>
        </p:nvCxnSpPr>
        <p:spPr bwMode="auto">
          <a:xfrm>
            <a:off x="4949825" y="36576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65" name="AutoShape 74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4949825" y="3657600"/>
            <a:ext cx="16319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6" name="AutoShape 74"/>
          <p:cNvCxnSpPr>
            <a:cxnSpLocks noChangeShapeType="1"/>
            <a:stCxn id="21543" idx="2"/>
            <a:endCxn id="21546" idx="0"/>
          </p:cNvCxnSpPr>
          <p:nvPr/>
        </p:nvCxnSpPr>
        <p:spPr bwMode="auto">
          <a:xfrm flipH="1">
            <a:off x="1743075" y="4495800"/>
            <a:ext cx="3206750" cy="4333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21567" name="AutoShape 40"/>
          <p:cNvCxnSpPr>
            <a:cxnSpLocks noChangeShapeType="1"/>
            <a:stCxn id="21538" idx="2"/>
            <a:endCxn id="21546" idx="0"/>
          </p:cNvCxnSpPr>
          <p:nvPr/>
        </p:nvCxnSpPr>
        <p:spPr bwMode="auto">
          <a:xfrm>
            <a:off x="1743075" y="4495800"/>
            <a:ext cx="0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68" name="TextBox 60"/>
          <p:cNvSpPr>
            <a:spLocks noChangeArrowheads="1"/>
          </p:cNvSpPr>
          <p:nvPr/>
        </p:nvSpPr>
        <p:spPr bwMode="auto">
          <a:xfrm>
            <a:off x="1374775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0</a:t>
            </a:r>
            <a:endParaRPr lang="zh-CN" altLang="en-US"/>
          </a:p>
        </p:txBody>
      </p:sp>
      <p:sp>
        <p:nvSpPr>
          <p:cNvPr id="21569" name="TextBox 61"/>
          <p:cNvSpPr>
            <a:spLocks noChangeArrowheads="1"/>
          </p:cNvSpPr>
          <p:nvPr/>
        </p:nvSpPr>
        <p:spPr bwMode="auto">
          <a:xfrm>
            <a:off x="2152650" y="18288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Thread</a:t>
            </a:r>
            <a:endParaRPr lang="zh-CN" altLang="en-US" sz="1200">
              <a:solidFill>
                <a:srgbClr val="000000"/>
              </a:solidFill>
              <a:cs typeface="Arial" pitchFamily="34" charset="0"/>
            </a:endParaRPr>
          </a:p>
          <a:p>
            <a:pPr algn="ctr" eaLnBrk="0" hangingPunct="0"/>
            <a:r>
              <a:rPr lang="en-US" altLang="zh-CN" sz="1200">
                <a:solidFill>
                  <a:srgbClr val="000000"/>
                </a:solidFill>
                <a:cs typeface="Arial" pitchFamily="34" charset="0"/>
              </a:rPr>
              <a:t>1</a:t>
            </a:r>
            <a:endParaRPr lang="zh-CN" altLang="en-US"/>
          </a:p>
        </p:txBody>
      </p:sp>
      <p:sp>
        <p:nvSpPr>
          <p:cNvPr id="215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总之</a:t>
            </a:r>
            <a:r>
              <a:rPr lang="zh-CN" altLang="zh-CN" sz="2600" smtClean="0"/>
              <a:t>, </a:t>
            </a:r>
            <a:r>
              <a:rPr lang="zh-CN" altLang="en-US" sz="2600" smtClean="0"/>
              <a:t>每轮所需线程数减半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DF096-08F3-4BAD-A3FE-F5725430551A}" type="slidenum">
              <a:rPr lang="zh-CN" altLang="en-US" smtClean="0">
                <a:latin typeface="Arial" charset="0"/>
                <a:ea typeface="宋体" charset="-122"/>
              </a:rPr>
              <a:pPr/>
              <a:t>3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704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8704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  <a:p>
            <a:pPr lvl="1" eaLnBrk="1" hangingPunct="1"/>
            <a:r>
              <a:rPr lang="zh-CN" altLang="en-US" sz="2000" smtClean="0"/>
              <a:t>矩阵</a:t>
            </a:r>
            <a:r>
              <a:rPr lang="en-US" altLang="zh-CN" sz="2000" smtClean="0"/>
              <a:t>: 4x4</a:t>
            </a:r>
            <a:endParaRPr lang="zh-CN" altLang="en-US" sz="2000" smtClean="0"/>
          </a:p>
          <a:p>
            <a:pPr lvl="1" eaLnBrk="1" hangingPunct="1"/>
            <a:r>
              <a:rPr lang="en-US" altLang="zh-CN" sz="2000" smtClean="0">
                <a:latin typeface="Courier New" pitchFamily="49" charset="0"/>
                <a:sym typeface="Courier New" pitchFamily="49" charset="0"/>
              </a:rPr>
              <a:t>TILE_WIDTH</a:t>
            </a:r>
            <a:r>
              <a:rPr lang="en-US" altLang="zh-CN" sz="2000" smtClean="0"/>
              <a:t> = 2</a:t>
            </a:r>
            <a:endParaRPr lang="zh-CN" altLang="en-US" sz="2000" smtClean="0"/>
          </a:p>
          <a:p>
            <a:pPr lvl="1" eaLnBrk="1" hangingPunct="1"/>
            <a:r>
              <a:rPr lang="en-US" altLang="zh-CN" sz="2000" smtClean="0"/>
              <a:t>Block </a:t>
            </a:r>
            <a:r>
              <a:rPr lang="zh-CN" altLang="en-US" sz="2000" smtClean="0"/>
              <a:t>尺寸</a:t>
            </a:r>
            <a:r>
              <a:rPr lang="en-US" altLang="zh-CN" sz="2000" smtClean="0"/>
              <a:t>: 2x2</a:t>
            </a:r>
            <a:endParaRPr lang="zh-CN" alt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704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http://courses.engr.illinois.edu/ece498/al/textbook/Chapter3-CudaThreadingModel.pdf</a:t>
            </a:r>
            <a:endParaRPr lang="zh-CN" altLang="en-US"/>
          </a:p>
        </p:txBody>
      </p:sp>
      <p:pic>
        <p:nvPicPr>
          <p:cNvPr id="870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A99705-F624-4880-ACB1-6AF641A4B505}" type="slidenum">
              <a:rPr lang="zh-CN" altLang="en-US" smtClean="0">
                <a:latin typeface="Arial" charset="0"/>
                <a:ea typeface="宋体" charset="-122"/>
              </a:rPr>
              <a:pPr/>
              <a:t>4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806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8806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  <a:p>
            <a:pPr eaLnBrk="1" hangingPunct="1"/>
            <a:r>
              <a:rPr lang="zh-CN" altLang="en-US" smtClean="0"/>
              <a:t>矩阵</a:t>
            </a:r>
            <a:r>
              <a:rPr lang="en-US" altLang="zh-CN" smtClean="0"/>
              <a:t>: 4x4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TILE_WIDTH = 2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Block </a:t>
            </a:r>
            <a:r>
              <a:rPr lang="zh-CN" altLang="en-US" smtClean="0"/>
              <a:t>尺寸</a:t>
            </a:r>
            <a:r>
              <a:rPr lang="en-US" altLang="zh-CN" smtClean="0"/>
              <a:t>: 2x2</a:t>
            </a:r>
            <a:endParaRPr lang="zh-CN" altLang="en-US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88069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0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1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2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3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4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5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6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7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,0</a:t>
            </a:r>
            <a:endParaRPr lang="en-US" altLang="zh-CN"/>
          </a:p>
        </p:txBody>
      </p:sp>
      <p:sp>
        <p:nvSpPr>
          <p:cNvPr id="88078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79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0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2,0</a:t>
            </a:r>
            <a:endParaRPr lang="zh-CN" altLang="en-US"/>
          </a:p>
        </p:txBody>
      </p:sp>
      <p:sp>
        <p:nvSpPr>
          <p:cNvPr id="88081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2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083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1,0</a:t>
            </a:r>
            <a:endParaRPr lang="zh-CN" altLang="en-US"/>
          </a:p>
        </p:txBody>
      </p:sp>
      <p:sp>
        <p:nvSpPr>
          <p:cNvPr id="88084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0,0</a:t>
            </a:r>
            <a:endParaRPr lang="zh-CN" altLang="en-US"/>
          </a:p>
        </p:txBody>
      </p:sp>
      <p:sp>
        <p:nvSpPr>
          <p:cNvPr id="88085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086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7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3,0</a:t>
            </a:r>
            <a:endParaRPr lang="zh-CN" altLang="en-US"/>
          </a:p>
        </p:txBody>
      </p:sp>
      <p:sp>
        <p:nvSpPr>
          <p:cNvPr id="88088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89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0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2,1</a:t>
            </a:r>
            <a:endParaRPr lang="zh-CN" altLang="en-US"/>
          </a:p>
        </p:txBody>
      </p:sp>
      <p:sp>
        <p:nvSpPr>
          <p:cNvPr id="88091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</a:t>
            </a:r>
            <a:endParaRPr lang="en-US" altLang="zh-CN"/>
          </a:p>
        </p:txBody>
      </p:sp>
      <p:sp>
        <p:nvSpPr>
          <p:cNvPr id="88092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3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4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Md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3,1</a:t>
            </a:r>
            <a:endParaRPr lang="zh-CN" altLang="en-US"/>
          </a:p>
        </p:txBody>
      </p:sp>
      <p:sp>
        <p:nvSpPr>
          <p:cNvPr id="88095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096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7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8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099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0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1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2,0</a:t>
            </a:r>
            <a:endParaRPr lang="zh-CN" altLang="en-US"/>
          </a:p>
        </p:txBody>
      </p:sp>
      <p:sp>
        <p:nvSpPr>
          <p:cNvPr id="88102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3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4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5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3,0</a:t>
            </a:r>
            <a:endParaRPr lang="zh-CN" altLang="en-US"/>
          </a:p>
        </p:txBody>
      </p:sp>
      <p:sp>
        <p:nvSpPr>
          <p:cNvPr id="88106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7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8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09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0,3</a:t>
            </a:r>
            <a:endParaRPr lang="zh-CN" altLang="en-US"/>
          </a:p>
        </p:txBody>
      </p:sp>
      <p:sp>
        <p:nvSpPr>
          <p:cNvPr id="88110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1,3</a:t>
            </a:r>
            <a:endParaRPr lang="zh-CN" altLang="en-US"/>
          </a:p>
        </p:txBody>
      </p:sp>
      <p:sp>
        <p:nvSpPr>
          <p:cNvPr id="88111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12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1,2</a:t>
            </a:r>
            <a:endParaRPr lang="zh-CN" altLang="en-US"/>
          </a:p>
        </p:txBody>
      </p:sp>
      <p:sp>
        <p:nvSpPr>
          <p:cNvPr id="88113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114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1,0</a:t>
            </a:r>
            <a:endParaRPr lang="zh-CN" altLang="en-US"/>
          </a:p>
        </p:txBody>
      </p:sp>
      <p:sp>
        <p:nvSpPr>
          <p:cNvPr id="88115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0,0</a:t>
            </a:r>
            <a:endParaRPr lang="zh-CN" altLang="en-US"/>
          </a:p>
        </p:txBody>
      </p:sp>
      <p:sp>
        <p:nvSpPr>
          <p:cNvPr id="88116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0,1</a:t>
            </a:r>
            <a:endParaRPr lang="zh-CN" altLang="en-US"/>
          </a:p>
        </p:txBody>
      </p:sp>
      <p:sp>
        <p:nvSpPr>
          <p:cNvPr id="88117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Nd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0,2</a:t>
            </a:r>
            <a:endParaRPr lang="zh-CN" altLang="en-US"/>
          </a:p>
        </p:txBody>
      </p:sp>
      <p:sp>
        <p:nvSpPr>
          <p:cNvPr id="88118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19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0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1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2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3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4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25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chemeClr val="bg1"/>
                </a:solidFill>
                <a:cs typeface="Calibri" pitchFamily="34" charset="0"/>
                <a:sym typeface="Calibri" pitchFamily="34" charset="0"/>
              </a:rPr>
              <a:t>1,1</a:t>
            </a:r>
            <a:endParaRPr lang="zh-CN" altLang="en-US"/>
          </a:p>
        </p:txBody>
      </p:sp>
      <p:sp>
        <p:nvSpPr>
          <p:cNvPr id="88126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27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28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0,2</a:t>
            </a:r>
            <a:endParaRPr lang="en-US" altLang="zh-CN"/>
          </a:p>
        </p:txBody>
      </p:sp>
      <p:sp>
        <p:nvSpPr>
          <p:cNvPr id="88129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2,2</a:t>
            </a:r>
            <a:endParaRPr lang="zh-CN" altLang="en-US"/>
          </a:p>
        </p:txBody>
      </p:sp>
      <p:sp>
        <p:nvSpPr>
          <p:cNvPr id="88130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3,2</a:t>
            </a:r>
            <a:endParaRPr lang="zh-CN" altLang="en-US"/>
          </a:p>
        </p:txBody>
      </p:sp>
      <p:sp>
        <p:nvSpPr>
          <p:cNvPr id="88131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1,2</a:t>
            </a:r>
            <a:endParaRPr lang="zh-CN" altLang="en-US"/>
          </a:p>
        </p:txBody>
      </p:sp>
      <p:sp>
        <p:nvSpPr>
          <p:cNvPr id="88132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3,1</a:t>
            </a:r>
            <a:endParaRPr lang="zh-CN" altLang="en-US"/>
          </a:p>
        </p:txBody>
      </p:sp>
      <p:sp>
        <p:nvSpPr>
          <p:cNvPr id="88133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2,1</a:t>
            </a:r>
            <a:endParaRPr lang="zh-CN" altLang="en-US"/>
          </a:p>
        </p:txBody>
      </p:sp>
      <p:sp>
        <p:nvSpPr>
          <p:cNvPr id="88134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5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6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7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88138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0,3</a:t>
            </a:r>
            <a:endParaRPr lang="en-US" altLang="zh-CN"/>
          </a:p>
        </p:txBody>
      </p:sp>
      <p:sp>
        <p:nvSpPr>
          <p:cNvPr id="88139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2,3</a:t>
            </a:r>
            <a:endParaRPr lang="zh-CN" altLang="en-US"/>
          </a:p>
        </p:txBody>
      </p:sp>
      <p:sp>
        <p:nvSpPr>
          <p:cNvPr id="88140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3,3</a:t>
            </a:r>
            <a:endParaRPr lang="zh-CN" altLang="en-US"/>
          </a:p>
        </p:txBody>
      </p:sp>
      <p:sp>
        <p:nvSpPr>
          <p:cNvPr id="88141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Pd</a:t>
            </a:r>
            <a:r>
              <a:rPr lang="en-US" altLang="zh-CN" sz="1600" baseline="-250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1,3</a:t>
            </a:r>
            <a:endParaRPr lang="zh-CN" altLang="en-US"/>
          </a:p>
        </p:txBody>
      </p:sp>
      <p:sp>
        <p:nvSpPr>
          <p:cNvPr id="88142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43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144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Image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0D36B-64A9-4DB5-BD91-A452C718926B}" type="slidenum">
              <a:rPr lang="zh-CN" altLang="en-US" smtClean="0">
                <a:latin typeface="Arial" charset="0"/>
                <a:ea typeface="宋体" charset="-122"/>
              </a:rPr>
              <a:pPr/>
              <a:t>5</a:t>
            </a:fld>
            <a:endParaRPr lang="en-US" altLang="zh-CN" sz="180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987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smtClean="0"/>
              <a:t>Matrix Multiply:  CPU </a:t>
            </a:r>
            <a:r>
              <a:rPr lang="zh-CN" altLang="en-US" sz="3800" dirty="0" smtClean="0"/>
              <a:t>实现</a:t>
            </a:r>
            <a:endParaRPr lang="zh-CN" altLang="en-US" dirty="0" smtClean="0"/>
          </a:p>
        </p:txBody>
      </p:sp>
      <p:sp>
        <p:nvSpPr>
          <p:cNvPr id="79876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from:  http://courses.engr.illinois.edu/ece498/al/lectures/lecture3%20cuda%20threads%20spring%202010.ppt 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9877" name="Text Box 21"/>
          <p:cNvSpPr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MatrixMulOnHost(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P,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r>
              <a:rPr lang="ar-SA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   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i = 0; i &lt; width; ++i)</a:t>
            </a:r>
            <a:r>
              <a:rPr lang="ar-SA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‏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j = 0; j &lt; width; ++j)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{	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sum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a = M[i * width + k];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</a:t>
            </a:r>
            <a:r>
              <a:rPr lang="en-US" altLang="zh-CN">
                <a:solidFill>
                  <a:srgbClr val="F2D8A2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b = N[k * width + j];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  sum += a * b;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  P[i * width + j] = sum;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8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C7BE0-4BAF-42C9-AD99-59267AE5A0AA}" type="slidenum">
              <a:rPr lang="zh-CN" altLang="en-US" smtClean="0">
                <a:latin typeface="Arial" charset="0"/>
                <a:ea typeface="宋体" charset="-122"/>
              </a:rPr>
              <a:pPr/>
              <a:t>6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8909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</a:t>
            </a:r>
            <a:r>
              <a:rPr lang="en-US" altLang="zh-CN" dirty="0" smtClean="0"/>
              <a:t>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89093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8A3A8-CF87-40C8-B82C-079BC3A0F3DA}" type="slidenum">
              <a:rPr lang="zh-CN" altLang="en-US" smtClean="0">
                <a:latin typeface="Arial" charset="0"/>
                <a:ea typeface="宋体" charset="-122"/>
              </a:rPr>
              <a:pPr/>
              <a:t>7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011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0117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0119" name="Text Box 6"/>
          <p:cNvSpPr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M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的行索引</a:t>
            </a:r>
            <a:endParaRPr lang="zh-CN" altLang="en-US"/>
          </a:p>
        </p:txBody>
      </p:sp>
      <p:sp>
        <p:nvSpPr>
          <p:cNvPr id="90120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65311-D0AD-4C1B-981F-C4C8AB728A0E}" type="slidenum">
              <a:rPr lang="zh-CN" altLang="en-US" smtClean="0">
                <a:latin typeface="Arial" charset="0"/>
                <a:ea typeface="宋体" charset="-122"/>
              </a:rPr>
              <a:pPr/>
              <a:t>8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113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Matrix </a:t>
            </a:r>
            <a:r>
              <a:rPr lang="en-US" altLang="zh-CN" dirty="0"/>
              <a:t>Multiply:  GPU </a:t>
            </a:r>
            <a:r>
              <a:rPr lang="zh-CN" altLang="en-US" dirty="0"/>
              <a:t>实现</a:t>
            </a:r>
            <a:endParaRPr lang="zh-CN" altLang="en-US" dirty="0" smtClean="0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1141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1143" name="Text Box 6"/>
          <p:cNvSpPr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计算矩阵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Pd 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和</a:t>
            </a:r>
            <a:r>
              <a:rPr lang="en-US" altLang="zh-CN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N</a:t>
            </a:r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的列索引</a:t>
            </a:r>
            <a:endParaRPr lang="zh-CN" altLang="en-US"/>
          </a:p>
        </p:txBody>
      </p:sp>
      <p:sp>
        <p:nvSpPr>
          <p:cNvPr id="91144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BB6153-B76D-47B7-9548-6CAF0D0D9811}" type="slidenum">
              <a:rPr lang="zh-CN" altLang="en-US" smtClean="0">
                <a:latin typeface="Arial" charset="0"/>
                <a:ea typeface="宋体" charset="-122"/>
              </a:rPr>
              <a:pPr/>
              <a:t>9</a:t>
            </a:fld>
            <a:endParaRPr lang="en-US" altLang="zh-CN" sz="1800" smtClean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9216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Matrix Multiply</a:t>
            </a:r>
            <a:endParaRPr lang="zh-CN" altLang="en-US" smtClean="0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__global__ void 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MatrixMulKernel(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Md,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Nd,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* Pd, 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Width)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{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Row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.y;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Col =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*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blockDim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 + 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sym typeface="Courier New" pitchFamily="49" charset="0"/>
              </a:rPr>
              <a:t>threadIdx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.x;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float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Pvalue = 0;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(</a:t>
            </a:r>
            <a:r>
              <a:rPr lang="en-US" altLang="zh-CN">
                <a:solidFill>
                  <a:srgbClr val="ECC475"/>
                </a:solidFill>
                <a:latin typeface="Courier New" pitchFamily="49" charset="0"/>
                <a:sym typeface="Courier New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k = 0; k &lt; Width; ++k)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  Pvalue += Md[Row * Width + k] * Nd[k * Width + Col];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  Pd[Row * Width + Col] = Pvalue;</a:t>
            </a:r>
            <a:endParaRPr lang="zh-CN" altLang="en-US">
              <a:solidFill>
                <a:srgbClr val="000000"/>
              </a:solidFill>
              <a:latin typeface="Courier New" pitchFamily="49" charset="0"/>
              <a:sym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>
                <a:solidFill>
                  <a:srgbClr val="000000"/>
                </a:solidFill>
                <a:latin typeface="Courier New" pitchFamily="49" charset="0"/>
                <a:sym typeface="Courier New" pitchFamily="49" charset="0"/>
              </a:rPr>
              <a:t>}</a:t>
            </a:r>
            <a:endParaRPr lang="zh-CN" altLang="en-US"/>
          </a:p>
        </p:txBody>
      </p:sp>
      <p:sp>
        <p:nvSpPr>
          <p:cNvPr id="92165" name="Text Box 5"/>
          <p:cNvSpPr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000000"/>
                </a:solidFill>
                <a:cs typeface="Calibri" pitchFamily="34" charset="0"/>
                <a:sym typeface="Calibri" pitchFamily="34" charset="0"/>
              </a:rPr>
              <a:t>Code from http://courses.engr.illinois.edu/ece498/al/Syllabus.html</a:t>
            </a:r>
            <a:endParaRPr lang="zh-CN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solidFill>
                <a:srgbClr val="000000"/>
              </a:solidFill>
              <a:cs typeface="Calibri" pitchFamily="34" charset="0"/>
              <a:sym typeface="Calibri" pitchFamily="34" charset="0"/>
            </a:endParaRPr>
          </a:p>
        </p:txBody>
      </p:sp>
      <p:sp>
        <p:nvSpPr>
          <p:cNvPr id="92167" name="Text Box 6"/>
          <p:cNvSpPr>
            <a:spLocks noChangeArrowheads="1"/>
          </p:cNvSpPr>
          <p:nvPr/>
        </p:nvSpPr>
        <p:spPr bwMode="auto">
          <a:xfrm>
            <a:off x="4973638" y="1524000"/>
            <a:ext cx="3941762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CC3300"/>
                </a:solidFill>
                <a:cs typeface="Calibri" pitchFamily="34" charset="0"/>
                <a:sym typeface="Calibri" pitchFamily="34" charset="0"/>
              </a:rPr>
              <a:t>每个线程计算块内子矩阵的一个元素</a:t>
            </a:r>
            <a:endParaRPr lang="zh-CN" altLang="en-US"/>
          </a:p>
        </p:txBody>
      </p:sp>
      <p:sp>
        <p:nvSpPr>
          <p:cNvPr id="92168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FFFFFF"/>
      </a:accent3>
      <a:accent4>
        <a:srgbClr val="000000"/>
      </a:accent4>
      <a:accent5>
        <a:srgbClr val="C0C9D3"/>
      </a:accent5>
      <a:accent6>
        <a:srgbClr val="B98056"/>
      </a:accent6>
      <a:hlink>
        <a:srgbClr val="646464"/>
      </a:hlink>
      <a:folHlink>
        <a:srgbClr val="969696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FFFFFF"/>
      </a:accent3>
      <a:accent4>
        <a:srgbClr val="000000"/>
      </a:accent4>
      <a:accent5>
        <a:srgbClr val="C0C9D3"/>
      </a:accent5>
      <a:accent6>
        <a:srgbClr val="B98056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Pages>0</Pages>
  <Words>1539</Words>
  <Characters>0</Characters>
  <Application>Microsoft Office PowerPoint</Application>
  <DocSecurity>0</DocSecurity>
  <PresentationFormat>全屏显示(4:3)</PresentationFormat>
  <Lines>0</Lines>
  <Paragraphs>1054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主题​​</vt:lpstr>
      <vt:lpstr>Microsoft 公式 3.0</vt:lpstr>
      <vt:lpstr>CUDA编程实训</vt:lpstr>
      <vt:lpstr>目录</vt:lpstr>
      <vt:lpstr>Matrix Multiply</vt:lpstr>
      <vt:lpstr>Matrix Multiply</vt:lpstr>
      <vt:lpstr>Matrix Multiply:  CPU 实现</vt:lpstr>
      <vt:lpstr>Matrix Multiply:  GPU 实现</vt:lpstr>
      <vt:lpstr>Matrix Multiply:  GPU 实现</vt:lpstr>
      <vt:lpstr>Matrix Multiply:  GPU 实现</vt:lpstr>
      <vt:lpstr>Matrix Multiply</vt:lpstr>
      <vt:lpstr>Matrix Multiply:  GPU 实现</vt:lpstr>
      <vt:lpstr>Matrix Multiply: block</vt:lpstr>
      <vt:lpstr>Matrix Multiply : block</vt:lpstr>
      <vt:lpstr>Matrix Multiply : block</vt:lpstr>
      <vt:lpstr>Parallel Reduction并行规约</vt:lpstr>
      <vt:lpstr>Parallel Reduction并行规约</vt:lpstr>
      <vt:lpstr>Parallel Reduction并行规约</vt:lpstr>
      <vt:lpstr>Parallel Reduction并行规约</vt:lpstr>
      <vt:lpstr>Parallel Reduction并行规约 CPU 实现</vt:lpstr>
      <vt:lpstr>Parallel Reduction并行规约</vt:lpstr>
      <vt:lpstr>PowerPoint 演示文稿</vt:lpstr>
      <vt:lpstr>PowerPoint 演示文稿</vt:lpstr>
      <vt:lpstr>PowerPoint 演示文稿</vt:lpstr>
      <vt:lpstr>PowerPoint 演示文稿</vt:lpstr>
      <vt:lpstr>Parallel Reduction并行规约</vt:lpstr>
      <vt:lpstr>Parallel Reduction并行规约</vt:lpstr>
      <vt:lpstr>Parallel Reduction并行规约</vt:lpstr>
      <vt:lpstr>Parallel Reduction并行规约</vt:lpstr>
      <vt:lpstr>Parallel Reduction并行规约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Sixthlab</cp:lastModifiedBy>
  <cp:revision>380</cp:revision>
  <dcterms:created xsi:type="dcterms:W3CDTF">2011-01-13T18:17:00Z</dcterms:created>
  <dcterms:modified xsi:type="dcterms:W3CDTF">2014-12-18T02:24:24Z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6</vt:r8>
  </property>
  <property fmtid="{D5CDD505-2E9C-101B-9397-08002B2CF9AE}" pid="3" name="KSOProductBuildVer">
    <vt:lpwstr>2052-8.1.0.3483</vt:lpwstr>
  </property>
</Properties>
</file>