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3"/>
  </p:notesMasterIdLst>
  <p:handoutMasterIdLst>
    <p:handoutMasterId r:id="rId14"/>
  </p:handoutMasterIdLst>
  <p:sldIdLst>
    <p:sldId id="1017" r:id="rId5"/>
    <p:sldId id="1026" r:id="rId6"/>
    <p:sldId id="1031" r:id="rId7"/>
    <p:sldId id="1034" r:id="rId8"/>
    <p:sldId id="1035" r:id="rId9"/>
    <p:sldId id="1023" r:id="rId10"/>
    <p:sldId id="1033" r:id="rId11"/>
    <p:sldId id="1036" r:id="rId12"/>
  </p:sldIdLst>
  <p:sldSz cx="10972800" cy="6172200"/>
  <p:notesSz cx="7010400" cy="9296400"/>
  <p:defaultTextStyle>
    <a:defPPr>
      <a:defRPr lang="en-US"/>
    </a:defPPr>
    <a:lvl1pPr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05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112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166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214" algn="l" defTabSz="45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5268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2324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199376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6429" algn="l" defTabSz="914112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6B900"/>
    <a:srgbClr val="73B900"/>
    <a:srgbClr val="299FE7"/>
    <a:srgbClr val="929292"/>
    <a:srgbClr val="4549F5"/>
    <a:srgbClr val="719DFF"/>
    <a:srgbClr val="6B2795"/>
    <a:srgbClr val="D429F1"/>
    <a:srgbClr val="00B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2" autoAdjust="0"/>
    <p:restoredTop sz="74724" autoAdjust="0"/>
  </p:normalViewPr>
  <p:slideViewPr>
    <p:cSldViewPr snapToGrid="0">
      <p:cViewPr>
        <p:scale>
          <a:sx n="60" d="100"/>
          <a:sy n="60" d="100"/>
        </p:scale>
        <p:origin x="-594" y="-210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62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TC_2010_8.5x11_Footer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8437851"/>
            <a:ext cx="7010400" cy="858550"/>
          </a:xfrm>
          <a:prstGeom prst="rect">
            <a:avLst/>
          </a:prstGeom>
        </p:spPr>
      </p:pic>
      <p:pic>
        <p:nvPicPr>
          <p:cNvPr id="7" name="Picture 6" descr="GTC_2010_8.5x11_Header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0" y="1"/>
            <a:ext cx="7010400" cy="10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12/20/2014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Trebuchet MS" pitchFamily="34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330565" y="0"/>
            <a:ext cx="4080851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Trebuchet MS" pitchFamily="34" charset="0"/>
              </a:defRPr>
            </a:lvl1pPr>
          </a:lstStyle>
          <a:p>
            <a:r>
              <a:rPr lang="en-US" dirty="0" smtClean="0"/>
              <a:t>GPU Technology Conference. Presented by NVIDIA.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05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11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16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21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268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4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76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29" algn="l" defTabSz="9141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19530C-30DE-44E9-9437-BF26CF5706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8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TK1</a:t>
            </a:r>
            <a:r>
              <a:rPr lang="zh-CN" altLang="en-US" sz="1100" dirty="0" smtClean="0"/>
              <a:t>简介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安装与配置</a:t>
            </a:r>
            <a:endParaRPr lang="en-US" altLang="zh-CN" sz="1100" dirty="0" smtClean="0"/>
          </a:p>
          <a:p>
            <a:r>
              <a:rPr lang="en-US" altLang="zh-CN" sz="1100" dirty="0" smtClean="0"/>
              <a:t>CUDA</a:t>
            </a:r>
            <a:r>
              <a:rPr lang="zh-CN" altLang="en-US" sz="1100" dirty="0" smtClean="0"/>
              <a:t>编译</a:t>
            </a:r>
            <a:endParaRPr lang="en-US" altLang="zh-CN" sz="1100" dirty="0" smtClean="0"/>
          </a:p>
          <a:p>
            <a:r>
              <a:rPr lang="en-US" altLang="zh-CN" sz="1100" dirty="0" smtClean="0"/>
              <a:t>CUDA-gdb</a:t>
            </a:r>
            <a:r>
              <a:rPr lang="zh-CN" altLang="en-US" sz="1100" dirty="0" smtClean="0"/>
              <a:t>调试</a:t>
            </a:r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6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toolkit </a:t>
            </a:r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install </a:t>
            </a:r>
          </a:p>
          <a:p>
            <a:r>
              <a:rPr lang="en-US" altLang="zh-CN" dirty="0" smtClean="0"/>
              <a:t>cd ~/Downloads </a:t>
            </a:r>
          </a:p>
          <a:p>
            <a:r>
              <a:rPr lang="en-US" altLang="zh-CN" dirty="0" smtClean="0"/>
              <a:t>sudo dpkg -i cuda-repo-l4t-r19.2_6.0-42_armhf.deb </a:t>
            </a:r>
          </a:p>
          <a:p>
            <a:r>
              <a:rPr lang="en-US" altLang="zh-CN" dirty="0" smtClean="0"/>
              <a:t>sudo apt-get update </a:t>
            </a:r>
          </a:p>
          <a:p>
            <a:r>
              <a:rPr lang="en-US" altLang="zh-CN" dirty="0" smtClean="0"/>
              <a:t>sudo apt-get install cuda-toolkit-6-0 </a:t>
            </a:r>
          </a:p>
          <a:p>
            <a:r>
              <a:rPr lang="en-US" altLang="zh-CN" dirty="0" smtClean="0"/>
              <a:t>sudo usermod -a -G video $USER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Add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CUDA paths</a:t>
            </a:r>
          </a:p>
          <a:p>
            <a:r>
              <a:rPr lang="en-US" altLang="zh-CN" dirty="0" smtClean="0"/>
              <a:t>echo "export PATH=/usr/local/cuda/bin:$PATH" &gt;&gt; ~/.bashrc </a:t>
            </a:r>
          </a:p>
          <a:p>
            <a:r>
              <a:rPr lang="en-US" altLang="zh-CN" dirty="0" smtClean="0"/>
              <a:t>echo "export LD_LIBRARY_PATH=/usr/local/cuda/lib:$LD_LIBRARY_PATH" &gt;&gt; ~/.bashrc </a:t>
            </a:r>
          </a:p>
          <a:p>
            <a:r>
              <a:rPr lang="en-US" altLang="zh-CN" dirty="0" smtClean="0"/>
              <a:t>source ~/.bashrc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verify</a:t>
            </a:r>
          </a:p>
          <a:p>
            <a:r>
              <a:rPr lang="en-US" altLang="zh-CN" dirty="0" smtClean="0"/>
              <a:t>nvcc -V </a:t>
            </a:r>
          </a:p>
          <a:p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dirty="0" smtClean="0"/>
              <a:t>Samples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# copy to home</a:t>
            </a:r>
          </a:p>
          <a:p>
            <a:r>
              <a:rPr lang="en-US" altLang="zh-CN" dirty="0" smtClean="0"/>
              <a:t>cuda-install-samples-6.0.sh /home/ubuntu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build</a:t>
            </a:r>
          </a:p>
          <a:p>
            <a:r>
              <a:rPr lang="en-US" altLang="zh-CN" dirty="0" smtClean="0"/>
              <a:t>cd ~/NVIDIA_CUDA-6.0_Samples/1_Utilities </a:t>
            </a:r>
          </a:p>
          <a:p>
            <a:r>
              <a:rPr lang="en-US" altLang="zh-CN" dirty="0" smtClean="0"/>
              <a:t>make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run</a:t>
            </a:r>
          </a:p>
          <a:p>
            <a:r>
              <a:rPr lang="en-US" altLang="zh-CN" dirty="0" smtClean="0"/>
              <a:t>cd deviceQuery</a:t>
            </a:r>
          </a:p>
          <a:p>
            <a:r>
              <a:rPr lang="en-US" altLang="zh-CN" dirty="0" smtClean="0"/>
              <a:t>deviceQuery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CUDA-gdb</a:t>
            </a:r>
            <a:r>
              <a:rPr lang="zh-CN" altLang="en-US" dirty="0" smtClean="0"/>
              <a:t>调试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 </a:t>
            </a:r>
            <a:r>
              <a:rPr lang="en-US" altLang="zh-CN" dirty="0" smtClean="0"/>
              <a:t>http://soulsheng.1kapp.com/it/?p=1587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常用指令</a:t>
            </a:r>
            <a:endParaRPr lang="en-US" altLang="zh-CN" dirty="0" smtClean="0"/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cuda-gdb </a:t>
            </a: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*</a:t>
            </a:r>
            <a:endParaRPr lang="en-US" altLang="zh-CN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(r)un (q)uit 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(b)reak (c)ontinue 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(s)tep (n)ext </a:t>
            </a:r>
          </a:p>
          <a:p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(p)Rint</a:t>
            </a:r>
          </a:p>
          <a:p>
            <a:endParaRPr lang="en-US" altLang="zh-CN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调试步骤：</a:t>
            </a:r>
            <a:endParaRPr lang="en-US" altLang="zh-CN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配置路径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export PATH=/usr/local/cuda-6.0/bin:$PATH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编译选项 </a:t>
            </a: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-g G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/>
              <a:t>启动调试 </a:t>
            </a:r>
            <a:r>
              <a:rPr lang="en-US" altLang="zh-CN" sz="1100" dirty="0" smtClean="0"/>
              <a:t>cuda-gdb </a:t>
            </a:r>
            <a:r>
              <a:rPr lang="zh-CN" altLang="en-US" sz="1100" dirty="0" smtClean="0"/>
              <a:t>* </a:t>
            </a:r>
            <a:r>
              <a:rPr lang="en-US" altLang="zh-CN" sz="1100" dirty="0" smtClean="0"/>
              <a:t>/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run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break my_function</a:t>
            </a:r>
            <a:b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</a:br>
            <a:r>
              <a:rPr lang="en-US" altLang="zh-CN" sz="1100" kern="1200" dirty="0" smtClean="0">
                <a:solidFill>
                  <a:schemeClr val="tx1"/>
                </a:solidFill>
                <a:effectLst/>
                <a:latin typeface="Trebuchet MS" pitchFamily="34" charset="0"/>
                <a:ea typeface="+mn-ea"/>
                <a:cs typeface="+mn-cs"/>
              </a:rPr>
              <a:t>break my_file:185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kern="1200" dirty="0" smtClean="0">
              <a:solidFill>
                <a:schemeClr val="tx1"/>
              </a:solidFill>
              <a:effectLst/>
              <a:latin typeface="Trebuchet MS" pitchFamily="34" charset="0"/>
              <a:ea typeface="+mn-ea"/>
              <a:cs typeface="+mn-cs"/>
            </a:endParaRPr>
          </a:p>
          <a:p>
            <a:endParaRPr lang="en-US" altLang="zh-CN" sz="11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2862" y="5137528"/>
            <a:ext cx="9018311" cy="452432"/>
          </a:xfrm>
        </p:spPr>
        <p:txBody>
          <a:bodyPr anchor="b"/>
          <a:lstStyle>
            <a:lvl1pPr algn="l">
              <a:defRPr sz="2600" b="0" cap="all" baseline="0">
                <a:solidFill>
                  <a:schemeClr val="tx2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eadtek_nvidia_1200x67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181344"/>
          </a:xfrm>
          <a:prstGeom prst="rect">
            <a:avLst/>
          </a:prstGeom>
        </p:spPr>
      </p:pic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92862" y="5470944"/>
            <a:ext cx="9018311" cy="400110"/>
          </a:xfrm>
        </p:spPr>
        <p:txBody>
          <a:bodyPr wrap="square" anchor="t">
            <a:spAutoFit/>
          </a:bodyPr>
          <a:lstStyle>
            <a:lvl1pPr marL="0" indent="0" algn="l">
              <a:buFontTx/>
              <a:buNone/>
              <a:defRPr sz="2000" b="0">
                <a:solidFill>
                  <a:schemeClr val="tx2"/>
                </a:solidFill>
                <a:latin typeface="Trebuchet MS" pitchFamily="34" charset="0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439863"/>
            <a:ext cx="4945063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738" y="1439863"/>
            <a:ext cx="4945062" cy="4252912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SzPct val="100000"/>
              <a:buFontTx/>
              <a:buBlip>
                <a:blip r:embed="rId2"/>
              </a:buBlip>
              <a:defRPr sz="2000" b="1">
                <a:solidFill>
                  <a:schemeClr val="tx1"/>
                </a:solidFill>
              </a:defRPr>
            </a:lvl2pPr>
            <a:lvl3pPr>
              <a:buSzPct val="100000"/>
              <a:buFontTx/>
              <a:buBlip>
                <a:blip r:embed="rId2"/>
              </a:buBlip>
              <a:defRPr sz="1800" b="1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ttom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5151344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f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9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5.jpe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0" b="3828"/>
          <a:stretch/>
        </p:blipFill>
        <p:spPr>
          <a:xfrm>
            <a:off x="0" y="0"/>
            <a:ext cx="10984268" cy="6172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247650"/>
            <a:ext cx="10055972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439863"/>
            <a:ext cx="100425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8586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73B900"/>
          </a:solidFill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400" b="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914400" indent="-3429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2000" b="0">
          <a:solidFill>
            <a:schemeClr val="tx1"/>
          </a:solidFill>
          <a:latin typeface="Trebuchet MS" pitchFamily="34" charset="0"/>
        </a:defRPr>
      </a:lvl2pPr>
      <a:lvl3pPr marL="1371600" indent="-282575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9"/>
        </a:buBlip>
        <a:defRPr sz="1800" b="0">
          <a:solidFill>
            <a:schemeClr val="tx1"/>
          </a:solidFill>
          <a:latin typeface="Trebuchet MS" pitchFamily="34" charset="0"/>
        </a:defRPr>
      </a:lvl3pPr>
      <a:lvl4pPr marL="177482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jetson-tk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jetson-tk1-suppo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inux.org/Jetson/Installing_CUDA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lsheng.1kapp.com/it/?p=158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139" y="1530614"/>
            <a:ext cx="5805267" cy="978729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</a:rPr>
              <a:t>NVIDIA Tegra </a:t>
            </a:r>
            <a:r>
              <a:rPr lang="en-US" sz="3200" b="1" dirty="0" smtClean="0">
                <a:solidFill>
                  <a:schemeClr val="tx1"/>
                </a:solidFill>
                <a:effectLst/>
              </a:rPr>
              <a:t>K1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effectLst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</a:rPr>
              <a:t>CUDA</a:t>
            </a:r>
            <a:r>
              <a:rPr lang="zh-CN" altLang="en-US" sz="3200" b="1" dirty="0" smtClean="0">
                <a:solidFill>
                  <a:schemeClr val="tx1"/>
                </a:solidFill>
                <a:effectLst/>
              </a:rPr>
              <a:t>编程与调试</a:t>
            </a:r>
            <a:endParaRPr 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8519" y="3655674"/>
            <a:ext cx="9018311" cy="769441"/>
          </a:xfrm>
        </p:spPr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刘寿生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2014/12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6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9490" y="1439863"/>
            <a:ext cx="4816476" cy="4252912"/>
          </a:xfrm>
        </p:spPr>
        <p:txBody>
          <a:bodyPr/>
          <a:lstStyle/>
          <a:p>
            <a:r>
              <a:rPr lang="en-US" altLang="zh-CN" sz="3200" dirty="0"/>
              <a:t>TK1</a:t>
            </a:r>
            <a:r>
              <a:rPr lang="zh-CN" altLang="en-US" sz="3200" dirty="0" smtClean="0"/>
              <a:t>简介</a:t>
            </a:r>
            <a:endParaRPr lang="en-US" altLang="zh-CN" sz="3200" dirty="0" smtClean="0"/>
          </a:p>
          <a:p>
            <a:r>
              <a:rPr lang="en-US" altLang="zh-CN" sz="3200" dirty="0" smtClean="0"/>
              <a:t>CUDA</a:t>
            </a:r>
            <a:r>
              <a:rPr lang="zh-CN" altLang="en-US" sz="3200" dirty="0" smtClean="0"/>
              <a:t>安装与配置</a:t>
            </a:r>
            <a:endParaRPr lang="en-US" altLang="zh-CN" sz="3200" dirty="0" smtClean="0"/>
          </a:p>
          <a:p>
            <a:r>
              <a:rPr lang="en-US" sz="3200" dirty="0" smtClean="0"/>
              <a:t>CUDA</a:t>
            </a:r>
            <a:r>
              <a:rPr lang="zh-CN" altLang="en-US" sz="3200" dirty="0" smtClean="0"/>
              <a:t>编译</a:t>
            </a:r>
            <a:endParaRPr lang="en-US" sz="3200" dirty="0" smtClean="0"/>
          </a:p>
          <a:p>
            <a:r>
              <a:rPr lang="en-US" altLang="zh-CN" sz="3200" dirty="0" smtClean="0"/>
              <a:t>CUDA-gdb</a:t>
            </a:r>
            <a:r>
              <a:rPr lang="zh-CN" altLang="en-US" sz="3200" dirty="0" smtClean="0"/>
              <a:t>调试</a:t>
            </a:r>
            <a:endParaRPr lang="en-US" altLang="zh-CN" sz="3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defTabSz="457056"/>
            <a:r>
              <a:rPr lang="en-US" altLang="zh-CN" sz="3600" kern="1200" dirty="0" smtClean="0"/>
              <a:t>Features main</a:t>
            </a:r>
            <a:endParaRPr lang="en-US" altLang="zh-CN" sz="3600" kern="1200" dirty="0"/>
          </a:p>
          <a:p>
            <a:pPr lvl="1" defTabSz="457056"/>
            <a:r>
              <a:rPr lang="en-US" altLang="zh-CN" sz="2800" dirty="0" smtClean="0"/>
              <a:t>GPU</a:t>
            </a:r>
          </a:p>
          <a:p>
            <a:pPr lvl="1" defTabSz="457056">
              <a:buFontTx/>
              <a:buChar char="-"/>
            </a:pPr>
            <a:r>
              <a:rPr lang="en-US" altLang="zh-CN" sz="2800" dirty="0" smtClean="0"/>
              <a:t>192 </a:t>
            </a:r>
            <a:r>
              <a:rPr lang="en-US" altLang="zh-CN" sz="2800" dirty="0"/>
              <a:t>CUDA </a:t>
            </a:r>
            <a:r>
              <a:rPr lang="en-US" altLang="zh-CN" sz="2800" dirty="0" smtClean="0"/>
              <a:t>cores Kepler</a:t>
            </a:r>
          </a:p>
          <a:p>
            <a:pPr marL="571500" lvl="1" indent="0" defTabSz="457056">
              <a:buNone/>
            </a:pP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lvl="1" defTabSz="457056"/>
            <a:r>
              <a:rPr lang="en-US" altLang="zh-CN" sz="2800" dirty="0"/>
              <a:t>CPU </a:t>
            </a:r>
            <a:endParaRPr lang="en-US" altLang="zh-CN" sz="2800" dirty="0" smtClean="0"/>
          </a:p>
          <a:p>
            <a:pPr lvl="1" defTabSz="457056">
              <a:buFontTx/>
              <a:buChar char="-"/>
            </a:pPr>
            <a:r>
              <a:rPr lang="en-US" altLang="zh-CN" sz="2800" dirty="0" smtClean="0"/>
              <a:t>ARM </a:t>
            </a:r>
            <a:r>
              <a:rPr lang="en-US" altLang="zh-CN" sz="2800" dirty="0"/>
              <a:t>Cortex </a:t>
            </a:r>
            <a:r>
              <a:rPr lang="en-US" altLang="zh-CN" sz="2800" dirty="0" smtClean="0"/>
              <a:t>A15</a:t>
            </a:r>
          </a:p>
          <a:p>
            <a:pPr marL="571500" lvl="1" indent="0" defTabSz="457056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4-Plus-1 quad-core</a:t>
            </a:r>
          </a:p>
          <a:p>
            <a:pPr lvl="1" defTabSz="457056"/>
            <a:endParaRPr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3600" dirty="0" smtClean="0"/>
              <a:t>Features </a:t>
            </a:r>
            <a:r>
              <a:rPr lang="en-US" altLang="zh-CN" sz="3600" dirty="0" smtClean="0">
                <a:hlinkClick r:id="rId4"/>
              </a:rPr>
              <a:t>more</a:t>
            </a:r>
            <a:endParaRPr lang="en-US" altLang="zh-CN" sz="3600" dirty="0"/>
          </a:p>
          <a:p>
            <a:pPr lvl="1"/>
            <a:r>
              <a:rPr lang="en-US" altLang="zh-CN" sz="2800" dirty="0"/>
              <a:t>Memory: 2G / 16G</a:t>
            </a:r>
          </a:p>
          <a:p>
            <a:pPr lvl="1"/>
            <a:endParaRPr lang="en-US" altLang="zh-CN" sz="2800" dirty="0" smtClean="0"/>
          </a:p>
          <a:p>
            <a:pPr lvl="1"/>
            <a:r>
              <a:rPr lang="en-US" altLang="zh-CN" sz="2800" dirty="0" smtClean="0"/>
              <a:t>IO basic</a:t>
            </a:r>
          </a:p>
          <a:p>
            <a:pPr lvl="1">
              <a:buFontTx/>
              <a:buChar char="-"/>
            </a:pPr>
            <a:r>
              <a:rPr lang="en-US" altLang="zh-CN" sz="2800" dirty="0" smtClean="0"/>
              <a:t>USB </a:t>
            </a:r>
            <a:r>
              <a:rPr lang="en-US" altLang="zh-CN" sz="2800" dirty="0"/>
              <a:t>/ HDMI / </a:t>
            </a:r>
            <a:r>
              <a:rPr lang="en-US" altLang="zh-CN" sz="2800" dirty="0" smtClean="0"/>
              <a:t>LAN</a:t>
            </a:r>
          </a:p>
          <a:p>
            <a:pPr lvl="1">
              <a:buFontTx/>
              <a:buChar char="-"/>
            </a:pPr>
            <a:endParaRPr lang="en-US" altLang="zh-CN" sz="2800" dirty="0" smtClean="0"/>
          </a:p>
          <a:p>
            <a:pPr lvl="1"/>
            <a:r>
              <a:rPr lang="en-US" altLang="zh-CN" sz="2800" dirty="0"/>
              <a:t>IO </a:t>
            </a:r>
            <a:r>
              <a:rPr lang="en-US" altLang="zh-CN" sz="2800" dirty="0" smtClean="0"/>
              <a:t>extra</a:t>
            </a:r>
          </a:p>
          <a:p>
            <a:pPr marL="571500" lvl="1" indent="0">
              <a:buNone/>
            </a:pPr>
            <a:r>
              <a:rPr lang="en-US" altLang="zh-CN" sz="2800" dirty="0" smtClean="0"/>
              <a:t>-  RS232 </a:t>
            </a:r>
            <a:r>
              <a:rPr lang="en-US" altLang="zh-CN" sz="2800" dirty="0"/>
              <a:t>/ SATA / audio 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3515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00050"/>
            <a:ext cx="9525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安装与配置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toolkit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>
                <a:ea typeface="MS PGothic" pitchFamily="34" charset="-128"/>
                <a:cs typeface="+mn-cs"/>
                <a:hlinkClick r:id="rId3"/>
              </a:rPr>
              <a:t>download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dirty="0"/>
              <a:t>install </a:t>
            </a:r>
            <a:endParaRPr lang="en-US" altLang="zh-CN" sz="2800" dirty="0" smtClean="0"/>
          </a:p>
          <a:p>
            <a:pPr lvl="1" defTabSz="457056"/>
            <a:r>
              <a:rPr lang="en-US" altLang="zh-CN" sz="2800" dirty="0" smtClean="0"/>
              <a:t>add paths</a:t>
            </a:r>
          </a:p>
          <a:p>
            <a:pPr lvl="1" defTabSz="457056"/>
            <a:r>
              <a:rPr lang="en-US" altLang="zh-CN" sz="2800" dirty="0" smtClean="0"/>
              <a:t>verify</a:t>
            </a:r>
            <a:endParaRPr lang="en-US" altLang="zh-C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107657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3600" dirty="0" smtClean="0"/>
              <a:t>samples</a:t>
            </a:r>
            <a:endParaRPr lang="en-US" altLang="zh-CN" sz="3600" dirty="0"/>
          </a:p>
          <a:p>
            <a:pPr lvl="1"/>
            <a:r>
              <a:rPr lang="en-US" altLang="zh-CN" sz="2800" dirty="0" smtClean="0"/>
              <a:t>copy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home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build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run deviceQuery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>
                <a:hlinkClick r:id="rId5"/>
              </a:rPr>
              <a:t>http://elinux.org/Jetson/Installing_CUDA</a:t>
            </a:r>
            <a:endParaRPr lang="en-US" altLang="zh-CN" sz="3200" dirty="0"/>
          </a:p>
          <a:p>
            <a:pPr marL="5715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0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2" y="1504334"/>
            <a:ext cx="4254657" cy="461269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056"/>
            <a:r>
              <a:rPr lang="en-US" altLang="zh-CN" sz="3600" kern="1200" dirty="0" smtClean="0"/>
              <a:t>makefile</a:t>
            </a:r>
            <a:endParaRPr lang="en-US" altLang="zh-CN" sz="3600" kern="1200" dirty="0"/>
          </a:p>
          <a:p>
            <a:pPr lvl="1" defTabSz="457056"/>
            <a:r>
              <a:rPr lang="en-US" altLang="zh-CN" sz="2800" kern="1200" dirty="0" smtClean="0">
                <a:ea typeface="MS PGothic" pitchFamily="34" charset="-128"/>
                <a:cs typeface="+mn-cs"/>
              </a:rPr>
              <a:t>custom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r>
              <a:rPr lang="en-US" altLang="zh-CN" sz="2800" kern="1200" dirty="0" smtClean="0">
                <a:ea typeface="MS PGothic" pitchFamily="34" charset="-128"/>
                <a:cs typeface="+mn-cs"/>
              </a:rPr>
              <a:t>make</a:t>
            </a: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lvl="1" defTabSz="457056"/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marL="0" indent="0" defTabSz="457056">
              <a:buNone/>
            </a:pPr>
            <a:endParaRPr lang="en-US" altLang="zh-CN" sz="2800" kern="1200" dirty="0">
              <a:ea typeface="MS PGothic" pitchFamily="34" charset="-128"/>
              <a:cs typeface="+mn-cs"/>
            </a:endParaRPr>
          </a:p>
          <a:p>
            <a:pPr defTabSz="457056"/>
            <a:endParaRPr lang="en-US" sz="2800" kern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179566" y="1460090"/>
            <a:ext cx="4604048" cy="46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zh-CN" sz="3600" dirty="0" smtClean="0"/>
              <a:t>Eg.1</a:t>
            </a:r>
            <a:endParaRPr lang="en-US" altLang="zh-CN" sz="3600" dirty="0"/>
          </a:p>
          <a:p>
            <a:pPr lvl="1"/>
            <a:r>
              <a:rPr lang="en-US" altLang="zh-CN" sz="2800" dirty="0"/>
              <a:t>n</a:t>
            </a:r>
            <a:r>
              <a:rPr lang="en-US" altLang="zh-CN" sz="2800" dirty="0" smtClean="0"/>
              <a:t>vcc [-g –G] kernel.cu</a:t>
            </a:r>
          </a:p>
          <a:p>
            <a:r>
              <a:rPr lang="en-US" altLang="zh-CN" sz="3600" dirty="0" smtClean="0"/>
              <a:t>Eg.2</a:t>
            </a:r>
            <a:endParaRPr lang="en-US" altLang="zh-CN" sz="3600" dirty="0"/>
          </a:p>
          <a:p>
            <a:pPr lvl="1"/>
            <a:r>
              <a:rPr lang="en-US" altLang="zh-CN" sz="2800" dirty="0"/>
              <a:t>nvcc –o  kernel.o </a:t>
            </a:r>
            <a:endParaRPr lang="en-US" altLang="zh-CN" sz="2800" dirty="0" smtClean="0"/>
          </a:p>
          <a:p>
            <a:pPr marL="571500" lvl="1" indent="0">
              <a:buNone/>
            </a:pPr>
            <a:r>
              <a:rPr lang="en-US" altLang="zh-CN" sz="2800" dirty="0" smtClean="0"/>
              <a:t>   -</a:t>
            </a:r>
            <a:r>
              <a:rPr lang="en-US" altLang="zh-CN" sz="2800" dirty="0"/>
              <a:t>c </a:t>
            </a:r>
            <a:r>
              <a:rPr lang="en-US" altLang="zh-CN" sz="2800" dirty="0" smtClean="0"/>
              <a:t>kernel.cu</a:t>
            </a:r>
          </a:p>
          <a:p>
            <a:pPr marL="571500" lvl="1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/>
              <a:t>   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nvcc –</a:t>
            </a:r>
            <a:r>
              <a:rPr lang="en-US" altLang="zh-CN" sz="2800" dirty="0"/>
              <a:t>o </a:t>
            </a:r>
            <a:r>
              <a:rPr lang="en-US" altLang="zh-CN" sz="2800" dirty="0" smtClean="0"/>
              <a:t>kernel kernel.o</a:t>
            </a:r>
            <a:endParaRPr lang="en-US" altLang="zh-CN" sz="2800" dirty="0"/>
          </a:p>
          <a:p>
            <a:pPr marL="571500" lvl="1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16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238" y="247650"/>
            <a:ext cx="9204325" cy="590931"/>
          </a:xfrm>
        </p:spPr>
        <p:txBody>
          <a:bodyPr/>
          <a:lstStyle/>
          <a:p>
            <a:r>
              <a:rPr lang="en-US" altLang="zh-CN" dirty="0" smtClean="0"/>
              <a:t>CUDA-gdb</a:t>
            </a:r>
            <a:r>
              <a:rPr lang="zh-CN" altLang="en-US" dirty="0"/>
              <a:t>调</a:t>
            </a:r>
            <a:r>
              <a:rPr lang="zh-CN" altLang="en-US" dirty="0" smtClean="0"/>
              <a:t>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80" y="1439863"/>
            <a:ext cx="4816476" cy="4252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/>
              <a:t>常</a:t>
            </a:r>
            <a:r>
              <a:rPr lang="zh-CN" altLang="en-US" sz="3200" dirty="0"/>
              <a:t>用指令：</a:t>
            </a:r>
            <a:endParaRPr lang="en-US" altLang="zh-CN" sz="3200" dirty="0"/>
          </a:p>
          <a:p>
            <a:r>
              <a:rPr lang="en-US" altLang="zh-CN" sz="3200" kern="1200" dirty="0" smtClean="0"/>
              <a:t>cuda-gdb</a:t>
            </a:r>
            <a:r>
              <a:rPr lang="zh-CN" altLang="en-US" sz="3200" kern="1200" dirty="0" smtClean="0"/>
              <a:t> </a:t>
            </a:r>
            <a:r>
              <a:rPr lang="zh-CN" altLang="en-US" sz="3200" kern="1200" dirty="0" smtClean="0"/>
              <a:t> </a:t>
            </a:r>
            <a:r>
              <a:rPr lang="en-US" altLang="zh-CN" sz="3200" kern="1200" dirty="0" smtClean="0"/>
              <a:t>/ file </a:t>
            </a:r>
            <a:r>
              <a:rPr lang="zh-CN" altLang="en-US" sz="3200" kern="1200" dirty="0" smtClean="0"/>
              <a:t>*</a:t>
            </a:r>
            <a:endParaRPr lang="en-US" altLang="zh-CN" sz="3200" dirty="0" smtClean="0"/>
          </a:p>
          <a:p>
            <a:r>
              <a:rPr lang="en-US" altLang="zh-CN" sz="3200" dirty="0"/>
              <a:t>(r)un (q)uit</a:t>
            </a:r>
          </a:p>
          <a:p>
            <a:r>
              <a:rPr lang="en-US" altLang="zh-CN" sz="3200" dirty="0"/>
              <a:t>(b)reak (c)ontinue</a:t>
            </a:r>
          </a:p>
          <a:p>
            <a:r>
              <a:rPr lang="en-US" altLang="zh-CN" sz="3200" dirty="0"/>
              <a:t>(s)tep (n)ext</a:t>
            </a:r>
          </a:p>
          <a:p>
            <a:r>
              <a:rPr lang="en-US" altLang="zh-CN" sz="3200" dirty="0"/>
              <a:t>(</a:t>
            </a:r>
            <a:r>
              <a:rPr lang="en-US" altLang="zh-CN" sz="3200" dirty="0" smtClean="0"/>
              <a:t>p)rint</a:t>
            </a:r>
          </a:p>
          <a:p>
            <a:pPr marL="0" indent="0">
              <a:buNone/>
            </a:pPr>
            <a:r>
              <a:rPr lang="zh-CN" altLang="en-US" sz="3200" dirty="0">
                <a:hlinkClick r:id="rId3"/>
              </a:rPr>
              <a:t>参考</a:t>
            </a:r>
            <a:endParaRPr lang="en-US" altLang="zh-CN" sz="3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27598" y="1434603"/>
            <a:ext cx="4816476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400" b="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4"/>
              </a:buBlip>
              <a:defRPr sz="1800" b="0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1177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调试步</a:t>
            </a:r>
            <a:r>
              <a:rPr lang="zh-CN" altLang="en-US" sz="3200" dirty="0"/>
              <a:t>骤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r>
              <a:rPr lang="zh-CN" altLang="en-US" sz="3200" dirty="0"/>
              <a:t>配置</a:t>
            </a:r>
            <a:r>
              <a:rPr lang="en-US" altLang="zh-CN" sz="3200" dirty="0" smtClean="0"/>
              <a:t>export PATH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/-g G</a:t>
            </a:r>
          </a:p>
          <a:p>
            <a:r>
              <a:rPr lang="zh-CN" altLang="en-US" sz="3200" dirty="0" smtClean="0"/>
              <a:t>启动</a:t>
            </a:r>
            <a:r>
              <a:rPr lang="en-US" altLang="zh-CN" sz="3200" dirty="0" smtClean="0"/>
              <a:t>cuda-gdb </a:t>
            </a:r>
            <a:r>
              <a:rPr lang="zh-CN" altLang="en-US" sz="3200" dirty="0" smtClean="0"/>
              <a:t>*   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run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break</a:t>
            </a:r>
            <a:endParaRPr lang="en-US" altLang="zh-CN" sz="3600" dirty="0"/>
          </a:p>
          <a:p>
            <a:pPr lvl="1"/>
            <a:r>
              <a:rPr lang="en-US" altLang="zh-CN" sz="2800" dirty="0" smtClean="0"/>
              <a:t>break my_function</a:t>
            </a:r>
          </a:p>
          <a:p>
            <a:pPr lvl="1"/>
            <a:r>
              <a:rPr lang="en-US" altLang="zh-CN" sz="2800" dirty="0"/>
              <a:t>break </a:t>
            </a:r>
            <a:r>
              <a:rPr lang="en-US" altLang="zh-CN" sz="2800" dirty="0" smtClean="0"/>
              <a:t>my_file:185</a:t>
            </a:r>
          </a:p>
          <a:p>
            <a:pPr lvl="1"/>
            <a:endParaRPr lang="en-US" altLang="zh-CN" sz="28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362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TK1 </a:t>
            </a:r>
            <a:r>
              <a:rPr lang="zh-CN" altLang="en-US" dirty="0" smtClean="0"/>
              <a:t>烟雾仿真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3" y="471979"/>
            <a:ext cx="9695799" cy="54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dtek_nv">
  <a:themeElements>
    <a:clrScheme name="Custom 8">
      <a:dk1>
        <a:srgbClr val="808080"/>
      </a:dk1>
      <a:lt1>
        <a:srgbClr val="FFFFFF"/>
      </a:lt1>
      <a:dk2>
        <a:srgbClr val="000000"/>
      </a:dk2>
      <a:lt2>
        <a:srgbClr val="76B900"/>
      </a:lt2>
      <a:accent1>
        <a:srgbClr val="006445"/>
      </a:accent1>
      <a:accent2>
        <a:srgbClr val="0F5582"/>
      </a:accent2>
      <a:accent3>
        <a:srgbClr val="C86414"/>
      </a:accent3>
      <a:accent4>
        <a:srgbClr val="FFC000"/>
      </a:accent4>
      <a:accent5>
        <a:srgbClr val="00B0F0"/>
      </a:accent5>
      <a:accent6>
        <a:srgbClr val="645FAF"/>
      </a:accent6>
      <a:hlink>
        <a:srgbClr val="76B900"/>
      </a:hlink>
      <a:folHlink>
        <a:srgbClr val="588A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8B0B4E3072D428564024F6E85BC07" ma:contentTypeVersion="0" ma:contentTypeDescription="Create a new document." ma:contentTypeScope="" ma:versionID="a559b02ab7d86624fa1c6ada0e69e3c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9F27BF2-F9EF-4D34-87AA-F1894485F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8E22E-2A4B-4FB1-9848-BF16E7DBE74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54093</TotalTime>
  <Words>337</Words>
  <Application>Microsoft Office PowerPoint</Application>
  <PresentationFormat>自定义</PresentationFormat>
  <Paragraphs>121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leadtek_nv</vt:lpstr>
      <vt:lpstr>NVIDIA Tegra K1  CUDA编程与调试</vt:lpstr>
      <vt:lpstr>目录</vt:lpstr>
      <vt:lpstr>TK1简介</vt:lpstr>
      <vt:lpstr>PowerPoint 演示文稿</vt:lpstr>
      <vt:lpstr>CUDA安装与配置</vt:lpstr>
      <vt:lpstr>CUDA编译</vt:lpstr>
      <vt:lpstr>CUDA-gdb调试</vt:lpstr>
      <vt:lpstr>TK1 烟雾仿真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c6</cp:lastModifiedBy>
  <cp:revision>2608</cp:revision>
  <dcterms:created xsi:type="dcterms:W3CDTF">2008-01-24T03:11:41Z</dcterms:created>
  <dcterms:modified xsi:type="dcterms:W3CDTF">2014-12-20T04:35:32Z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0x010100FB38B0B4E3072D428564024F6E85BC07</vt:lpwstr>
  </property>
  <property fmtid="{D5CDD505-2E9C-101B-9397-08002B2CF9AE}" pid="3" name="_NewReviewCycle">
    <vt:lpwstr/>
  </property>
</Properties>
</file>