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2"/>
  </p:notesMasterIdLst>
  <p:handoutMasterIdLst>
    <p:handoutMasterId r:id="rId23"/>
  </p:handoutMasterIdLst>
  <p:sldIdLst>
    <p:sldId id="1017" r:id="rId5"/>
    <p:sldId id="1026" r:id="rId6"/>
    <p:sldId id="1031" r:id="rId7"/>
    <p:sldId id="1032" r:id="rId8"/>
    <p:sldId id="1033" r:id="rId9"/>
    <p:sldId id="1034" r:id="rId10"/>
    <p:sldId id="1035" r:id="rId11"/>
    <p:sldId id="1038" r:id="rId12"/>
    <p:sldId id="1036" r:id="rId13"/>
    <p:sldId id="1039" r:id="rId14"/>
    <p:sldId id="1040" r:id="rId15"/>
    <p:sldId id="1023" r:id="rId16"/>
    <p:sldId id="1041" r:id="rId17"/>
    <p:sldId id="1043" r:id="rId18"/>
    <p:sldId id="1042" r:id="rId19"/>
    <p:sldId id="1044" r:id="rId20"/>
    <p:sldId id="1037" r:id="rId21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73903" autoAdjust="0"/>
  </p:normalViewPr>
  <p:slideViewPr>
    <p:cSldViewPr snapToGrid="0">
      <p:cViewPr varScale="1">
        <p:scale>
          <a:sx n="59" d="100"/>
          <a:sy n="59" d="100"/>
        </p:scale>
        <p:origin x="-414" y="-9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en-US" sz="2400" dirty="0" smtClean="0"/>
              <a:t>优化</a:t>
            </a:r>
            <a:r>
              <a:rPr lang="en-US" altLang="zh-CN" sz="2400" dirty="0" smtClean="0"/>
              <a:t>-block</a:t>
            </a:r>
          </a:p>
          <a:p>
            <a:pPr lvl="1"/>
            <a:endParaRPr lang="en-US" altLang="zh-CN" sz="2400" dirty="0" smtClean="0"/>
          </a:p>
          <a:p>
            <a:pPr marL="342900" lvl="1"/>
            <a:r>
              <a:rPr lang="en-US" altLang="zh-CN" sz="2400" dirty="0" smtClean="0"/>
              <a:t>CUDA</a:t>
            </a:r>
            <a:r>
              <a:rPr lang="zh-CN" altLang="en-US" sz="2400" dirty="0" smtClean="0"/>
              <a:t>优化 </a:t>
            </a:r>
            <a:r>
              <a:rPr lang="en-US" altLang="zh-CN" sz="24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大数据通用计算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原生</a:t>
            </a:r>
            <a:r>
              <a:rPr lang="en-US" altLang="zh-CN" dirty="0" smtClean="0"/>
              <a:t>-GPU</a:t>
            </a:r>
            <a:r>
              <a:rPr lang="zh-CN" altLang="en-US" dirty="0" smtClean="0"/>
              <a:t>高性能架构</a:t>
            </a:r>
          </a:p>
          <a:p>
            <a:r>
              <a:rPr lang="zh-CN" altLang="en-US" dirty="0" smtClean="0"/>
              <a:t>铺垫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前几代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共同造就了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诞生和发展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 -&gt;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，继承和扩展。扩展体现在：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关键字：函数类型、变量类型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变量存储：显存的分配、赋值、取值；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数组索引：线程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函数声明与调用；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结果验证， 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各执行一遍，对比结果；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eadtek_nvidia_1200x67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181344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5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828"/>
          <a:stretch/>
        </p:blipFill>
        <p:spPr>
          <a:xfrm>
            <a:off x="0" y="0"/>
            <a:ext cx="10984268" cy="6172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编程入门与编程技巧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上机实验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692686"/>
            <a:ext cx="4489698" cy="530304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75" y="707420"/>
            <a:ext cx="4279806" cy="528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933575"/>
            <a:ext cx="52768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3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98276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声明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赋值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sz="1800" kern="1200" dirty="0">
                        <a:solidFill>
                          <a:srgbClr val="A000A0"/>
                        </a:solidFill>
                        <a:latin typeface="新宋体"/>
                        <a:ea typeface="新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global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host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constant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global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cudaMemcpyToSymbol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shared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__</a:t>
                      </a: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syncthreads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kern="1200" dirty="0"/>
              <a:t>异常处理</a:t>
            </a:r>
            <a:endParaRPr lang="en-US" altLang="zh-CN" kern="1200" dirty="0"/>
          </a:p>
          <a:p>
            <a:pPr lvl="1" defTabSz="457056"/>
            <a:r>
              <a:rPr lang="zh-CN" altLang="zh-CN" sz="2400" kern="1200" dirty="0">
                <a:ea typeface="MS PGothic" pitchFamily="34" charset="-128"/>
                <a:cs typeface="+mn-cs"/>
              </a:rPr>
              <a:t>结果验证</a:t>
            </a:r>
            <a:endParaRPr lang="en-US" altLang="zh-CN" sz="24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400" kern="1200" dirty="0">
                <a:ea typeface="MS PGothic" pitchFamily="34" charset="-128"/>
                <a:cs typeface="+mn-cs"/>
              </a:rPr>
              <a:t>错误定位</a:t>
            </a:r>
            <a:endParaRPr lang="en-US" altLang="zh-CN" sz="2400" kern="1200" dirty="0">
              <a:ea typeface="MS PGothic" pitchFamily="34" charset="-128"/>
              <a:cs typeface="+mn-cs"/>
            </a:endParaRPr>
          </a:p>
          <a:p>
            <a:pPr lvl="1" defTabSz="457056"/>
            <a:endParaRPr lang="en-US" altLang="zh-CN" sz="24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zh-CN" altLang="en-US" kern="1200" dirty="0"/>
              <a:t>线程配置</a:t>
            </a:r>
            <a:endParaRPr lang="en-US" altLang="zh-CN" kern="1200" dirty="0"/>
          </a:p>
          <a:p>
            <a:pPr lvl="1" defTabSz="457056"/>
            <a:r>
              <a:rPr lang="zh-CN" altLang="zh-CN" sz="2400" kern="1200" dirty="0">
                <a:ea typeface="MS PGothic" pitchFamily="34" charset="-128"/>
                <a:cs typeface="+mn-cs"/>
              </a:rPr>
              <a:t>线程数目</a:t>
            </a:r>
            <a:r>
              <a:rPr lang="en-US" altLang="zh-CN" sz="2400" kern="1200" dirty="0">
                <a:ea typeface="MS PGothic" pitchFamily="34" charset="-128"/>
                <a:cs typeface="+mn-cs"/>
              </a:rPr>
              <a:t>32</a:t>
            </a:r>
            <a:r>
              <a:rPr lang="zh-CN" altLang="zh-CN" sz="2400" kern="1200" dirty="0">
                <a:ea typeface="MS PGothic" pitchFamily="34" charset="-128"/>
                <a:cs typeface="+mn-cs"/>
              </a:rPr>
              <a:t>的倍数</a:t>
            </a:r>
            <a:endParaRPr lang="en-US" altLang="zh-CN" sz="24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400" kern="1200" dirty="0">
                <a:ea typeface="MS PGothic" pitchFamily="34" charset="-128"/>
                <a:cs typeface="+mn-cs"/>
              </a:rPr>
              <a:t>线程数目超过阈值</a:t>
            </a:r>
            <a:endParaRPr lang="en-US" altLang="zh-CN" sz="24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测时</a:t>
            </a:r>
            <a:r>
              <a:rPr lang="zh-CN" altLang="en-US" dirty="0"/>
              <a:t>对比</a:t>
            </a:r>
            <a:endParaRPr lang="en-US" altLang="zh-CN" dirty="0"/>
          </a:p>
          <a:p>
            <a:pPr lvl="1"/>
            <a:r>
              <a:rPr lang="zh-CN" altLang="en-US" sz="2400" dirty="0"/>
              <a:t>调用</a:t>
            </a:r>
            <a:r>
              <a:rPr lang="en-US" altLang="zh-CN" sz="2400" dirty="0" err="1"/>
              <a:t>helper_timer.h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400" dirty="0"/>
              <a:t>注意</a:t>
            </a:r>
            <a:r>
              <a:rPr lang="en-US" altLang="zh-CN" sz="2400" dirty="0"/>
              <a:t>Synchronize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zh-CN" altLang="en-US" sz="2400" dirty="0"/>
              <a:t>线程数目</a:t>
            </a:r>
            <a:r>
              <a:rPr lang="en-US" altLang="zh-CN" sz="2400" dirty="0"/>
              <a:t>(</a:t>
            </a:r>
            <a:r>
              <a:rPr lang="zh-CN" altLang="en-US" sz="2400" dirty="0"/>
              <a:t>问题规模</a:t>
            </a:r>
            <a:r>
              <a:rPr lang="en-US" altLang="zh-CN" sz="2400" dirty="0"/>
              <a:t>)</a:t>
            </a:r>
            <a:r>
              <a:rPr lang="zh-CN" altLang="en-US" sz="2400" dirty="0"/>
              <a:t>多大时，</a:t>
            </a:r>
            <a:r>
              <a:rPr lang="en-US" altLang="zh-CN" sz="2400" dirty="0"/>
              <a:t>GPU</a:t>
            </a:r>
            <a:r>
              <a:rPr lang="zh-CN" altLang="en-US" sz="2400" dirty="0"/>
              <a:t>发挥的性能赶超</a:t>
            </a:r>
            <a:r>
              <a:rPr lang="en-US" altLang="zh-CN" sz="2400" dirty="0"/>
              <a:t>CPU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endParaRPr lang="en-US" altLang="zh-CN" dirty="0"/>
          </a:p>
          <a:p>
            <a:pPr lvl="1"/>
            <a:endParaRPr lang="en-US" altLang="zh-CN" sz="2400" dirty="0" smtClean="0"/>
          </a:p>
          <a:p>
            <a:pPr marL="571500" lvl="1" indent="0">
              <a:buNone/>
            </a:pPr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异常处理</a:t>
            </a:r>
            <a:endParaRPr lang="zh-CN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49" y="1169068"/>
            <a:ext cx="5629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226842"/>
            <a:ext cx="72961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99" y="5360567"/>
            <a:ext cx="33242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39" y="1915772"/>
            <a:ext cx="5905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26" y="4422852"/>
            <a:ext cx="4962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线程配置</a:t>
            </a:r>
            <a:r>
              <a:rPr lang="en-US" altLang="zh-CN" sz="2800" dirty="0"/>
              <a:t>——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倍数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8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 smtClean="0"/>
              <a:t>技巧</a:t>
            </a:r>
            <a:r>
              <a:rPr lang="en-US" altLang="zh-CN" dirty="0" smtClean="0"/>
              <a:t>Tips</a:t>
            </a:r>
            <a:br>
              <a:rPr lang="en-US" altLang="zh-CN" dirty="0" smtClean="0"/>
            </a:br>
            <a:r>
              <a:rPr lang="zh-CN" altLang="en-US" sz="2800" dirty="0" smtClean="0"/>
              <a:t>线程配置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超过阈值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10000000;</a:t>
            </a:r>
          </a:p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</a:t>
            </a:r>
            <a:r>
              <a:rPr lang="en-US" altLang="zh-CN" b="1" dirty="0">
                <a:solidFill>
                  <a:srgbClr val="FFFF00"/>
                </a:solidFill>
              </a:rPr>
              <a:t>0</a:t>
            </a:r>
            <a:r>
              <a:rPr lang="en-US" altLang="zh-CN" dirty="0"/>
              <a:t>;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0" y="1915029"/>
            <a:ext cx="3657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8" y="2735174"/>
            <a:ext cx="84963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测时对比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185863"/>
            <a:ext cx="6800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152650"/>
            <a:ext cx="18002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zh-CN" dirty="0" smtClean="0"/>
              <a:t>延伸</a:t>
            </a:r>
            <a:endParaRPr lang="en-US" altLang="zh-CN" dirty="0" smtClean="0"/>
          </a:p>
          <a:p>
            <a:pPr lvl="1"/>
            <a:r>
              <a:rPr lang="zh-CN" altLang="zh-CN" sz="2400" dirty="0"/>
              <a:t>在例</a:t>
            </a:r>
            <a:r>
              <a:rPr lang="en-US" altLang="zh-CN" sz="2400" dirty="0"/>
              <a:t>1</a:t>
            </a:r>
            <a:r>
              <a:rPr lang="zh-CN" altLang="zh-CN" sz="2400" dirty="0"/>
              <a:t>的基础上</a:t>
            </a:r>
            <a:r>
              <a:rPr lang="zh-CN" altLang="zh-CN" sz="2400" dirty="0" smtClean="0"/>
              <a:t>求</a:t>
            </a:r>
            <a:r>
              <a:rPr lang="zh-CN" altLang="en-US" sz="2400" dirty="0" smtClean="0"/>
              <a:t>平均</a:t>
            </a:r>
            <a:r>
              <a:rPr lang="zh-CN" altLang="zh-CN" sz="2400" dirty="0" smtClean="0"/>
              <a:t>距离</a:t>
            </a:r>
            <a:r>
              <a:rPr lang="zh-CN" altLang="zh-CN" sz="2400" dirty="0"/>
              <a:t>（</a:t>
            </a:r>
            <a:r>
              <a:rPr lang="en-US" altLang="zh-CN" sz="2400" dirty="0"/>
              <a:t>reduction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en-US" altLang="zh-CN" sz="2400" dirty="0"/>
              <a:t>sum</a:t>
            </a:r>
            <a:r>
              <a:rPr lang="en-US" altLang="zh-CN" sz="2400" dirty="0" smtClean="0"/>
              <a:t>( 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 ) </a:t>
            </a:r>
            <a:r>
              <a:rPr lang="en-US" altLang="zh-CN" sz="2400" dirty="0" smtClean="0"/>
              <a:t>/ n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dirty="0"/>
              <a:t>新例子——例</a:t>
            </a:r>
            <a:r>
              <a:rPr lang="en-US" altLang="zh-CN" dirty="0"/>
              <a:t>2</a:t>
            </a:r>
            <a:r>
              <a:rPr lang="zh-CN" altLang="zh-CN" dirty="0"/>
              <a:t>，矩阵</a:t>
            </a:r>
            <a:r>
              <a:rPr lang="zh-CN" altLang="zh-CN" dirty="0" smtClean="0"/>
              <a:t>相乘</a:t>
            </a:r>
            <a:endParaRPr lang="en-US" altLang="zh-CN" dirty="0" smtClean="0"/>
          </a:p>
          <a:p>
            <a:pPr lvl="1"/>
            <a:r>
              <a:rPr lang="en-US" altLang="zh-CN" sz="2400" dirty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优化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block</a:t>
            </a:r>
          </a:p>
          <a:p>
            <a:pPr lvl="1"/>
            <a:endParaRPr lang="en-US" altLang="zh-CN" sz="2400" dirty="0" smtClean="0"/>
          </a:p>
          <a:p>
            <a:r>
              <a:rPr lang="en-US" altLang="zh-CN" dirty="0"/>
              <a:t>CUDA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…</a:t>
            </a:r>
          </a:p>
          <a:p>
            <a:pPr lvl="1"/>
            <a:r>
              <a:rPr lang="en-US" altLang="zh-CN" sz="2400" dirty="0" smtClean="0"/>
              <a:t>…</a:t>
            </a:r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讲员简介</a:t>
            </a:r>
            <a:endParaRPr lang="en-US" altLang="zh-CN" sz="3200" dirty="0" smtClean="0"/>
          </a:p>
          <a:p>
            <a:r>
              <a:rPr lang="zh-CN" altLang="en-US" sz="3200" dirty="0" smtClean="0"/>
              <a:t>编程模型回顾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移植</a:t>
            </a:r>
            <a:r>
              <a:rPr lang="en-US" sz="3200" dirty="0" smtClean="0"/>
              <a:t>CUDA</a:t>
            </a:r>
          </a:p>
          <a:p>
            <a:r>
              <a:rPr lang="zh-CN" altLang="en-US" sz="3200" dirty="0" smtClean="0"/>
              <a:t>存储模型</a:t>
            </a:r>
            <a:r>
              <a:rPr lang="zh-CN" altLang="en-US" sz="3200" dirty="0"/>
              <a:t>示例</a:t>
            </a:r>
            <a:endParaRPr lang="en-US" altLang="zh-CN" sz="3200" dirty="0" smtClean="0"/>
          </a:p>
          <a:p>
            <a:r>
              <a:rPr lang="zh-CN" altLang="en-US" sz="3200" dirty="0" smtClean="0"/>
              <a:t>技巧</a:t>
            </a:r>
            <a:r>
              <a:rPr lang="en-US" altLang="zh-CN" sz="3200" dirty="0" smtClean="0"/>
              <a:t>Tips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之中英混合</a:t>
            </a:r>
            <a:endParaRPr lang="en-US" altLang="zh-CN" sz="3200" dirty="0" smtClean="0"/>
          </a:p>
          <a:p>
            <a:r>
              <a:rPr lang="zh-CN" altLang="en-US" sz="3200" dirty="0"/>
              <a:t>孙鑫之边讲边练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增量学习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编程模型回顾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需求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大</a:t>
            </a:r>
            <a:r>
              <a:rPr lang="zh-CN" altLang="en-US" sz="3200" dirty="0"/>
              <a:t>数据通用</a:t>
            </a:r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/>
              <a:t>原生</a:t>
            </a:r>
            <a:r>
              <a:rPr lang="en-US" altLang="zh-CN" sz="3200" dirty="0"/>
              <a:t>-GPU</a:t>
            </a:r>
            <a:r>
              <a:rPr lang="zh-CN" altLang="en-US" sz="3200" dirty="0"/>
              <a:t>高性能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r>
              <a:rPr lang="zh-CN" altLang="en-US" sz="3200" dirty="0"/>
              <a:t>铺垫</a:t>
            </a:r>
            <a:r>
              <a:rPr lang="en-US" altLang="zh-CN" sz="3200" dirty="0"/>
              <a:t>-</a:t>
            </a:r>
            <a:r>
              <a:rPr lang="zh-CN" altLang="en-US" sz="3200" dirty="0"/>
              <a:t>前几代</a:t>
            </a:r>
            <a:r>
              <a:rPr lang="en-US" altLang="zh-CN" sz="3200" dirty="0"/>
              <a:t>GPU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CUDA</a:t>
            </a:r>
            <a:r>
              <a:rPr lang="zh-CN" altLang="en-US" sz="3200" dirty="0"/>
              <a:t>，继承和扩展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r>
              <a:rPr lang="zh-CN" altLang="en-US" sz="3200" dirty="0" smtClean="0"/>
              <a:t>数组存储</a:t>
            </a:r>
            <a:endParaRPr lang="en-US" altLang="zh-CN" sz="3200" dirty="0" smtClean="0"/>
          </a:p>
          <a:p>
            <a:r>
              <a:rPr lang="zh-CN" altLang="en-US" sz="3200" dirty="0"/>
              <a:t>数组索引</a:t>
            </a:r>
            <a:endParaRPr lang="en-US" sz="3200" dirty="0" smtClean="0"/>
          </a:p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声明与调用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en-US" altLang="zh-CN" sz="2800" dirty="0"/>
              <a:t>C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 smtClean="0"/>
              <a:t>1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计算一点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多边形各个顶点的距离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公式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d=</a:t>
            </a:r>
            <a:r>
              <a:rPr lang="en-US" altLang="zh-CN" sz="3200" dirty="0" err="1" smtClean="0"/>
              <a:t>sqrt</a:t>
            </a:r>
            <a:r>
              <a:rPr lang="en-US" altLang="zh-CN" sz="3200" dirty="0"/>
              <a:t>( (</a:t>
            </a:r>
            <a:r>
              <a:rPr lang="en-US" altLang="zh-CN" sz="3200" dirty="0" smtClean="0"/>
              <a:t>x1-x0)^</a:t>
            </a:r>
            <a:r>
              <a:rPr lang="en-US" altLang="zh-CN" sz="3200" dirty="0"/>
              <a:t>2 + (</a:t>
            </a:r>
            <a:r>
              <a:rPr lang="en-US" altLang="zh-CN" sz="3200" dirty="0" smtClean="0"/>
              <a:t>y1-y0)^</a:t>
            </a:r>
            <a:r>
              <a:rPr lang="en-US" altLang="zh-CN" sz="3200" dirty="0"/>
              <a:t>2 )</a:t>
            </a:r>
          </a:p>
          <a:p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图示：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2035277"/>
            <a:ext cx="4738628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 smtClean="0"/>
              <a:t>预备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zh-CN" sz="3200" dirty="0"/>
              <a:t>循环变嵌套</a:t>
            </a:r>
            <a:r>
              <a:rPr lang="zh-CN" altLang="zh-CN" sz="3200" dirty="0" smtClean="0"/>
              <a:t>函数</a:t>
            </a:r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数组</a:t>
            </a:r>
            <a:r>
              <a:rPr lang="zh-CN" altLang="zh-CN" sz="3200" dirty="0"/>
              <a:t>索引变量化</a:t>
            </a:r>
            <a:endParaRPr lang="en-US" altLang="zh-C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018547"/>
            <a:ext cx="8572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092864"/>
            <a:ext cx="5478880" cy="513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74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64715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原模型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新模型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关键字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__global__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for (</a:t>
                      </a:r>
                      <a:r>
                        <a:rPr lang="en-US" altLang="zh-CN" sz="1800" dirty="0" err="1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threadIdx</a:t>
                      </a:r>
                      <a:r>
                        <a:rPr lang="en-US" altLang="zh-CN" sz="1800" dirty="0" err="1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x</a:t>
                      </a:r>
                      <a:endParaRPr lang="en-US" altLang="zh-CN" sz="1800" dirty="0" smtClean="0">
                        <a:solidFill>
                          <a:srgbClr val="00008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函数调用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 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latin typeface="新宋体"/>
                          <a:ea typeface="新宋体"/>
                        </a:rPr>
                        <a:t>&lt;&lt;&lt;1,</a:t>
                      </a:r>
                      <a:r>
                        <a:rPr lang="en-US" altLang="zh-CN" sz="1800" dirty="0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n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&gt;&gt;&gt; ( )</a:t>
                      </a: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数组存储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malloc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cudaMalloc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 smtClean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到： </a:t>
            </a:r>
            <a:r>
              <a:rPr lang="en-US" altLang="zh-CN" sz="3200" dirty="0"/>
              <a:t>register </a:t>
            </a:r>
            <a:r>
              <a:rPr lang="en-US" altLang="zh-CN" sz="3200" dirty="0" smtClean="0"/>
              <a:t>memory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常用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还有</a:t>
            </a:r>
            <a:r>
              <a:rPr lang="en-US" altLang="zh-CN" sz="3200" dirty="0" smtClean="0"/>
              <a:t>global/constant/shared memory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下面延伸介绍后面三种存储器的用法。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升级：共享点坐标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33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53898</TotalTime>
  <Words>633</Words>
  <Application>Microsoft Office PowerPoint</Application>
  <PresentationFormat>自定义</PresentationFormat>
  <Paragraphs>177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leadtek_nv</vt:lpstr>
      <vt:lpstr>CUDA编程入门与编程技巧 &amp;&amp;上机实验</vt:lpstr>
      <vt:lpstr>目录</vt:lpstr>
      <vt:lpstr>讲员简介</vt:lpstr>
      <vt:lpstr>编程模型回顾</vt:lpstr>
      <vt:lpstr>C移植CUDA C程示例</vt:lpstr>
      <vt:lpstr>C移植CUDA 预备</vt:lpstr>
      <vt:lpstr>C移植CUDA 新模型</vt:lpstr>
      <vt:lpstr>C移植CUDA 新模型</vt:lpstr>
      <vt:lpstr>存储模型 示例</vt:lpstr>
      <vt:lpstr>存储模型 示例</vt:lpstr>
      <vt:lpstr>存储模型 示例</vt:lpstr>
      <vt:lpstr>技巧Tips</vt:lpstr>
      <vt:lpstr>技巧Tips 异常处理</vt:lpstr>
      <vt:lpstr>技巧Tips 线程配置——32的倍数</vt:lpstr>
      <vt:lpstr>技巧Tips 线程配置——超过阈值</vt:lpstr>
      <vt:lpstr>技巧Tips 测时对比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Sixthlab</cp:lastModifiedBy>
  <cp:revision>2562</cp:revision>
  <dcterms:created xsi:type="dcterms:W3CDTF">2008-01-24T03:11:41Z</dcterms:created>
  <dcterms:modified xsi:type="dcterms:W3CDTF">2014-12-17T14:16:54Z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