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90" r:id="rId4"/>
    <p:sldId id="291" r:id="rId5"/>
    <p:sldId id="323" r:id="rId6"/>
    <p:sldId id="292" r:id="rId7"/>
    <p:sldId id="328" r:id="rId8"/>
    <p:sldId id="329" r:id="rId9"/>
    <p:sldId id="330" r:id="rId10"/>
    <p:sldId id="331" r:id="rId11"/>
    <p:sldId id="303" r:id="rId12"/>
    <p:sldId id="286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357DA9"/>
    <a:srgbClr val="C5C5C5"/>
    <a:srgbClr val="C0C0C0"/>
    <a:srgbClr val="DDDDDD"/>
    <a:srgbClr val="333333"/>
    <a:srgbClr val="FFFFFF"/>
    <a:srgbClr val="70A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76847" autoAdjust="0"/>
  </p:normalViewPr>
  <p:slideViewPr>
    <p:cSldViewPr>
      <p:cViewPr>
        <p:scale>
          <a:sx n="66" d="100"/>
          <a:sy n="66" d="100"/>
        </p:scale>
        <p:origin x="-2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F212CDC-BBBD-47F2-BD0A-0380DC6269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029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2016-10-13 </a:t>
            </a:r>
            <a:r>
              <a:rPr lang="zh-CN" altLang="en-US" dirty="0" smtClean="0"/>
              <a:t>周四</a:t>
            </a:r>
            <a:r>
              <a:rPr lang="en-US" altLang="zh-CN" dirty="0" smtClean="0"/>
              <a:t>GLS</a:t>
            </a:r>
            <a:r>
              <a:rPr lang="zh-CN" altLang="en-US" dirty="0" smtClean="0"/>
              <a:t>团契分享</a:t>
            </a:r>
            <a:r>
              <a:rPr lang="zh-CN" altLang="en-US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953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2.3. </a:t>
            </a:r>
            <a:r>
              <a:rPr lang="zh-CN" altLang="en-US" dirty="0" smtClean="0"/>
              <a:t>接受圣经作为信徒行事生活的规范（</a:t>
            </a:r>
            <a:r>
              <a:rPr lang="en-US" altLang="zh-CN" dirty="0" smtClean="0"/>
              <a:t>v16-17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V16a “</a:t>
            </a:r>
            <a:r>
              <a:rPr lang="zh-CN" altLang="en-US" dirty="0" smtClean="0"/>
              <a:t>都是”，这话中文圣经的小字是“凡神所默示的圣经”，有人因此推论，圣经不都是神所默示的；认为某些部份的圣经，不是神所默示的。这样解释的人，是要把圣经中他们认为不合科学，或难以接受的道理，都算作不是神所默示的，只接受他们认为是神所默示的部份；这样，“凡神所默示的圣经”，岂不等于凡被他们所认可的，才是神所默示的。事实上，使徒当时的用意，也不是要把圣经本身的内容分别真伪；而是要把圣经与当时假冒使徒所写的书信，分别出来。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V16b “</a:t>
            </a:r>
            <a:r>
              <a:rPr lang="zh-CN" altLang="en-US" dirty="0" smtClean="0"/>
              <a:t>默示”不是机械式的一字一句的口述，而是神使用有各种才智、性格、感情和文字风格的人，教导他们，正确无误地写下神给人的启示。</a:t>
            </a:r>
          </a:p>
          <a:p>
            <a:r>
              <a:rPr lang="zh-CN" altLang="en-US" dirty="0" smtClean="0"/>
              <a:t>　　圣经既然都是神所默示的，所以它对于传道人，在传道工作上是最有力的武器；可以教训人、督责人、使人归正、教导人学义，同时也是信徒在生活上最好的规范。</a:t>
            </a:r>
          </a:p>
          <a:p>
            <a:r>
              <a:rPr lang="en-US" altLang="zh-CN" dirty="0" smtClean="0"/>
              <a:t>a) </a:t>
            </a:r>
            <a:r>
              <a:rPr lang="zh-CN" altLang="en-US" dirty="0" smtClean="0"/>
              <a:t>教训</a:t>
            </a:r>
          </a:p>
          <a:p>
            <a:r>
              <a:rPr lang="zh-CN" altLang="en-US" dirty="0" smtClean="0"/>
              <a:t>　　在上文（</a:t>
            </a:r>
            <a:r>
              <a:rPr lang="en-US" altLang="zh-CN" dirty="0" smtClean="0"/>
              <a:t>3:10</a:t>
            </a:r>
            <a:r>
              <a:rPr lang="zh-CN" altLang="en-US" dirty="0" smtClean="0"/>
              <a:t>），保罗称赞提摩太已经服从了他的教训。为什么保罗的教训，值得人家服从呢？因为他没有凭自己的意思讲，不谬讲神的道；只将真理表明出来，所讲的是圣经的真理。在下文（</a:t>
            </a:r>
            <a:r>
              <a:rPr lang="en-US" altLang="zh-CN" dirty="0" smtClean="0"/>
              <a:t>4:2</a:t>
            </a:r>
            <a:r>
              <a:rPr lang="zh-CN" altLang="en-US" dirty="0" smtClean="0"/>
              <a:t>），保罗指示提摩太要用各样的教训责备人、警戒人、劝勉人。提摩太是个年轻的传道人；他怎能教训人、责备人呢？因为他的教训同样是根据圣经的话。圣经的话语使我们的教训有权威、能力、使人必须服从。</a:t>
            </a:r>
          </a:p>
          <a:p>
            <a:r>
              <a:rPr lang="en-US" altLang="zh-CN" dirty="0" smtClean="0"/>
              <a:t>b) </a:t>
            </a:r>
            <a:r>
              <a:rPr lang="zh-CN" altLang="en-US" dirty="0" smtClean="0"/>
              <a:t>督责</a:t>
            </a:r>
          </a:p>
          <a:p>
            <a:r>
              <a:rPr lang="zh-CN" altLang="en-US" dirty="0" smtClean="0"/>
              <a:t>　　圣经是我们生活的一种标准。圣经好像是一种凭据，证明人的不是；也是一种很确实的根据，是可以定人罪的。圣经是叫人的良心受到责备的最好标准，叫人为罪自己责备自己，不凭自己的什么长处来定人的罪，也不是凭历史上任何伟人的教训来责备人；乃是凭着圣经的真理作为标准来定罪。这样就能叫人的心受感动，且能因圣灵的工作自己审判自己。</a:t>
            </a:r>
          </a:p>
          <a:p>
            <a:r>
              <a:rPr lang="en-US" altLang="zh-CN" dirty="0" smtClean="0"/>
              <a:t>c) </a:t>
            </a:r>
            <a:r>
              <a:rPr lang="zh-CN" altLang="en-US" dirty="0" smtClean="0"/>
              <a:t>使人归正</a:t>
            </a:r>
          </a:p>
          <a:p>
            <a:r>
              <a:rPr lang="zh-CN" altLang="en-US" dirty="0" smtClean="0"/>
              <a:t>　　人受了督责，被神的话定了罪，就归向神，这是很自然的次序；我们应该用神的话像路灯一样照明人的道路，使他知道自己是迷路的羊，能走回羊圈。“归正”告诉信徒，圣经是我们走到正路上的方向。传道人要用圣经叫人回转到正路上；信徒也应当以圣经作为正路的标竿。</a:t>
            </a:r>
          </a:p>
          <a:p>
            <a:r>
              <a:rPr lang="en-US" altLang="zh-CN" dirty="0" smtClean="0"/>
              <a:t>d) </a:t>
            </a:r>
            <a:r>
              <a:rPr lang="zh-CN" altLang="en-US" dirty="0" smtClean="0"/>
              <a:t>教导人学义</a:t>
            </a:r>
          </a:p>
          <a:p>
            <a:r>
              <a:rPr lang="zh-CN" altLang="en-US" dirty="0" smtClean="0"/>
              <a:t>　　本节所提的四件事有它的顺序。我们先用神的话来教训人、督责人，叫人心因神的话受责备，就悔改归神；然后再用神的话教导人学义。耶稣从来没有叫那些不信祂的人，要彼此相爱、作好事；乃是要求那些已经信祂的人要彼此相爱、有好行为，叫人看见了就归荣耀给神。所以我们不能将这次序颠倒，在使人得救归正之前就教导人学义。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V17a “</a:t>
            </a:r>
            <a:r>
              <a:rPr lang="zh-CN" altLang="en-US" dirty="0" smtClean="0"/>
              <a:t>得以完全”，对应英文“</a:t>
            </a:r>
            <a:r>
              <a:rPr lang="en-US" altLang="zh-CN" dirty="0" smtClean="0"/>
              <a:t>thoroughly equipped”</a:t>
            </a:r>
            <a:r>
              <a:rPr lang="zh-CN" altLang="en-US" dirty="0" smtClean="0"/>
              <a:t>，有“装备齐全”的意思。这“完全”不是指一个人品格上、生命上的完全；乃是好像工程师把各种材料预备齐全，就可以开始建筑了。照样，我们属神的人，怎样才能开始行各样的善事呢？乃是要以圣经作我们生活的标准，接受圣经是神所默示的；这样，我们就可以装备好行各样的善事了。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V17b “</a:t>
            </a:r>
            <a:r>
              <a:rPr lang="zh-CN" altLang="en-US" dirty="0" smtClean="0"/>
              <a:t>各样的善事”，只有属神的人才能预备行各样的善事，还没有属神的人，是不能用圣经作为行善根据的，因为他还没有神的生命；反过来说，既然是属神的人，就应当以圣经的教训预备行各样的善事。我们所行的各样善事都应该根据圣经，恶事固然不该行，就是善事也应该以圣经为根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总结</a:t>
            </a:r>
            <a:endParaRPr lang="en-US" altLang="zh-CN" dirty="0" smtClean="0"/>
          </a:p>
          <a:p>
            <a:r>
              <a:rPr lang="zh-CN" altLang="en-US" dirty="0" smtClean="0"/>
              <a:t>　　</a:t>
            </a:r>
            <a:r>
              <a:rPr lang="zh-CN" altLang="en-US" dirty="0" smtClean="0"/>
              <a:t>最后我们简单回顾今天的内容，保罗再次激励提摩太坚守真道。 在末世危险日子中，坚守真道的要诀有两点： 第一是效法保罗在危难及逼迫中，仍然坚守职责，持定真道的榜样。第二是要信守圣经的教导，装备自己，帮助别人。</a:t>
            </a:r>
          </a:p>
          <a:p>
            <a:r>
              <a:rPr lang="zh-CN" altLang="en-US" dirty="0" smtClean="0"/>
              <a:t>　　应用：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、我们是否清楚使徒保罗的教训？我们是否愿意服从他的教训？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、除了传福音给家人，你是否给他们讲解过圣经？并且为讲解一段圣经做查考、举例、应用等方面的预备。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、保罗不仅是提摩太的属灵榜样，也是我们的榜样。保罗的哪样品德最值得你学习？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</a:p>
          <a:p>
            <a:r>
              <a:rPr lang="zh-CN" altLang="en-US" dirty="0" smtClean="0"/>
              <a:t>　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　　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）历史文化背景</a:t>
            </a:r>
          </a:p>
          <a:p>
            <a:r>
              <a:rPr lang="zh-CN" altLang="en-US" dirty="0" smtClean="0"/>
              <a:t>　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　　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）上下文</a:t>
            </a:r>
          </a:p>
          <a:p>
            <a:r>
              <a:rPr lang="zh-CN" altLang="en-US" dirty="0" smtClean="0"/>
              <a:t>　　　下文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对使徒教训的服从（</a:t>
            </a:r>
            <a:r>
              <a:rPr lang="en-US" altLang="zh-CN" dirty="0" smtClean="0"/>
              <a:t>v10-13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1.1. </a:t>
            </a:r>
            <a:r>
              <a:rPr lang="zh-CN" altLang="en-US" dirty="0" smtClean="0"/>
              <a:t>使徒的教训和品德（</a:t>
            </a:r>
            <a:r>
              <a:rPr lang="en-US" altLang="zh-CN" dirty="0" smtClean="0"/>
              <a:t>v10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教训、品行、志向、信心、宽容、爱心、忍耐</a:t>
            </a:r>
            <a:endParaRPr lang="en-US" altLang="zh-CN" dirty="0" smtClean="0"/>
          </a:p>
          <a:p>
            <a:r>
              <a:rPr lang="en-US" altLang="zh-CN" dirty="0" smtClean="0"/>
              <a:t>1.2. </a:t>
            </a:r>
            <a:r>
              <a:rPr lang="zh-CN" altLang="en-US" dirty="0" smtClean="0"/>
              <a:t>使徒所受的苦难（</a:t>
            </a:r>
            <a:r>
              <a:rPr lang="en-US" altLang="zh-CN" dirty="0" smtClean="0"/>
              <a:t>v11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1.3. </a:t>
            </a:r>
            <a:r>
              <a:rPr lang="zh-CN" altLang="en-US" dirty="0" smtClean="0"/>
              <a:t>如何回应使徒的教训（</a:t>
            </a:r>
            <a:r>
              <a:rPr lang="en-US" altLang="zh-CN" dirty="0" smtClean="0"/>
              <a:t>v12-13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对圣经真理的尊重（</a:t>
            </a:r>
            <a:r>
              <a:rPr lang="en-US" altLang="zh-CN" dirty="0" smtClean="0"/>
              <a:t>v14-17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2.1. </a:t>
            </a:r>
            <a:r>
              <a:rPr lang="zh-CN" altLang="en-US" dirty="0" smtClean="0"/>
              <a:t>要将圣经真理存记在心（</a:t>
            </a:r>
            <a:r>
              <a:rPr lang="en-US" altLang="zh-CN" dirty="0" smtClean="0"/>
              <a:t>v14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2.2. </a:t>
            </a:r>
            <a:r>
              <a:rPr lang="zh-CN" altLang="en-US" dirty="0" smtClean="0"/>
              <a:t>承认圣经能使人有得救的智慧（</a:t>
            </a:r>
            <a:r>
              <a:rPr lang="en-US" altLang="zh-CN" dirty="0" smtClean="0"/>
              <a:t>v15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2.3. </a:t>
            </a:r>
            <a:r>
              <a:rPr lang="zh-CN" altLang="en-US" dirty="0" smtClean="0"/>
              <a:t>接受圣经作为信徒行事生活的规范（</a:t>
            </a:r>
            <a:r>
              <a:rPr lang="en-US" altLang="zh-CN" dirty="0" smtClean="0"/>
              <a:t>v16-17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总结</a:t>
            </a:r>
            <a:endParaRPr lang="en-US" altLang="zh-CN" dirty="0" smtClean="0"/>
          </a:p>
          <a:p>
            <a:r>
              <a:rPr lang="zh-CN" altLang="en-US" dirty="0" smtClean="0"/>
              <a:t>回顾，应用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9209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对使徒教训的服从（</a:t>
            </a:r>
            <a:r>
              <a:rPr lang="en-US" altLang="zh-CN" dirty="0" smtClean="0"/>
              <a:t>v10-13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1.1. </a:t>
            </a:r>
            <a:r>
              <a:rPr lang="zh-CN" altLang="en-US" dirty="0" smtClean="0"/>
              <a:t>使徒的教训和品德（</a:t>
            </a:r>
            <a:r>
              <a:rPr lang="en-US" altLang="zh-CN" dirty="0" smtClean="0"/>
              <a:t>v10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　　本节圣经一方面表示提摩太和别的传道人不一样，是服从使徒教训的；另一方面也说神的真仆人的教训，和那些假师傅的教训是多么的不同。在很多教会背离真道的时候，还有人服从使徒所说所行的，这实在是主的仆人最大的安慰。保罗说提摩太已服从了他的教训、品行、志向、信心、宽容、爱心、忍耐，在这里共提及七样，我们来一一进行查考。</a:t>
            </a:r>
          </a:p>
          <a:p>
            <a:r>
              <a:rPr lang="en-US" altLang="zh-CN" dirty="0" smtClean="0"/>
              <a:t>a) </a:t>
            </a:r>
            <a:r>
              <a:rPr lang="zh-CN" altLang="en-US" dirty="0" smtClean="0"/>
              <a:t>保罗的教训</a:t>
            </a:r>
          </a:p>
          <a:p>
            <a:r>
              <a:rPr lang="zh-CN" altLang="en-US" dirty="0" smtClean="0"/>
              <a:t>　　保罗的教训是怎样的呢？他对帖撒罗尼迦的人说：“我们的劝勉，不是出于错误，不是出于污秽，也不是用诡诈；但神既然验中了我们，把福音托付我们，我们就照样讲，不是要讨人喜欢，乃是要讨那察验我们心的神喜欢”（帖前</a:t>
            </a:r>
            <a:r>
              <a:rPr lang="en-US" altLang="zh-CN" dirty="0" smtClean="0"/>
              <a:t>2:3-4</a:t>
            </a:r>
            <a:r>
              <a:rPr lang="zh-CN" altLang="en-US" dirty="0" smtClean="0"/>
              <a:t>）。他的教训是正确的，不但内容正确，动机和所用的手段也是正确的；完全不求人的欢喜，乃是要求神的欢喜。这样的教训是我们所应该服从的，真理的战士应该用真理来教训人，而自己也要服从真理。</a:t>
            </a:r>
          </a:p>
          <a:p>
            <a:r>
              <a:rPr lang="en-US" altLang="zh-CN" dirty="0" smtClean="0"/>
              <a:t>b) </a:t>
            </a:r>
            <a:r>
              <a:rPr lang="zh-CN" altLang="en-US" dirty="0" smtClean="0"/>
              <a:t>保罗的品行</a:t>
            </a:r>
          </a:p>
          <a:p>
            <a:r>
              <a:rPr lang="zh-CN" altLang="en-US" dirty="0" smtClean="0"/>
              <a:t>　　“弟兄们，你们记念我们的辛苦劳碌，昼夜作工，传神的福音给你们，免得叫你们一人受累。我们向你们信主的人，是何等圣洁、公义，无可指摘，有你们作见证，也有神作见证”（帖前</a:t>
            </a:r>
            <a:r>
              <a:rPr lang="en-US" altLang="zh-CN" dirty="0" smtClean="0"/>
              <a:t>2:9-10</a:t>
            </a:r>
            <a:r>
              <a:rPr lang="zh-CN" altLang="en-US" dirty="0" smtClean="0"/>
              <a:t>）。保罗的品行无可指摘，让人挑不出毛病来，实在是我们效法的榜样。</a:t>
            </a:r>
          </a:p>
          <a:p>
            <a:r>
              <a:rPr lang="en-US" altLang="zh-CN" dirty="0" smtClean="0"/>
              <a:t>c) </a:t>
            </a:r>
            <a:r>
              <a:rPr lang="zh-CN" altLang="en-US" dirty="0" smtClean="0"/>
              <a:t>保罗的志向 </a:t>
            </a:r>
            <a:r>
              <a:rPr lang="en-US" altLang="zh-CN" dirty="0" smtClean="0"/>
              <a:t>purpose </a:t>
            </a:r>
          </a:p>
          <a:p>
            <a:r>
              <a:rPr lang="zh-CN" altLang="en-US" dirty="0" smtClean="0"/>
              <a:t>　　圣经中提及保罗的志向，足以作信徒的好榜样：“因为我曾定了主意，在你们中间不知道别的，只知道耶稣基督，并祂钉十字架”（林前</a:t>
            </a:r>
            <a:r>
              <a:rPr lang="en-US" altLang="zh-CN" dirty="0" smtClean="0"/>
              <a:t>2:2</a:t>
            </a:r>
            <a:r>
              <a:rPr lang="zh-CN" altLang="en-US" dirty="0" smtClean="0"/>
              <a:t>）；	“所以，无论是住在身内，离开身外，我们立了志向，要得主的喜悦”（林后</a:t>
            </a:r>
            <a:r>
              <a:rPr lang="en-US" altLang="zh-CN" dirty="0" smtClean="0"/>
              <a:t>5:9</a:t>
            </a:r>
            <a:r>
              <a:rPr lang="zh-CN" altLang="en-US" dirty="0" smtClean="0"/>
              <a:t>）。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1:10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）（罗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15:20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对使徒教训的服从（</a:t>
            </a:r>
            <a:r>
              <a:rPr lang="en-US" altLang="zh-CN" dirty="0" smtClean="0"/>
              <a:t>v10-13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1.1. </a:t>
            </a:r>
            <a:r>
              <a:rPr lang="zh-CN" altLang="en-US" dirty="0" smtClean="0"/>
              <a:t>使徒的教训和品德（</a:t>
            </a:r>
            <a:r>
              <a:rPr lang="en-US" altLang="zh-CN" dirty="0" smtClean="0"/>
              <a:t>v10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d) </a:t>
            </a:r>
            <a:r>
              <a:rPr lang="zh-CN" altLang="en-US" dirty="0" smtClean="0"/>
              <a:t>保罗的信心</a:t>
            </a:r>
          </a:p>
          <a:p>
            <a:r>
              <a:rPr lang="zh-CN" altLang="en-US" dirty="0" smtClean="0"/>
              <a:t>　　“因为我们的福音传到你们那里，不独在乎言语，也在乎权能，和圣灵，并充足的信心；正如你们知道我们在你们那里，为你们的缘故是怎样为人”（帖前</a:t>
            </a:r>
            <a:r>
              <a:rPr lang="en-US" altLang="zh-CN" dirty="0" smtClean="0"/>
              <a:t>1:5</a:t>
            </a:r>
            <a:r>
              <a:rPr lang="zh-CN" altLang="en-US" dirty="0" smtClean="0"/>
              <a:t>）。	“所以众位可以放心，我信神祂怎样对我说，事情也要怎样成就”（徒</a:t>
            </a:r>
            <a:r>
              <a:rPr lang="en-US" altLang="zh-CN" dirty="0" smtClean="0"/>
              <a:t>27:25</a:t>
            </a:r>
            <a:r>
              <a:rPr lang="zh-CN" altLang="en-US" dirty="0" smtClean="0"/>
              <a:t>）。</a:t>
            </a:r>
          </a:p>
          <a:p>
            <a:r>
              <a:rPr lang="en-US" altLang="zh-CN" dirty="0" smtClean="0"/>
              <a:t>e) </a:t>
            </a:r>
            <a:r>
              <a:rPr lang="zh-CN" altLang="en-US" dirty="0" smtClean="0"/>
              <a:t>保罗的宽容</a:t>
            </a:r>
          </a:p>
          <a:p>
            <a:r>
              <a:rPr lang="zh-CN" altLang="en-US" dirty="0" smtClean="0"/>
              <a:t>　　“有的传基督，是出于嫉妒分争；也有的是出于好意；这一等是出于爱心，知道我是为辩明福音设立的；那一等传基督，是出于结党，并不诚实，意思要加增我捆锁的苦楚。这有何妨呢；或是假意，或是真心，无论怎样，基督究竟被传开了；为此我就欢喜，并且还要欢喜”（腓</a:t>
            </a:r>
            <a:r>
              <a:rPr lang="en-US" altLang="zh-CN" dirty="0" smtClean="0"/>
              <a:t>1:15-18</a:t>
            </a:r>
            <a:r>
              <a:rPr lang="zh-CN" altLang="en-US" dirty="0" smtClean="0"/>
              <a:t>）。</a:t>
            </a:r>
          </a:p>
          <a:p>
            <a:r>
              <a:rPr lang="en-US" altLang="zh-CN" dirty="0" smtClean="0"/>
              <a:t>f) </a:t>
            </a:r>
            <a:r>
              <a:rPr lang="zh-CN" altLang="en-US" dirty="0" smtClean="0"/>
              <a:t>保罗的爱心</a:t>
            </a:r>
          </a:p>
          <a:p>
            <a:r>
              <a:rPr lang="zh-CN" altLang="en-US" dirty="0" smtClean="0"/>
              <a:t>　　“我在基督里说真话，并不谎言，我有良心被圣灵感动，给我作见证；我是大有忧愁，心里时常伤痛。为我弟兄，我骨肉之亲，就是自己被咒诅，与基督分离，我也愿意”。（罗</a:t>
            </a:r>
            <a:r>
              <a:rPr lang="en-US" altLang="zh-CN" dirty="0" smtClean="0"/>
              <a:t>9:1-3</a:t>
            </a:r>
            <a:r>
              <a:rPr lang="zh-CN" altLang="en-US" dirty="0" smtClean="0"/>
              <a:t>） “然而像我这有年纪的保罗，现在又是为基督耶稣被囚的，宁可凭着爱心求你，就是为我在捆锁中所生的儿子阿尼西母求你”（门</a:t>
            </a:r>
            <a:r>
              <a:rPr lang="en-US" altLang="zh-CN" dirty="0" smtClean="0"/>
              <a:t>1:9</a:t>
            </a:r>
            <a:r>
              <a:rPr lang="zh-CN" altLang="en-US" dirty="0" smtClean="0"/>
              <a:t>）。</a:t>
            </a:r>
          </a:p>
          <a:p>
            <a:r>
              <a:rPr lang="zh-CN" altLang="en-US" dirty="0" smtClean="0"/>
              <a:t>　　从以上的经文可以看出保罗对同胞、信徒、同工，和反对他的人的爱心，实在是事奉神的人所当效法的。</a:t>
            </a:r>
          </a:p>
          <a:p>
            <a:r>
              <a:rPr lang="en-US" altLang="zh-CN" dirty="0" smtClean="0"/>
              <a:t>g) </a:t>
            </a:r>
            <a:r>
              <a:rPr lang="zh-CN" altLang="en-US" dirty="0" smtClean="0"/>
              <a:t>保罗的忍耐</a:t>
            </a:r>
          </a:p>
          <a:p>
            <a:r>
              <a:rPr lang="zh-CN" altLang="en-US" dirty="0" smtClean="0"/>
              <a:t>　　“我在你们中间，用百般的忍耐，藉着神迹、奇事、异能，显出使徒的凭据来”（林后</a:t>
            </a:r>
            <a:r>
              <a:rPr lang="en-US" altLang="zh-CN" dirty="0" smtClean="0"/>
              <a:t>12:12</a:t>
            </a:r>
            <a:r>
              <a:rPr lang="zh-CN" altLang="en-US" dirty="0" smtClean="0"/>
              <a:t>）。	“他们是基督的仆人么？（我说句狂话），我更是。我比他们多受劳苦，多下监牢，受鞭打是过重的，冒死是屡次有的。被犹太人鞭打五次，每次四十，减去一下；被棍打了三次，被石头打了一次，遇着船坏三次，一昼一夜在深海里”。（林后</a:t>
            </a:r>
            <a:r>
              <a:rPr lang="en-US" altLang="zh-CN" dirty="0" smtClean="0"/>
              <a:t>11:23-25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“服从”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1.2. </a:t>
            </a:r>
            <a:r>
              <a:rPr lang="zh-CN" altLang="en-US" dirty="0" smtClean="0"/>
              <a:t>使徒所受的苦难（</a:t>
            </a:r>
            <a:r>
              <a:rPr lang="en-US" altLang="zh-CN" dirty="0" smtClean="0"/>
              <a:t>v11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　　使徒到底为福音受了那些苦，从本节经文提到的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个地名可以得知，前面背景部分已经做了初步的查考。</a:t>
            </a:r>
          </a:p>
          <a:p>
            <a:r>
              <a:rPr lang="zh-CN" altLang="en-US" dirty="0" smtClean="0"/>
              <a:t>　　提摩太既然是路司得人，明知保罗怎样在那里为福音受苦，但他信主之后却毅然地跟随了保罗，与他同工。保罗为什么提起路司得这些地方？一方面，为了提醒提摩太不忘初心。保罗在此使提摩太回想他过去怎样勇敢，明知老师过去为福音受这样多逼迫，还是愿意跟随，走十字架的道路；叫提摩太想起当初神呼召他时，如何有一个坚决为主受苦的心志，如今岂可退后？另一方面，保罗这样提起，在初次游行布道的时候怎样的受逼迫，也是要以亲身经历证明神实在是施行拯救的神。因为如果在那一切苦难中，主没有把他救出来，保罗就不能够这样传福音了；所以下文说：“我所忍受是何等的逼迫；但从这一切苦难中，主都把我救出来了”。</a:t>
            </a:r>
          </a:p>
          <a:p>
            <a:r>
              <a:rPr lang="en-US" altLang="zh-CN" dirty="0" smtClean="0"/>
              <a:t>1.3. </a:t>
            </a:r>
            <a:r>
              <a:rPr lang="zh-CN" altLang="en-US" dirty="0" smtClean="0"/>
              <a:t>如何回应使徒的教训（</a:t>
            </a:r>
            <a:r>
              <a:rPr lang="en-US" altLang="zh-CN" dirty="0" smtClean="0"/>
              <a:t>v12-13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a) </a:t>
            </a:r>
            <a:r>
              <a:rPr lang="zh-CN" altLang="en-US" dirty="0" smtClean="0"/>
              <a:t>遵循使徒的教训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V12a “</a:t>
            </a:r>
            <a:r>
              <a:rPr lang="zh-CN" altLang="en-US" dirty="0" smtClean="0"/>
              <a:t>敬虔度日”，就是存敬畏神的心生活行事。不随从肉体，不徇私情，不跟从世俗，不与罪恶妥协，不怕得罪人，一心求神的欢喜。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V12b “</a:t>
            </a:r>
            <a:r>
              <a:rPr lang="zh-CN" altLang="en-US" dirty="0" smtClean="0"/>
              <a:t>凡立志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也都要受逼迫”，这说明所有在基督耶稣里敬虔度日的，都一样会受到人的逼迫；并不只是你我或少数的人才受到如此的待遇。神并没有偏待我们，这样受逼迫不但不是被神丢弃的凭据，倒是证明我们的脚步是踏在许多敬虔有信心的圣徒所走过的脚踪上。大概当时提摩太在以弗所的教会中，正遭遇到困难，不是所有的信徒都听从他的话。那些传异教人的势力越来越大，以致在信徒当中也有些人并不谅解他，不欢迎他，使他觉得自己的工作虽然努力，却没有看见很好的果效；所以保罗用这些话来安慰他。可见所有跟从使徒的脚步去走的，都要准备好他的心志，为基督的福音受逼迫。</a:t>
            </a:r>
          </a:p>
          <a:p>
            <a:r>
              <a:rPr lang="en-US" altLang="zh-CN" dirty="0" smtClean="0"/>
              <a:t>b) </a:t>
            </a:r>
            <a:r>
              <a:rPr lang="zh-CN" altLang="en-US" dirty="0" smtClean="0"/>
              <a:t>拒绝使徒的教训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V13a “</a:t>
            </a:r>
            <a:r>
              <a:rPr lang="zh-CN" altLang="en-US" dirty="0" smtClean="0"/>
              <a:t>只是</a:t>
            </a:r>
            <a:r>
              <a:rPr lang="en-US" altLang="zh-CN" dirty="0" smtClean="0"/>
              <a:t>……”</a:t>
            </a:r>
            <a:r>
              <a:rPr lang="zh-CN" altLang="en-US" dirty="0" smtClean="0"/>
              <a:t>这词说明下文的语气要改变。虽然那些立志要在基督耶稣里敬虔度日的人，忠心地为基督受逼迫；但是这个世代的人，并不一定会因这些敬虔基督徒所受的逼迫而受感动。这些作恶的，迷惑人的，必愈久愈恶，愈把那些敬虔的基督徒看作是落伍的，愚笨的，容易欺侮的。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V13b “</a:t>
            </a:r>
            <a:r>
              <a:rPr lang="zh-CN" altLang="en-US" dirty="0" smtClean="0"/>
              <a:t>越久越恶”，有人主张，人应该自由发展，自由犯罪，当他们尝到罪恶痛苦时，自然就会得到教训而不再犯罪；这主张是和圣经所指示真理相背的。当然，严令禁止人犯罪并不是最好的方法，这正如旧约所宣布的律法一样；但是，任凭人去犯罪是更坏的方法。人自由放纵的结果决不因此而悔悟，乃是愈久愈恶；因为罪恶和情欲的要求是没有止境的。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V13c “</a:t>
            </a:r>
            <a:r>
              <a:rPr lang="zh-CN" altLang="en-US" dirty="0" smtClean="0"/>
              <a:t>欺哄人也被人欺哄”。这说明在末后世代，罪恶如何互相增长。当人越过地上的律法去侵犯别人，或是别人越过地上的律法来侵犯他时，律法所能给人的保护是有限的；当地上的律法不能够替人伸冤时，人就要自己用强暴的方法，或是诡诈的手段去报复别人所给他的亏损。这样的报复愈来愈多，人的痛苦和强暴的事也就愈来愈多，社会的光景便愈来愈不安了。保罗警告那些不跟从使徒教训和使徒所传福音真理的人，他们的结局是自己落在痛苦之中，同时也受到罪恶的报应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对圣经真理的尊重（</a:t>
            </a:r>
            <a:r>
              <a:rPr lang="en-US" altLang="zh-CN" dirty="0" smtClean="0"/>
              <a:t>v14-17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2.1. </a:t>
            </a:r>
            <a:r>
              <a:rPr lang="zh-CN" altLang="en-US" dirty="0" smtClean="0"/>
              <a:t>要将圣经真理存记在心（</a:t>
            </a:r>
            <a:r>
              <a:rPr lang="en-US" altLang="zh-CN" dirty="0" smtClean="0"/>
              <a:t>v14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V14a“</a:t>
            </a:r>
            <a:r>
              <a:rPr lang="zh-CN" altLang="en-US" dirty="0" smtClean="0"/>
              <a:t>你所学习的，所确信的”。由此可见，提摩太在圣经真理上，是跟人学习的。虽然保罗在自己怎样领受神话语的方面，说道：“我素来所传的福音，不是出于人的意思。因为我不是从人领受的，也不是人教导我的，乃是从耶稣基督启示来的”（加</a:t>
            </a:r>
            <a:r>
              <a:rPr lang="en-US" altLang="zh-CN" dirty="0" smtClean="0"/>
              <a:t>1:11-12</a:t>
            </a:r>
            <a:r>
              <a:rPr lang="zh-CN" altLang="en-US" dirty="0" smtClean="0"/>
              <a:t>）。可是保罗并不是说所有的人都要像他那样，不从别人学习圣经的真理。他并没有反对别人从主的仆人学习真理的道；不然，保罗自己就不作教导人的，不作外邦人的师傅了。神对祂仆人的造就和训练，有各种不同的方式；我们真正的夫子是主耶稣基督，祂会借着许多认识祂的仆人，教导我们明白圣经的真理。如果我们以为一切都要直接从神那里得到启示，才算是从神来的，就很容易落在骄傲中；其实神借着祂仆人所赐下的各种信息和亮光，也是要给众教会、神的众仆人、众使女知道的。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V14b“</a:t>
            </a:r>
            <a:r>
              <a:rPr lang="zh-CN" altLang="en-US" dirty="0" smtClean="0"/>
              <a:t>谁”。这“谁”字从下文第</a:t>
            </a:r>
            <a:r>
              <a:rPr lang="en-US" altLang="zh-CN" dirty="0" smtClean="0"/>
              <a:t>15</a:t>
            </a:r>
            <a:r>
              <a:rPr lang="zh-CN" altLang="en-US" dirty="0" smtClean="0"/>
              <a:t>节看来，应该不是单指保罗一人；提摩太既然从小明白圣经，那么从小教导提摩太的一定不是保罗。所以这里所说“你知道是跟谁学的”至少应该包括保罗、提摩太的外祖母和他的母亲。但是“谁”字的重点，在乎表明提摩太所跟从学习真理之道的那些人，都是虔敬爱主、为神所使用的仆人使女，他们所教导提摩太的，也都是纯正的圣经真理；所以他所确信所学习的，乃是纯正没有错误的神的话语。</a:t>
            </a:r>
          </a:p>
          <a:p>
            <a:r>
              <a:rPr lang="en-US" altLang="zh-CN" dirty="0" smtClean="0"/>
              <a:t>2.2. </a:t>
            </a:r>
            <a:r>
              <a:rPr lang="zh-CN" altLang="en-US" dirty="0" smtClean="0"/>
              <a:t>承认圣经能使人有得救的智慧（</a:t>
            </a:r>
            <a:r>
              <a:rPr lang="en-US" altLang="zh-CN" dirty="0" smtClean="0"/>
              <a:t>v15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V15a “</a:t>
            </a:r>
            <a:r>
              <a:rPr lang="zh-CN" altLang="en-US" dirty="0" smtClean="0"/>
              <a:t>从小明白圣经”，提摩太既然从小明白圣经，他是在什么时候才清楚得救，认识耶稣是救主呢？按 </a:t>
            </a:r>
            <a:r>
              <a:rPr lang="en-US" altLang="zh-CN" dirty="0" smtClean="0"/>
              <a:t>[</a:t>
            </a:r>
            <a:r>
              <a:rPr lang="zh-CN" altLang="en-US" dirty="0" smtClean="0"/>
              <a:t>徒</a:t>
            </a:r>
            <a:r>
              <a:rPr lang="en-US" altLang="zh-CN" dirty="0" smtClean="0"/>
              <a:t>16</a:t>
            </a:r>
            <a:r>
              <a:rPr lang="zh-CN" altLang="en-US" dirty="0" smtClean="0"/>
              <a:t>章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应该是他跟从保罗的时候，或是保罗第一次到路司得传福音时。这样他怎样从小明白圣经呢？这里所说的圣经当然是指旧约，因为提摩太的母亲是犹太人，犹太人是从小就教导孩子明白圣经的；可能起初提摩太还没有认识救恩的福音，直到保罗到路司得传福音的时候，他才得救。他还没有得救以前，从小所明白的圣经对他有很大的作用，使他在得救且跟从保罗出来传道以后，早在圣经真理上有了美好的根基。</a:t>
            </a:r>
          </a:p>
          <a:p>
            <a:r>
              <a:rPr lang="zh-CN" altLang="en-US" dirty="0" smtClean="0"/>
              <a:t>　　应用：大家知道我们的教会有儿童主日学，这些孩子不知道什么时候得救，但我们教导孩子明白圣经的真理，并不徒然。如果我们所教导的孩子已经明白圣经的道理，而还没有重生得救的经历；我们不要以为这教导是落空的。像提摩太这样的一个孩子，我们都不能否认：他能成为保罗得力的助手，在福音的工作上和他同心，为真道打美好的仗，年轻时就作了以弗所教会的监督，和他在跟从保罗以后，灵性有这样好的长进，都不能不归功于他在没有信主以前，已经在圣经的真理上打下美好的根基。所以在他属灵的心窍一开通以后，就能够很快地被主重重使用。这情形正如跟从主的那些使徒们，虽然他们在圣灵降临以前，对圣经已经有相当的根基，只是属灵的心窍还没有开，还不能够领悟；但是当圣灵一开通他们心的时候，他们立刻晓得如何运用平常所熟悉的圣经，为福音作美好的见证；就如彼得在五旬节时引用约珥书和诗篇的话为福音作见证。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smtClean="0"/>
              <a:t>V15b “</a:t>
            </a:r>
            <a:r>
              <a:rPr lang="zh-CN" altLang="en-US" dirty="0" smtClean="0"/>
              <a:t>这圣经能使人因信基督耶稣有得救的智慧”。这句话照英文圣经的翻译是：“圣经能使你得智慧，以致借着信心得着救恩”。英文的翻译比中文更为接近原文的意思，本节的重点，不是叫人得智慧；乃是因得智慧而信基督耶稣，且因此得救。如果因信基督耶稣光有得救的智慧，停留在如何得救的知识和理论上，让人以为信了耶稣还不一定得救，因为只不过是有得救的智慧而已；但是这话原来的意思，乃是说圣经会叫人得着智慧，然后使人因信基督耶稣得救。圣经能给人智慧，这智慧和世人的智慧不同；世界的智慧可能叫人犯罪背弃神，但圣经所给人的智慧，却是叫人因为信靠神而得着救恩。</a:t>
            </a:r>
          </a:p>
          <a:p>
            <a:r>
              <a:rPr lang="zh-CN" altLang="en-US" dirty="0" smtClean="0"/>
              <a:t>　　总而言之，这里表示圣经有两方面的功用：对于未得救的人，能叫他得智慧而信基督以致得救，另一方面，对已经得救的人，可以借着它使别人得着智慧、信靠基督。多读圣经、明白圣经，就会使我们有属灵的眼光和智慧，叫我们知道基督是得救的路，也叫我们知道什么是灭亡的路；圣经帮助我们区分哪些是神圣洁的教训，哪些是异端错误的教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1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Rectangle 73"/>
          <p:cNvSpPr>
            <a:spLocks noChangeArrowheads="1"/>
          </p:cNvSpPr>
          <p:nvPr/>
        </p:nvSpPr>
        <p:spPr bwMode="gray">
          <a:xfrm>
            <a:off x="1698625" y="3705225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6" name="Rectangle 44" descr="3"/>
          <p:cNvSpPr>
            <a:spLocks noChangeArrowheads="1"/>
          </p:cNvSpPr>
          <p:nvPr/>
        </p:nvSpPr>
        <p:spPr bwMode="gray">
          <a:xfrm>
            <a:off x="2492375" y="4510088"/>
            <a:ext cx="742950" cy="7445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6" name="Rectangle 34" descr="5"/>
          <p:cNvSpPr>
            <a:spLocks noChangeArrowheads="1"/>
          </p:cNvSpPr>
          <p:nvPr/>
        </p:nvSpPr>
        <p:spPr bwMode="gray">
          <a:xfrm>
            <a:off x="915988" y="4510088"/>
            <a:ext cx="742950" cy="7445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gray">
          <a:xfrm>
            <a:off x="128588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gray">
          <a:xfrm>
            <a:off x="2492375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7" name="Group 75"/>
          <p:cNvGrpSpPr>
            <a:grpSpLocks/>
          </p:cNvGrpSpPr>
          <p:nvPr/>
        </p:nvGrpSpPr>
        <p:grpSpPr bwMode="auto">
          <a:xfrm>
            <a:off x="112713" y="5954713"/>
            <a:ext cx="8936037" cy="631825"/>
            <a:chOff x="71" y="3751"/>
            <a:chExt cx="5629" cy="398"/>
          </a:xfrm>
        </p:grpSpPr>
        <p:sp>
          <p:nvSpPr>
            <p:cNvPr id="3096" name="Freeform 24"/>
            <p:cNvSpPr>
              <a:spLocks/>
            </p:cNvSpPr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64 w 5626"/>
                <a:gd name="T9" fmla="*/ 118 h 349"/>
                <a:gd name="T10" fmla="*/ 4329 w 5626"/>
                <a:gd name="T11" fmla="*/ 0 h 349"/>
                <a:gd name="T12" fmla="*/ 5623 w 5626"/>
                <a:gd name="T13" fmla="*/ 0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25"/>
            <p:cNvSpPr>
              <a:spLocks/>
            </p:cNvSpPr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82 w 5626"/>
                <a:gd name="T9" fmla="*/ 118 h 349"/>
                <a:gd name="T10" fmla="*/ 4345 w 5626"/>
                <a:gd name="T11" fmla="*/ 0 h 349"/>
                <a:gd name="T12" fmla="*/ 5623 w 5626"/>
                <a:gd name="T13" fmla="*/ 6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Freeform 26"/>
            <p:cNvSpPr>
              <a:spLocks/>
            </p:cNvSpPr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>
                <a:gd name="T0" fmla="*/ 0 w 1491"/>
                <a:gd name="T1" fmla="*/ 84 h 88"/>
                <a:gd name="T2" fmla="*/ 223 w 1491"/>
                <a:gd name="T3" fmla="*/ 0 h 88"/>
                <a:gd name="T4" fmla="*/ 1491 w 1491"/>
                <a:gd name="T5" fmla="*/ 0 h 88"/>
                <a:gd name="T6" fmla="*/ 1488 w 1491"/>
                <a:gd name="T7" fmla="*/ 60 h 88"/>
                <a:gd name="T8" fmla="*/ 383 w 1491"/>
                <a:gd name="T9" fmla="*/ 59 h 88"/>
                <a:gd name="T10" fmla="*/ 273 w 1491"/>
                <a:gd name="T11" fmla="*/ 88 h 88"/>
                <a:gd name="T12" fmla="*/ 0 w 1491"/>
                <a:gd name="T13" fmla="*/ 8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9" name="Group 7"/>
          <p:cNvGrpSpPr>
            <a:grpSpLocks/>
          </p:cNvGrpSpPr>
          <p:nvPr/>
        </p:nvGrpSpPr>
        <p:grpSpPr bwMode="auto">
          <a:xfrm rot="10800000">
            <a:off x="6003925" y="1778000"/>
            <a:ext cx="2768600" cy="779463"/>
            <a:chOff x="1566" y="164"/>
            <a:chExt cx="1455" cy="425"/>
          </a:xfrm>
        </p:grpSpPr>
        <p:sp>
          <p:nvSpPr>
            <p:cNvPr id="3080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99" name="Freeform 27" descr="Dark upward diagonal"/>
          <p:cNvSpPr>
            <a:spLocks/>
          </p:cNvSpPr>
          <p:nvPr/>
        </p:nvSpPr>
        <p:spPr bwMode="gray">
          <a:xfrm>
            <a:off x="85725" y="76200"/>
            <a:ext cx="8977313" cy="500063"/>
          </a:xfrm>
          <a:custGeom>
            <a:avLst/>
            <a:gdLst>
              <a:gd name="T0" fmla="*/ 0 w 5655"/>
              <a:gd name="T1" fmla="*/ 1 h 315"/>
              <a:gd name="T2" fmla="*/ 5546 w 5655"/>
              <a:gd name="T3" fmla="*/ 0 h 315"/>
              <a:gd name="T4" fmla="*/ 5655 w 5655"/>
              <a:gd name="T5" fmla="*/ 84 h 315"/>
              <a:gd name="T6" fmla="*/ 5649 w 5655"/>
              <a:gd name="T7" fmla="*/ 315 h 315"/>
              <a:gd name="T8" fmla="*/ 1 w 5655"/>
              <a:gd name="T9" fmla="*/ 314 h 315"/>
              <a:gd name="T10" fmla="*/ 0 w 5655"/>
              <a:gd name="T11" fmla="*/ 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7000"/>
              </a:schemeClr>
            </a:fgClr>
            <a:bgClr>
              <a:schemeClr val="tx1">
                <a:alpha val="7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0" y="6610350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6" name="Group 74"/>
          <p:cNvGrpSpPr>
            <a:grpSpLocks/>
          </p:cNvGrpSpPr>
          <p:nvPr/>
        </p:nvGrpSpPr>
        <p:grpSpPr bwMode="auto">
          <a:xfrm>
            <a:off x="85725" y="854075"/>
            <a:ext cx="8982075" cy="1131888"/>
            <a:chOff x="54" y="538"/>
            <a:chExt cx="5658" cy="713"/>
          </a:xfrm>
        </p:grpSpPr>
        <p:sp>
          <p:nvSpPr>
            <p:cNvPr id="3102" name="Freeform 30"/>
            <p:cNvSpPr>
              <a:spLocks/>
            </p:cNvSpPr>
            <p:nvPr userDrawn="1"/>
          </p:nvSpPr>
          <p:spPr bwMode="gray">
            <a:xfrm>
              <a:off x="54" y="736"/>
              <a:ext cx="5658" cy="515"/>
            </a:xfrm>
            <a:custGeom>
              <a:avLst/>
              <a:gdLst>
                <a:gd name="T0" fmla="*/ 0 w 5446"/>
                <a:gd name="T1" fmla="*/ 0 h 590"/>
                <a:gd name="T2" fmla="*/ 5446 w 5446"/>
                <a:gd name="T3" fmla="*/ 0 h 590"/>
                <a:gd name="T4" fmla="*/ 5446 w 5446"/>
                <a:gd name="T5" fmla="*/ 312 h 590"/>
                <a:gd name="T6" fmla="*/ 5446 w 5446"/>
                <a:gd name="T7" fmla="*/ 451 h 590"/>
                <a:gd name="T8" fmla="*/ 1512 w 5446"/>
                <a:gd name="T9" fmla="*/ 443 h 590"/>
                <a:gd name="T10" fmla="*/ 1288 w 5446"/>
                <a:gd name="T11" fmla="*/ 584 h 590"/>
                <a:gd name="T12" fmla="*/ 0 w 5446"/>
                <a:gd name="T13" fmla="*/ 590 h 590"/>
                <a:gd name="T14" fmla="*/ 0 w 5446"/>
                <a:gd name="T15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31"/>
            <p:cNvSpPr>
              <a:spLocks/>
            </p:cNvSpPr>
            <p:nvPr userDrawn="1"/>
          </p:nvSpPr>
          <p:spPr bwMode="gray">
            <a:xfrm>
              <a:off x="54" y="538"/>
              <a:ext cx="5658" cy="655"/>
            </a:xfrm>
            <a:custGeom>
              <a:avLst/>
              <a:gdLst>
                <a:gd name="T0" fmla="*/ 1 w 5658"/>
                <a:gd name="T1" fmla="*/ 0 h 655"/>
                <a:gd name="T2" fmla="*/ 5657 w 5658"/>
                <a:gd name="T3" fmla="*/ 0 h 655"/>
                <a:gd name="T4" fmla="*/ 5658 w 5658"/>
                <a:gd name="T5" fmla="*/ 534 h 655"/>
                <a:gd name="T6" fmla="*/ 1553 w 5658"/>
                <a:gd name="T7" fmla="*/ 528 h 655"/>
                <a:gd name="T8" fmla="*/ 1317 w 5658"/>
                <a:gd name="T9" fmla="*/ 651 h 655"/>
                <a:gd name="T10" fmla="*/ 0 w 5658"/>
                <a:gd name="T11" fmla="*/ 655 h 655"/>
                <a:gd name="T12" fmla="*/ 1 w 5658"/>
                <a:gd name="T13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32"/>
            <p:cNvSpPr>
              <a:spLocks/>
            </p:cNvSpPr>
            <p:nvPr userDrawn="1"/>
          </p:nvSpPr>
          <p:spPr bwMode="gray">
            <a:xfrm>
              <a:off x="54" y="1062"/>
              <a:ext cx="1496" cy="98"/>
            </a:xfrm>
            <a:custGeom>
              <a:avLst/>
              <a:gdLst>
                <a:gd name="T0" fmla="*/ 1440 w 1440"/>
                <a:gd name="T1" fmla="*/ 1 h 112"/>
                <a:gd name="T2" fmla="*/ 1261 w 1440"/>
                <a:gd name="T3" fmla="*/ 112 h 112"/>
                <a:gd name="T4" fmla="*/ 0 w 1440"/>
                <a:gd name="T5" fmla="*/ 110 h 112"/>
                <a:gd name="T6" fmla="*/ 0 w 1440"/>
                <a:gd name="T7" fmla="*/ 49 h 112"/>
                <a:gd name="T8" fmla="*/ 1069 w 1440"/>
                <a:gd name="T9" fmla="*/ 50 h 112"/>
                <a:gd name="T10" fmla="*/ 1142 w 1440"/>
                <a:gd name="T11" fmla="*/ 0 h 112"/>
                <a:gd name="T12" fmla="*/ 1440 w 1440"/>
                <a:gd name="T13" fmla="*/ 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5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0" name="Rectangle 38" descr="1"/>
          <p:cNvSpPr>
            <a:spLocks noChangeArrowheads="1"/>
          </p:cNvSpPr>
          <p:nvPr/>
        </p:nvSpPr>
        <p:spPr bwMode="gray">
          <a:xfrm>
            <a:off x="4067175" y="4497388"/>
            <a:ext cx="741363" cy="7429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2" name="Rectangle 40" descr="7"/>
          <p:cNvSpPr>
            <a:spLocks noChangeArrowheads="1"/>
          </p:cNvSpPr>
          <p:nvPr/>
        </p:nvSpPr>
        <p:spPr bwMode="gray">
          <a:xfrm>
            <a:off x="3275013" y="5314950"/>
            <a:ext cx="742950" cy="7429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gray">
          <a:xfrm>
            <a:off x="3282950" y="4510088"/>
            <a:ext cx="741363" cy="744537"/>
          </a:xfrm>
          <a:prstGeom prst="rect">
            <a:avLst/>
          </a:prstGeom>
          <a:solidFill>
            <a:srgbClr val="D7D7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9" name="Rectangle 37" descr="6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6196013"/>
            <a:ext cx="4811713" cy="403225"/>
          </a:xfr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31775" y="6445250"/>
            <a:ext cx="2205038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74925" y="6445250"/>
            <a:ext cx="2990850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700713" y="6445250"/>
            <a:ext cx="2205037" cy="317500"/>
          </a:xfrm>
        </p:spPr>
        <p:txBody>
          <a:bodyPr/>
          <a:lstStyle>
            <a:lvl1pPr>
              <a:defRPr/>
            </a:lvl1pPr>
          </a:lstStyle>
          <a:p>
            <a:fld id="{AE26F59C-3411-46F5-BBE5-F5D15850953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121" name="Rectangle 49"/>
          <p:cNvSpPr>
            <a:spLocks noChangeArrowheads="1"/>
          </p:cNvSpPr>
          <p:nvPr/>
        </p:nvSpPr>
        <p:spPr bwMode="gray">
          <a:xfrm>
            <a:off x="1703388" y="4511675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gray">
          <a:xfrm>
            <a:off x="128588" y="4511675"/>
            <a:ext cx="741362" cy="7429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2492375" y="5314950"/>
            <a:ext cx="742950" cy="7429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115" name="Picture 43" descr="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30175" y="2911475"/>
            <a:ext cx="1347788" cy="153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0"/>
            <a:ext cx="6019800" cy="1470025"/>
          </a:xfrm>
        </p:spPr>
        <p:txBody>
          <a:bodyPr/>
          <a:lstStyle>
            <a:lvl1pPr algn="r">
              <a:defRPr sz="4800"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142" name="Rectangle 70" descr="2"/>
          <p:cNvSpPr>
            <a:spLocks noChangeArrowheads="1"/>
          </p:cNvSpPr>
          <p:nvPr/>
        </p:nvSpPr>
        <p:spPr bwMode="gray">
          <a:xfrm>
            <a:off x="1701800" y="3705225"/>
            <a:ext cx="744538" cy="74295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6" grpId="0" animBg="1"/>
      <p:bldP spid="3128" grpId="0" animBg="1"/>
      <p:bldP spid="3099" grpId="0" animBg="1"/>
      <p:bldP spid="3100" grpId="0" animBg="1"/>
      <p:bldP spid="3105" grpId="0" animBg="1"/>
      <p:bldP spid="3109" grpId="0" animBg="1"/>
      <p:bldP spid="3121" grpId="0" animBg="1"/>
      <p:bldP spid="3074" grpId="0"/>
      <p:bldP spid="314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B348B-602D-48EA-9324-BEC6499460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63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8125"/>
            <a:ext cx="2057400" cy="5934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8125"/>
            <a:ext cx="6019800" cy="5934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1F0E6-BDF5-4A2E-8151-29730E6D63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431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3pPr>
              <a:defRPr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F3613DB7-EBF6-45A7-9245-B5A04003CB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889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BBA65DC7-1971-4696-A32B-4086FDC72B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27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B5970288-5464-4AAB-B2A5-DD32EB6F29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39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 </a:t>
            </a:r>
            <a:r>
              <a:rPr lang="en-US" altLang="zh-CN" smtClean="0"/>
              <a:t>SmartArt </a:t>
            </a:r>
            <a:r>
              <a:rPr lang="zh-CN" altLang="en-US" smtClean="0"/>
              <a:t>图形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30A47AE5-DE0B-4B64-8B63-7C6EB95791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059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E492A-EB21-4417-816A-264454D7AF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364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E9D79-7BD0-43A7-994F-021D0974C0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128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1E9CAB-44E1-41A7-82E9-DBEAC3E602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650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AB0B48-FED5-4F2B-9225-396F98B0F9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848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84003-0CCB-4660-B0A5-802C4EFE5C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709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4A8FB-5CBF-49ED-8467-FA1B58F5B8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85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E1355-6374-4864-83DF-EBCF870CCB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507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701A6-E434-434F-B92E-D0DDD7DB7C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547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9" name="Freeform 25"/>
          <p:cNvSpPr>
            <a:spLocks/>
          </p:cNvSpPr>
          <p:nvPr/>
        </p:nvSpPr>
        <p:spPr bwMode="gray">
          <a:xfrm>
            <a:off x="95250" y="6446838"/>
            <a:ext cx="8970963" cy="314325"/>
          </a:xfrm>
          <a:custGeom>
            <a:avLst/>
            <a:gdLst>
              <a:gd name="T0" fmla="*/ 4 w 5651"/>
              <a:gd name="T1" fmla="*/ 198 h 198"/>
              <a:gd name="T2" fmla="*/ 5651 w 5651"/>
              <a:gd name="T3" fmla="*/ 198 h 198"/>
              <a:gd name="T4" fmla="*/ 5646 w 5651"/>
              <a:gd name="T5" fmla="*/ 94 h 198"/>
              <a:gd name="T6" fmla="*/ 1491 w 5651"/>
              <a:gd name="T7" fmla="*/ 94 h 198"/>
              <a:gd name="T8" fmla="*/ 1343 w 5651"/>
              <a:gd name="T9" fmla="*/ 2 h 198"/>
              <a:gd name="T10" fmla="*/ 0 w 5651"/>
              <a:gd name="T11" fmla="*/ 0 h 198"/>
              <a:gd name="T12" fmla="*/ 4 w 5651"/>
              <a:gd name="T13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0" name="Freeform 26"/>
          <p:cNvSpPr>
            <a:spLocks/>
          </p:cNvSpPr>
          <p:nvPr/>
        </p:nvSpPr>
        <p:spPr bwMode="gray">
          <a:xfrm>
            <a:off x="95250" y="6491288"/>
            <a:ext cx="8975725" cy="279400"/>
          </a:xfrm>
          <a:custGeom>
            <a:avLst/>
            <a:gdLst>
              <a:gd name="T0" fmla="*/ 0 w 5650"/>
              <a:gd name="T1" fmla="*/ 176 h 176"/>
              <a:gd name="T2" fmla="*/ 5650 w 5650"/>
              <a:gd name="T3" fmla="*/ 169 h 176"/>
              <a:gd name="T4" fmla="*/ 5646 w 5650"/>
              <a:gd name="T5" fmla="*/ 95 h 176"/>
              <a:gd name="T6" fmla="*/ 1478 w 5650"/>
              <a:gd name="T7" fmla="*/ 95 h 176"/>
              <a:gd name="T8" fmla="*/ 1317 w 5650"/>
              <a:gd name="T9" fmla="*/ 3 h 176"/>
              <a:gd name="T10" fmla="*/ 0 w 5650"/>
              <a:gd name="T11" fmla="*/ 0 h 176"/>
              <a:gd name="T12" fmla="*/ 0 w 5650"/>
              <a:gd name="T13" fmla="*/ 17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" name="Freeform 27" descr="Dark upward diagonal"/>
          <p:cNvSpPr>
            <a:spLocks/>
          </p:cNvSpPr>
          <p:nvPr/>
        </p:nvSpPr>
        <p:spPr bwMode="gray">
          <a:xfrm>
            <a:off x="92075" y="98425"/>
            <a:ext cx="8956675" cy="179388"/>
          </a:xfrm>
          <a:custGeom>
            <a:avLst/>
            <a:gdLst>
              <a:gd name="T0" fmla="*/ 0 w 5639"/>
              <a:gd name="T1" fmla="*/ 0 h 113"/>
              <a:gd name="T2" fmla="*/ 5582 w 5639"/>
              <a:gd name="T3" fmla="*/ 0 h 113"/>
              <a:gd name="T4" fmla="*/ 5639 w 5639"/>
              <a:gd name="T5" fmla="*/ 45 h 113"/>
              <a:gd name="T6" fmla="*/ 5636 w 5639"/>
              <a:gd name="T7" fmla="*/ 113 h 113"/>
              <a:gd name="T8" fmla="*/ 0 w 5639"/>
              <a:gd name="T9" fmla="*/ 113 h 113"/>
              <a:gd name="T10" fmla="*/ 0 w 5639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" name="Freeform 28"/>
          <p:cNvSpPr>
            <a:spLocks/>
          </p:cNvSpPr>
          <p:nvPr/>
        </p:nvSpPr>
        <p:spPr bwMode="gray">
          <a:xfrm>
            <a:off x="92075" y="307975"/>
            <a:ext cx="8955088" cy="938213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gray">
          <a:xfrm>
            <a:off x="92075" y="306388"/>
            <a:ext cx="8955088" cy="836612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 flipV="1">
            <a:off x="95250" y="6723063"/>
            <a:ext cx="8977313" cy="555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9" name="Freeform 35"/>
          <p:cNvSpPr>
            <a:spLocks/>
          </p:cNvSpPr>
          <p:nvPr/>
        </p:nvSpPr>
        <p:spPr bwMode="gray">
          <a:xfrm>
            <a:off x="6896100" y="1047750"/>
            <a:ext cx="2155825" cy="52388"/>
          </a:xfrm>
          <a:custGeom>
            <a:avLst/>
            <a:gdLst>
              <a:gd name="T0" fmla="*/ 0 w 1358"/>
              <a:gd name="T1" fmla="*/ 2 h 33"/>
              <a:gd name="T2" fmla="*/ 1358 w 1358"/>
              <a:gd name="T3" fmla="*/ 0 h 33"/>
              <a:gd name="T4" fmla="*/ 1356 w 1358"/>
              <a:gd name="T5" fmla="*/ 32 h 33"/>
              <a:gd name="T6" fmla="*/ 60 w 1358"/>
              <a:gd name="T7" fmla="*/ 33 h 33"/>
              <a:gd name="T8" fmla="*/ 0 w 1358"/>
              <a:gd name="T9" fmla="*/ 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38125"/>
            <a:ext cx="64770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38275"/>
            <a:ext cx="82296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311900"/>
            <a:ext cx="1712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323013"/>
            <a:ext cx="23114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323013"/>
            <a:ext cx="16160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fld id="{B50AA6E5-B486-498D-9B1F-076E4378AF3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54" name="Rectangle 30" descr="7"/>
          <p:cNvSpPr>
            <a:spLocks noChangeArrowheads="1"/>
          </p:cNvSpPr>
          <p:nvPr/>
        </p:nvSpPr>
        <p:spPr bwMode="gray">
          <a:xfrm>
            <a:off x="8245475" y="415925"/>
            <a:ext cx="534988" cy="546100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" name="Rectangle 31" descr="4"/>
          <p:cNvSpPr>
            <a:spLocks noChangeArrowheads="1"/>
          </p:cNvSpPr>
          <p:nvPr/>
        </p:nvSpPr>
        <p:spPr bwMode="gray">
          <a:xfrm>
            <a:off x="7620000" y="415925"/>
            <a:ext cx="534988" cy="546100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gray">
          <a:xfrm>
            <a:off x="7000875" y="415925"/>
            <a:ext cx="534988" cy="5461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4" grpId="0" animBg="1"/>
      <p:bldP spid="1055" grpId="0" animBg="1"/>
      <p:bldP spid="1060" grpId="0" animBg="1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357DA9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357DA9"/>
          </a:solidFill>
          <a:effectLst/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67744" y="2819400"/>
            <a:ext cx="6571456" cy="1470025"/>
          </a:xfrm>
        </p:spPr>
        <p:txBody>
          <a:bodyPr/>
          <a:lstStyle/>
          <a:p>
            <a:r>
              <a:rPr lang="zh-CN" altLang="en-US" sz="2600" dirty="0" smtClean="0">
                <a:solidFill>
                  <a:schemeClr val="tx2"/>
                </a:solidFill>
                <a:ea typeface="宋体" charset="-122"/>
              </a:rPr>
              <a:t>提摩太后书</a:t>
            </a:r>
            <a: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  <a:t>3</a:t>
            </a:r>
            <a:r>
              <a:rPr lang="zh-CN" altLang="en-US" sz="2600" dirty="0" smtClean="0">
                <a:solidFill>
                  <a:schemeClr val="tx2"/>
                </a:solidFill>
                <a:ea typeface="宋体" charset="-122"/>
              </a:rPr>
              <a:t>章</a:t>
            </a:r>
            <a: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  <a:t>10-17</a:t>
            </a:r>
            <a:r>
              <a:rPr lang="zh-CN" altLang="en-US" sz="2600" dirty="0" smtClean="0">
                <a:solidFill>
                  <a:schemeClr val="tx2"/>
                </a:solidFill>
                <a:ea typeface="宋体" charset="-122"/>
              </a:rPr>
              <a:t>节</a:t>
            </a:r>
            <a:r>
              <a:rPr lang="en-US" altLang="zh-CN" sz="2600" dirty="0">
                <a:solidFill>
                  <a:schemeClr val="tx2"/>
                </a:solidFill>
                <a:ea typeface="宋体" charset="-122"/>
              </a:rPr>
              <a:t/>
            </a:r>
            <a:br>
              <a:rPr lang="en-US" altLang="zh-CN" sz="2600" dirty="0">
                <a:solidFill>
                  <a:schemeClr val="tx2"/>
                </a:solidFill>
                <a:ea typeface="宋体" charset="-122"/>
              </a:rPr>
            </a:br>
            <a:r>
              <a:rPr lang="zh-CN" altLang="en-US" sz="5400" dirty="0">
                <a:solidFill>
                  <a:srgbClr val="0070C0"/>
                </a:solidFill>
                <a:ea typeface="宋体" charset="-122"/>
              </a:rPr>
              <a:t>坚守真</a:t>
            </a:r>
            <a:r>
              <a:rPr lang="zh-CN" altLang="en-US" sz="5400" dirty="0" smtClean="0">
                <a:solidFill>
                  <a:srgbClr val="0070C0"/>
                </a:solidFill>
                <a:ea typeface="宋体" charset="-122"/>
              </a:rPr>
              <a:t>道</a:t>
            </a:r>
            <a:endParaRPr lang="en-US" altLang="zh-CN" sz="5400" dirty="0">
              <a:solidFill>
                <a:srgbClr val="0070C0"/>
              </a:solidFill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2.</a:t>
            </a:r>
            <a:r>
              <a:rPr lang="zh-CN" altLang="en-US" sz="4000" dirty="0"/>
              <a:t>对圣经真理的</a:t>
            </a:r>
            <a:r>
              <a:rPr lang="zh-CN" altLang="en-US" sz="4000" dirty="0" smtClean="0"/>
              <a:t>尊重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v14-17</a:t>
            </a:r>
            <a:r>
              <a:rPr lang="zh-CN" altLang="en-US" sz="3200" dirty="0" smtClean="0"/>
              <a:t>）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en-US" altLang="zh-CN" dirty="0" smtClean="0"/>
              <a:t>2.3.</a:t>
            </a:r>
            <a:r>
              <a:rPr lang="zh-CN" altLang="en-US" dirty="0"/>
              <a:t>要将圣经真理存记在心（</a:t>
            </a:r>
            <a:r>
              <a:rPr lang="en-US" altLang="zh-CN" dirty="0"/>
              <a:t>v14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/>
              <a:t>V16a “</a:t>
            </a:r>
            <a:r>
              <a:rPr lang="zh-CN" altLang="en-US" dirty="0"/>
              <a:t>都是</a:t>
            </a:r>
            <a:r>
              <a:rPr lang="zh-CN" altLang="en-US" dirty="0" smtClean="0"/>
              <a:t>”</a:t>
            </a:r>
            <a:endParaRPr lang="en-US" altLang="zh-CN" dirty="0"/>
          </a:p>
          <a:p>
            <a:pPr lvl="2"/>
            <a:r>
              <a:rPr lang="en-US" altLang="zh-CN" dirty="0"/>
              <a:t>V16b “</a:t>
            </a:r>
            <a:r>
              <a:rPr lang="zh-CN" altLang="en-US" dirty="0"/>
              <a:t>默示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V16c “</a:t>
            </a:r>
            <a:r>
              <a:rPr lang="zh-CN" altLang="en-US" dirty="0" smtClean="0"/>
              <a:t>教训、</a:t>
            </a:r>
            <a:r>
              <a:rPr lang="zh-CN" altLang="en-US" dirty="0"/>
              <a:t>督</a:t>
            </a:r>
            <a:r>
              <a:rPr lang="zh-CN" altLang="en-US" dirty="0" smtClean="0"/>
              <a:t>责、</a:t>
            </a:r>
            <a:r>
              <a:rPr lang="zh-CN" altLang="en-US" dirty="0"/>
              <a:t>使人归正、教导人学义</a:t>
            </a:r>
            <a:r>
              <a:rPr lang="zh-CN" altLang="en-US" dirty="0" smtClean="0"/>
              <a:t>” </a:t>
            </a:r>
            <a:endParaRPr lang="en-US" altLang="zh-CN" dirty="0"/>
          </a:p>
          <a:p>
            <a:pPr lvl="2"/>
            <a:r>
              <a:rPr lang="en-US" altLang="zh-CN" dirty="0" smtClean="0"/>
              <a:t>V17a </a:t>
            </a:r>
            <a:r>
              <a:rPr lang="en-US" altLang="zh-CN" dirty="0"/>
              <a:t>“</a:t>
            </a:r>
            <a:r>
              <a:rPr lang="zh-CN" altLang="en-US" dirty="0"/>
              <a:t>得以完全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2"/>
            <a:r>
              <a:rPr lang="en-US" altLang="zh-CN" dirty="0"/>
              <a:t>V17b “</a:t>
            </a:r>
            <a:r>
              <a:rPr lang="zh-CN" altLang="en-US" dirty="0"/>
              <a:t>各样的善事”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6859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3. </a:t>
            </a:r>
            <a:r>
              <a:rPr lang="zh-CN" altLang="en-US" dirty="0" smtClean="0">
                <a:ea typeface="宋体" charset="-122"/>
              </a:rPr>
              <a:t>总结应用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pPr lvl="1"/>
            <a:r>
              <a:rPr lang="zh-CN" altLang="en-US" sz="2400" dirty="0" smtClean="0"/>
              <a:t>回顾</a:t>
            </a:r>
            <a:r>
              <a:rPr lang="zh-CN" altLang="en-US" sz="2400" dirty="0"/>
              <a:t>：</a:t>
            </a:r>
            <a:r>
              <a:rPr lang="zh-CN" altLang="en-US" sz="2400" dirty="0" smtClean="0"/>
              <a:t>保</a:t>
            </a:r>
            <a:r>
              <a:rPr lang="zh-CN" altLang="en-US" sz="2400" dirty="0"/>
              <a:t>罗再次激励提摩太坚守真道。 在末世危险日子中，坚守真道的要诀有两点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2"/>
            <a:r>
              <a:rPr lang="zh-CN" altLang="en-US" dirty="0"/>
              <a:t>第一是效法保罗在危难及逼迫中，仍然坚守职责，持定真道的榜样。</a:t>
            </a:r>
            <a:endParaRPr lang="en-US" altLang="zh-CN" dirty="0"/>
          </a:p>
          <a:p>
            <a:pPr lvl="2"/>
            <a:r>
              <a:rPr lang="zh-CN" altLang="en-US" dirty="0"/>
              <a:t>第二是要信守圣经的教导，装备自己，帮助别人</a:t>
            </a:r>
            <a:r>
              <a:rPr lang="zh-CN" altLang="en-US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应用和反思：</a:t>
            </a:r>
            <a:endParaRPr lang="en-US" altLang="zh-CN" sz="2400" dirty="0"/>
          </a:p>
          <a:p>
            <a:pPr lvl="2"/>
            <a:r>
              <a:rPr lang="zh-CN" altLang="en-US" dirty="0"/>
              <a:t>是否清楚使徒保罗的教训</a:t>
            </a:r>
            <a:r>
              <a:rPr lang="zh-CN" altLang="en-US" dirty="0" smtClean="0"/>
              <a:t>？</a:t>
            </a:r>
            <a:r>
              <a:rPr lang="zh-CN" altLang="en-US" dirty="0"/>
              <a:t>是否愿意</a:t>
            </a:r>
            <a:r>
              <a:rPr lang="zh-CN" altLang="en-US" dirty="0" smtClean="0"/>
              <a:t>服从？</a:t>
            </a:r>
            <a:endParaRPr lang="en-US" altLang="zh-CN" dirty="0" smtClean="0"/>
          </a:p>
          <a:p>
            <a:pPr lvl="2"/>
            <a:r>
              <a:rPr lang="zh-CN" altLang="en-US" dirty="0"/>
              <a:t>是否</a:t>
            </a:r>
            <a:r>
              <a:rPr lang="zh-CN" altLang="en-US" dirty="0" smtClean="0"/>
              <a:t>给福音朋友讲解</a:t>
            </a:r>
            <a:r>
              <a:rPr lang="zh-CN" altLang="en-US" dirty="0"/>
              <a:t>过圣经</a:t>
            </a:r>
            <a:r>
              <a:rPr lang="zh-CN" altLang="en-US" dirty="0" smtClean="0"/>
              <a:t>？查考</a:t>
            </a:r>
            <a:r>
              <a:rPr lang="en-US" altLang="zh-CN" dirty="0" smtClean="0"/>
              <a:t>-</a:t>
            </a:r>
            <a:r>
              <a:rPr lang="zh-CN" altLang="en-US" dirty="0" smtClean="0"/>
              <a:t>举例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应用</a:t>
            </a:r>
            <a:endParaRPr lang="en-US" altLang="zh-CN" dirty="0"/>
          </a:p>
          <a:p>
            <a:pPr lvl="2"/>
            <a:r>
              <a:rPr lang="zh-CN" altLang="en-US" dirty="0"/>
              <a:t>保罗的哪样品德最值得你学习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pPr lvl="2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90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dirty="0" smtClean="0">
                <a:solidFill>
                  <a:srgbClr val="0070C0"/>
                </a:solidFill>
                <a:ea typeface="宋体" charset="-122"/>
              </a:rPr>
              <a:t>谢谢大家</a:t>
            </a:r>
            <a:r>
              <a:rPr lang="en-US" altLang="zh-CN" sz="6000" dirty="0" smtClean="0">
                <a:solidFill>
                  <a:srgbClr val="0070C0"/>
                </a:solidFill>
                <a:ea typeface="宋体" charset="-122"/>
              </a:rPr>
              <a:t>!</a:t>
            </a:r>
            <a:endParaRPr lang="en-US" altLang="zh-CN" sz="6000" dirty="0">
              <a:solidFill>
                <a:srgbClr val="0070C0"/>
              </a:solidFill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引言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563640"/>
          </a:xfrm>
        </p:spPr>
        <p:txBody>
          <a:bodyPr/>
          <a:lstStyle/>
          <a:p>
            <a:r>
              <a:rPr lang="zh-CN" altLang="en-US" dirty="0"/>
              <a:t>美食</a:t>
            </a:r>
            <a:r>
              <a:rPr lang="zh-CN" altLang="en-US" dirty="0" smtClean="0"/>
              <a:t>公式</a:t>
            </a:r>
            <a:endParaRPr lang="en-US" altLang="zh-CN" dirty="0" smtClean="0"/>
          </a:p>
          <a:p>
            <a:pPr lvl="1"/>
            <a:r>
              <a:rPr lang="zh-CN" altLang="en-US" dirty="0"/>
              <a:t>高质量的食材 </a:t>
            </a:r>
            <a:r>
              <a:rPr lang="en-US" altLang="zh-CN" dirty="0"/>
              <a:t>+ </a:t>
            </a:r>
            <a:r>
              <a:rPr lang="zh-CN" altLang="en-US" dirty="0"/>
              <a:t>高水平的厨艺 </a:t>
            </a:r>
            <a:r>
              <a:rPr lang="en-US" altLang="zh-CN" dirty="0"/>
              <a:t>= </a:t>
            </a:r>
            <a:r>
              <a:rPr lang="zh-CN" altLang="en-US" dirty="0" smtClean="0"/>
              <a:t>美食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罗</a:t>
            </a:r>
            <a:r>
              <a:rPr lang="en-US" altLang="zh-CN" dirty="0" smtClean="0"/>
              <a:t>10:17</a:t>
            </a:r>
            <a:endParaRPr lang="en-US" altLang="zh-CN" dirty="0"/>
          </a:p>
          <a:p>
            <a:pPr lvl="1"/>
            <a:r>
              <a:rPr lang="zh-CN" altLang="en-US" dirty="0"/>
              <a:t>信道是从听道来的，听道是从基督的话来</a:t>
            </a:r>
            <a:r>
              <a:rPr lang="zh-CN" altLang="en-US" dirty="0" smtClean="0"/>
              <a:t>的</a:t>
            </a:r>
            <a:endParaRPr lang="zh-CN" altLang="en-US" dirty="0" smtClean="0"/>
          </a:p>
          <a:p>
            <a:pPr lvl="1"/>
            <a:r>
              <a:rPr lang="zh-CN" altLang="en-US" dirty="0"/>
              <a:t>圣经</a:t>
            </a:r>
            <a:r>
              <a:rPr lang="zh-CN" altLang="en-US" dirty="0" smtClean="0"/>
              <a:t>真理 </a:t>
            </a:r>
            <a:r>
              <a:rPr lang="en-US" altLang="zh-CN" dirty="0" smtClean="0"/>
              <a:t>+ </a:t>
            </a:r>
            <a:r>
              <a:rPr lang="zh-CN" altLang="en-US" dirty="0" smtClean="0"/>
              <a:t>使徒保罗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属灵美</a:t>
            </a:r>
            <a:r>
              <a:rPr lang="zh-CN" altLang="en-US" dirty="0"/>
              <a:t>食</a:t>
            </a:r>
            <a:endParaRPr lang="en-US" altLang="zh-CN" sz="2000" dirty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引言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）历史文化</a:t>
            </a:r>
            <a:r>
              <a:rPr lang="zh-CN" altLang="en-US" dirty="0" smtClean="0"/>
              <a:t>背景</a:t>
            </a:r>
            <a:endParaRPr lang="en-US" altLang="zh-CN" dirty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个地名</a:t>
            </a:r>
            <a:endParaRPr lang="en-US" altLang="zh-CN" sz="2000" dirty="0"/>
          </a:p>
          <a:p>
            <a:pPr lvl="2"/>
            <a:r>
              <a:rPr lang="zh-CN" altLang="en-US" dirty="0"/>
              <a:t>安提</a:t>
            </a:r>
            <a:r>
              <a:rPr lang="zh-CN" altLang="en-US" dirty="0" smtClean="0"/>
              <a:t>阿 </a:t>
            </a:r>
            <a:r>
              <a:rPr lang="en-US" altLang="zh-CN" dirty="0"/>
              <a:t>[</a:t>
            </a:r>
            <a:r>
              <a:rPr lang="zh-CN" altLang="en-US" dirty="0"/>
              <a:t>徒</a:t>
            </a:r>
            <a:r>
              <a:rPr lang="en-US" altLang="zh-CN" dirty="0"/>
              <a:t>13:13-52]</a:t>
            </a:r>
            <a:endParaRPr lang="en-US" altLang="zh-CN" dirty="0" smtClean="0"/>
          </a:p>
          <a:p>
            <a:pPr lvl="2"/>
            <a:r>
              <a:rPr lang="zh-CN" altLang="en-US" dirty="0"/>
              <a:t>以哥</a:t>
            </a:r>
            <a:r>
              <a:rPr lang="zh-CN" altLang="en-US" dirty="0" smtClean="0"/>
              <a:t>念 </a:t>
            </a:r>
            <a:r>
              <a:rPr lang="en-US" altLang="zh-CN" dirty="0"/>
              <a:t>[</a:t>
            </a:r>
            <a:r>
              <a:rPr lang="zh-CN" altLang="en-US" dirty="0"/>
              <a:t>徒</a:t>
            </a:r>
            <a:r>
              <a:rPr lang="en-US" altLang="zh-CN" dirty="0"/>
              <a:t>14:1-7]</a:t>
            </a:r>
            <a:endParaRPr lang="en-US" altLang="zh-CN" dirty="0" smtClean="0"/>
          </a:p>
          <a:p>
            <a:pPr lvl="2"/>
            <a:r>
              <a:rPr lang="zh-CN" altLang="en-US" dirty="0"/>
              <a:t>路司</a:t>
            </a:r>
            <a:r>
              <a:rPr lang="zh-CN" altLang="en-US" dirty="0" smtClean="0"/>
              <a:t>得 </a:t>
            </a:r>
            <a:r>
              <a:rPr lang="en-US" altLang="zh-CN" dirty="0"/>
              <a:t>[</a:t>
            </a:r>
            <a:r>
              <a:rPr lang="zh-CN" altLang="en-US" dirty="0"/>
              <a:t>徒</a:t>
            </a:r>
            <a:r>
              <a:rPr lang="en-US" altLang="zh-CN" dirty="0"/>
              <a:t>14:8-20]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</a:t>
            </a:r>
            <a:r>
              <a:rPr lang="zh-CN" altLang="en-US" dirty="0"/>
              <a:t>摩</a:t>
            </a:r>
            <a:r>
              <a:rPr lang="zh-CN" altLang="en-US" dirty="0" smtClean="0"/>
              <a:t>太是</a:t>
            </a:r>
            <a:r>
              <a:rPr lang="zh-CN" altLang="en-US" u="sng" dirty="0"/>
              <a:t>路司得</a:t>
            </a:r>
            <a:r>
              <a:rPr lang="zh-CN" altLang="en-US" dirty="0" smtClean="0"/>
              <a:t>人</a:t>
            </a:r>
            <a:endParaRPr lang="en-US" altLang="zh-CN" sz="2000" dirty="0"/>
          </a:p>
          <a:p>
            <a:pPr marL="914400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776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引言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）上下文</a:t>
            </a:r>
            <a:endParaRPr lang="en-US" altLang="zh-CN" dirty="0"/>
          </a:p>
          <a:p>
            <a:pPr lvl="1"/>
            <a:r>
              <a:rPr lang="zh-CN" altLang="en-US" dirty="0" smtClean="0"/>
              <a:t>上文</a:t>
            </a:r>
            <a:r>
              <a:rPr lang="zh-CN" altLang="en-US" dirty="0"/>
              <a:t>，保</a:t>
            </a:r>
            <a:r>
              <a:rPr lang="zh-CN" altLang="en-US" dirty="0"/>
              <a:t>罗提醒我们末世的危险：</a:t>
            </a:r>
            <a:endParaRPr lang="en-US" altLang="zh-CN" sz="2000" dirty="0" smtClean="0"/>
          </a:p>
          <a:p>
            <a:pPr lvl="2"/>
            <a:r>
              <a:rPr lang="zh-CN" altLang="en-US" dirty="0"/>
              <a:t>属世的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属灵的环境</a:t>
            </a:r>
            <a:endParaRPr lang="en-US" altLang="zh-CN" dirty="0" smtClean="0"/>
          </a:p>
          <a:p>
            <a:pPr lvl="1"/>
            <a:r>
              <a:rPr lang="zh-CN" altLang="en-US" dirty="0"/>
              <a:t>下文</a:t>
            </a:r>
            <a:r>
              <a:rPr lang="zh-CN" altLang="en-US" dirty="0" smtClean="0"/>
              <a:t>，提</a:t>
            </a:r>
            <a:r>
              <a:rPr lang="zh-CN" altLang="en-US" dirty="0" smtClean="0"/>
              <a:t>后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章最后的嘱咐</a:t>
            </a:r>
            <a:endParaRPr lang="en-US" altLang="zh-CN" dirty="0" smtClean="0"/>
          </a:p>
          <a:p>
            <a:pPr lvl="2"/>
            <a:r>
              <a:rPr lang="zh-CN" altLang="en-US" dirty="0"/>
              <a:t>保</a:t>
            </a:r>
            <a:r>
              <a:rPr lang="zh-CN" altLang="en-US" dirty="0" smtClean="0"/>
              <a:t>罗重申</a:t>
            </a:r>
            <a:r>
              <a:rPr lang="zh-CN" altLang="en-US" dirty="0"/>
              <a:t>大使命，不仅要坚守真道，更要把真道传出</a:t>
            </a:r>
            <a:r>
              <a:rPr lang="zh-CN" altLang="en-US" dirty="0" smtClean="0"/>
              <a:t>去</a:t>
            </a:r>
            <a:endParaRPr lang="en-US" altLang="zh-CN" dirty="0" smtClean="0"/>
          </a:p>
          <a:p>
            <a:pPr marL="457200" lvl="1" indent="457200">
              <a:lnSpc>
                <a:spcPct val="120000"/>
              </a:lnSpc>
              <a:buNone/>
            </a:pPr>
            <a:endParaRPr lang="en-US" altLang="zh-CN" sz="2000" dirty="0" smtClean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662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大纲</a:t>
            </a:r>
            <a:endParaRPr lang="en-US" altLang="zh-CN" dirty="0">
              <a:ea typeface="宋体" charset="-122"/>
            </a:endParaRP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1927225" y="3460750"/>
            <a:ext cx="5311775" cy="688975"/>
            <a:chOff x="720" y="1392"/>
            <a:chExt cx="4058" cy="480"/>
          </a:xfrm>
        </p:grpSpPr>
        <p:sp>
          <p:nvSpPr>
            <p:cNvPr id="7172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74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5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1927225" y="4325938"/>
            <a:ext cx="5311775" cy="688975"/>
            <a:chOff x="720" y="1392"/>
            <a:chExt cx="4058" cy="480"/>
          </a:xfrm>
        </p:grpSpPr>
        <p:sp>
          <p:nvSpPr>
            <p:cNvPr id="7177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78" name="Group 1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79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0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1927225" y="5183188"/>
            <a:ext cx="5311775" cy="688975"/>
            <a:chOff x="720" y="1392"/>
            <a:chExt cx="4058" cy="480"/>
          </a:xfrm>
        </p:grpSpPr>
        <p:sp>
          <p:nvSpPr>
            <p:cNvPr id="7182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83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84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5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86" name="Group 18"/>
          <p:cNvGrpSpPr>
            <a:grpSpLocks/>
          </p:cNvGrpSpPr>
          <p:nvPr/>
        </p:nvGrpSpPr>
        <p:grpSpPr bwMode="auto">
          <a:xfrm>
            <a:off x="1927225" y="2597150"/>
            <a:ext cx="5311775" cy="688975"/>
            <a:chOff x="720" y="1392"/>
            <a:chExt cx="4058" cy="480"/>
          </a:xfrm>
        </p:grpSpPr>
        <p:sp>
          <p:nvSpPr>
            <p:cNvPr id="7187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88" name="Group 2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89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0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191" name="Text Box 23"/>
          <p:cNvSpPr txBox="1">
            <a:spLocks noChangeArrowheads="1"/>
          </p:cNvSpPr>
          <p:nvPr/>
        </p:nvSpPr>
        <p:spPr bwMode="white">
          <a:xfrm>
            <a:off x="2393950" y="271145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引言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    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white">
          <a:xfrm>
            <a:off x="2405063" y="3568700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1. 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对使徒教训的服从（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v10-13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）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white">
          <a:xfrm>
            <a:off x="2405062" y="4427538"/>
            <a:ext cx="46872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2</a:t>
            </a:r>
            <a:r>
              <a:rPr lang="en-US" altLang="zh-CN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. 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对圣经真理的尊重（</a:t>
            </a:r>
            <a:r>
              <a:rPr lang="en-US" altLang="zh-CN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v14-17 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white">
          <a:xfrm>
            <a:off x="2405063" y="5275263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3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.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 总结应用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pic>
        <p:nvPicPr>
          <p:cNvPr id="7195" name="Picture 27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27200" y="5146675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6" name="Picture 28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43075" y="4300538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7" name="Picture 29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43075" y="3449638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8" name="Picture 30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31963" y="2592388"/>
            <a:ext cx="792162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5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1</a:t>
            </a:r>
            <a:r>
              <a:rPr lang="en-US" altLang="zh-CN" sz="4000" dirty="0" smtClean="0">
                <a:ea typeface="宋体" charset="-122"/>
              </a:rPr>
              <a:t>.</a:t>
            </a:r>
            <a:r>
              <a:rPr lang="zh-CN" altLang="en-US" sz="4000" dirty="0"/>
              <a:t>对使徒教训的服从</a:t>
            </a:r>
            <a:r>
              <a:rPr lang="zh-CN" altLang="en-US" sz="3200" dirty="0"/>
              <a:t>（</a:t>
            </a:r>
            <a:r>
              <a:rPr lang="en-US" altLang="zh-CN" sz="3200" dirty="0"/>
              <a:t>v10-13</a:t>
            </a:r>
            <a:r>
              <a:rPr lang="zh-CN" altLang="en-US" sz="3200" dirty="0" smtClean="0"/>
              <a:t>）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en-US" altLang="zh-CN" dirty="0" smtClean="0"/>
              <a:t>1.1.</a:t>
            </a:r>
            <a:r>
              <a:rPr lang="zh-CN" altLang="en-US" dirty="0"/>
              <a:t>使徒的教训和品德（</a:t>
            </a:r>
            <a:r>
              <a:rPr lang="en-US" altLang="zh-CN" dirty="0" smtClean="0"/>
              <a:t>v10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 smtClean="0"/>
              <a:t>）</a:t>
            </a:r>
            <a:r>
              <a:rPr lang="zh-CN" altLang="en-US" dirty="0"/>
              <a:t>保罗的</a:t>
            </a:r>
            <a:r>
              <a:rPr lang="zh-CN" altLang="en-US" dirty="0" smtClean="0"/>
              <a:t>教训</a:t>
            </a:r>
            <a:endParaRPr lang="en-US" altLang="zh-CN" sz="2000" dirty="0"/>
          </a:p>
          <a:p>
            <a:pPr lvl="2"/>
            <a:r>
              <a:rPr lang="zh-CN" altLang="en-US" dirty="0"/>
              <a:t>帖前</a:t>
            </a:r>
            <a:r>
              <a:rPr lang="en-US" altLang="zh-CN" dirty="0" smtClean="0"/>
              <a:t>2:3-4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r>
              <a:rPr lang="zh-CN" altLang="en-US" dirty="0"/>
              <a:t>保罗</a:t>
            </a:r>
            <a:r>
              <a:rPr lang="zh-CN" altLang="en-US" dirty="0" smtClean="0"/>
              <a:t>的品行</a:t>
            </a:r>
            <a:endParaRPr lang="en-US" altLang="zh-CN" sz="2000" dirty="0"/>
          </a:p>
          <a:p>
            <a:pPr lvl="2"/>
            <a:r>
              <a:rPr lang="zh-CN" altLang="en-US" dirty="0"/>
              <a:t>帖前</a:t>
            </a:r>
            <a:r>
              <a:rPr lang="en-US" altLang="zh-CN" dirty="0" smtClean="0"/>
              <a:t>2:9-10</a:t>
            </a:r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）</a:t>
            </a:r>
            <a:r>
              <a:rPr lang="zh-CN" altLang="en-US" dirty="0"/>
              <a:t>保罗</a:t>
            </a:r>
            <a:r>
              <a:rPr lang="zh-CN" altLang="en-US" dirty="0" smtClean="0"/>
              <a:t>的志向 </a:t>
            </a:r>
            <a:r>
              <a:rPr lang="en-US" altLang="zh-CN" dirty="0" smtClean="0"/>
              <a:t>(purpose) </a:t>
            </a:r>
            <a:endParaRPr lang="en-US" altLang="zh-CN" sz="2000" dirty="0" smtClean="0"/>
          </a:p>
          <a:p>
            <a:pPr lvl="2"/>
            <a:r>
              <a:rPr lang="zh-CN" altLang="en-US" dirty="0"/>
              <a:t>林前</a:t>
            </a:r>
            <a:r>
              <a:rPr lang="en-US" altLang="zh-CN" dirty="0" smtClean="0"/>
              <a:t>2:2	</a:t>
            </a:r>
            <a:r>
              <a:rPr lang="zh-CN" altLang="en-US" dirty="0" smtClean="0"/>
              <a:t>林</a:t>
            </a:r>
            <a:r>
              <a:rPr lang="zh-CN" altLang="en-US" dirty="0"/>
              <a:t>后</a:t>
            </a:r>
            <a:r>
              <a:rPr lang="en-US" altLang="zh-CN" dirty="0" smtClean="0"/>
              <a:t>5:9</a:t>
            </a:r>
          </a:p>
        </p:txBody>
      </p:sp>
    </p:spTree>
    <p:extLst>
      <p:ext uri="{BB962C8B-B14F-4D97-AF65-F5344CB8AC3E}">
        <p14:creationId xmlns:p14="http://schemas.microsoft.com/office/powerpoint/2010/main" val="60248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1</a:t>
            </a:r>
            <a:r>
              <a:rPr lang="en-US" altLang="zh-CN" sz="4000" dirty="0" smtClean="0">
                <a:ea typeface="宋体" charset="-122"/>
              </a:rPr>
              <a:t>.</a:t>
            </a:r>
            <a:r>
              <a:rPr lang="zh-CN" altLang="en-US" sz="4000" dirty="0"/>
              <a:t>对使徒教训的服从</a:t>
            </a:r>
            <a:r>
              <a:rPr lang="zh-CN" altLang="en-US" sz="3200" dirty="0"/>
              <a:t>（</a:t>
            </a:r>
            <a:r>
              <a:rPr lang="en-US" altLang="zh-CN" sz="3200" dirty="0"/>
              <a:t>v10-13</a:t>
            </a:r>
            <a:r>
              <a:rPr lang="zh-CN" altLang="en-US" sz="3200" dirty="0" smtClean="0"/>
              <a:t>）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en-US" altLang="zh-CN" dirty="0" smtClean="0"/>
              <a:t>1.1.</a:t>
            </a:r>
            <a:r>
              <a:rPr lang="zh-CN" altLang="en-US" dirty="0"/>
              <a:t>使徒的教训和品德（</a:t>
            </a:r>
            <a:r>
              <a:rPr lang="en-US" altLang="zh-CN" dirty="0" smtClean="0"/>
              <a:t>v10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en-US" altLang="zh-CN" dirty="0" smtClean="0"/>
              <a:t>d</a:t>
            </a:r>
            <a:r>
              <a:rPr lang="zh-CN" altLang="en-US" dirty="0" smtClean="0"/>
              <a:t>）</a:t>
            </a:r>
            <a:r>
              <a:rPr lang="zh-CN" altLang="en-US" dirty="0"/>
              <a:t>保罗</a:t>
            </a:r>
            <a:r>
              <a:rPr lang="zh-CN" altLang="en-US" dirty="0" smtClean="0"/>
              <a:t>的</a:t>
            </a:r>
            <a:r>
              <a:rPr lang="zh-CN" altLang="en-US" dirty="0"/>
              <a:t>信心</a:t>
            </a:r>
            <a:endParaRPr lang="en-US" altLang="zh-CN" sz="2000" dirty="0"/>
          </a:p>
          <a:p>
            <a:pPr lvl="2"/>
            <a:r>
              <a:rPr lang="zh-CN" altLang="en-US" dirty="0"/>
              <a:t>帖前</a:t>
            </a:r>
            <a:r>
              <a:rPr lang="en-US" altLang="zh-CN" dirty="0" smtClean="0"/>
              <a:t>1:5	</a:t>
            </a:r>
            <a:r>
              <a:rPr lang="zh-CN" altLang="en-US" dirty="0" smtClean="0"/>
              <a:t>徒</a:t>
            </a:r>
            <a:r>
              <a:rPr lang="en-US" altLang="zh-CN" dirty="0"/>
              <a:t>27:25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</a:t>
            </a:r>
            <a:r>
              <a:rPr lang="zh-CN" altLang="en-US" dirty="0" smtClean="0"/>
              <a:t>）</a:t>
            </a:r>
            <a:r>
              <a:rPr lang="zh-CN" altLang="en-US" dirty="0"/>
              <a:t>保罗</a:t>
            </a:r>
            <a:r>
              <a:rPr lang="zh-CN" altLang="en-US" dirty="0" smtClean="0"/>
              <a:t>的</a:t>
            </a:r>
            <a:r>
              <a:rPr lang="zh-CN" altLang="en-US" dirty="0"/>
              <a:t>宽容</a:t>
            </a:r>
            <a:endParaRPr lang="en-US" altLang="zh-CN" sz="2000" dirty="0"/>
          </a:p>
          <a:p>
            <a:pPr lvl="2"/>
            <a:r>
              <a:rPr lang="zh-CN" altLang="en-US" dirty="0"/>
              <a:t>腓</a:t>
            </a:r>
            <a:r>
              <a:rPr lang="en-US" altLang="zh-CN" dirty="0"/>
              <a:t>1:15-18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</a:t>
            </a:r>
            <a:r>
              <a:rPr lang="zh-CN" altLang="en-US" dirty="0" smtClean="0"/>
              <a:t>）</a:t>
            </a:r>
            <a:r>
              <a:rPr lang="zh-CN" altLang="en-US" dirty="0"/>
              <a:t>保罗</a:t>
            </a:r>
            <a:r>
              <a:rPr lang="zh-CN" altLang="en-US" dirty="0" smtClean="0"/>
              <a:t>的</a:t>
            </a:r>
            <a:r>
              <a:rPr lang="zh-CN" altLang="en-US" dirty="0"/>
              <a:t>爱心</a:t>
            </a:r>
            <a:endParaRPr lang="en-US" altLang="zh-CN" sz="2000" dirty="0" smtClean="0"/>
          </a:p>
          <a:p>
            <a:pPr lvl="2"/>
            <a:r>
              <a:rPr lang="zh-CN" altLang="en-US" dirty="0"/>
              <a:t>罗</a:t>
            </a:r>
            <a:r>
              <a:rPr lang="en-US" altLang="zh-CN" dirty="0" smtClean="0"/>
              <a:t>9:1-3</a:t>
            </a:r>
            <a:r>
              <a:rPr lang="en-US" altLang="zh-CN" dirty="0"/>
              <a:t>	</a:t>
            </a:r>
            <a:r>
              <a:rPr lang="zh-CN" altLang="en-US" dirty="0" smtClean="0"/>
              <a:t>门</a:t>
            </a:r>
            <a:r>
              <a:rPr lang="en-US" altLang="zh-CN" dirty="0"/>
              <a:t>1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/>
              <a:t>f</a:t>
            </a:r>
            <a:r>
              <a:rPr lang="zh-CN" altLang="en-US" dirty="0"/>
              <a:t>）保罗</a:t>
            </a:r>
            <a:r>
              <a:rPr lang="zh-CN" altLang="en-US" dirty="0" smtClean="0"/>
              <a:t>的</a:t>
            </a:r>
            <a:r>
              <a:rPr lang="zh-CN" altLang="en-US" dirty="0"/>
              <a:t>忍耐</a:t>
            </a:r>
            <a:endParaRPr lang="en-US" altLang="zh-CN" sz="2000" dirty="0"/>
          </a:p>
          <a:p>
            <a:pPr lvl="2"/>
            <a:r>
              <a:rPr lang="zh-CN" altLang="en-US" dirty="0"/>
              <a:t>林后</a:t>
            </a:r>
            <a:r>
              <a:rPr lang="en-US" altLang="zh-CN" dirty="0"/>
              <a:t>12:12	</a:t>
            </a:r>
            <a:r>
              <a:rPr lang="zh-CN" altLang="en-US" dirty="0"/>
              <a:t>林后</a:t>
            </a:r>
            <a:r>
              <a:rPr lang="en-US" altLang="zh-CN" dirty="0" smtClean="0"/>
              <a:t>11:23-25</a:t>
            </a: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064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1</a:t>
            </a:r>
            <a:r>
              <a:rPr lang="en-US" altLang="zh-CN" sz="4000" dirty="0" smtClean="0">
                <a:ea typeface="宋体" charset="-122"/>
              </a:rPr>
              <a:t>.</a:t>
            </a:r>
            <a:r>
              <a:rPr lang="zh-CN" altLang="en-US" sz="4000" dirty="0"/>
              <a:t>对使徒教训的服从</a:t>
            </a:r>
            <a:r>
              <a:rPr lang="zh-CN" altLang="en-US" sz="3200" dirty="0"/>
              <a:t>（</a:t>
            </a:r>
            <a:r>
              <a:rPr lang="en-US" altLang="zh-CN" sz="3200" dirty="0"/>
              <a:t>v10-13</a:t>
            </a:r>
            <a:r>
              <a:rPr lang="zh-CN" altLang="en-US" sz="3200" dirty="0" smtClean="0"/>
              <a:t>）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en-US" altLang="zh-CN" dirty="0" smtClean="0"/>
              <a:t>1.2. </a:t>
            </a:r>
            <a:r>
              <a:rPr lang="zh-CN" altLang="en-US" dirty="0" smtClean="0"/>
              <a:t>使徒</a:t>
            </a:r>
            <a:r>
              <a:rPr lang="zh-CN" altLang="en-US" dirty="0"/>
              <a:t>所受的苦难（</a:t>
            </a:r>
            <a:r>
              <a:rPr lang="en-US" altLang="zh-CN" dirty="0"/>
              <a:t>v11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1.3. </a:t>
            </a:r>
            <a:r>
              <a:rPr lang="zh-CN" altLang="en-US" dirty="0"/>
              <a:t>如何回应使徒的教训（</a:t>
            </a:r>
            <a:r>
              <a:rPr lang="en-US" altLang="zh-CN" dirty="0"/>
              <a:t>v12-13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）遵循使徒的</a:t>
            </a:r>
            <a:r>
              <a:rPr lang="zh-CN" altLang="en-US" dirty="0" smtClean="0"/>
              <a:t>教训</a:t>
            </a:r>
            <a:endParaRPr lang="en-US" altLang="zh-CN" sz="2000" dirty="0"/>
          </a:p>
          <a:p>
            <a:pPr lvl="2"/>
            <a:r>
              <a:rPr lang="pt-BR" altLang="zh-CN" dirty="0"/>
              <a:t>V12a “</a:t>
            </a:r>
            <a:r>
              <a:rPr lang="zh-CN" altLang="pt-BR" dirty="0"/>
              <a:t>敬虔度日</a:t>
            </a:r>
            <a:r>
              <a:rPr lang="zh-CN" altLang="pt-BR" dirty="0" smtClean="0"/>
              <a:t>”</a:t>
            </a:r>
            <a:endParaRPr lang="en-US" altLang="zh-CN" dirty="0" smtClean="0"/>
          </a:p>
          <a:p>
            <a:pPr lvl="2"/>
            <a:r>
              <a:rPr lang="en-US" altLang="zh-CN" dirty="0"/>
              <a:t>V12b “</a:t>
            </a:r>
            <a:r>
              <a:rPr lang="zh-CN" altLang="en-US" dirty="0"/>
              <a:t>凡立志</a:t>
            </a:r>
            <a:r>
              <a:rPr lang="en-US" altLang="zh-CN" dirty="0"/>
              <a:t>……</a:t>
            </a:r>
            <a:r>
              <a:rPr lang="zh-CN" altLang="en-US" dirty="0"/>
              <a:t>也都要受逼迫”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/>
              <a:t>）拒绝使徒</a:t>
            </a:r>
            <a:r>
              <a:rPr lang="zh-CN" altLang="en-US" dirty="0" smtClean="0"/>
              <a:t>的</a:t>
            </a:r>
            <a:r>
              <a:rPr lang="zh-CN" altLang="en-US" dirty="0"/>
              <a:t>教训</a:t>
            </a:r>
            <a:endParaRPr lang="en-US" altLang="zh-CN" sz="2000" dirty="0"/>
          </a:p>
          <a:p>
            <a:pPr lvl="2"/>
            <a:r>
              <a:rPr lang="en-US" altLang="zh-CN" dirty="0"/>
              <a:t>V13a “</a:t>
            </a:r>
            <a:r>
              <a:rPr lang="zh-CN" altLang="en-US" dirty="0"/>
              <a:t>只是</a:t>
            </a:r>
            <a:r>
              <a:rPr lang="en-US" altLang="zh-CN" dirty="0"/>
              <a:t>……” </a:t>
            </a:r>
            <a:endParaRPr lang="en-US" altLang="zh-CN" dirty="0" smtClean="0"/>
          </a:p>
          <a:p>
            <a:pPr lvl="2"/>
            <a:r>
              <a:rPr lang="en-US" altLang="zh-CN" dirty="0"/>
              <a:t>V13b “</a:t>
            </a:r>
            <a:r>
              <a:rPr lang="zh-CN" altLang="en-US" dirty="0"/>
              <a:t>越久越恶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2"/>
            <a:r>
              <a:rPr lang="en-US" altLang="zh-CN" dirty="0"/>
              <a:t>V13c “</a:t>
            </a:r>
            <a:r>
              <a:rPr lang="zh-CN" altLang="en-US" dirty="0"/>
              <a:t>欺哄人也被人欺哄”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6180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2.</a:t>
            </a:r>
            <a:r>
              <a:rPr lang="zh-CN" altLang="en-US" sz="4000" dirty="0"/>
              <a:t>对圣经真理的</a:t>
            </a:r>
            <a:r>
              <a:rPr lang="zh-CN" altLang="en-US" sz="4000" dirty="0" smtClean="0"/>
              <a:t>尊重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v14-17</a:t>
            </a:r>
            <a:r>
              <a:rPr lang="zh-CN" altLang="en-US" sz="3200" dirty="0" smtClean="0"/>
              <a:t>）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en-US" altLang="zh-CN" dirty="0" smtClean="0"/>
              <a:t>2.1.</a:t>
            </a:r>
            <a:r>
              <a:rPr lang="zh-CN" altLang="en-US" dirty="0"/>
              <a:t>要将圣经真理存记在心（</a:t>
            </a:r>
            <a:r>
              <a:rPr lang="en-US" altLang="zh-CN" dirty="0"/>
              <a:t>v14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/>
              <a:t>V14a“</a:t>
            </a:r>
            <a:r>
              <a:rPr lang="zh-CN" altLang="en-US" dirty="0"/>
              <a:t>你所学习的，所确信的</a:t>
            </a:r>
            <a:r>
              <a:rPr lang="zh-CN" altLang="en-US" dirty="0" smtClean="0"/>
              <a:t>”</a:t>
            </a:r>
            <a:endParaRPr lang="en-US" altLang="zh-CN" dirty="0"/>
          </a:p>
          <a:p>
            <a:pPr lvl="2"/>
            <a:r>
              <a:rPr lang="en-US" altLang="zh-CN" dirty="0"/>
              <a:t>V14b“</a:t>
            </a:r>
            <a:r>
              <a:rPr lang="zh-CN" altLang="en-US" dirty="0"/>
              <a:t>谁</a:t>
            </a:r>
            <a:r>
              <a:rPr lang="zh-CN" altLang="en-US" dirty="0" smtClean="0"/>
              <a:t>” </a:t>
            </a:r>
            <a:endParaRPr lang="en-US" altLang="zh-CN" dirty="0" smtClean="0"/>
          </a:p>
          <a:p>
            <a:r>
              <a:rPr lang="en-US" altLang="zh-CN" dirty="0" smtClean="0"/>
              <a:t>2.2. </a:t>
            </a:r>
            <a:r>
              <a:rPr lang="zh-CN" altLang="en-US" dirty="0" smtClean="0"/>
              <a:t>承认</a:t>
            </a:r>
            <a:r>
              <a:rPr lang="zh-CN" altLang="en-US" dirty="0"/>
              <a:t>圣经能使人有得救的智慧</a:t>
            </a:r>
            <a:r>
              <a:rPr lang="zh-CN" altLang="en-US" sz="2400" dirty="0"/>
              <a:t>（</a:t>
            </a:r>
            <a:r>
              <a:rPr lang="en-US" altLang="zh-CN" sz="2400" dirty="0"/>
              <a:t>v15</a:t>
            </a:r>
            <a:r>
              <a:rPr lang="zh-CN" altLang="en-US" sz="2400" dirty="0" smtClean="0"/>
              <a:t>）</a:t>
            </a:r>
            <a:endParaRPr lang="en-US" altLang="zh-CN" sz="2400" dirty="0"/>
          </a:p>
          <a:p>
            <a:pPr lvl="2"/>
            <a:r>
              <a:rPr lang="en-US" altLang="zh-CN" dirty="0" smtClean="0"/>
              <a:t>V15a </a:t>
            </a:r>
            <a:r>
              <a:rPr lang="en-US" altLang="zh-CN" dirty="0"/>
              <a:t>“</a:t>
            </a:r>
            <a:r>
              <a:rPr lang="zh-CN" altLang="en-US" dirty="0"/>
              <a:t>从小明白圣经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应用：</a:t>
            </a:r>
            <a:r>
              <a:rPr lang="zh-CN" altLang="en-US" dirty="0"/>
              <a:t>儿童主日</a:t>
            </a:r>
            <a:r>
              <a:rPr lang="zh-CN" altLang="en-US" dirty="0" smtClean="0"/>
              <a:t>学 </a:t>
            </a:r>
            <a:endParaRPr lang="en-US" altLang="zh-CN" dirty="0" smtClean="0"/>
          </a:p>
          <a:p>
            <a:pPr lvl="2"/>
            <a:r>
              <a:rPr lang="en-US" altLang="zh-CN" dirty="0"/>
              <a:t>V15b “</a:t>
            </a:r>
            <a:r>
              <a:rPr lang="zh-CN" altLang="en-US" dirty="0"/>
              <a:t>这圣经能使人因信基督耶稣有得救的智慧</a:t>
            </a:r>
            <a:r>
              <a:rPr lang="zh-CN" altLang="en-US" dirty="0" smtClean="0"/>
              <a:t>”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8627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查经-马和角的异象-亚1">
  <a:themeElements>
    <a:clrScheme name="Default Design 3">
      <a:dk1>
        <a:srgbClr val="808080"/>
      </a:dk1>
      <a:lt1>
        <a:srgbClr val="DDE89A"/>
      </a:lt1>
      <a:dk2>
        <a:srgbClr val="329A2A"/>
      </a:dk2>
      <a:lt2>
        <a:srgbClr val="185E25"/>
      </a:lt2>
      <a:accent1>
        <a:srgbClr val="80CB35"/>
      </a:accent1>
      <a:accent2>
        <a:srgbClr val="518CD3"/>
      </a:accent2>
      <a:accent3>
        <a:srgbClr val="ADCAAC"/>
      </a:accent3>
      <a:accent4>
        <a:srgbClr val="BDC683"/>
      </a:accent4>
      <a:accent5>
        <a:srgbClr val="C0E2AE"/>
      </a:accent5>
      <a:accent6>
        <a:srgbClr val="497EBF"/>
      </a:accent6>
      <a:hlink>
        <a:srgbClr val="E15D7C"/>
      </a:hlink>
      <a:folHlink>
        <a:srgbClr val="DB915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查经-马和角的异象-亚1</Template>
  <TotalTime>801</TotalTime>
  <Words>785</Words>
  <Application>Microsoft Office PowerPoint</Application>
  <PresentationFormat>全屏显示(4:3)</PresentationFormat>
  <Paragraphs>168</Paragraphs>
  <Slides>12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查经-马和角的异象-亚1</vt:lpstr>
      <vt:lpstr>提摩太后书3章10-17节 坚守真道</vt:lpstr>
      <vt:lpstr>引言</vt:lpstr>
      <vt:lpstr>引言</vt:lpstr>
      <vt:lpstr>引言</vt:lpstr>
      <vt:lpstr>大纲</vt:lpstr>
      <vt:lpstr>1.对使徒教训的服从（v10-13）</vt:lpstr>
      <vt:lpstr>1.对使徒教训的服从（v10-13）</vt:lpstr>
      <vt:lpstr>1.对使徒教训的服从（v10-13）</vt:lpstr>
      <vt:lpstr>2.对圣经真理的尊重（v14-17）</vt:lpstr>
      <vt:lpstr>2.对圣经真理的尊重（v14-17）</vt:lpstr>
      <vt:lpstr>3. 总结应用</vt:lpstr>
      <vt:lpstr>谢谢大家!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liuss</dc:creator>
  <cp:lastModifiedBy>Sixthlab</cp:lastModifiedBy>
  <cp:revision>274</cp:revision>
  <dcterms:created xsi:type="dcterms:W3CDTF">2016-03-12T08:06:17Z</dcterms:created>
  <dcterms:modified xsi:type="dcterms:W3CDTF">2016-10-13T08:38:07Z</dcterms:modified>
</cp:coreProperties>
</file>