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1" r:id="rId3"/>
    <p:sldId id="346" r:id="rId4"/>
    <p:sldId id="292" r:id="rId5"/>
    <p:sldId id="347" r:id="rId6"/>
    <p:sldId id="348" r:id="rId7"/>
    <p:sldId id="337" r:id="rId8"/>
    <p:sldId id="349" r:id="rId9"/>
    <p:sldId id="350" r:id="rId10"/>
    <p:sldId id="303" r:id="rId11"/>
    <p:sldId id="28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DA9"/>
    <a:srgbClr val="FF9900"/>
    <a:srgbClr val="C5C5C5"/>
    <a:srgbClr val="C0C0C0"/>
    <a:srgbClr val="DDDDDD"/>
    <a:srgbClr val="333333"/>
    <a:srgbClr val="FFFFFF"/>
    <a:srgbClr val="70A8D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75375" autoAdjust="0"/>
  </p:normalViewPr>
  <p:slideViewPr>
    <p:cSldViewPr>
      <p:cViewPr>
        <p:scale>
          <a:sx n="66" d="100"/>
          <a:sy n="66" d="100"/>
        </p:scale>
        <p:origin x="72" y="9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212CDC-BBBD-47F2-BD0A-0380DC6269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50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62953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　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）上下文</a:t>
            </a:r>
          </a:p>
          <a:p>
            <a:r>
              <a:rPr lang="zh-CN" altLang="en-US" dirty="0" smtClean="0"/>
              <a:t>　　　下文，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AE26F59C-3411-46F5-BBE5-F5D1585095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nimBg="1"/>
      <p:bldP spid="3128" grpId="0" animBg="1"/>
      <p:bldP spid="3099" grpId="0" animBg="1"/>
      <p:bldP spid="3100" grpId="0" animBg="1"/>
      <p:bldP spid="3105" grpId="0" animBg="1"/>
      <p:bldP spid="3109" grpId="0" animBg="1"/>
      <p:bldP spid="3121" grpId="0" animBg="1"/>
      <p:bldP spid="3074" grpId="0"/>
      <p:bldP spid="31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8B-602D-48EA-9324-BEC649946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376325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1F0E6-BDF5-4A2E-8151-29730E6D63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343189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F3613DB7-EBF6-45A7-9245-B5A04003C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48891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BA65DC7-1971-4696-A32B-4086FDC72B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6270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5970288-5464-4AAB-B2A5-DD32EB6F2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373900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30A47AE5-DE0B-4B64-8B63-7C6EB95791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50597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E492A-EB21-4417-816A-264454D7AF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536430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9D79-7BD0-43A7-994F-021D0974C0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31288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9CAB-44E1-41A7-82E9-DBEAC3E602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36502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B0B48-FED5-4F2B-9225-396F98B0F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18482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84003-0CCB-4660-B0A5-802C4EFE5C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670940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A8FB-5CBF-49ED-8467-FA1B58F5B8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028527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1355-6374-4864-83DF-EBCF870CC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750718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701A6-E434-434F-B92E-D0DDD7DB7C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454785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7115196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50AA6E5-B486-498D-9B1F-076E4378AF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4" grpId="0" animBg="1"/>
      <p:bldP spid="1055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57DA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57DA9"/>
          </a:solidFill>
          <a:effectLst/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53434" y="2819400"/>
            <a:ext cx="5518966" cy="1470025"/>
          </a:xfrm>
        </p:spPr>
        <p:txBody>
          <a:bodyPr/>
          <a:lstStyle/>
          <a:p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加拉太书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3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章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1-9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节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/>
            </a:r>
            <a:b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因信称义的证据</a:t>
            </a:r>
            <a: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</a:br>
            <a:r>
              <a:rPr lang="en-US" altLang="zh-CN" sz="2400" dirty="0" smtClean="0">
                <a:solidFill>
                  <a:srgbClr val="0070C0"/>
                </a:solidFill>
                <a:ea typeface="宋体" charset="-122"/>
              </a:rPr>
              <a:t>2017-9-21</a:t>
            </a:r>
            <a:endParaRPr lang="en-US" altLang="zh-CN" sz="54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总结应用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57298"/>
            <a:ext cx="7467600" cy="4880014"/>
          </a:xfrm>
        </p:spPr>
        <p:txBody>
          <a:bodyPr/>
          <a:lstStyle/>
          <a:p>
            <a:pPr lvl="1"/>
            <a:r>
              <a:rPr lang="en-US" altLang="zh-CN" sz="2400" dirty="0" smtClean="0"/>
              <a:t>3</a:t>
            </a:r>
            <a:r>
              <a:rPr lang="zh-CN" altLang="en-US" sz="2400" dirty="0" smtClean="0"/>
              <a:t>组问题作为线索：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一节和三节中保罗为什么责备加拉太人无知？</a:t>
            </a:r>
          </a:p>
          <a:p>
            <a:pPr lvl="2"/>
            <a:r>
              <a:rPr lang="zh-CN" altLang="en-US" sz="2000" dirty="0" smtClean="0"/>
              <a:t>第三节以反问的方式表明人无法“靠肉身成全”，肉身指什么？成全什么？</a:t>
            </a:r>
          </a:p>
          <a:p>
            <a:pPr lvl="2"/>
            <a:r>
              <a:rPr lang="zh-CN" altLang="en-US" sz="2000" dirty="0" smtClean="0"/>
              <a:t>请从六至九节总结亚伯拉罕信心的果效有哪些？ 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 smtClean="0"/>
              <a:t>应用和反思：</a:t>
            </a:r>
            <a:endParaRPr lang="en-US" altLang="zh-CN" sz="2400" dirty="0" smtClean="0"/>
          </a:p>
          <a:p>
            <a:pPr lvl="2"/>
            <a:r>
              <a:rPr lang="zh-CN" altLang="zh-CN" sz="2000" dirty="0" smtClean="0">
                <a:solidFill>
                  <a:srgbClr val="00B050"/>
                </a:solidFill>
              </a:rPr>
              <a:t>辨别异端</a:t>
            </a:r>
            <a:r>
              <a:rPr lang="zh-CN" altLang="zh-CN" sz="2000" dirty="0" smtClean="0"/>
              <a:t>，他们异端可能会说：救恩光靠基督的恩典还不够完全，还需要加上人的好行为（例如读经祷告、传福音、奉献钱财等） </a:t>
            </a:r>
            <a:r>
              <a:rPr lang="zh-CN" altLang="en-US" sz="2000" dirty="0" smtClean="0"/>
              <a:t>；</a:t>
            </a:r>
          </a:p>
          <a:p>
            <a:pPr lvl="2"/>
            <a:r>
              <a:rPr lang="zh-CN" altLang="zh-CN" sz="2000" dirty="0" smtClean="0">
                <a:solidFill>
                  <a:srgbClr val="00B050"/>
                </a:solidFill>
              </a:rPr>
              <a:t>盲目的认罪</a:t>
            </a:r>
            <a:r>
              <a:rPr lang="zh-CN" altLang="zh-CN" sz="2000" dirty="0" smtClean="0"/>
              <a:t>，口头上说都是我的错，但是错在哪里却不知道；宽泛地说我是个罪人，却不反省具体哪里得罪神</a:t>
            </a:r>
            <a:r>
              <a:rPr lang="zh-CN" altLang="en-US" sz="2000" dirty="0" smtClean="0"/>
              <a:t>。</a:t>
            </a:r>
            <a:endParaRPr lang="en-US" altLang="zh-CN" dirty="0" smtClean="0"/>
          </a:p>
          <a:p>
            <a:pPr lvl="2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9001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14876" y="2857496"/>
            <a:ext cx="3895740" cy="1470025"/>
          </a:xfrm>
        </p:spPr>
        <p:txBody>
          <a:bodyPr/>
          <a:lstStyle/>
          <a:p>
            <a:pPr algn="l"/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分享结束    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</a:br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谢谢大家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>!</a:t>
            </a:r>
            <a:endParaRPr lang="en-US" altLang="zh-CN" sz="60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zh-CN" altLang="en-US" dirty="0" smtClean="0"/>
              <a:t>上下文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上文，</a:t>
            </a:r>
            <a:r>
              <a:rPr lang="zh-CN" altLang="zh-CN" sz="2400" dirty="0" smtClean="0"/>
              <a:t>保罗为自己作使徒的职权辩护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下文，</a:t>
            </a:r>
            <a:r>
              <a:rPr lang="en-US" altLang="zh-CN" sz="2400" dirty="0" smtClean="0"/>
              <a:t>3-4</a:t>
            </a:r>
            <a:r>
              <a:rPr lang="zh-CN" altLang="zh-CN" sz="2400" dirty="0" smtClean="0"/>
              <a:t>两章，开始为福音真理辩护，借着律法与恩典的比较，证明因信称义的真理</a:t>
            </a:r>
            <a:endParaRPr lang="en-US" altLang="zh-CN" sz="2400" dirty="0" smtClean="0"/>
          </a:p>
          <a:p>
            <a:r>
              <a:rPr lang="zh-CN" altLang="en-US" dirty="0" smtClean="0"/>
              <a:t>分段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1-5</a:t>
            </a:r>
            <a:r>
              <a:rPr lang="zh-CN" altLang="en-US" sz="2400" dirty="0" smtClean="0"/>
              <a:t>节，受圣灵，信福音，行律法</a:t>
            </a:r>
            <a:r>
              <a:rPr lang="en-US" altLang="zh-CN" sz="2400" dirty="0" smtClean="0"/>
              <a:t>(v2,5)</a:t>
            </a:r>
            <a:r>
              <a:rPr lang="zh-CN" altLang="en-US" sz="2400" dirty="0" smtClean="0"/>
              <a:t>。受圣灵，意味着重生得救、被神称义，以加拉太人为例，论证了称义是因为信福音，即因信称义。</a:t>
            </a:r>
          </a:p>
          <a:p>
            <a:pPr lvl="1"/>
            <a:r>
              <a:rPr lang="en-US" altLang="zh-CN" sz="2400" dirty="0" smtClean="0"/>
              <a:t>6-9</a:t>
            </a:r>
            <a:r>
              <a:rPr lang="zh-CN" altLang="en-US" sz="2400" dirty="0" smtClean="0"/>
              <a:t>节，以亚伯拉罕为例，同样证明因信称义。</a:t>
            </a:r>
            <a:endParaRPr lang="zh-CN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9166211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问题讨论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57298"/>
            <a:ext cx="8153400" cy="4880014"/>
          </a:xfrm>
        </p:spPr>
        <p:txBody>
          <a:bodyPr/>
          <a:lstStyle/>
          <a:p>
            <a:pPr lvl="2"/>
            <a:r>
              <a:rPr lang="en-US" altLang="zh-CN" sz="2800" dirty="0" smtClean="0"/>
              <a:t>1</a:t>
            </a:r>
            <a:r>
              <a:rPr lang="zh-CN" altLang="en-US" sz="2800" dirty="0" smtClean="0"/>
              <a:t>、一节和三节中保罗为什么责备加拉太人无知？</a:t>
            </a:r>
          </a:p>
          <a:p>
            <a:pPr lvl="2"/>
            <a:r>
              <a:rPr lang="en-US" altLang="zh-CN" sz="2800" dirty="0" smtClean="0"/>
              <a:t>2</a:t>
            </a:r>
            <a:r>
              <a:rPr lang="zh-CN" altLang="en-US" sz="2800" dirty="0" smtClean="0"/>
              <a:t> 、第三节以反问的方式表明人无法“靠肉身成全”，肉身指什么？成全什么？</a:t>
            </a:r>
          </a:p>
          <a:p>
            <a:pPr lvl="2"/>
            <a:r>
              <a:rPr lang="en-US" altLang="zh-CN" sz="2800" dirty="0" smtClean="0"/>
              <a:t>3</a:t>
            </a:r>
            <a:r>
              <a:rPr lang="zh-CN" altLang="en-US" sz="2800" dirty="0" smtClean="0"/>
              <a:t> 、请从六至九节总结亚伯拉罕信心的果效有哪些？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lvl="2"/>
            <a:endParaRPr lang="en-US" altLang="zh-CN" sz="2800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9001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1.</a:t>
            </a:r>
            <a:r>
              <a:rPr lang="zh-CN" altLang="zh-CN" sz="3600" dirty="0" smtClean="0"/>
              <a:t>为</a:t>
            </a:r>
            <a:r>
              <a:rPr lang="zh-CN" altLang="en-US" sz="3600" dirty="0" smtClean="0"/>
              <a:t>何</a:t>
            </a:r>
            <a:r>
              <a:rPr lang="zh-CN" altLang="zh-CN" sz="3600" dirty="0" smtClean="0"/>
              <a:t>责备加拉太人无知</a:t>
            </a:r>
            <a:r>
              <a:rPr lang="zh-CN" altLang="en-US" sz="3200" dirty="0" smtClean="0"/>
              <a:t>（</a:t>
            </a:r>
            <a:r>
              <a:rPr lang="en-US" sz="3200" dirty="0" smtClean="0"/>
              <a:t>1,3</a:t>
            </a:r>
            <a:r>
              <a:rPr lang="zh-CN" altLang="en-US" sz="3200" dirty="0" smtClean="0"/>
              <a:t>）</a:t>
            </a:r>
            <a:r>
              <a:rPr lang="zh-CN" altLang="en-US" sz="2800" dirty="0" smtClean="0">
                <a:ea typeface="宋体" charset="-122"/>
              </a:rPr>
              <a:t>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“</a:t>
            </a:r>
            <a:r>
              <a:rPr lang="zh-CN" altLang="en-US" sz="2800" dirty="0" smtClean="0"/>
              <a:t>无知</a:t>
            </a:r>
            <a:r>
              <a:rPr lang="zh-CN" altLang="en-US" sz="2800" dirty="0" smtClean="0">
                <a:solidFill>
                  <a:srgbClr val="FF0000"/>
                </a:solidFill>
              </a:rPr>
              <a:t>的加拉太人哪，</a:t>
            </a:r>
            <a:r>
              <a:rPr lang="en-US" altLang="zh-CN" sz="2800" dirty="0" smtClean="0">
                <a:solidFill>
                  <a:srgbClr val="FF0000"/>
                </a:solidFill>
              </a:rPr>
              <a:t>...</a:t>
            </a:r>
            <a:r>
              <a:rPr lang="zh-CN" altLang="en-US" sz="2800" dirty="0" smtClean="0">
                <a:solidFill>
                  <a:srgbClr val="FF0000"/>
                </a:solidFill>
              </a:rPr>
              <a:t>迷惑了你们</a:t>
            </a:r>
            <a:r>
              <a:rPr lang="en-US" altLang="zh-CN" sz="2800" dirty="0" smtClean="0">
                <a:solidFill>
                  <a:srgbClr val="FF0000"/>
                </a:solidFill>
              </a:rPr>
              <a:t>...”</a:t>
            </a:r>
            <a:r>
              <a:rPr lang="zh-CN" altLang="en-US" sz="2800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</a:rPr>
              <a:t>1a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</a:rPr>
              <a:t>...</a:t>
            </a:r>
            <a:r>
              <a:rPr lang="zh-CN" altLang="en-US" sz="2800" dirty="0" smtClean="0">
                <a:solidFill>
                  <a:srgbClr val="FF0000"/>
                </a:solidFill>
              </a:rPr>
              <a:t>靠肉身成全，你们是这样的</a:t>
            </a:r>
            <a:r>
              <a:rPr lang="zh-CN" altLang="en-US" sz="2800" dirty="0" smtClean="0"/>
              <a:t>无知</a:t>
            </a:r>
            <a:r>
              <a:rPr lang="zh-CN" altLang="en-US" sz="2800" dirty="0" smtClean="0">
                <a:solidFill>
                  <a:srgbClr val="FF0000"/>
                </a:solidFill>
              </a:rPr>
              <a:t>吗”（</a:t>
            </a:r>
            <a:r>
              <a:rPr lang="en-US" altLang="zh-CN" sz="2800" dirty="0" smtClean="0">
                <a:solidFill>
                  <a:srgbClr val="FF0000"/>
                </a:solidFill>
              </a:rPr>
              <a:t>3b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1.1.</a:t>
            </a:r>
            <a:r>
              <a:rPr lang="zh-CN" altLang="en-US" dirty="0" smtClean="0"/>
              <a:t>无知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）先入为主</a:t>
            </a:r>
            <a:endParaRPr lang="en-US" altLang="zh-CN" sz="2000" dirty="0" smtClean="0"/>
          </a:p>
          <a:p>
            <a:pPr lvl="2"/>
            <a:r>
              <a:rPr lang="zh-CN" altLang="zh-CN" dirty="0" smtClean="0"/>
              <a:t>加拉太人真无知，真不像话，保罗批评他们，真该批，幸好我不是那样子的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这无知的人，说的就是我，我跟当时的加拉太人一样无知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）具体所指  </a:t>
            </a:r>
            <a:r>
              <a:rPr lang="en-US" altLang="zh-CN" dirty="0" smtClean="0"/>
              <a:t>Q1</a:t>
            </a:r>
            <a:endParaRPr lang="en-US" altLang="zh-CN" sz="2000" dirty="0" smtClean="0"/>
          </a:p>
          <a:p>
            <a:pPr lvl="2"/>
            <a:r>
              <a:rPr lang="zh-CN" altLang="zh-CN" dirty="0" smtClean="0"/>
              <a:t>英文圣经对应</a:t>
            </a:r>
            <a:r>
              <a:rPr lang="en-US" altLang="zh-CN" dirty="0" smtClean="0"/>
              <a:t>foolish</a:t>
            </a:r>
            <a:r>
              <a:rPr lang="zh-CN" altLang="zh-CN" dirty="0" smtClean="0"/>
              <a:t>，直译为“愚蠢的”，指缺乏常识或判断力。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1.</a:t>
            </a:r>
            <a:r>
              <a:rPr lang="zh-CN" altLang="zh-CN" sz="3600" dirty="0" smtClean="0"/>
              <a:t>为</a:t>
            </a:r>
            <a:r>
              <a:rPr lang="zh-CN" altLang="en-US" sz="3600" dirty="0" smtClean="0"/>
              <a:t>何</a:t>
            </a:r>
            <a:r>
              <a:rPr lang="zh-CN" altLang="zh-CN" sz="3600" dirty="0" smtClean="0"/>
              <a:t>责备加拉太人无知</a:t>
            </a:r>
            <a:r>
              <a:rPr lang="zh-CN" altLang="en-US" sz="3200" dirty="0" smtClean="0"/>
              <a:t>（</a:t>
            </a:r>
            <a:r>
              <a:rPr lang="en-US" sz="3200" dirty="0" smtClean="0"/>
              <a:t>1,3</a:t>
            </a:r>
            <a:r>
              <a:rPr lang="zh-CN" altLang="en-US" sz="3200" dirty="0" smtClean="0"/>
              <a:t>）</a:t>
            </a:r>
            <a:r>
              <a:rPr lang="zh-CN" altLang="en-US" sz="2800" dirty="0" smtClean="0">
                <a:ea typeface="宋体" charset="-122"/>
              </a:rPr>
              <a:t>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“</a:t>
            </a:r>
            <a:r>
              <a:rPr lang="zh-CN" altLang="en-US" sz="2800" dirty="0" smtClean="0"/>
              <a:t>无知</a:t>
            </a:r>
            <a:r>
              <a:rPr lang="zh-CN" altLang="en-US" sz="2800" dirty="0" smtClean="0">
                <a:solidFill>
                  <a:srgbClr val="FF0000"/>
                </a:solidFill>
              </a:rPr>
              <a:t>的加拉太人哪，</a:t>
            </a:r>
            <a:r>
              <a:rPr lang="en-US" altLang="zh-CN" sz="2800" dirty="0" smtClean="0">
                <a:solidFill>
                  <a:srgbClr val="FF0000"/>
                </a:solidFill>
              </a:rPr>
              <a:t>...</a:t>
            </a:r>
            <a:r>
              <a:rPr lang="zh-CN" altLang="en-US" sz="2800" dirty="0" smtClean="0">
                <a:solidFill>
                  <a:srgbClr val="FF0000"/>
                </a:solidFill>
              </a:rPr>
              <a:t>迷惑了你们</a:t>
            </a:r>
            <a:r>
              <a:rPr lang="en-US" altLang="zh-CN" sz="2800" dirty="0" smtClean="0">
                <a:solidFill>
                  <a:srgbClr val="FF0000"/>
                </a:solidFill>
              </a:rPr>
              <a:t>...”</a:t>
            </a:r>
            <a:r>
              <a:rPr lang="zh-CN" altLang="en-US" sz="2800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</a:rPr>
              <a:t>1a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</a:rPr>
              <a:t>...</a:t>
            </a:r>
            <a:r>
              <a:rPr lang="zh-CN" altLang="en-US" sz="2800" dirty="0" smtClean="0">
                <a:solidFill>
                  <a:srgbClr val="FF0000"/>
                </a:solidFill>
              </a:rPr>
              <a:t>靠肉身成全，你们是这样的</a:t>
            </a:r>
            <a:r>
              <a:rPr lang="zh-CN" altLang="en-US" sz="2800" dirty="0" smtClean="0"/>
              <a:t>无知</a:t>
            </a:r>
            <a:r>
              <a:rPr lang="zh-CN" altLang="en-US" sz="2800" dirty="0" smtClean="0">
                <a:solidFill>
                  <a:srgbClr val="FF0000"/>
                </a:solidFill>
              </a:rPr>
              <a:t>吗”（</a:t>
            </a:r>
            <a:r>
              <a:rPr lang="en-US" altLang="zh-CN" sz="2800" dirty="0" smtClean="0">
                <a:solidFill>
                  <a:srgbClr val="FF0000"/>
                </a:solidFill>
              </a:rPr>
              <a:t>3b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1.1.</a:t>
            </a:r>
            <a:r>
              <a:rPr lang="zh-CN" altLang="en-US" dirty="0" smtClean="0"/>
              <a:t>无知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）具体所指</a:t>
            </a:r>
            <a:endParaRPr lang="en-US" altLang="zh-CN" sz="2000" dirty="0" smtClean="0"/>
          </a:p>
          <a:p>
            <a:pPr lvl="2"/>
            <a:r>
              <a:rPr lang="zh-CN" altLang="zh-CN" dirty="0" smtClean="0"/>
              <a:t>一节提到“活画”，即清晰透彻地表明，让人很容易明白。表示加拉太人对于有关耶稣基督钉十字架的真理，已经十分明白，他们对基督钉十字架的始末与果效，就像已活画在眼前那么清楚。 </a:t>
            </a:r>
            <a:r>
              <a:rPr lang="zh-CN" altLang="en-US" dirty="0" smtClean="0"/>
              <a:t>表明加拉太人</a:t>
            </a:r>
            <a:r>
              <a:rPr lang="zh-CN" altLang="en-US" dirty="0" smtClean="0">
                <a:solidFill>
                  <a:srgbClr val="00B050"/>
                </a:solidFill>
              </a:rPr>
              <a:t>并非缺乏常识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对主的道心怀二意、见异思迁的态度，是缺乏判断力的表现，被保罗看为是“无知”的。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1.</a:t>
            </a:r>
            <a:r>
              <a:rPr lang="zh-CN" altLang="zh-CN" sz="3600" dirty="0" smtClean="0"/>
              <a:t>为</a:t>
            </a:r>
            <a:r>
              <a:rPr lang="zh-CN" altLang="en-US" sz="3600" dirty="0" smtClean="0"/>
              <a:t>何</a:t>
            </a:r>
            <a:r>
              <a:rPr lang="zh-CN" altLang="zh-CN" sz="3600" dirty="0" smtClean="0"/>
              <a:t>责备加拉太人无知</a:t>
            </a:r>
            <a:r>
              <a:rPr lang="zh-CN" altLang="en-US" sz="3200" dirty="0" smtClean="0"/>
              <a:t>（</a:t>
            </a:r>
            <a:r>
              <a:rPr lang="en-US" sz="3200" dirty="0" smtClean="0"/>
              <a:t>1,3</a:t>
            </a:r>
            <a:r>
              <a:rPr lang="zh-CN" altLang="en-US" sz="3200" dirty="0" smtClean="0"/>
              <a:t>）</a:t>
            </a:r>
            <a:r>
              <a:rPr lang="zh-CN" altLang="en-US" sz="2800" dirty="0" smtClean="0">
                <a:ea typeface="宋体" charset="-122"/>
              </a:rPr>
              <a:t>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“</a:t>
            </a:r>
            <a:r>
              <a:rPr lang="zh-CN" altLang="en-US" sz="2800" dirty="0" smtClean="0"/>
              <a:t>无知</a:t>
            </a:r>
            <a:r>
              <a:rPr lang="zh-CN" altLang="en-US" sz="2800" dirty="0" smtClean="0">
                <a:solidFill>
                  <a:srgbClr val="FF0000"/>
                </a:solidFill>
              </a:rPr>
              <a:t>的加拉太人哪，</a:t>
            </a:r>
            <a:r>
              <a:rPr lang="en-US" altLang="zh-CN" sz="2800" dirty="0" smtClean="0">
                <a:solidFill>
                  <a:srgbClr val="FF0000"/>
                </a:solidFill>
              </a:rPr>
              <a:t>...</a:t>
            </a:r>
            <a:r>
              <a:rPr lang="zh-CN" altLang="en-US" sz="2800" dirty="0" smtClean="0">
                <a:solidFill>
                  <a:srgbClr val="FF0000"/>
                </a:solidFill>
              </a:rPr>
              <a:t>迷惑了你们</a:t>
            </a:r>
            <a:r>
              <a:rPr lang="en-US" altLang="zh-CN" sz="2800" dirty="0" smtClean="0">
                <a:solidFill>
                  <a:srgbClr val="FF0000"/>
                </a:solidFill>
              </a:rPr>
              <a:t>...”</a:t>
            </a:r>
            <a:r>
              <a:rPr lang="zh-CN" altLang="en-US" sz="2800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</a:rPr>
              <a:t>1a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</a:rPr>
              <a:t>...</a:t>
            </a:r>
            <a:r>
              <a:rPr lang="zh-CN" altLang="en-US" sz="2800" dirty="0" smtClean="0">
                <a:solidFill>
                  <a:srgbClr val="FF0000"/>
                </a:solidFill>
              </a:rPr>
              <a:t>靠肉身成全，你们是这样的</a:t>
            </a:r>
            <a:r>
              <a:rPr lang="zh-CN" altLang="en-US" sz="2800" dirty="0" smtClean="0"/>
              <a:t>无知</a:t>
            </a:r>
            <a:r>
              <a:rPr lang="zh-CN" altLang="en-US" sz="2800" dirty="0" smtClean="0">
                <a:solidFill>
                  <a:srgbClr val="FF0000"/>
                </a:solidFill>
              </a:rPr>
              <a:t>吗”（</a:t>
            </a:r>
            <a:r>
              <a:rPr lang="en-US" altLang="zh-CN" sz="2800" dirty="0" smtClean="0">
                <a:solidFill>
                  <a:srgbClr val="FF0000"/>
                </a:solidFill>
              </a:rPr>
              <a:t>3b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1.1.</a:t>
            </a:r>
            <a:r>
              <a:rPr lang="zh-CN" altLang="en-US" dirty="0" smtClean="0"/>
              <a:t>无知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）应用</a:t>
            </a:r>
            <a:endParaRPr lang="en-US" altLang="zh-CN" sz="2000" dirty="0" smtClean="0"/>
          </a:p>
          <a:p>
            <a:pPr lvl="2"/>
            <a:r>
              <a:rPr lang="zh-CN" altLang="zh-CN" dirty="0" smtClean="0"/>
              <a:t>学会</a:t>
            </a:r>
            <a:r>
              <a:rPr lang="zh-CN" altLang="zh-CN" dirty="0" smtClean="0">
                <a:solidFill>
                  <a:srgbClr val="00B050"/>
                </a:solidFill>
              </a:rPr>
              <a:t>辨别异端</a:t>
            </a:r>
            <a:r>
              <a:rPr lang="zh-CN" altLang="zh-CN" dirty="0" smtClean="0"/>
              <a:t>，他们异端可能会说：救恩光靠基督的恩典还不够完全，还需要加上人的好行为（例如读经祷告、传福音、奉献钱财等） 。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一看到加拉太人无知，也盲目地自责，我真是无知。</a:t>
            </a:r>
            <a:r>
              <a:rPr lang="zh-CN" altLang="zh-CN" dirty="0" smtClean="0">
                <a:solidFill>
                  <a:srgbClr val="00B050"/>
                </a:solidFill>
              </a:rPr>
              <a:t>盲目的认罪</a:t>
            </a:r>
            <a:r>
              <a:rPr lang="zh-CN" altLang="zh-CN" dirty="0" smtClean="0"/>
              <a:t>，口头上说都是我的错，但是错在哪里却不知道；宽泛地说我是个罪人，却不反省具体哪里得罪神。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pPr lvl="0"/>
            <a:r>
              <a:rPr lang="en-US" altLang="zh-CN" sz="3600" dirty="0" smtClean="0">
                <a:ea typeface="宋体" charset="-122"/>
              </a:rPr>
              <a:t>2.</a:t>
            </a:r>
            <a:r>
              <a:rPr lang="zh-CN" altLang="zh-CN" sz="3600" dirty="0" smtClean="0"/>
              <a:t>肉身指什么？成全什么？ </a:t>
            </a:r>
            <a:r>
              <a:rPr lang="zh-CN" altLang="en-US" sz="3200" dirty="0" smtClean="0"/>
              <a:t>（</a:t>
            </a:r>
            <a:r>
              <a:rPr lang="en-US" sz="3200" dirty="0" smtClean="0"/>
              <a:t>3</a:t>
            </a:r>
            <a:r>
              <a:rPr lang="zh-CN" altLang="en-US" sz="3200" dirty="0" smtClean="0"/>
              <a:t>）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3 </a:t>
            </a:r>
            <a:r>
              <a:rPr lang="zh-CN" altLang="en-US" sz="2800" dirty="0" smtClean="0">
                <a:solidFill>
                  <a:srgbClr val="FF0000"/>
                </a:solidFill>
              </a:rPr>
              <a:t>你们既靠圣灵入门，如今还靠肉身成全吗？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肉身指什么</a:t>
            </a:r>
            <a:endParaRPr lang="en-US" altLang="zh-CN" dirty="0" smtClean="0"/>
          </a:p>
          <a:p>
            <a:pPr lvl="2"/>
            <a:r>
              <a:rPr lang="zh-CN" altLang="zh-CN" sz="2000" dirty="0" smtClean="0"/>
              <a:t>“靠肉身”指他们想靠肉身方面之受割礼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割礼却只关乎肉身的事，是人的工作。这样，肉身的割礼怎么能成全圣灵的工作？</a:t>
            </a:r>
            <a:endParaRPr lang="en-US" altLang="zh-CN" sz="2000" dirty="0" smtClean="0"/>
          </a:p>
          <a:p>
            <a:pPr lvl="2"/>
            <a:r>
              <a:rPr lang="zh-CN" altLang="zh-CN" sz="2000" dirty="0" smtClean="0">
                <a:solidFill>
                  <a:srgbClr val="C00000"/>
                </a:solidFill>
              </a:rPr>
              <a:t>“从肉身在的就是肉身，从灵生的就是灵”（约</a:t>
            </a:r>
            <a:r>
              <a:rPr lang="en-US" altLang="zh-CN" sz="2000" dirty="0" smtClean="0">
                <a:solidFill>
                  <a:srgbClr val="C00000"/>
                </a:solidFill>
              </a:rPr>
              <a:t>3:6</a:t>
            </a:r>
            <a:r>
              <a:rPr lang="zh-CN" altLang="zh-CN" sz="2000" dirty="0" smtClean="0">
                <a:solidFill>
                  <a:srgbClr val="C00000"/>
                </a:solidFill>
              </a:rPr>
              <a:t>） 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lvl="2"/>
            <a:r>
              <a:rPr lang="zh-CN" altLang="zh-CN" sz="2000" dirty="0" smtClean="0"/>
              <a:t>可见无论怎样改造这“身”，依然是肉身，不是灵。凭肉身的割礼成全圣灵的工作，就等于怀疑基督救恩的完全功效</a:t>
            </a:r>
            <a:endParaRPr lang="en-US" altLang="zh-CN" sz="2000" dirty="0" smtClean="0"/>
          </a:p>
          <a:p>
            <a:r>
              <a:rPr lang="zh-CN" altLang="en-US" dirty="0" smtClean="0"/>
              <a:t>成全什么</a:t>
            </a:r>
            <a:endParaRPr lang="en-US" altLang="zh-CN" dirty="0" smtClean="0"/>
          </a:p>
          <a:p>
            <a:pPr lvl="2"/>
            <a:r>
              <a:rPr lang="zh-CN" altLang="zh-CN" sz="2000" dirty="0" smtClean="0"/>
              <a:t>成全得救的意思指保持“得救”，不至失落。</a:t>
            </a:r>
            <a:endParaRPr lang="en-US" altLang="zh-CN" sz="2000" dirty="0" smtClean="0"/>
          </a:p>
          <a:p>
            <a:pPr lvl="2"/>
            <a:r>
              <a:rPr lang="zh-CN" altLang="zh-CN" sz="2000" dirty="0" smtClean="0"/>
              <a:t>得救的初步是凭神的恩典和人的信心，得救之后还是靠神的恩典来保持得救。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pPr lvl="0"/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zh-CN" sz="3600" dirty="0" smtClean="0"/>
              <a:t>亚伯拉罕信心的果效 </a:t>
            </a:r>
            <a:r>
              <a:rPr lang="zh-CN" altLang="en-US" sz="3200" dirty="0" smtClean="0"/>
              <a:t>（</a:t>
            </a:r>
            <a:r>
              <a:rPr lang="en-US" sz="3200" dirty="0" smtClean="0"/>
              <a:t>6</a:t>
            </a:r>
            <a:r>
              <a:rPr lang="en-US" altLang="zh-CN" sz="3200" dirty="0" smtClean="0"/>
              <a:t>-9</a:t>
            </a:r>
            <a:r>
              <a:rPr lang="zh-CN" altLang="en-US" sz="3200" dirty="0" smtClean="0"/>
              <a:t>）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r>
              <a:rPr lang="en-US" altLang="zh-CN" dirty="0" smtClean="0"/>
              <a:t>3.1. </a:t>
            </a:r>
            <a:r>
              <a:rPr lang="zh-CN" altLang="zh-CN" dirty="0" smtClean="0"/>
              <a:t>个人称义</a:t>
            </a:r>
            <a:endParaRPr lang="en-US" altLang="zh-CN" dirty="0" smtClean="0"/>
          </a:p>
          <a:p>
            <a:pPr lvl="2"/>
            <a:r>
              <a:rPr lang="zh-CN" altLang="zh-CN" dirty="0" smtClean="0">
                <a:solidFill>
                  <a:srgbClr val="C00000"/>
                </a:solidFill>
              </a:rPr>
              <a:t>“亚伯兰信耶和华，耶和华就以此为他的义”（创</a:t>
            </a:r>
            <a:r>
              <a:rPr lang="en-US" altLang="zh-CN" dirty="0" smtClean="0">
                <a:solidFill>
                  <a:srgbClr val="C00000"/>
                </a:solidFill>
              </a:rPr>
              <a:t>15:6</a:t>
            </a:r>
            <a:r>
              <a:rPr lang="zh-CN" altLang="zh-CN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zh-CN" dirty="0" smtClean="0"/>
              <a:t>创世记</a:t>
            </a:r>
            <a:r>
              <a:rPr lang="en-US" altLang="zh-CN" dirty="0" smtClean="0"/>
              <a:t>15</a:t>
            </a:r>
            <a:r>
              <a:rPr lang="zh-CN" altLang="zh-CN" dirty="0" smtClean="0"/>
              <a:t>章的事，最少</a:t>
            </a:r>
            <a:r>
              <a:rPr lang="zh-CN" altLang="en-US" dirty="0" smtClean="0"/>
              <a:t>比</a:t>
            </a:r>
            <a:r>
              <a:rPr lang="zh-CN" altLang="zh-CN" dirty="0" smtClean="0"/>
              <a:t>创世记</a:t>
            </a:r>
            <a:r>
              <a:rPr lang="en-US" altLang="zh-CN" dirty="0" smtClean="0"/>
              <a:t>17</a:t>
            </a:r>
            <a:r>
              <a:rPr lang="zh-CN" altLang="zh-CN" dirty="0" smtClean="0"/>
              <a:t>章亚伯拉罕割礼的事</a:t>
            </a:r>
            <a:r>
              <a:rPr lang="zh-CN" altLang="en-US" dirty="0" smtClean="0"/>
              <a:t>更</a:t>
            </a:r>
            <a:r>
              <a:rPr lang="zh-CN" altLang="zh-CN" dirty="0" smtClean="0"/>
              <a:t>早</a:t>
            </a:r>
            <a:r>
              <a:rPr lang="en-US" altLang="zh-CN" dirty="0" smtClean="0"/>
              <a:t>13</a:t>
            </a:r>
            <a:r>
              <a:rPr lang="zh-CN" altLang="en-US" dirty="0" smtClean="0"/>
              <a:t>年</a:t>
            </a:r>
            <a:r>
              <a:rPr lang="zh-CN" altLang="zh-CN" dirty="0" smtClean="0"/>
              <a:t>之久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3.2. </a:t>
            </a:r>
            <a:r>
              <a:rPr lang="zh-CN" altLang="zh-CN" dirty="0" smtClean="0"/>
              <a:t>子孙蒙福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一切以同一原则──以信为本──而称义的人，就都是亚伯拉罕信心的子孙</a:t>
            </a:r>
            <a:r>
              <a:rPr lang="zh-CN" altLang="en-US" dirty="0" smtClean="0"/>
              <a:t>。</a:t>
            </a:r>
            <a:r>
              <a:rPr lang="zh-CN" altLang="zh-CN" dirty="0" smtClean="0"/>
              <a:t>既已经是亚伯拉罕的子孙，何必靠受割礼称义？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当时的犹太信徒以为，按肉身是亚伯拉罕子孙才可算数，因而要外邦信徒受割礼才能称义。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神对亚伯拉罕应许的应验──子孙像天上的星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pPr lvl="0"/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zh-CN" sz="3600" dirty="0" smtClean="0"/>
              <a:t>亚伯拉罕信心的果效 </a:t>
            </a:r>
            <a:r>
              <a:rPr lang="zh-CN" altLang="en-US" sz="3200" dirty="0" smtClean="0"/>
              <a:t>（</a:t>
            </a:r>
            <a:r>
              <a:rPr lang="en-US" sz="3200" dirty="0" smtClean="0"/>
              <a:t>6</a:t>
            </a:r>
            <a:r>
              <a:rPr lang="en-US" altLang="zh-CN" sz="3200" dirty="0" smtClean="0"/>
              <a:t>-9</a:t>
            </a:r>
            <a:r>
              <a:rPr lang="zh-CN" altLang="en-US" sz="3200" dirty="0" smtClean="0"/>
              <a:t>）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r>
              <a:rPr lang="en-US" altLang="zh-CN" dirty="0" smtClean="0"/>
              <a:t>3.3. </a:t>
            </a:r>
            <a:r>
              <a:rPr lang="zh-CN" altLang="zh-CN" dirty="0" smtClean="0"/>
              <a:t>被神纪念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马太福音的耶稣家谱的</a:t>
            </a:r>
            <a:r>
              <a:rPr lang="zh-CN" altLang="zh-CN" dirty="0" smtClean="0"/>
              <a:t>源头</a:t>
            </a:r>
            <a:r>
              <a:rPr lang="zh-CN" altLang="en-US" dirty="0" smtClean="0"/>
              <a:t>，</a:t>
            </a:r>
            <a:r>
              <a:rPr lang="zh-CN" altLang="zh-CN" dirty="0" smtClean="0">
                <a:solidFill>
                  <a:srgbClr val="FF0000"/>
                </a:solidFill>
              </a:rPr>
              <a:t>太</a:t>
            </a:r>
            <a:r>
              <a:rPr lang="en-US" altLang="zh-CN" dirty="0" smtClean="0">
                <a:solidFill>
                  <a:srgbClr val="FF0000"/>
                </a:solidFill>
              </a:rPr>
              <a:t>1:1 </a:t>
            </a:r>
            <a:r>
              <a:rPr lang="zh-CN" altLang="zh-CN" dirty="0" smtClean="0">
                <a:solidFill>
                  <a:srgbClr val="FF0000"/>
                </a:solidFill>
              </a:rPr>
              <a:t>亚伯拉罕的后裔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zh-CN" dirty="0" smtClean="0"/>
              <a:t>希伯来书信心伟人榜</a:t>
            </a:r>
            <a:r>
              <a:rPr lang="zh-CN" altLang="zh-CN" dirty="0" smtClean="0"/>
              <a:t>榜上有名</a:t>
            </a:r>
            <a:r>
              <a:rPr lang="zh-CN" altLang="en-US" dirty="0" smtClean="0"/>
              <a:t>，</a:t>
            </a:r>
            <a:r>
              <a:rPr lang="zh-CN" altLang="zh-CN" dirty="0" smtClean="0">
                <a:solidFill>
                  <a:srgbClr val="FF0000"/>
                </a:solidFill>
              </a:rPr>
              <a:t>来</a:t>
            </a:r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r>
              <a:rPr lang="zh-CN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 smtClean="0">
                <a:solidFill>
                  <a:srgbClr val="FF0000"/>
                </a:solidFill>
              </a:rPr>
              <a:t>亚伯 以诺 挪亚 亚伯拉罕 </a:t>
            </a:r>
            <a:r>
              <a:rPr lang="en-US" altLang="zh-CN" dirty="0" smtClean="0">
                <a:solidFill>
                  <a:srgbClr val="FF0000"/>
                </a:solidFill>
              </a:rPr>
              <a:t>…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zh-CN" dirty="0" smtClean="0"/>
              <a:t>被称为神的朋友（</a:t>
            </a:r>
            <a:r>
              <a:rPr lang="zh-CN" altLang="zh-CN" dirty="0" smtClean="0">
                <a:solidFill>
                  <a:srgbClr val="FF0000"/>
                </a:solidFill>
              </a:rPr>
              <a:t>雅</a:t>
            </a:r>
            <a:r>
              <a:rPr lang="en-US" altLang="zh-CN" dirty="0" smtClean="0">
                <a:solidFill>
                  <a:srgbClr val="FF0000"/>
                </a:solidFill>
              </a:rPr>
              <a:t>2:23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三大宗教共同</a:t>
            </a:r>
            <a:r>
              <a:rPr lang="zh-CN" altLang="zh-CN" dirty="0" smtClean="0"/>
              <a:t>祖先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基督教</a:t>
            </a:r>
            <a:r>
              <a:rPr lang="zh-CN" altLang="en-US" dirty="0" smtClean="0"/>
              <a:t>、</a:t>
            </a:r>
            <a:r>
              <a:rPr lang="zh-CN" altLang="zh-CN" dirty="0" smtClean="0"/>
              <a:t>犹太教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伊斯兰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查经-马和角的异象-亚1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查经-马和角的异象-亚1</Template>
  <TotalTime>1304</TotalTime>
  <Words>1081</Words>
  <Application>Microsoft Office PowerPoint</Application>
  <PresentationFormat>全屏显示(4:3)</PresentationFormat>
  <Paragraphs>79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查经-马和角的异象-亚1</vt:lpstr>
      <vt:lpstr>加拉太书3章1-9节 因信称义的证据 2017-9-21</vt:lpstr>
      <vt:lpstr>引言</vt:lpstr>
      <vt:lpstr>问题讨论</vt:lpstr>
      <vt:lpstr>1.为何责备加拉太人无知（1,3） </vt:lpstr>
      <vt:lpstr>1.为何责备加拉太人无知（1,3） </vt:lpstr>
      <vt:lpstr>1.为何责备加拉太人无知（1,3） </vt:lpstr>
      <vt:lpstr>2.肉身指什么？成全什么？ （3）</vt:lpstr>
      <vt:lpstr>3.亚伯拉罕信心的果效 （6-9）</vt:lpstr>
      <vt:lpstr>3.亚伯拉罕信心的果效 （6-9）</vt:lpstr>
      <vt:lpstr>总结应用</vt:lpstr>
      <vt:lpstr>分享结束     谢谢大家!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liuss</dc:creator>
  <cp:lastModifiedBy>Sixthlab</cp:lastModifiedBy>
  <cp:revision>445</cp:revision>
  <dcterms:created xsi:type="dcterms:W3CDTF">2016-03-12T08:06:17Z</dcterms:created>
  <dcterms:modified xsi:type="dcterms:W3CDTF">2017-09-21T08:48:24Z</dcterms:modified>
</cp:coreProperties>
</file>