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90" r:id="rId5"/>
    <p:sldId id="291" r:id="rId6"/>
    <p:sldId id="293" r:id="rId7"/>
    <p:sldId id="292" r:id="rId8"/>
    <p:sldId id="294" r:id="rId9"/>
    <p:sldId id="295" r:id="rId10"/>
    <p:sldId id="296" r:id="rId11"/>
    <p:sldId id="297" r:id="rId12"/>
    <p:sldId id="298" r:id="rId13"/>
    <p:sldId id="301" r:id="rId14"/>
    <p:sldId id="300" r:id="rId15"/>
    <p:sldId id="302" r:id="rId16"/>
    <p:sldId id="303" r:id="rId17"/>
    <p:sldId id="28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DA9"/>
    <a:srgbClr val="C5C5C5"/>
    <a:srgbClr val="C0C0C0"/>
    <a:srgbClr val="DDDDDD"/>
    <a:srgbClr val="333333"/>
    <a:srgbClr val="FFFFFF"/>
    <a:srgbClr val="70A8D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46139" autoAdjust="0"/>
  </p:normalViewPr>
  <p:slideViewPr>
    <p:cSldViewPr>
      <p:cViewPr>
        <p:scale>
          <a:sx n="66" d="100"/>
          <a:sy n="66" d="100"/>
        </p:scale>
        <p:origin x="-792" y="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212CDC-BBBD-47F2-BD0A-0380DC6269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0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　　弟兄姐妹大家昨晚睡得好吗？前段时间我有几天睡得不大好，原因是做梦太多。梦境中的人物或地方频繁穿越，杂乱无序，像看悬疑科幻片一样，大脑跟不上就会很累。做梦时头脑中不自主的画面大多数是无意识的，没什么特别的意义。但头脑中有些不自主的画面，可能包含特别的意义，圣经中的异象就是这个类型的画面。</a:t>
            </a:r>
          </a:p>
          <a:p>
            <a:r>
              <a:rPr lang="zh-CN" altLang="en-US" dirty="0" smtClean="0"/>
              <a:t>    异象是什么呢？异象是脑子里面浮现的图像，带有从神而来的启示信息。今天有很多的人声称自己看见异象，是否是真的异象往往需要进一步检验。有位牧师在一个教会讲了一个小时的道，主任牧师问会众：有没有人从主领受到什么话？这时候有个人站起来说：我看见很多自行车，每一辆的踏板上都没有接链条。主任牧师就问有没有人知道是什么意思，结果没有人知道，后来就不了了之。但是我们确实需要异象，从上帝来的异象是大有能力的。今天我们来查考撒迦利亚书，撒迦利亚领受异象的时候却是在晚上，圣经说上帝一直叫他起来，给他异象，他一躺下，上帝就说：起来，我有异象要给你。</a:t>
            </a:r>
          </a:p>
          <a:p>
            <a:r>
              <a:rPr lang="zh-CN" altLang="en-US" dirty="0" smtClean="0"/>
              <a:t>　　请大家翻到撒加利亚书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章，我们以启应的方式来诵读。查考经文前，我们先来做一个祷告，叫讲解和领受信息的人，都能合乎神的心意。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787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角的异象</a:t>
            </a:r>
            <a:r>
              <a:rPr lang="en-US" altLang="zh-CN" dirty="0" smtClean="0"/>
              <a:t>--</a:t>
            </a:r>
            <a:r>
              <a:rPr lang="zh-CN" altLang="en-US" dirty="0" smtClean="0"/>
              <a:t>列国遭报应（</a:t>
            </a:r>
            <a:r>
              <a:rPr lang="en-US" altLang="zh-CN" dirty="0" smtClean="0"/>
              <a:t>v18-21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3.1. </a:t>
            </a:r>
            <a:r>
              <a:rPr lang="zh-CN" altLang="en-US" dirty="0" smtClean="0"/>
              <a:t>四角（</a:t>
            </a:r>
            <a:r>
              <a:rPr lang="en-US" altLang="zh-CN" dirty="0" smtClean="0"/>
              <a:t>v18-19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18.</a:t>
            </a:r>
            <a:r>
              <a:rPr lang="zh-CN" altLang="en-US" dirty="0" smtClean="0"/>
              <a:t>　“我举目观看，见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，这种开头语也用在其他异象中。这个说法可能意指先知原来沉浸在思考中，思索他刚听见的话，直到另一个异象引起他的注意。</a:t>
            </a:r>
          </a:p>
          <a:p>
            <a:r>
              <a:rPr lang="zh-CN" altLang="en-US" dirty="0" smtClean="0"/>
              <a:t>　　“四角”，“角”是青壮公牛的力量，因此象征不可抵御的力量。米拉德（</a:t>
            </a:r>
            <a:r>
              <a:rPr lang="en-US" altLang="zh-CN" dirty="0" smtClean="0"/>
              <a:t>J. Millard</a:t>
            </a:r>
            <a:r>
              <a:rPr lang="zh-CN" altLang="en-US" dirty="0" smtClean="0"/>
              <a:t>）发现，在石器时代，居住于小亚细亚的人收集牛角，这些角是狩猎的成绩，代表得胜的力量。在“摩西的祝福”中，同样以公牛来形容约瑟家，“他的角是野牛的角”（申</a:t>
            </a:r>
            <a:r>
              <a:rPr lang="en-US" altLang="zh-CN" dirty="0" smtClean="0"/>
              <a:t>33:17</a:t>
            </a:r>
            <a:r>
              <a:rPr lang="zh-CN" altLang="en-US" dirty="0" smtClean="0"/>
              <a:t>）。在胜利时，角便高举；在失败时，角却被砍断（诗七十五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）。先知看到四个单角，或许是在活的动物头上，因为它们会受惊吓（</a:t>
            </a:r>
            <a:r>
              <a:rPr lang="en-US" altLang="zh-CN" dirty="0" smtClean="0"/>
              <a:t>21</a:t>
            </a:r>
            <a:r>
              <a:rPr lang="zh-CN" altLang="en-US" dirty="0" smtClean="0"/>
              <a:t>节）。第一个异象中没有提到马的骑士，同样，这里动物的头与身体就留给读者自己去想像。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19.</a:t>
            </a:r>
            <a:r>
              <a:rPr lang="zh-CN" altLang="en-US" dirty="0" smtClean="0"/>
              <a:t>　“打散犹大、以色列和耶路撒冷的角”，是否正是指四个特定的国家？有人认为特指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个国家，也有人认为是泛指四面八方的敌国。历代教父和现代圣经学者认为特指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个国家，丁道尔先生认为这种解法很吸引人，但这里的“四”代表反对的全面性，正如第八个异象中，它是指四面八方（参导论，</a:t>
            </a:r>
            <a:r>
              <a:rPr lang="en-US" altLang="zh-CN" dirty="0" smtClean="0"/>
              <a:t>75</a:t>
            </a:r>
            <a:r>
              <a:rPr lang="zh-CN" altLang="en-US" dirty="0" smtClean="0"/>
              <a:t>页）。“犹大、以色列、耶路撒冷”的顺序让人感到意外，因为在历史上头一个被掳的是以色列。撒迦利亚想到被掳之后分散在各地的全民族，正是全地的异教世界造成他们的分散。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丁道尔</a:t>
            </a:r>
            <a:r>
              <a:rPr lang="en-US" altLang="zh-CN" dirty="0" smtClean="0"/>
              <a:t>) </a:t>
            </a:r>
            <a:r>
              <a:rPr lang="zh-CN" altLang="en-US" dirty="0" smtClean="0"/>
              <a:t>无论特指某些敌国，还是泛指所有敌国，因为不涉及重要的真理基础，所以两种理解都可以接受。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角的异象</a:t>
            </a:r>
            <a:r>
              <a:rPr lang="en-US" altLang="zh-CN" dirty="0" smtClean="0"/>
              <a:t>--</a:t>
            </a:r>
            <a:r>
              <a:rPr lang="zh-CN" altLang="en-US" dirty="0" smtClean="0"/>
              <a:t>列国遭报应（</a:t>
            </a:r>
            <a:r>
              <a:rPr lang="en-US" altLang="zh-CN" dirty="0" smtClean="0"/>
              <a:t>v18-21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3.2. </a:t>
            </a:r>
            <a:r>
              <a:rPr lang="zh-CN" altLang="en-US" dirty="0" smtClean="0"/>
              <a:t>四匠人（</a:t>
            </a:r>
            <a:r>
              <a:rPr lang="en-US" altLang="zh-CN" dirty="0" smtClean="0"/>
              <a:t>v20-21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20.</a:t>
            </a:r>
            <a:r>
              <a:rPr lang="zh-CN" altLang="en-US" dirty="0" smtClean="0"/>
              <a:t>　“四个匠人”，显然是对应四个角。译为“匠人”的字，是一常见的名词，意为“工人”，而可由上下文来判断其职业。至于他们如何执行任务，这里并未清楚说明；不过匠人所用的重锤子，是这个异象中很合适的工具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21.</a:t>
            </a:r>
            <a:r>
              <a:rPr lang="zh-CN" altLang="en-US" dirty="0" smtClean="0"/>
              <a:t>　“作什么”，这一回先知不再问他们是谁，而是问他们的作用为何。将他们掳去的仇敌巴比伦已经被制伏，纳入波斯版图。神的匠人就是波斯的军队，他们砍断了巴比伦的角。天使的回答最好读为“那些</a:t>
            </a:r>
            <a:r>
              <a:rPr lang="en-US" altLang="zh-CN" dirty="0" smtClean="0"/>
              <a:t>…</a:t>
            </a:r>
            <a:r>
              <a:rPr lang="zh-CN" altLang="en-US" dirty="0" smtClean="0"/>
              <a:t>角”，以与“这些”匠人相对。</a:t>
            </a:r>
          </a:p>
          <a:p>
            <a:r>
              <a:rPr lang="zh-CN" altLang="en-US" dirty="0" smtClean="0"/>
              <a:t>　　“打散犹大”，希腊译本加上“以色列”，有些抄本加上“耶路撒冷和以色列”。</a:t>
            </a:r>
            <a:r>
              <a:rPr lang="en-US" altLang="zh-CN" dirty="0" smtClean="0"/>
              <a:t>NEB </a:t>
            </a:r>
            <a:r>
              <a:rPr lang="zh-CN" altLang="en-US" dirty="0" smtClean="0"/>
              <a:t>武断地译为“犹大和耶路撒冷”，使第</a:t>
            </a:r>
            <a:r>
              <a:rPr lang="en-US" altLang="zh-CN" dirty="0" smtClean="0"/>
              <a:t>21</a:t>
            </a:r>
            <a:r>
              <a:rPr lang="zh-CN" altLang="en-US" dirty="0" smtClean="0"/>
              <a:t>节与它自己对第</a:t>
            </a:r>
            <a:r>
              <a:rPr lang="en-US" altLang="zh-CN" dirty="0" smtClean="0"/>
              <a:t>19</a:t>
            </a:r>
            <a:r>
              <a:rPr lang="zh-CN" altLang="en-US" dirty="0" smtClean="0"/>
              <a:t>节的译法平行。但异象已由过去转至现在。前一个帝国──巴比伦──是由四角代表，而四个匠人──波斯大帝国──已经将她推翻。这些画面传达一个真理∶无论仇敌多么可怕，只要是神的子民受到威胁，就必会有另一个敌对势力兴起，并且得胜。</a:t>
            </a:r>
          </a:p>
          <a:p>
            <a:r>
              <a:rPr lang="zh-CN" altLang="en-US" dirty="0" smtClean="0"/>
              <a:t>　　这些匠人来威吓他们，或“击溃他们”。由上下文看来，列国不但被恐吓，也被击败。无论是眼前或是未来，所有可能的仇敌皆不例外；列国势力的兴衰，以及权力平衡时期发生的战役，都执行了神的旨意，将举起角、蔑视神的权势推翻，使神的子民得益处。虽然不断有厉害的胁迫与羞辱临到，但他们必会看见，他们所恐惧的仇敌将一败涂地。如此，第二个异象又加强了第一个异象的保证。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丁道尔</a:t>
            </a:r>
            <a:r>
              <a:rPr lang="en-US" altLang="zh-CN" dirty="0" smtClean="0"/>
              <a:t>) </a:t>
            </a:r>
          </a:p>
          <a:p>
            <a:r>
              <a:rPr lang="zh-CN" altLang="en-US" dirty="0" smtClean="0"/>
              <a:t>　　以上从泛指的角度看“四角和四匠人”，换一个角度来看，“四角”，如果理解为特指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个敌国，先后攻打犹大和以色列的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国是亚述、埃及、巴比伦和玛代波斯。“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个匠人”，也可能是指上述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强国中，那较后的打败了较先前的强国，如亚述埃及为巴比伦所灭，巴比伦又为玛代波斯所灭，后来又有希腊与罗马相继兴起，打掉先前的“角”。那先兴起的是“角”，后兴起的是“匠人”，他们把角打掉，自己又成为另一“角”而被在他以后兴起的“匠人”打掉。  </a:t>
            </a:r>
            <a:r>
              <a:rPr lang="en-US" altLang="zh-CN" dirty="0" smtClean="0"/>
              <a:t>(</a:t>
            </a:r>
            <a:r>
              <a:rPr lang="zh-CN" altLang="en-US" dirty="0" smtClean="0"/>
              <a:t>陈终道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总结</a:t>
            </a:r>
            <a:r>
              <a:rPr lang="en-US" altLang="zh-CN" dirty="0" smtClean="0"/>
              <a:t>(v25)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eg</a:t>
            </a:r>
            <a:r>
              <a:rPr lang="zh-CN" altLang="en-US" dirty="0" smtClean="0"/>
              <a:t>：我们再来回顾异象中的一系列画面，番石榴树在低洼之地是一个美丽的表像，表征神的子民。那树比不上树林的其他树林，它的地位只是一处不显眼的小空间，它是在潮湿与阴暗的地方。同样，信徒的职业和身份往往处在不起眼的位置，神的心意只要我们作为一颗低树，有芬芳的馨香，优美的仪态。</a:t>
            </a:r>
          </a:p>
          <a:p>
            <a:r>
              <a:rPr lang="zh-CN" altLang="en-US" dirty="0" smtClean="0"/>
              <a:t>　　树虽然矮小，却有耶和华的使者，那一定指主耶稣基督。在深夜里，先知看见祂坐在红马上，有其他的骑士侍卫着，他们在全地走来走去巡逻着。以后再回到祂跟前，主有宝座在他们中间，祂的仆役听从祂的命令漂洋过海，到处奔走，执行任务。</a:t>
            </a:r>
          </a:p>
          <a:p>
            <a:r>
              <a:rPr lang="zh-CN" altLang="en-US" dirty="0" smtClean="0"/>
              <a:t>　　于是先知听见他们的谈话。主询问他们，他们向祂禀告，以色列的拯救者向永生神报告。祂求神为祂的百姓伸冤，也有安慰的好话，耶和华的使者为以色列吁求，也为教会所求，而且都得到了神的应允。</a:t>
            </a:r>
          </a:p>
          <a:p>
            <a:r>
              <a:rPr lang="zh-CN" altLang="en-US" dirty="0" smtClean="0"/>
              <a:t>　　我们是神的工人，主与祂的使者都站在我们一边，祂怎样与旧约工人同在，像在番石榴树中间，也必与我们同在，看到有些自私残暴的人对待我们，神同样不高兴，祂热切爱祂的百姓。祂仍安慰锡安，拣选耶路撒冷，你的黑夜无论多么幽暗，你遇到的难处无论有多大，总要相信，即便是今天，在番石榴树中间还能找到真正的帮助与安慰。 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例证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　　结语： 结束今天信息的分享之前，我们再看一处经文：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[</a:t>
            </a:r>
            <a:r>
              <a:rPr lang="zh-CN" altLang="en-US" dirty="0" smtClean="0"/>
              <a:t>罗</a:t>
            </a:r>
            <a:r>
              <a:rPr lang="en-US" altLang="zh-CN" dirty="0" smtClean="0"/>
              <a:t>12:19-21] </a:t>
            </a:r>
            <a:r>
              <a:rPr lang="zh-CN" altLang="en-US" dirty="0" smtClean="0"/>
              <a:t>亲爱的弟兄，不要自己伸冤，宁可让步，听凭主怒。因为经上记着：“主说，伸冤在我，我必报应。”所以，“你的仇敌若饿了，就给他吃；若渴了，就给他喝。因为你这样行，就是把炭火堆在他的头上。”你不可为恶所胜，反要以善胜恶。</a:t>
            </a:r>
          </a:p>
          <a:p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   从亚伯拉罕到耶稣，这两千年的以色列历史可以明显的区分成为四个时期，每个时期五百年。第一个五百年，公元前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年到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年，是由族长领导，亚伯拉罕、以撒、雅各、约瑟。第二个五百年，公元前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年到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年，是由先知领导，从摩西到撒母耳。第三个五百年，公元前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年到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年，是由王领导。公元前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年到零年，则是由祭司领导。上帝让他们经历了各种领导人物，可惜每一种领导人物都没有做好，以色列需要的领导人物必须是集合这些角色于一身，耶稣就是这样的人物。旧约圣经一直在预备百姓面对最适合的领导人物，先是族长，具有父亲的形象；再来是先知，替上帝传话；然后是君王，在宝座上治理；最后是祭司，替他们向上帝代求。撒迦利亚所处的时代就是王向祭司过渡的分水岭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撒迦利亚书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中的诗比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哈该书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还要多一些，但是最重要的是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撒迦利亚书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属于启示性预言。这种启示性预言跟其他的预言不太一样，这种预言的图像多过文字，异象多过言语，是让人用来看的，而不是用来听的，所以启示性预言里面会有很多象征，奇怪的图像，而且启示性预言里面会经常出现动物，并且经常会出现天使。为什么会有这种奇怪的预言？原因很简单，因为遥远的未来很难想象，可是近期内的事很容易想象，因为跟现在的趋势很接近，所以容易理解，但是你怎么跟一千年前的人形容现代的生活呢？你怎么跟他们形容电视，他们一定听不懂。想要清楚地描述遥远未来的事，最好是用图像或者比喻象征，并且解释这些象征的含意，所以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撒迦利亚书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的预言很不一样，里面有五颜六色的马匹还有骑士，有角和匠人，有石头，石头上有七个眼睛，测量的准绳、橄榄树、灯台，坐在量器中的妇人，有翅膀的妇人、飞行的书卷等等。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启示录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但以理书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以西结书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也有一些经文属于启示性预言。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）上下文</a:t>
            </a:r>
          </a:p>
          <a:p>
            <a:r>
              <a:rPr lang="zh-CN" altLang="en-US" dirty="0" smtClean="0"/>
              <a:t>　　上文，前一卷小先知书</a:t>
            </a:r>
            <a:r>
              <a:rPr lang="en-US" altLang="zh-CN" dirty="0" smtClean="0"/>
              <a:t>——《</a:t>
            </a:r>
            <a:r>
              <a:rPr lang="zh-CN" altLang="en-US" dirty="0" smtClean="0"/>
              <a:t>哈该书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哈该和撒迦利亚的服事时间重叠了一个月，撒迦利亚接续哈该的信息讲下去。我们不知道哈该为什么不再发预言，不知道上帝为什么另外差人来传道，也许哈该生病了或去世了，不能继续传道，总之撒迦利亚在哈该结束前一个月就开始传道，继续传讲他的信息。虽然前面谈过两个人的共同点，但是哈该和撒迦利亚也有很多不同点，他们有三个主要的差异：</a:t>
            </a:r>
          </a:p>
          <a:p>
            <a:r>
              <a:rPr lang="zh-CN" altLang="en-US" dirty="0" smtClean="0"/>
              <a:t>　　第一，撒迦利亚比哈该年代晚，不是晚很多，两个人还重叠了一个月。有一点像是接力赛，哈该把棒子交给撒迦利亚，让他继续跑，但是撒迦利亚跑得更远。</a:t>
            </a:r>
          </a:p>
          <a:p>
            <a:r>
              <a:rPr lang="zh-CN" altLang="en-US" dirty="0" smtClean="0"/>
              <a:t>　　第二点，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撒迦利亚书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比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哈该书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篇幅长，有</a:t>
            </a:r>
            <a:r>
              <a:rPr lang="en-US" altLang="zh-CN" dirty="0" smtClean="0"/>
              <a:t>14</a:t>
            </a:r>
            <a:r>
              <a:rPr lang="zh-CN" altLang="en-US" dirty="0" smtClean="0"/>
              <a:t>章，总共</a:t>
            </a:r>
            <a:r>
              <a:rPr lang="en-US" altLang="zh-CN" dirty="0" smtClean="0"/>
              <a:t>10</a:t>
            </a:r>
            <a:r>
              <a:rPr lang="zh-CN" altLang="en-US" dirty="0" smtClean="0"/>
              <a:t>页，不像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哈该书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章，篇幅就</a:t>
            </a:r>
            <a:r>
              <a:rPr lang="en-US" altLang="zh-CN" dirty="0" smtClean="0"/>
              <a:t>2</a:t>
            </a:r>
            <a:r>
              <a:rPr lang="zh-CN" altLang="en-US" dirty="0" smtClean="0"/>
              <a:t>页。</a:t>
            </a:r>
          </a:p>
          <a:p>
            <a:r>
              <a:rPr lang="zh-CN" altLang="en-US" dirty="0" smtClean="0"/>
              <a:t>　　第三，撒迦利亚比哈该传道时间长，哈该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个月，而撒迦利亚至少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年，所以有比较多的启示可以分享。两个人最大的不同是撒迦利亚看到了遥远的未来，哈该则是讲眼前的问题。相对来讲，撒迦利亚可以看得很远、一直到末日，他把现在的预言和遥远未来的预言放在一起，让我们读得一头雾水，什么都搞不清楚，不知道他指的是哪一段时间，所以我们得把它分清楚。</a:t>
            </a:r>
          </a:p>
          <a:p>
            <a:r>
              <a:rPr lang="zh-CN" altLang="en-US" dirty="0" smtClean="0"/>
              <a:t>　　下文，第一章之后的第二至六章，接续第一章先知见到的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个异象，后续几章描述了同一晚先知见到的其它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个异象。这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个异象之间好像没有关联，但是如果仔细一看会发现，其中有微妙的关联。头两个异象（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匹马与</a:t>
            </a:r>
            <a:r>
              <a:rPr lang="en-US" altLang="zh-CN" dirty="0" smtClean="0"/>
              <a:t>4</a:t>
            </a:r>
            <a:r>
              <a:rPr lang="zh-CN" altLang="en-US" dirty="0" smtClean="0"/>
              <a:t>名骑士、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只角与</a:t>
            </a:r>
            <a:r>
              <a:rPr lang="en-US" altLang="zh-CN" dirty="0" smtClean="0"/>
              <a:t>4</a:t>
            </a:r>
            <a:r>
              <a:rPr lang="zh-CN" altLang="en-US" dirty="0" smtClean="0"/>
              <a:t>名匠人）是在讲圣殿的重建；下一个（手持准绳的人）在讲耶路撒冷城的重建；接下来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个（约书亚穿洁净衣服、金灯台与</a:t>
            </a:r>
            <a:r>
              <a:rPr lang="en-US" altLang="zh-CN" dirty="0" smtClean="0"/>
              <a:t>2</a:t>
            </a:r>
            <a:r>
              <a:rPr lang="zh-CN" altLang="en-US" dirty="0" smtClean="0"/>
              <a:t>棵橄榄树）在讲这两位领袖，约书亚和所罗巴伯；最后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个（飞行的书卷、量器中的妇人、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辆马车）在讲百姓的景况。所以这些异象是互有关联的，乍看之下好像没有关联，但是如果仔细再看，会发现跟百姓当时的处境息息相关。</a:t>
            </a:r>
            <a:endParaRPr lang="en-US" altLang="zh-CN" dirty="0" smtClean="0"/>
          </a:p>
          <a:p>
            <a:r>
              <a:rPr lang="zh-CN" altLang="en-US" dirty="0" smtClean="0"/>
              <a:t>　　接下来我们一起来逐节查考第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警告同胞不要效法列祖（</a:t>
            </a:r>
            <a:r>
              <a:rPr lang="en-US" altLang="zh-CN" dirty="0" smtClean="0"/>
              <a:t>v1-6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1.1. </a:t>
            </a:r>
            <a:r>
              <a:rPr lang="zh-CN" altLang="en-US" dirty="0" smtClean="0"/>
              <a:t>先知劝勉百姓悔改归向神（</a:t>
            </a:r>
            <a:r>
              <a:rPr lang="en-US" altLang="zh-CN" dirty="0" smtClean="0"/>
              <a:t>v1-3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）第一节出现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个人名，大流士和撒迦利亚。</a:t>
            </a:r>
          </a:p>
          <a:p>
            <a:r>
              <a:rPr lang="zh-CN" altLang="en-US" dirty="0" smtClean="0"/>
              <a:t>　　大流士对应英文“</a:t>
            </a:r>
            <a:r>
              <a:rPr lang="en-US" altLang="zh-CN" dirty="0" smtClean="0"/>
              <a:t>Darius ['</a:t>
            </a:r>
            <a:r>
              <a:rPr lang="en-US" altLang="zh-CN" dirty="0" err="1" smtClean="0"/>
              <a:t>d?ri?s</a:t>
            </a:r>
            <a:r>
              <a:rPr lang="en-US" altLang="zh-CN" dirty="0" smtClean="0"/>
              <a:t>]”</a:t>
            </a:r>
            <a:r>
              <a:rPr lang="zh-CN" altLang="en-US" dirty="0" smtClean="0"/>
              <a:t>，新译本翻译为“大利乌”。指波斯王大利乌一世</a:t>
            </a:r>
            <a:r>
              <a:rPr lang="en-US" altLang="zh-CN" dirty="0" err="1" smtClean="0"/>
              <a:t>Hystaspes</a:t>
            </a:r>
            <a:r>
              <a:rPr lang="zh-CN" altLang="en-US" dirty="0" smtClean="0"/>
              <a:t>希斯塔斯普。本书中的大利乌是波斯王大利乌，不是但以理晚年时的玛代王大利乌。玛代王大利乌于公元前</a:t>
            </a:r>
            <a:r>
              <a:rPr lang="en-US" altLang="zh-CN" dirty="0" smtClean="0"/>
              <a:t>539</a:t>
            </a:r>
            <a:r>
              <a:rPr lang="zh-CN" altLang="en-US" dirty="0" smtClean="0"/>
              <a:t>年攻取巴比伦（但五</a:t>
            </a:r>
            <a:r>
              <a:rPr lang="en-US" altLang="zh-CN" dirty="0" smtClean="0"/>
              <a:t>31</a:t>
            </a:r>
            <a:r>
              <a:rPr lang="zh-CN" altLang="en-US" dirty="0" smtClean="0"/>
              <a:t>，六</a:t>
            </a:r>
            <a:r>
              <a:rPr lang="en-US" altLang="zh-CN" dirty="0" smtClean="0"/>
              <a:t>28</a:t>
            </a:r>
            <a:r>
              <a:rPr lang="zh-CN" altLang="en-US" dirty="0" smtClean="0"/>
              <a:t>），即以色列人被掳七十年期满之前（但九</a:t>
            </a:r>
            <a:r>
              <a:rPr lang="en-US" altLang="zh-CN" dirty="0" smtClean="0"/>
              <a:t>1~2</a:t>
            </a:r>
            <a:r>
              <a:rPr lang="zh-CN" altLang="en-US" dirty="0" smtClean="0"/>
              <a:t>）；但这里的大利乌王一世是波斯王</a:t>
            </a:r>
            <a:r>
              <a:rPr lang="en-US" altLang="zh-CN" dirty="0" smtClean="0"/>
              <a:t>Darius </a:t>
            </a:r>
            <a:r>
              <a:rPr lang="en-US" altLang="zh-CN" dirty="0" err="1" smtClean="0"/>
              <a:t>Hystaspes</a:t>
            </a:r>
            <a:r>
              <a:rPr lang="zh-CN" altLang="en-US" dirty="0" smtClean="0"/>
              <a:t>，约在公元前</a:t>
            </a:r>
            <a:r>
              <a:rPr lang="en-US" altLang="zh-CN" dirty="0" smtClean="0"/>
              <a:t>521</a:t>
            </a:r>
            <a:r>
              <a:rPr lang="zh-CN" altLang="en-US" dirty="0" smtClean="0"/>
              <a:t>至</a:t>
            </a:r>
            <a:r>
              <a:rPr lang="en-US" altLang="zh-CN" dirty="0" smtClean="0"/>
              <a:t>486</a:t>
            </a:r>
            <a:r>
              <a:rPr lang="zh-CN" altLang="en-US" dirty="0" smtClean="0"/>
              <a:t>年间作王。所以大流士第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年，指的是公元前</a:t>
            </a:r>
            <a:r>
              <a:rPr lang="en-US" altLang="zh-CN" dirty="0" smtClean="0"/>
              <a:t>520</a:t>
            </a:r>
            <a:r>
              <a:rPr lang="zh-CN" altLang="en-US" dirty="0" smtClean="0"/>
              <a:t>年。</a:t>
            </a:r>
          </a:p>
          <a:p>
            <a:r>
              <a:rPr lang="zh-CN" altLang="en-US" dirty="0" smtClean="0"/>
              <a:t>　　撒迦利亚：意义是「耶和华顾念」，这是旧约中很普遍的名字。经文特指“易多的孙子，比利家的儿子，先知撒迦利亚”，撒迦利亚的祖父易多，按尼希米记第十二章四、十六节所记是亚伦的子孙，是作祭司的。撒迦利亚的父亲可能较早去世，所以尼希米记第十二章十六节未提其父亲比利家的名字。这样，撒迦利亚实际上是祭司兼先知的双重职分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V2</a:t>
            </a:r>
            <a:r>
              <a:rPr lang="zh-CN" altLang="en-US" dirty="0" smtClean="0"/>
              <a:t>）“大大发怒”，神曾差遣众先知教导警戒他们的列祖，要离开恶道归向神，他们却不理会；所以神向他们列祖曾“大大发怒”。例如以色列人的列祖打发探子窥探迦南地之后，听从报恶信探子的话大发怨言（民十四</a:t>
            </a:r>
            <a:r>
              <a:rPr lang="en-US" altLang="zh-CN" dirty="0" smtClean="0"/>
              <a:t>l~10</a:t>
            </a:r>
            <a:r>
              <a:rPr lang="zh-CN" altLang="en-US" dirty="0" smtClean="0"/>
              <a:t>），以致那一代的人都倒毙旷野（民十四</a:t>
            </a:r>
            <a:r>
              <a:rPr lang="en-US" altLang="zh-CN" dirty="0" smtClean="0"/>
              <a:t>32~33</a:t>
            </a:r>
            <a:r>
              <a:rPr lang="zh-CN" altLang="en-US" dirty="0" smtClean="0"/>
              <a:t>）。后来又为神所设立的祭司职分争闹，以致可拉与大坍等叛党被活活吞下阴间（民十六</a:t>
            </a:r>
            <a:r>
              <a:rPr lang="en-US" altLang="zh-CN" dirty="0" smtClean="0"/>
              <a:t>l~35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。到了他们立国之后，又一再事奉外邦偶像，甚至把拜偶像的坛搬到圣殿，污秽了圣殿（王下十六</a:t>
            </a:r>
            <a:r>
              <a:rPr lang="en-US" altLang="zh-CN" dirty="0" smtClean="0"/>
              <a:t>10~16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，最终南北过先后灭亡，被掳到异国他乡长达七十年之久。 </a:t>
            </a:r>
            <a:r>
              <a:rPr lang="en-US" altLang="zh-CN" dirty="0" smtClean="0"/>
              <a:t>(</a:t>
            </a:r>
            <a:r>
              <a:rPr lang="zh-CN" altLang="en-US" dirty="0" smtClean="0"/>
              <a:t>陈终道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V3</a:t>
            </a:r>
            <a:r>
              <a:rPr lang="zh-CN" altLang="en-US" dirty="0" smtClean="0"/>
              <a:t>）“转向”，指「悔改」，神很喜欢百姓悔改，得到祂的悦纳，以便可靠地进行重建圣殿的工作，撒迦利亚经常强调需要悔改归正（见亚</a:t>
            </a:r>
            <a:r>
              <a:rPr lang="en-US" altLang="zh-CN" dirty="0" smtClean="0"/>
              <a:t>3:7</a:t>
            </a:r>
            <a:r>
              <a:rPr lang="zh-CN" altLang="en-US" dirty="0" smtClean="0"/>
              <a:t>；</a:t>
            </a:r>
            <a:r>
              <a:rPr lang="en-US" altLang="zh-CN" dirty="0" smtClean="0"/>
              <a:t>6:15</a:t>
            </a:r>
            <a:r>
              <a:rPr lang="zh-CN" altLang="en-US" dirty="0" smtClean="0"/>
              <a:t>；</a:t>
            </a:r>
            <a:r>
              <a:rPr lang="en-US" altLang="zh-CN" dirty="0" smtClean="0"/>
              <a:t>7:7-10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8:16,17</a:t>
            </a:r>
            <a:r>
              <a:rPr lang="zh-CN" altLang="en-US" dirty="0" smtClean="0"/>
              <a:t>）。“耶和华如此说”，这个短语重复了三次，是为了一再地强调。 </a:t>
            </a:r>
            <a:r>
              <a:rPr lang="en-US" altLang="zh-CN" dirty="0" smtClean="0"/>
              <a:t>(</a:t>
            </a:r>
            <a:r>
              <a:rPr lang="zh-CN" altLang="en-US" dirty="0" smtClean="0"/>
              <a:t>黄迦勒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1.2. </a:t>
            </a:r>
            <a:r>
              <a:rPr lang="zh-CN" altLang="en-US" dirty="0" smtClean="0"/>
              <a:t>列祖不顺从的结局（</a:t>
            </a:r>
            <a:r>
              <a:rPr lang="en-US" altLang="zh-CN" dirty="0" smtClean="0"/>
              <a:t>v4-6</a:t>
            </a:r>
            <a:r>
              <a:rPr lang="zh-CN" altLang="en-US" dirty="0" smtClean="0"/>
              <a:t>）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“从前的先知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…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…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”，现在撒迦利亚借用了先知耶利米的一段话，或许是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[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35:15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]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“我从早起来差遣我的仆人众先知去，说：你们各人当回头，离开恶道，改正行为，不随从侍奉别神，就必住在我所赐给你们和你们列祖的地上。只是你们没有听从我，也没有侧耳而听。” 在被掳之前，这个先知性的吁求完全遭忽视，耶利米屡次警告，他们却不听从或不能听见。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丁道尔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，“列祖在哪里呢”，这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节以人和神的话形成对比，要以色列人注重神的话语过于他们所敬重的人。因为人的生命有限，正如他们的列祖现在那里呢？岂不都已经成为过去了吗？可能包括那些有信心的列祖们，甚至那些信心伟人，岂不也只有有限的生命，而都成为过去了吗？就算他们所倚靠的祖宗亚伯拉罕，他们所夸口的摩西，……，不都一一死去了吗？那些奉神命令向他们传达信息的先知，也不能永远活着，不断地劝导警戒他们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V6a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“言语和律例”，神藉他仆人所启示给他们的神的话语是永不废去的。所以第六节的话是全小段中最重要的，虽然列祖会成为过去，先知也不能永活，“只是我的言语和律例，就是所吩咐我的仆人众先知的……”那是永存不朽的，是他们世代当留意遵循的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V6b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：“岂不临到你们列祖吗？”——“临到”，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NASB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NIV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都译作“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overtake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”即“追上”、“赶上”。中文吕振中译本，本句译作：“岂不赶上而捉住你们列祖吗”？意即神所警戒他们列祖的话，当他们列祖悖逆时，神不是已按他所说的惩治了他们吗。岂不仿佛祸患追上他们吗？例如：神藉摩西宣告说：“你若不听从耶和华你神的话，不谨守遵行他的一切诫命律例，就是我今日所吩咐你们的，这以下的咒诅都必追随你，临到你身上……”（申廿八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20~25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）。日后以色列人因离弃神的律法，敬拜别神，摩西所宣告的咒诅就应验在他们身上，终至亡国，分散在万国之中抛来抛去。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V6c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：“按我们的行动作为”——罗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2:6-8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可作本节的注解：“他必照各人的行为报应各人。凡恒心行善，寻求……不能朽坏之福的，就以永生报应他们。惟有结党，不顺服真理，反顺从不义的，就以仇恨怒恼报应他们。”先知引述他们列祖受过神的管教所得的教训：神果然已按我们的行径作为来处办了我们。神说要怎样处治，就必照办，不容逃避。不但悖逆的列祖会受惩治，就是有信心的列祖，若是犯罪，也难免受罪的报应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陈终道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787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异象</a:t>
            </a:r>
            <a:r>
              <a:rPr lang="en-US" altLang="zh-CN" dirty="0" smtClean="0"/>
              <a:t>1——</a:t>
            </a:r>
            <a:r>
              <a:rPr lang="zh-CN" altLang="en-US" dirty="0" smtClean="0"/>
              <a:t>马的异象 巡视全地的报告（</a:t>
            </a:r>
            <a:r>
              <a:rPr lang="en-US" altLang="zh-CN" dirty="0" smtClean="0"/>
              <a:t>v7-17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2.1. </a:t>
            </a:r>
            <a:r>
              <a:rPr lang="zh-CN" altLang="en-US" dirty="0" smtClean="0"/>
              <a:t>异象的内容（</a:t>
            </a:r>
            <a:r>
              <a:rPr lang="en-US" altLang="zh-CN" dirty="0" smtClean="0"/>
              <a:t>v7-11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7.</a:t>
            </a:r>
            <a:r>
              <a:rPr lang="zh-CN" altLang="en-US" dirty="0" smtClean="0"/>
              <a:t>　这节除了月份和日期之外，与第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节完全相同，接下来的连续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个异象不再另外标注时间，一般认为都是这一天发生的。此时距先知撒迦利亚第一次发预言已有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个月，而距哈该最后一次有记录的信息也已有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个月（见导论，</a:t>
            </a:r>
            <a:r>
              <a:rPr lang="en-US" altLang="zh-CN" dirty="0" smtClean="0"/>
              <a:t>27</a:t>
            </a:r>
            <a:r>
              <a:rPr lang="zh-CN" altLang="en-US" dirty="0" smtClean="0"/>
              <a:t>页）。“细罢特月”，是巴比伦对十一月的称呼，犹太人在被掳之后沿用；旧约只在这里提到（参七</a:t>
            </a:r>
            <a:r>
              <a:rPr lang="en-US" altLang="zh-CN" dirty="0" smtClean="0"/>
              <a:t>1</a:t>
            </a:r>
            <a:r>
              <a:rPr lang="zh-CN" altLang="en-US" dirty="0" smtClean="0"/>
              <a:t>基斯流月），巴比伦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24</a:t>
            </a:r>
            <a:r>
              <a:rPr lang="zh-CN" altLang="en-US" dirty="0" smtClean="0"/>
              <a:t>日，对应公历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8a.</a:t>
            </a:r>
            <a:r>
              <a:rPr lang="zh-CN" altLang="en-US" dirty="0" smtClean="0"/>
              <a:t>　“我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观看，见”，简称我看见，这种绝对式用法意指“我得到一个启示”（参∶赛三十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）。虽然异象是夜间出现，先知却很谨慎，避免让人觉得他在作梦。从他向天使提出问题，又打断天使的话题（如三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）看来，他的头脑十分清醒。究竟这个异象及其他的启示方式是“如何”发生的，仍旧是奥秘，然而可确定的是∶先知不是主观地制造异象，乃是从神领受的。</a:t>
            </a:r>
          </a:p>
          <a:p>
            <a:r>
              <a:rPr lang="zh-CN" altLang="en-US" dirty="0" smtClean="0"/>
              <a:t>　　“一人骑红马”，这人的身分未经说明，不过读者可以领会，他必为超越人类的活物。在异象逐渐明朗时，果见如此。他骑在红马上，更准确地说，是匹红棕色的马。在异象当中，这位骑在马上的领导人物和他身后的几批马队，似乎已经完成任务，准备在当晚解散。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丁道尔</a:t>
            </a:r>
            <a:r>
              <a:rPr lang="en-US" altLang="zh-CN" dirty="0" smtClean="0"/>
              <a:t>) 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8b“</a:t>
            </a:r>
            <a:r>
              <a:rPr lang="zh-CN" altLang="en-US" dirty="0" smtClean="0"/>
              <a:t>番石榴树”，也叫桃金娘树，当时的背景为番石榴树丛，是在巴勒斯坦生长良好的常青灌木，溪流边尤多。在住棚节需要搭棚子时，常用这种树和其他树作材料（尼八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），不过并没有资料显示这种树在宗教上有何特殊功能。洼地或峡谷（</a:t>
            </a:r>
            <a:r>
              <a:rPr lang="en-US" altLang="zh-CN" dirty="0" smtClean="0"/>
              <a:t>RSV</a:t>
            </a:r>
            <a:r>
              <a:rPr lang="zh-CN" altLang="en-US" dirty="0" smtClean="0"/>
              <a:t>）也许是指耶路撒冷城外的汲沦溪最低之处，在被掳之前，那里有一园子（王下二十五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）。如果这个说法正确，从象征意义而言，耶和华已回到了圣城的外缘，但并未进城，因为圣殿尚未完工</a:t>
            </a:r>
            <a:r>
              <a:rPr lang="en-US" altLang="zh-CN" dirty="0" smtClean="0"/>
              <a:t>111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10.</a:t>
            </a:r>
            <a:r>
              <a:rPr lang="zh-CN" altLang="en-US" dirty="0" smtClean="0"/>
              <a:t>　翻译的天使说，他会解释异象的意思，但发言的却是在桃金娘树中的那一位。这些马队是耶和华差派到全地的使者。好比波斯王让使臣骑好马飞奔报信，使朝廷能掌握帝国各地的消息；同样，耶和华也对全地的各国了如指掌──包括大波斯国在内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11.</a:t>
            </a:r>
            <a:r>
              <a:rPr lang="zh-CN" altLang="en-US" dirty="0" smtClean="0"/>
              <a:t>　“安息平静”，这个报告带出两个问题∶ </a:t>
            </a:r>
            <a:r>
              <a:rPr lang="en-US" altLang="zh-CN" dirty="0" smtClean="0"/>
              <a:t>(1) </a:t>
            </a:r>
            <a:r>
              <a:rPr lang="zh-CN" altLang="en-US" dirty="0" smtClean="0"/>
              <a:t>这是好消息还是坏消息？ </a:t>
            </a:r>
            <a:r>
              <a:rPr lang="en-US" altLang="zh-CN" dirty="0" smtClean="0"/>
              <a:t>(2) </a:t>
            </a:r>
            <a:r>
              <a:rPr lang="zh-CN" altLang="en-US" dirty="0" smtClean="0"/>
              <a:t>所讲的是什么时期？ </a:t>
            </a:r>
            <a:r>
              <a:rPr lang="en-US" altLang="zh-CN" dirty="0" smtClean="0"/>
              <a:t>(1) </a:t>
            </a:r>
            <a:r>
              <a:rPr lang="zh-CN" altLang="en-US" dirty="0" smtClean="0"/>
              <a:t>从第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节看来，全地的安息显然是由于不公平与不人道。“全地都固定不动”，同一动词曾用于埃及，是贬义的说法（赛三十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），因她未能履行国际合约；“安息”、“安定”，这字常用于正面意义，但也曾指摩押因自私而不采行动（耶四十八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），撒玛利亚亦如此（结十六</a:t>
            </a:r>
            <a:r>
              <a:rPr lang="en-US" altLang="zh-CN" dirty="0" smtClean="0"/>
              <a:t>49</a:t>
            </a:r>
            <a:r>
              <a:rPr lang="zh-CN" altLang="en-US" dirty="0" smtClean="0"/>
              <a:t>，“大享安逸”）。这种状况与耶和华对公义的热心恰好相反（</a:t>
            </a:r>
            <a:r>
              <a:rPr lang="en-US" altLang="zh-CN" dirty="0" smtClean="0"/>
              <a:t>14</a:t>
            </a:r>
            <a:r>
              <a:rPr lang="zh-CN" altLang="en-US" dirty="0" smtClean="0"/>
              <a:t>节）。这种平静必定会被打破，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犹</a:t>
            </a:r>
            <a:r>
              <a:rPr lang="zh-CN" altLang="en-US" dirty="0" smtClean="0"/>
              <a:t>如暴风雨前的宁静。 </a:t>
            </a:r>
            <a:r>
              <a:rPr lang="en-US" altLang="zh-CN" dirty="0" smtClean="0"/>
              <a:t>(2) </a:t>
            </a:r>
            <a:r>
              <a:rPr lang="zh-CN" altLang="en-US" dirty="0" smtClean="0"/>
              <a:t>主前五一九年，大利乌王是否真已镇压了因甘比斯之死而造成的动乱？这个报告与主前五一九年的情形十分吻合，与哈该同辈的人士公开表明，重建圣殿的时机尚不成熟（该一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），他们需要得到政府曾应允的补助（拉六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），但波斯的财富却用到别处去了。世界的政权正如古老的埃及，成了“坐而不动的拉哈伯”（赛三十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），只注重自己的利益，不会在意曾经在两河流域对一小撮犹太人的应许。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丁道尔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2.2. </a:t>
            </a:r>
            <a:r>
              <a:rPr lang="zh-CN" altLang="en-US" dirty="0" smtClean="0"/>
              <a:t>仍施怜悯的启示（</a:t>
            </a:r>
            <a:r>
              <a:rPr lang="en-US" altLang="zh-CN" dirty="0" smtClean="0"/>
              <a:t>v12-17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V12“</a:t>
            </a:r>
            <a:r>
              <a:rPr lang="zh-CN" altLang="en-US" dirty="0" smtClean="0"/>
              <a:t>七十年”。圣殿荒废七十年（主前</a:t>
            </a:r>
            <a:r>
              <a:rPr lang="en-US" altLang="zh-CN" dirty="0" smtClean="0"/>
              <a:t>586</a:t>
            </a:r>
            <a:r>
              <a:rPr lang="zh-CN" altLang="en-US" dirty="0" smtClean="0"/>
              <a:t>～</a:t>
            </a:r>
            <a:r>
              <a:rPr lang="en-US" altLang="zh-CN" dirty="0" smtClean="0"/>
              <a:t>516</a:t>
            </a:r>
            <a:r>
              <a:rPr lang="zh-CN" altLang="en-US" dirty="0" smtClean="0"/>
              <a:t>年）。</a:t>
            </a:r>
            <a:r>
              <a:rPr lang="en-US" altLang="zh-CN" dirty="0" smtClean="0"/>
              <a:t>70</a:t>
            </a:r>
            <a:r>
              <a:rPr lang="zh-CN" altLang="en-US" dirty="0" smtClean="0"/>
              <a:t>年是先知耶利米所预言犹太人服事巴比伦的年限（耶</a:t>
            </a:r>
            <a:r>
              <a:rPr lang="en-US" altLang="zh-CN" dirty="0" smtClean="0"/>
              <a:t>25:11-12; 29:10</a:t>
            </a:r>
            <a:r>
              <a:rPr lang="zh-CN" altLang="en-US" dirty="0" smtClean="0"/>
              <a:t>）。年限的起止时间可能是犹太历史中两段时间：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从犹大被巴比伦王尼布甲尼撒纳入版图（</a:t>
            </a:r>
            <a:r>
              <a:rPr lang="en-US" altLang="zh-CN" dirty="0" smtClean="0"/>
              <a:t>606BC</a:t>
            </a:r>
            <a:r>
              <a:rPr lang="zh-CN" altLang="en-US" dirty="0" smtClean="0"/>
              <a:t>）起，至波斯王古列下旨让犹大归回故土（</a:t>
            </a:r>
            <a:r>
              <a:rPr lang="en-US" altLang="zh-CN" dirty="0" smtClean="0"/>
              <a:t>536BC</a:t>
            </a:r>
            <a:r>
              <a:rPr lang="zh-CN" altLang="en-US" dirty="0" smtClean="0"/>
              <a:t>）止；</a:t>
            </a:r>
            <a:r>
              <a:rPr lang="en-US" altLang="zh-CN" dirty="0" smtClean="0"/>
              <a:t>2.</a:t>
            </a:r>
            <a:r>
              <a:rPr lang="zh-CN" altLang="en-US" dirty="0" smtClean="0"/>
              <a:t>从圣殿于尼布甲尼撒王手下被毁（</a:t>
            </a:r>
            <a:r>
              <a:rPr lang="en-US" altLang="zh-CN" dirty="0" smtClean="0"/>
              <a:t>586BC</a:t>
            </a:r>
            <a:r>
              <a:rPr lang="zh-CN" altLang="en-US" dirty="0" smtClean="0"/>
              <a:t>）起，至圣殿重建竣工（</a:t>
            </a:r>
            <a:r>
              <a:rPr lang="en-US" altLang="zh-CN" dirty="0" smtClean="0"/>
              <a:t>516BC</a:t>
            </a:r>
            <a:r>
              <a:rPr lang="zh-CN" altLang="en-US" dirty="0" smtClean="0"/>
              <a:t>）。按照第一种计算方法，</a:t>
            </a:r>
            <a:r>
              <a:rPr lang="en-US" altLang="zh-CN" dirty="0" smtClean="0"/>
              <a:t>70</a:t>
            </a:r>
            <a:r>
              <a:rPr lang="zh-CN" altLang="en-US" dirty="0" smtClean="0"/>
              <a:t>年已经到期了。即便按第二种计算法，</a:t>
            </a:r>
            <a:r>
              <a:rPr lang="en-US" altLang="zh-CN" dirty="0" smtClean="0"/>
              <a:t>70</a:t>
            </a:r>
            <a:r>
              <a:rPr lang="zh-CN" altLang="en-US" dirty="0" smtClean="0"/>
              <a:t>年也快到期了。 </a:t>
            </a:r>
            <a:r>
              <a:rPr lang="en-US" altLang="zh-CN" dirty="0" smtClean="0"/>
              <a:t>(</a:t>
            </a:r>
            <a:r>
              <a:rPr lang="zh-CN" altLang="en-US" dirty="0" smtClean="0"/>
              <a:t>黄迦勒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13.</a:t>
            </a:r>
            <a:r>
              <a:rPr lang="zh-CN" altLang="en-US" dirty="0" smtClean="0"/>
              <a:t>　“与我说话的天使”，上一节中代求的虽是耶和华的使者，但神的回答却直接临到为撒迦利亚翻译的天使，透过他传给先知，最后再向百姓宣布。在被掳之后的时期，常有中介者出现，这里则是一例。究竟翻译的天使有否将他听见的全部传达出来，或者他是否主动挑选要传达的话，我们无从得知。值得注意的是，这些话为美善的安慰话（参∶赛四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14.</a:t>
            </a:r>
            <a:r>
              <a:rPr lang="zh-CN" altLang="en-US" dirty="0" smtClean="0"/>
              <a:t>　“宣告”，这个异象揭开了肉眼不能见的灵界真相，显明神在全地掌权，并积极工作。然而若没有解释天使所传的信息（</a:t>
            </a:r>
            <a:r>
              <a:rPr lang="en-US" altLang="zh-CN" dirty="0" smtClean="0"/>
              <a:t>14b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17</a:t>
            </a:r>
            <a:r>
              <a:rPr lang="zh-CN" altLang="en-US" dirty="0" smtClean="0"/>
              <a:t>节），它就不能成为安慰。接下来的宣告对解明异象的含义非常重要。</a:t>
            </a:r>
          </a:p>
          <a:p>
            <a:r>
              <a:rPr lang="zh-CN" altLang="en-US" dirty="0" smtClean="0"/>
              <a:t>　　“火热”，先知既获恩宠得见异象，也领受了命令，要去宣讲信息。他要大声宣告，不可以将鼓励之言只留给自己。这句话十分惊人∶我为耶路撒冷、为锡安，心里极其火热（原文∶嫉妒，</a:t>
            </a:r>
            <a:r>
              <a:rPr lang="en-US" altLang="zh-CN" dirty="0" smtClean="0"/>
              <a:t>jealous</a:t>
            </a:r>
            <a:r>
              <a:rPr lang="zh-CN" altLang="en-US" dirty="0" smtClean="0"/>
              <a:t>）。神的嫉妒与忿怒（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）常关系密切。以色列列祖拒绝神，使神充满了激动的情绪，圣灵不忌讳用人的情绪来描绘，如忿怒、嫉妒和爱。旧约从来不将神描述成不动感情、漠不关心、与世隔绝。祂的爱既全然圣洁，当这爱遭拒绝，痛苦必定加倍强烈；祂想要救人脱离他们所冲向的死亡，那种迫切的心，我们只能体会一二。</a:t>
            </a:r>
          </a:p>
          <a:p>
            <a:r>
              <a:rPr lang="zh-CN" altLang="en-US" dirty="0" smtClean="0"/>
              <a:t>　　“耶路撒冷和锡安”，先知心头的问题或许是∶“为什么神要现在插手，来拯救耶路撒冷？”神为什么竟会干预人类的情境？我们真难明白。若期待祂理当如此行，便是自我中心、狂妄骄傲；然而因着立约的应许表明了神永不改变的爱，祂总不毁约。祂已拣选耶路撒冷作祂名的居所（王上八</a:t>
            </a:r>
            <a:r>
              <a:rPr lang="en-US" altLang="zh-CN" dirty="0" smtClean="0"/>
              <a:t>29</a:t>
            </a:r>
            <a:r>
              <a:rPr lang="zh-CN" altLang="en-US" dirty="0" smtClean="0"/>
              <a:t>），因此绝不会忘记它。人的失败使得这城难逃毁灭，但祂的拣选总不转移。虽然八章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节与九章</a:t>
            </a:r>
            <a:r>
              <a:rPr lang="en-US" altLang="zh-CN" dirty="0" smtClean="0"/>
              <a:t>9</a:t>
            </a:r>
            <a:r>
              <a:rPr lang="zh-CN" altLang="en-US" dirty="0" smtClean="0"/>
              <a:t>节中，耶路撒冷与锡安是同义词，但此处先知似乎有意区别二者。锡安是大卫在征服该山丘之前，在以色列人之前就用的名字（撒下五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），而这名的使用常具宗教与庆典意味，有时它亦代表有宗教特权与责任的耶路撒冷人。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15.</a:t>
            </a:r>
            <a:r>
              <a:rPr lang="zh-CN" altLang="en-US" dirty="0" smtClean="0"/>
              <a:t>　“安逸的”，耶和华的忿怒不再向犹大发作，而向她的仇敌发作。这是第二个异象的主题（</a:t>
            </a:r>
            <a:r>
              <a:rPr lang="en-US" altLang="zh-CN" dirty="0" smtClean="0"/>
              <a:t>18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21</a:t>
            </a:r>
            <a:r>
              <a:rPr lang="zh-CN" altLang="en-US" dirty="0" smtClean="0"/>
              <a:t>节）。安逸的列国必须要从希伯来文的用法来解释。形容词“安逸的”曾有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次用来形容神赐给未来耶路撒冷的安全（赛三十二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，三十三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），但另外</a:t>
            </a:r>
            <a:r>
              <a:rPr lang="en-US" altLang="zh-CN" dirty="0" smtClean="0"/>
              <a:t>8</a:t>
            </a:r>
            <a:r>
              <a:rPr lang="zh-CN" altLang="en-US" dirty="0" smtClean="0"/>
              <a:t>次的用法都有贬损之意。阿摩司书</a:t>
            </a:r>
            <a:r>
              <a:rPr lang="en-US" altLang="zh-CN" dirty="0" smtClean="0"/>
              <a:t>6:1</a:t>
            </a:r>
            <a:r>
              <a:rPr lang="zh-CN" altLang="en-US" dirty="0" smtClean="0"/>
              <a:t>说，安逸的人觉得很安全，但其实不然。同一个字用作名词，出现于列王纪下十九</a:t>
            </a:r>
            <a:r>
              <a:rPr lang="en-US" altLang="zh-CN" dirty="0" smtClean="0"/>
              <a:t>28</a:t>
            </a:r>
            <a:r>
              <a:rPr lang="zh-CN" altLang="en-US" dirty="0" smtClean="0"/>
              <a:t>（等于赛三十七</a:t>
            </a:r>
            <a:r>
              <a:rPr lang="en-US" altLang="zh-CN" dirty="0" smtClean="0"/>
              <a:t>29</a:t>
            </a:r>
            <a:r>
              <a:rPr lang="zh-CN" altLang="en-US" dirty="0" smtClean="0"/>
              <a:t>），“因你向我发烈怒，又因你狂傲（安逸）的话达到我耳中”。亚述已经战胜利比亚和埃及，在自信的狂傲中，以为必可拿下耶路撒冷。耶和华的热心（王下十九</a:t>
            </a:r>
            <a:r>
              <a:rPr lang="en-US" altLang="zh-CN" dirty="0" smtClean="0"/>
              <a:t>31</a:t>
            </a:r>
            <a:r>
              <a:rPr lang="zh-CN" altLang="en-US" dirty="0" smtClean="0"/>
              <a:t>）因这种“安逸”而被激起。诗</a:t>
            </a:r>
            <a:r>
              <a:rPr lang="en-US" altLang="zh-CN" dirty="0" smtClean="0"/>
              <a:t>123:4“</a:t>
            </a:r>
            <a:r>
              <a:rPr lang="zh-CN" altLang="en-US" dirty="0" smtClean="0"/>
              <a:t>我们饱受那些安逸的人的嘲笑，和骄傲的人的藐视，到了极点。”，诗人把“安逸的人”与“骄傲人”并列在一起，意思相仿。</a:t>
            </a:r>
          </a:p>
          <a:p>
            <a:r>
              <a:rPr lang="zh-CN" altLang="en-US" dirty="0" smtClean="0"/>
              <a:t>　　“列国</a:t>
            </a:r>
            <a:r>
              <a:rPr lang="en-US" altLang="zh-CN" dirty="0" smtClean="0"/>
              <a:t>…</a:t>
            </a:r>
            <a:r>
              <a:rPr lang="zh-CN" altLang="en-US" dirty="0" smtClean="0"/>
              <a:t>过分”，是曾侵扰以色列与犹大的国家，尤其是亚述、巴比伦和以东。起初他们符合神给他们的角色，惩罚了选民，而不知不觉地成就了预言，但他们做得太过分，以致加害过分，“越过所有的界限”（赛</a:t>
            </a:r>
            <a:r>
              <a:rPr lang="en-US" altLang="zh-CN" dirty="0" smtClean="0"/>
              <a:t>47:6</a:t>
            </a:r>
            <a:r>
              <a:rPr lang="zh-CN" altLang="en-US" dirty="0" smtClean="0"/>
              <a:t>将他们交在你手中，你毫不怜悯他们，把极重的轭加在老年人身上）。神的意思是要暂时惩罚一下，然后大施怜悯（赛</a:t>
            </a:r>
            <a:r>
              <a:rPr lang="en-US" altLang="zh-CN" dirty="0" smtClean="0"/>
              <a:t>54:7</a:t>
            </a:r>
            <a:r>
              <a:rPr lang="zh-CN" altLang="en-US" dirty="0" smtClean="0"/>
              <a:t>我离弃你不过片时，却要施大恩将你收回），但他们无法了解；其实祂向列国施恩，又严厉相待，也是为要赢得他们。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16.</a:t>
            </a:r>
            <a:r>
              <a:rPr lang="zh-CN" altLang="en-US" dirty="0" smtClean="0"/>
              <a:t>　“我回到耶路撒冷”，令人想起以西结的异象∶耶和华离开圣殿（十</a:t>
            </a:r>
            <a:r>
              <a:rPr lang="en-US" altLang="zh-CN" dirty="0" smtClean="0"/>
              <a:t>18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，十一</a:t>
            </a:r>
            <a:r>
              <a:rPr lang="en-US" altLang="zh-CN" dirty="0" smtClean="0"/>
              <a:t>23</a:t>
            </a:r>
            <a:r>
              <a:rPr lang="zh-CN" altLang="en-US" dirty="0" smtClean="0"/>
              <a:t>），后来又回来（四十三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）。祂的同在保证圣殿必会完工。耶利米曾将神的怜悯与圣城的重建相联（耶三十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），而这种怜悯现在与他们同在，要使这件事实现。</a:t>
            </a:r>
          </a:p>
          <a:p>
            <a:r>
              <a:rPr lang="zh-CN" altLang="en-US" dirty="0" smtClean="0"/>
              <a:t>　　“准绳”，虽然开工已有几个月，但若不需要进一步的激励才是怪事，因为这项工程除了圣殿之外，还包括圣城在内，所以力量的持续、坚忍的毅力，都需要鼓励；而还没有用准绳测量，计划好城巿的重建。事实上，城墙的再建又经过八十年才完成（尼</a:t>
            </a:r>
            <a:r>
              <a:rPr lang="en-US" altLang="zh-CN" dirty="0" smtClean="0"/>
              <a:t>7:4, 11:1</a:t>
            </a:r>
            <a:r>
              <a:rPr lang="zh-CN" altLang="en-US" dirty="0" smtClean="0"/>
              <a:t>）。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17.</a:t>
            </a:r>
            <a:r>
              <a:rPr lang="zh-CN" altLang="en-US" dirty="0" smtClean="0"/>
              <a:t>　“再”，这一节中，“再”字出现四次，成为重点。不仅耶路撒冷有希望，这首都周围的“城邑”也充满希望。此处有三重应许∶繁荣、安慰、拣选；至此第一个异象在高潮中结束。</a:t>
            </a:r>
          </a:p>
          <a:p>
            <a:r>
              <a:rPr lang="zh-CN" altLang="en-US" dirty="0" smtClean="0"/>
              <a:t>　　“丰盛发达”，箴言</a:t>
            </a:r>
            <a:r>
              <a:rPr lang="en-US" altLang="zh-CN" dirty="0" smtClean="0"/>
              <a:t>5:16</a:t>
            </a:r>
            <a:r>
              <a:rPr lang="zh-CN" altLang="en-US" dirty="0" smtClean="0"/>
              <a:t>是指一道泉水不断涌流，水四散而出，与本节的思想相近。耶路撒冷将如同涌泉，涨溢在外，使临近的地区都得着丰盛发达，都是因神的恩宠。</a:t>
            </a:r>
          </a:p>
          <a:p>
            <a:r>
              <a:rPr lang="zh-CN" altLang="en-US" dirty="0" smtClean="0"/>
              <a:t>　　“耶和华必再安慰锡安”。耶路撒冷被毁之后，那莫大的痛苦无人能安慰。基于以往经验的保证（诗</a:t>
            </a:r>
            <a:r>
              <a:rPr lang="en-US" altLang="zh-CN" dirty="0" smtClean="0"/>
              <a:t>23:4</a:t>
            </a:r>
            <a:r>
              <a:rPr lang="zh-CN" altLang="en-US" dirty="0" smtClean="0"/>
              <a:t>，你与我同在，你的杖、你的竿，都安慰我）都不再奏效。在这种背景下，赛</a:t>
            </a:r>
            <a:r>
              <a:rPr lang="en-US" altLang="zh-CN" dirty="0" smtClean="0"/>
              <a:t>40:1</a:t>
            </a:r>
            <a:r>
              <a:rPr lang="zh-CN" altLang="en-US" dirty="0" smtClean="0"/>
              <a:t>（我曾耐性等候耶和华．他垂听我的呼求。）成为新时代的记号，然而在荒凉之地得着重建之前，安慰尚不完全。</a:t>
            </a:r>
          </a:p>
          <a:p>
            <a:r>
              <a:rPr lang="zh-CN" altLang="en-US" dirty="0" smtClean="0"/>
              <a:t>　　“再拣选耶路撒冷”一语意指重建的完成。在圣殿献殿时，耶路撒冷蒙拣选曾是当时历史书中的重大事件，所罗门曾提到“耶和华所选择的城，与我为你名所建造的殿”（王上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44</a:t>
            </a:r>
            <a:r>
              <a:rPr lang="zh-CN" altLang="en-US" dirty="0" smtClean="0"/>
              <a:t>），由此可见耶路撒冷的拣选与圣殿在那里有密不可分的关系，因此未来耶路撒冷被拣选，也与圣殿的重建有关。因此，第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节回答了第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节的问题，成为第一个异象最合适的结语。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丁道尔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2.2. </a:t>
            </a:r>
            <a:r>
              <a:rPr lang="zh-CN" altLang="en-US" dirty="0" smtClean="0"/>
              <a:t>仍施怜悯的启示（</a:t>
            </a:r>
            <a:r>
              <a:rPr lang="en-US" altLang="zh-CN" dirty="0" smtClean="0"/>
              <a:t>v12-17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V12“</a:t>
            </a:r>
            <a:r>
              <a:rPr lang="zh-CN" altLang="en-US" dirty="0" smtClean="0"/>
              <a:t>七十年”。圣殿荒废七十年（主前</a:t>
            </a:r>
            <a:r>
              <a:rPr lang="en-US" altLang="zh-CN" dirty="0" smtClean="0"/>
              <a:t>586</a:t>
            </a:r>
            <a:r>
              <a:rPr lang="zh-CN" altLang="en-US" dirty="0" smtClean="0"/>
              <a:t>～</a:t>
            </a:r>
            <a:r>
              <a:rPr lang="en-US" altLang="zh-CN" dirty="0" smtClean="0"/>
              <a:t>516</a:t>
            </a:r>
            <a:r>
              <a:rPr lang="zh-CN" altLang="en-US" dirty="0" smtClean="0"/>
              <a:t>年）。</a:t>
            </a:r>
            <a:r>
              <a:rPr lang="en-US" altLang="zh-CN" dirty="0" smtClean="0"/>
              <a:t>70</a:t>
            </a:r>
            <a:r>
              <a:rPr lang="zh-CN" altLang="en-US" dirty="0" smtClean="0"/>
              <a:t>年是先知耶利米所预言犹太人服事巴比伦的年限（耶</a:t>
            </a:r>
            <a:r>
              <a:rPr lang="en-US" altLang="zh-CN" dirty="0" smtClean="0"/>
              <a:t>25:11-12; 29:10</a:t>
            </a:r>
            <a:r>
              <a:rPr lang="zh-CN" altLang="en-US" dirty="0" smtClean="0"/>
              <a:t>）。年限的起止时间可能是犹太历史中两段时间：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从犹大被巴比伦王尼布甲尼撒纳入版图（</a:t>
            </a:r>
            <a:r>
              <a:rPr lang="en-US" altLang="zh-CN" dirty="0" smtClean="0"/>
              <a:t>606BC</a:t>
            </a:r>
            <a:r>
              <a:rPr lang="zh-CN" altLang="en-US" dirty="0" smtClean="0"/>
              <a:t>）起，至波斯王古列下旨让犹大归回故土（</a:t>
            </a:r>
            <a:r>
              <a:rPr lang="en-US" altLang="zh-CN" dirty="0" smtClean="0"/>
              <a:t>536BC</a:t>
            </a:r>
            <a:r>
              <a:rPr lang="zh-CN" altLang="en-US" dirty="0" smtClean="0"/>
              <a:t>）止；</a:t>
            </a:r>
            <a:r>
              <a:rPr lang="en-US" altLang="zh-CN" dirty="0" smtClean="0"/>
              <a:t>2.</a:t>
            </a:r>
            <a:r>
              <a:rPr lang="zh-CN" altLang="en-US" dirty="0" smtClean="0"/>
              <a:t>从圣殿于尼布甲尼撒王手下被毁（</a:t>
            </a:r>
            <a:r>
              <a:rPr lang="en-US" altLang="zh-CN" dirty="0" smtClean="0"/>
              <a:t>586BC</a:t>
            </a:r>
            <a:r>
              <a:rPr lang="zh-CN" altLang="en-US" dirty="0" smtClean="0"/>
              <a:t>）起，至圣殿重建竣工（</a:t>
            </a:r>
            <a:r>
              <a:rPr lang="en-US" altLang="zh-CN" dirty="0" smtClean="0"/>
              <a:t>516BC</a:t>
            </a:r>
            <a:r>
              <a:rPr lang="zh-CN" altLang="en-US" dirty="0" smtClean="0"/>
              <a:t>）。按照第一种计算方法，</a:t>
            </a:r>
            <a:r>
              <a:rPr lang="en-US" altLang="zh-CN" dirty="0" smtClean="0"/>
              <a:t>70</a:t>
            </a:r>
            <a:r>
              <a:rPr lang="zh-CN" altLang="en-US" dirty="0" smtClean="0"/>
              <a:t>年已经到期了。即便按第二种计算法，</a:t>
            </a:r>
            <a:r>
              <a:rPr lang="en-US" altLang="zh-CN" dirty="0" smtClean="0"/>
              <a:t>70</a:t>
            </a:r>
            <a:r>
              <a:rPr lang="zh-CN" altLang="en-US" dirty="0" smtClean="0"/>
              <a:t>年也快到期了。 </a:t>
            </a:r>
            <a:r>
              <a:rPr lang="en-US" altLang="zh-CN" dirty="0" smtClean="0"/>
              <a:t>(</a:t>
            </a:r>
            <a:r>
              <a:rPr lang="zh-CN" altLang="en-US" dirty="0" smtClean="0"/>
              <a:t>黄迦勒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13.</a:t>
            </a:r>
            <a:r>
              <a:rPr lang="zh-CN" altLang="en-US" dirty="0" smtClean="0"/>
              <a:t>　“与我说话的天使”，上一节中代求的虽是耶和华的使者，但神的回答却直接临到为撒迦利亚翻译的天使，透过他传给先知，最后再向百姓宣布。在被掳之后的时期，常有中介者出现，这里则是一例。究竟翻译的天使有否将他听见的全部传达出来，或者他是否主动挑选要传达的话，我们无从得知。值得注意的是，这些话为美善的安慰话（参∶赛四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14.</a:t>
            </a:r>
            <a:r>
              <a:rPr lang="zh-CN" altLang="en-US" dirty="0" smtClean="0"/>
              <a:t>　“宣告”，这个异象揭开了肉眼不能见的灵界真相，显明神在全地掌权，并积极工作。然而若没有解释天使所传的信息（</a:t>
            </a:r>
            <a:r>
              <a:rPr lang="en-US" altLang="zh-CN" dirty="0" smtClean="0"/>
              <a:t>14b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17</a:t>
            </a:r>
            <a:r>
              <a:rPr lang="zh-CN" altLang="en-US" dirty="0" smtClean="0"/>
              <a:t>节），它就不能成为安慰。接下来的宣告对解明异象的含义非常重要。</a:t>
            </a:r>
          </a:p>
          <a:p>
            <a:r>
              <a:rPr lang="zh-CN" altLang="en-US" dirty="0" smtClean="0"/>
              <a:t>　　“火热”，先知既获恩宠得见异象，也领受了命令，要去宣讲信息。他要大声宣告，不可以将鼓励之言只留给自己。这句话十分惊人∶我为耶路撒冷、为锡安，心里极其火热（原文∶嫉妒，</a:t>
            </a:r>
            <a:r>
              <a:rPr lang="en-US" altLang="zh-CN" dirty="0" smtClean="0"/>
              <a:t>jealous</a:t>
            </a:r>
            <a:r>
              <a:rPr lang="zh-CN" altLang="en-US" dirty="0" smtClean="0"/>
              <a:t>）。神的嫉妒与忿怒（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）常关系密切。以色列列祖拒绝神，使神充满了激动的情绪，圣灵不忌讳用人的情绪来描绘，如忿怒、嫉妒和爱。旧约从来不将神描述成不动感情、漠不关心、与世隔绝。祂的爱既全然圣洁，当这爱遭拒绝，痛苦必定加倍强烈；祂想要救人脱离他们所冲向的死亡，那种迫切的心，我们只能体会一二。</a:t>
            </a:r>
          </a:p>
          <a:p>
            <a:r>
              <a:rPr lang="zh-CN" altLang="en-US" dirty="0" smtClean="0"/>
              <a:t>　　“耶路撒冷和锡安”，先知心头的问题或许是∶“为什么神要现在插手，来拯救耶路撒冷？”神为什么竟会干预人类的情境？我们真难明白。若期待祂理当如此行，便是自我中心、狂妄骄傲；然而因着立约的应许表明了神永不改变的爱，祂总不毁约。祂已拣选耶路撒冷作祂名的居所（王上八</a:t>
            </a:r>
            <a:r>
              <a:rPr lang="en-US" altLang="zh-CN" dirty="0" smtClean="0"/>
              <a:t>29</a:t>
            </a:r>
            <a:r>
              <a:rPr lang="zh-CN" altLang="en-US" dirty="0" smtClean="0"/>
              <a:t>），因此绝不会忘记它。人的失败使得这城难逃毁灭，但祂的拣选总不转移。虽然八章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节与九章</a:t>
            </a:r>
            <a:r>
              <a:rPr lang="en-US" altLang="zh-CN" dirty="0" smtClean="0"/>
              <a:t>9</a:t>
            </a:r>
            <a:r>
              <a:rPr lang="zh-CN" altLang="en-US" dirty="0" smtClean="0"/>
              <a:t>节中，耶路撒冷与锡安是同义词，但此处先知似乎有意区别二者。锡安是大卫在征服该山丘之前，在以色列人之前就用的名字（撒下五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），而这名的使用常具宗教与庆典意味，有时它亦代表有宗教特权与责任的耶路撒冷人。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15.</a:t>
            </a:r>
            <a:r>
              <a:rPr lang="zh-CN" altLang="en-US" dirty="0" smtClean="0"/>
              <a:t>　“安逸的”，耶和华的忿怒不再向犹大发作，而向她的仇敌发作。这是第二个异象的主题（</a:t>
            </a:r>
            <a:r>
              <a:rPr lang="en-US" altLang="zh-CN" dirty="0" smtClean="0"/>
              <a:t>18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21</a:t>
            </a:r>
            <a:r>
              <a:rPr lang="zh-CN" altLang="en-US" dirty="0" smtClean="0"/>
              <a:t>节）。安逸的列国必须要从希伯来文的用法来解释。形容词“安逸的”曾有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次用来形容神赐给未来耶路撒冷的安全（赛三十二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，三十三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），但另外</a:t>
            </a:r>
            <a:r>
              <a:rPr lang="en-US" altLang="zh-CN" dirty="0" smtClean="0"/>
              <a:t>8</a:t>
            </a:r>
            <a:r>
              <a:rPr lang="zh-CN" altLang="en-US" dirty="0" smtClean="0"/>
              <a:t>次的用法都有贬损之意。阿摩司书</a:t>
            </a:r>
            <a:r>
              <a:rPr lang="en-US" altLang="zh-CN" dirty="0" smtClean="0"/>
              <a:t>6:1</a:t>
            </a:r>
            <a:r>
              <a:rPr lang="zh-CN" altLang="en-US" dirty="0" smtClean="0"/>
              <a:t>说，安逸的人觉得很安全，但其实不然。同一个字用作名词，出现于列王纪下十九</a:t>
            </a:r>
            <a:r>
              <a:rPr lang="en-US" altLang="zh-CN" dirty="0" smtClean="0"/>
              <a:t>28</a:t>
            </a:r>
            <a:r>
              <a:rPr lang="zh-CN" altLang="en-US" dirty="0" smtClean="0"/>
              <a:t>（等于赛三十七</a:t>
            </a:r>
            <a:r>
              <a:rPr lang="en-US" altLang="zh-CN" dirty="0" smtClean="0"/>
              <a:t>29</a:t>
            </a:r>
            <a:r>
              <a:rPr lang="zh-CN" altLang="en-US" dirty="0" smtClean="0"/>
              <a:t>），“因你向我发烈怒，又因你狂傲（安逸）的话达到我耳中”。亚述已经战胜利比亚和埃及，在自信的狂傲中，以为必可拿下耶路撒冷。耶和华的热心（王下十九</a:t>
            </a:r>
            <a:r>
              <a:rPr lang="en-US" altLang="zh-CN" dirty="0" smtClean="0"/>
              <a:t>31</a:t>
            </a:r>
            <a:r>
              <a:rPr lang="zh-CN" altLang="en-US" dirty="0" smtClean="0"/>
              <a:t>）因这种“安逸”而被激起。诗篇一二三</a:t>
            </a:r>
            <a:r>
              <a:rPr lang="en-US" altLang="zh-CN" dirty="0" smtClean="0"/>
              <a:t>4</a:t>
            </a:r>
            <a:r>
              <a:rPr lang="zh-CN" altLang="en-US" dirty="0" smtClean="0"/>
              <a:t>也相仿∶“安逸的人”的含义与“骄傲人”平行。</a:t>
            </a:r>
          </a:p>
          <a:p>
            <a:r>
              <a:rPr lang="zh-CN" altLang="en-US" dirty="0" smtClean="0"/>
              <a:t>　　“列国”，是曾侵扰以色列与犹大的国家，尤其是亚述、巴比伦和以东。起初他们符合神给他们的角色，惩罚了选民，而不知不觉地成就了预言，但他们做得太过分，以致加害过分，“越过所有的界限”（赛</a:t>
            </a:r>
            <a:r>
              <a:rPr lang="en-US" altLang="zh-CN" dirty="0" smtClean="0"/>
              <a:t>47:6</a:t>
            </a:r>
            <a:r>
              <a:rPr lang="zh-CN" altLang="en-US" dirty="0" smtClean="0"/>
              <a:t>将他们交在你手中，你毫不怜悯他们，把极重的轭加在老年人身上）。神的意思是要暂时惩罚一下，然后大施怜悯（赛</a:t>
            </a:r>
            <a:r>
              <a:rPr lang="en-US" altLang="zh-CN" dirty="0" smtClean="0"/>
              <a:t>54:7</a:t>
            </a:r>
            <a:r>
              <a:rPr lang="zh-CN" altLang="en-US" dirty="0" smtClean="0"/>
              <a:t>我离弃你不过片时，却要施大恩将你收回），但他们无法了解；其实祂向列国施恩，又严厉相待，也是为要赢得他们。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16.</a:t>
            </a:r>
            <a:r>
              <a:rPr lang="zh-CN" altLang="en-US" dirty="0" smtClean="0"/>
              <a:t>　“我回到耶路撒冷”，令人想起以西结的异象∶耶和华离开圣殿（十</a:t>
            </a:r>
            <a:r>
              <a:rPr lang="en-US" altLang="zh-CN" dirty="0" smtClean="0"/>
              <a:t>18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，十一</a:t>
            </a:r>
            <a:r>
              <a:rPr lang="en-US" altLang="zh-CN" dirty="0" smtClean="0"/>
              <a:t>23</a:t>
            </a:r>
            <a:r>
              <a:rPr lang="zh-CN" altLang="en-US" dirty="0" smtClean="0"/>
              <a:t>），后来又回来（四十三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）。祂的同在保证圣殿必会完工。耶利米曾将神的怜悯与圣城的重建相联（耶三十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），而这种怜悯现在与他们同在，要使这件事实现。</a:t>
            </a:r>
          </a:p>
          <a:p>
            <a:r>
              <a:rPr lang="zh-CN" altLang="en-US" dirty="0" smtClean="0"/>
              <a:t>　　“准绳”，虽然开工已有几个月，但若不需要进一步的激励才是怪事，因为这项工程除了圣殿之外，还包括圣城在内，所以力量的持续、坚忍的毅力，都需要鼓励；而还没有用准绳测量，计划好城巿的重建。事实上，城墙的再建又经过八十年才完成（尼</a:t>
            </a:r>
            <a:r>
              <a:rPr lang="en-US" altLang="zh-CN" dirty="0" smtClean="0"/>
              <a:t>7:4, 11:1</a:t>
            </a:r>
            <a:r>
              <a:rPr lang="zh-CN" altLang="en-US" dirty="0" smtClean="0"/>
              <a:t>）。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17.</a:t>
            </a:r>
            <a:r>
              <a:rPr lang="zh-CN" altLang="en-US" dirty="0" smtClean="0"/>
              <a:t>　“再”，这一节中，“再”字出现四次，成为重点。不仅耶路撒冷有希望，这首都周围的“城邑”也充满希望。此处有三重应许∶繁荣、安慰、拣选；至此第一个异象在高潮中结束。</a:t>
            </a:r>
          </a:p>
          <a:p>
            <a:r>
              <a:rPr lang="zh-CN" altLang="en-US" dirty="0" smtClean="0"/>
              <a:t>　　“丰盛发达”，箴言</a:t>
            </a:r>
            <a:r>
              <a:rPr lang="en-US" altLang="zh-CN" dirty="0" smtClean="0"/>
              <a:t>5:16</a:t>
            </a:r>
            <a:r>
              <a:rPr lang="zh-CN" altLang="en-US" dirty="0" smtClean="0"/>
              <a:t>是指一道泉水不断涌流，水四散而出，与本节的思想相近。耶路撒冷将如同涌泉，涨溢在外，使临近的地区都得着丰盛发达，都是因神的恩宠。</a:t>
            </a:r>
          </a:p>
          <a:p>
            <a:r>
              <a:rPr lang="zh-CN" altLang="en-US" dirty="0" smtClean="0"/>
              <a:t>　　“耶和华必再安慰锡安”。耶路撒冷被毁之后，那莫大的痛苦无人能安慰。基于以往经验的保证（诗</a:t>
            </a:r>
            <a:r>
              <a:rPr lang="en-US" altLang="zh-CN" dirty="0" smtClean="0"/>
              <a:t>23:4</a:t>
            </a:r>
            <a:r>
              <a:rPr lang="zh-CN" altLang="en-US" dirty="0" smtClean="0"/>
              <a:t>，你与我同在，你的杖、你的竿，都安慰我）都不再奏效。在这种背景下，赛</a:t>
            </a:r>
            <a:r>
              <a:rPr lang="en-US" altLang="zh-CN" dirty="0" smtClean="0"/>
              <a:t>40:1</a:t>
            </a:r>
            <a:r>
              <a:rPr lang="zh-CN" altLang="en-US" dirty="0" smtClean="0"/>
              <a:t>（我曾耐性等候耶和华．他垂听我的呼求。）成为新时代的记号，然而在荒凉之地得着重建之前，安慰尚不完全。</a:t>
            </a:r>
          </a:p>
          <a:p>
            <a:r>
              <a:rPr lang="zh-CN" altLang="en-US" dirty="0" smtClean="0"/>
              <a:t>　　“再拣选耶路撒冷”一语意指重建的完成。在圣殿献殿时，耶路撒冷蒙拣选曾是当时历史书中的重大事件，所罗门曾提到“耶和华所选择的城，与我为你名所建造的殿”（王上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44</a:t>
            </a:r>
            <a:r>
              <a:rPr lang="zh-CN" altLang="en-US" dirty="0" smtClean="0"/>
              <a:t>），由此可见耶路撒冷的拣选与圣殿在那里有密不可分的关系，因此未来耶路撒冷被拣选，也与圣殿的重建有关。因此，第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节回答了第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节的问题，成为第一个异象最合适的结语。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丁道尔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1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AE26F59C-3411-46F5-BBE5-F5D1585095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gray">
          <a:xfrm>
            <a:off x="1703388" y="451167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2492375" y="5314950"/>
            <a:ext cx="742950" cy="7429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nimBg="1"/>
      <p:bldP spid="3128" grpId="0" animBg="1"/>
      <p:bldP spid="3099" grpId="0" animBg="1"/>
      <p:bldP spid="3100" grpId="0" animBg="1"/>
      <p:bldP spid="3105" grpId="0" animBg="1"/>
      <p:bldP spid="3109" grpId="0" animBg="1"/>
      <p:bldP spid="3121" grpId="0" animBg="1"/>
      <p:bldP spid="3074" grpId="0"/>
      <p:bldP spid="31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8B-602D-48EA-9324-BEC649946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63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1F0E6-BDF5-4A2E-8151-29730E6D63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3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F3613DB7-EBF6-45A7-9245-B5A04003C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89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BA65DC7-1971-4696-A32B-4086FDC72B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27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5970288-5464-4AAB-B2A5-DD32EB6F29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39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30A47AE5-DE0B-4B64-8B63-7C6EB95791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5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E492A-EB21-4417-816A-264454D7AF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64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E9D79-7BD0-43A7-994F-021D0974C0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28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9CAB-44E1-41A7-82E9-DBEAC3E602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5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B0B48-FED5-4F2B-9225-396F98B0F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4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84003-0CCB-4660-B0A5-802C4EFE5C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09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A8FB-5CBF-49ED-8467-FA1B58F5B8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85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1355-6374-4864-83DF-EBCF870CC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07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701A6-E434-434F-B92E-D0DDD7DB7C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47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B50AA6E5-B486-498D-9B1F-076E4378AF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4" grpId="0" animBg="1"/>
      <p:bldP spid="1055" grpId="0" animBg="1"/>
      <p:bldP spid="1060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357DA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57DA9"/>
          </a:solidFill>
          <a:effectLst/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撒迦利亚书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1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章</a:t>
            </a:r>
            <a:r>
              <a:rPr lang="en-US" altLang="zh-CN" sz="2600" dirty="0">
                <a:solidFill>
                  <a:schemeClr val="tx2"/>
                </a:solidFill>
                <a:ea typeface="宋体" charset="-122"/>
              </a:rPr>
              <a:t/>
            </a:r>
            <a:br>
              <a:rPr lang="en-US" altLang="zh-CN" sz="2600" dirty="0">
                <a:solidFill>
                  <a:schemeClr val="tx2"/>
                </a:solidFill>
                <a:ea typeface="宋体" charset="-122"/>
              </a:rPr>
            </a:b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马</a:t>
            </a:r>
            <a:r>
              <a:rPr lang="zh-CN" altLang="en-US" sz="5400" dirty="0">
                <a:solidFill>
                  <a:srgbClr val="0070C0"/>
                </a:solidFill>
                <a:ea typeface="宋体" charset="-122"/>
              </a:rPr>
              <a:t>和角的异</a:t>
            </a: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象</a:t>
            </a:r>
            <a:endParaRPr lang="en-US" altLang="zh-CN" sz="54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. </a:t>
            </a:r>
            <a:r>
              <a:rPr lang="zh-CN" altLang="en-US" dirty="0" smtClean="0">
                <a:ea typeface="宋体" charset="-122"/>
              </a:rPr>
              <a:t>马</a:t>
            </a:r>
            <a:r>
              <a:rPr lang="zh-CN" altLang="en-US" dirty="0">
                <a:ea typeface="宋体" charset="-122"/>
              </a:rPr>
              <a:t>的异象 </a:t>
            </a:r>
            <a:r>
              <a:rPr lang="zh-CN" altLang="en-US" sz="3600" dirty="0">
                <a:ea typeface="宋体" charset="-122"/>
              </a:rPr>
              <a:t>巡视全地的报告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2.1.</a:t>
            </a:r>
            <a:r>
              <a:rPr lang="zh-CN" altLang="en-US" dirty="0"/>
              <a:t>异象的内容（</a:t>
            </a:r>
            <a:r>
              <a:rPr lang="en-US" altLang="zh-CN" dirty="0" smtClean="0"/>
              <a:t>v7-11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V7</a:t>
            </a:r>
            <a:r>
              <a:rPr lang="zh-CN" altLang="en-US" dirty="0"/>
              <a:t>）细罢特月，</a:t>
            </a:r>
            <a:r>
              <a:rPr lang="zh-CN" altLang="en-US" dirty="0" smtClean="0"/>
              <a:t>巴比伦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月份命名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V8</a:t>
            </a:r>
            <a:r>
              <a:rPr lang="zh-CN" altLang="en-US" dirty="0" smtClean="0"/>
              <a:t>）我看见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清醒的异象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一人骑红马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番石榴树</a:t>
            </a:r>
            <a:endParaRPr lang="en-US" altLang="zh-CN" dirty="0"/>
          </a:p>
          <a:p>
            <a:pPr lvl="1"/>
            <a:r>
              <a:rPr lang="en-US" altLang="zh-CN" dirty="0" smtClean="0"/>
              <a:t>V9-10</a:t>
            </a:r>
            <a:r>
              <a:rPr lang="zh-CN" altLang="en-US" dirty="0" smtClean="0"/>
              <a:t>）解释异象：神派使者巡逻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V11</a:t>
            </a:r>
            <a:r>
              <a:rPr lang="zh-CN" altLang="en-US" dirty="0" smtClean="0"/>
              <a:t>）报告巡逻结果</a:t>
            </a:r>
            <a:endParaRPr lang="en-US" altLang="zh-CN" dirty="0"/>
          </a:p>
          <a:p>
            <a:pPr lvl="2"/>
            <a:r>
              <a:rPr lang="zh-CN" altLang="en-US" dirty="0" smtClean="0"/>
              <a:t>安息平静，是好消息</a:t>
            </a:r>
            <a:r>
              <a:rPr lang="zh-CN" altLang="en-US" dirty="0"/>
              <a:t>吗？</a:t>
            </a:r>
            <a:r>
              <a:rPr lang="zh-CN" altLang="en-US" dirty="0" smtClean="0"/>
              <a:t>暴风雨前</a:t>
            </a:r>
            <a:r>
              <a:rPr lang="zh-CN" altLang="en-US" dirty="0"/>
              <a:t>的宁静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63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. </a:t>
            </a:r>
            <a:r>
              <a:rPr lang="zh-CN" altLang="en-US" dirty="0" smtClean="0">
                <a:ea typeface="宋体" charset="-122"/>
              </a:rPr>
              <a:t>马</a:t>
            </a:r>
            <a:r>
              <a:rPr lang="zh-CN" altLang="en-US" dirty="0">
                <a:ea typeface="宋体" charset="-122"/>
              </a:rPr>
              <a:t>的异象 </a:t>
            </a:r>
            <a:r>
              <a:rPr lang="zh-CN" altLang="en-US" sz="3600" dirty="0">
                <a:ea typeface="宋体" charset="-122"/>
              </a:rPr>
              <a:t>巡视全地的报告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563640"/>
          </a:xfrm>
        </p:spPr>
        <p:txBody>
          <a:bodyPr/>
          <a:lstStyle/>
          <a:p>
            <a:r>
              <a:rPr lang="en-US" altLang="zh-CN" dirty="0" smtClean="0"/>
              <a:t>2.2.</a:t>
            </a:r>
            <a:r>
              <a:rPr lang="zh-CN" altLang="en-US" dirty="0"/>
              <a:t>仍施怜悯的启示（</a:t>
            </a:r>
            <a:r>
              <a:rPr lang="en-US" altLang="zh-CN" dirty="0" smtClean="0"/>
              <a:t>v12-17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V12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70</a:t>
            </a:r>
            <a:r>
              <a:rPr lang="zh-CN" altLang="en-US" dirty="0" smtClean="0"/>
              <a:t>年，被掳年限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V13</a:t>
            </a:r>
            <a:r>
              <a:rPr lang="zh-CN" altLang="en-US" dirty="0"/>
              <a:t>）与我说话的天使</a:t>
            </a:r>
            <a:r>
              <a:rPr lang="zh-CN" altLang="en-US" dirty="0" smtClean="0"/>
              <a:t>，翻译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V14</a:t>
            </a:r>
            <a:r>
              <a:rPr lang="zh-CN" altLang="en-US" dirty="0" smtClean="0"/>
              <a:t>）宣告</a:t>
            </a:r>
            <a:r>
              <a:rPr lang="zh-CN" altLang="en-US" dirty="0"/>
              <a:t>灵界</a:t>
            </a:r>
            <a:r>
              <a:rPr lang="zh-CN" altLang="en-US" dirty="0" smtClean="0"/>
              <a:t>真相</a:t>
            </a:r>
            <a:endParaRPr lang="en-US" altLang="zh-CN" dirty="0"/>
          </a:p>
          <a:p>
            <a:pPr lvl="2"/>
            <a:r>
              <a:rPr lang="zh-CN" altLang="en-US" dirty="0" smtClean="0"/>
              <a:t>火热，嫉妒，神的情感</a:t>
            </a:r>
            <a:endParaRPr lang="en-US" altLang="zh-CN" dirty="0" smtClean="0"/>
          </a:p>
          <a:p>
            <a:pPr lvl="2"/>
            <a:r>
              <a:rPr lang="zh-CN" altLang="en-US" dirty="0"/>
              <a:t>耶路撒冷和锡安</a:t>
            </a:r>
            <a:r>
              <a:rPr lang="zh-CN" altLang="en-US" dirty="0"/>
              <a:t>，神的拣选</a:t>
            </a:r>
            <a:r>
              <a:rPr lang="zh-CN" altLang="en-US" dirty="0"/>
              <a:t>不后悔</a:t>
            </a:r>
            <a:endParaRPr lang="en-US" altLang="zh-CN" dirty="0"/>
          </a:p>
          <a:p>
            <a:pPr lvl="1"/>
            <a:r>
              <a:rPr lang="en-US" altLang="zh-CN" dirty="0" smtClean="0"/>
              <a:t>V15</a:t>
            </a:r>
            <a:r>
              <a:rPr lang="zh-CN" altLang="en-US" dirty="0"/>
              <a:t>）安逸</a:t>
            </a:r>
            <a:r>
              <a:rPr lang="zh-CN" altLang="en-US" dirty="0" smtClean="0"/>
              <a:t>的列国</a:t>
            </a:r>
            <a:endParaRPr lang="en-US" altLang="zh-CN" dirty="0"/>
          </a:p>
          <a:p>
            <a:pPr lvl="2"/>
            <a:r>
              <a:rPr lang="zh-CN" altLang="en-US" dirty="0" smtClean="0"/>
              <a:t>安逸，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诗</a:t>
            </a:r>
            <a:r>
              <a:rPr lang="en-US" altLang="zh-CN" dirty="0" smtClean="0"/>
              <a:t>123:4】</a:t>
            </a:r>
            <a:r>
              <a:rPr lang="zh-CN" altLang="zh-CN" sz="2000" dirty="0"/>
              <a:t>我们饱受那些安逸的人的嘲笑，和骄傲的人的藐视，到了极点。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过分的列国，神本意是暂时</a:t>
            </a:r>
            <a:r>
              <a:rPr lang="zh-CN" altLang="en-US" dirty="0"/>
              <a:t>惩罚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5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. </a:t>
            </a:r>
            <a:r>
              <a:rPr lang="zh-CN" altLang="en-US" dirty="0" smtClean="0">
                <a:ea typeface="宋体" charset="-122"/>
              </a:rPr>
              <a:t>马</a:t>
            </a:r>
            <a:r>
              <a:rPr lang="zh-CN" altLang="en-US" dirty="0">
                <a:ea typeface="宋体" charset="-122"/>
              </a:rPr>
              <a:t>的异象 </a:t>
            </a:r>
            <a:r>
              <a:rPr lang="zh-CN" altLang="en-US" sz="3600" dirty="0">
                <a:ea typeface="宋体" charset="-122"/>
              </a:rPr>
              <a:t>巡视全地的报告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2.2.</a:t>
            </a:r>
            <a:r>
              <a:rPr lang="zh-CN" altLang="en-US" dirty="0"/>
              <a:t>仍施怜悯的启示（</a:t>
            </a:r>
            <a:r>
              <a:rPr lang="en-US" altLang="zh-CN" dirty="0" smtClean="0"/>
              <a:t>v12-17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V16</a:t>
            </a:r>
            <a:r>
              <a:rPr lang="zh-CN" altLang="en-US" dirty="0"/>
              <a:t>）我回到耶路撒冷</a:t>
            </a:r>
            <a:r>
              <a:rPr lang="zh-CN" altLang="en-US" dirty="0" smtClean="0"/>
              <a:t>，神的同在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准绳：从中心圣殿扩展到整个城市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V17</a:t>
            </a:r>
            <a:r>
              <a:rPr lang="zh-CN" altLang="en-US" dirty="0" smtClean="0"/>
              <a:t>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个再</a:t>
            </a:r>
            <a:endParaRPr lang="en-US" altLang="zh-CN" dirty="0"/>
          </a:p>
          <a:p>
            <a:pPr lvl="2"/>
            <a:r>
              <a:rPr lang="zh-CN" altLang="en-US" dirty="0" smtClean="0"/>
              <a:t>城邑，丰盛发达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锡安，得安慰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耶路撒冷，被拣选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0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大纲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927225" y="3460750"/>
            <a:ext cx="5311775" cy="688975"/>
            <a:chOff x="720" y="1392"/>
            <a:chExt cx="4058" cy="480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927225" y="4325938"/>
            <a:ext cx="5311775" cy="688975"/>
            <a:chOff x="720" y="1392"/>
            <a:chExt cx="4058" cy="480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927225" y="5183188"/>
            <a:ext cx="5311775" cy="688975"/>
            <a:chOff x="720" y="1392"/>
            <a:chExt cx="4058" cy="480"/>
          </a:xfrm>
        </p:grpSpPr>
        <p:sp>
          <p:nvSpPr>
            <p:cNvPr id="718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3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1927225" y="2597150"/>
            <a:ext cx="5311775" cy="688975"/>
            <a:chOff x="720" y="1392"/>
            <a:chExt cx="4058" cy="480"/>
          </a:xfrm>
        </p:grpSpPr>
        <p:sp>
          <p:nvSpPr>
            <p:cNvPr id="718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91" name="Text Box 23"/>
          <p:cNvSpPr txBox="1">
            <a:spLocks noChangeArrowheads="1"/>
          </p:cNvSpPr>
          <p:nvPr/>
        </p:nvSpPr>
        <p:spPr bwMode="white">
          <a:xfrm>
            <a:off x="2393950" y="271145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引言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    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white">
          <a:xfrm>
            <a:off x="2405063" y="3568700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1.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警告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同胞不要效法列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祖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white">
          <a:xfrm>
            <a:off x="2405062" y="4427538"/>
            <a:ext cx="4687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2.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马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的异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象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--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巡视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全地的报告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white">
          <a:xfrm>
            <a:off x="2405063" y="5275263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3.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角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的异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象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--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列国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遭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报应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pic>
        <p:nvPicPr>
          <p:cNvPr id="7195" name="Picture 27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27200" y="5146675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43005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7" name="Picture 29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34496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31963" y="2592388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46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3. </a:t>
            </a:r>
            <a:r>
              <a:rPr lang="zh-CN" altLang="en-US" dirty="0" smtClean="0">
                <a:ea typeface="宋体" charset="-122"/>
              </a:rPr>
              <a:t>角的</a:t>
            </a:r>
            <a:r>
              <a:rPr lang="zh-CN" altLang="en-US" dirty="0">
                <a:ea typeface="宋体" charset="-122"/>
              </a:rPr>
              <a:t>异</a:t>
            </a:r>
            <a:r>
              <a:rPr lang="zh-CN" altLang="en-US" dirty="0" smtClean="0">
                <a:ea typeface="宋体" charset="-122"/>
              </a:rPr>
              <a:t>象 </a:t>
            </a:r>
            <a:r>
              <a:rPr lang="zh-CN" altLang="en-US" sz="3600" dirty="0" smtClean="0">
                <a:ea typeface="宋体" charset="-122"/>
              </a:rPr>
              <a:t>列国</a:t>
            </a:r>
            <a:r>
              <a:rPr lang="zh-CN" altLang="en-US" sz="3600" dirty="0">
                <a:ea typeface="宋体" charset="-122"/>
              </a:rPr>
              <a:t>遭</a:t>
            </a:r>
            <a:r>
              <a:rPr lang="zh-CN" altLang="en-US" sz="3600" dirty="0" smtClean="0">
                <a:ea typeface="宋体" charset="-122"/>
              </a:rPr>
              <a:t>报应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3.1.</a:t>
            </a:r>
            <a:r>
              <a:rPr lang="zh-CN" altLang="en-US" dirty="0" smtClean="0"/>
              <a:t>四只角（</a:t>
            </a:r>
            <a:r>
              <a:rPr lang="en-US" altLang="zh-CN" dirty="0" smtClean="0"/>
              <a:t>v18-19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V18</a:t>
            </a:r>
            <a:r>
              <a:rPr lang="zh-CN" altLang="en-US" dirty="0" smtClean="0"/>
              <a:t>）看见四</a:t>
            </a:r>
            <a:r>
              <a:rPr lang="zh-CN" altLang="en-US" dirty="0"/>
              <a:t>只</a:t>
            </a:r>
            <a:r>
              <a:rPr lang="zh-CN" altLang="en-US" dirty="0" smtClean="0"/>
              <a:t>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我看见</a:t>
            </a:r>
            <a:endParaRPr lang="en-US" altLang="zh-CN" dirty="0"/>
          </a:p>
          <a:p>
            <a:pPr lvl="2"/>
            <a:r>
              <a:rPr lang="zh-CN" altLang="en-US" dirty="0" smtClean="0"/>
              <a:t>角一般象征力量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V19</a:t>
            </a:r>
            <a:r>
              <a:rPr lang="zh-CN" altLang="en-US" dirty="0" smtClean="0"/>
              <a:t>）解释角的特别意义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特指以色列的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个敌国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泛指四面八方的国家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3. </a:t>
            </a:r>
            <a:r>
              <a:rPr lang="zh-CN" altLang="en-US" dirty="0" smtClean="0">
                <a:ea typeface="宋体" charset="-122"/>
              </a:rPr>
              <a:t>角的</a:t>
            </a:r>
            <a:r>
              <a:rPr lang="zh-CN" altLang="en-US" dirty="0">
                <a:ea typeface="宋体" charset="-122"/>
              </a:rPr>
              <a:t>异</a:t>
            </a:r>
            <a:r>
              <a:rPr lang="zh-CN" altLang="en-US" dirty="0" smtClean="0">
                <a:ea typeface="宋体" charset="-122"/>
              </a:rPr>
              <a:t>象 </a:t>
            </a:r>
            <a:r>
              <a:rPr lang="zh-CN" altLang="en-US" sz="3600" dirty="0" smtClean="0">
                <a:ea typeface="宋体" charset="-122"/>
              </a:rPr>
              <a:t>列国</a:t>
            </a:r>
            <a:r>
              <a:rPr lang="zh-CN" altLang="en-US" sz="3600" dirty="0">
                <a:ea typeface="宋体" charset="-122"/>
              </a:rPr>
              <a:t>遭</a:t>
            </a:r>
            <a:r>
              <a:rPr lang="zh-CN" altLang="en-US" sz="3600" dirty="0" smtClean="0">
                <a:ea typeface="宋体" charset="-122"/>
              </a:rPr>
              <a:t>报应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3.2.</a:t>
            </a:r>
            <a:r>
              <a:rPr lang="zh-CN" altLang="en-US" dirty="0" smtClean="0"/>
              <a:t>四个匠人（</a:t>
            </a:r>
            <a:r>
              <a:rPr lang="en-US" altLang="zh-CN" dirty="0" smtClean="0"/>
              <a:t>v20-21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V20</a:t>
            </a:r>
            <a:r>
              <a:rPr lang="zh-CN" altLang="en-US" dirty="0" smtClean="0"/>
              <a:t>）匠人字面意思，某个行业的工人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V21</a:t>
            </a:r>
            <a:r>
              <a:rPr lang="zh-CN" altLang="en-US" dirty="0" smtClean="0"/>
              <a:t>）解释</a:t>
            </a:r>
            <a:r>
              <a:rPr lang="zh-CN" altLang="en-US" dirty="0"/>
              <a:t>匠人</a:t>
            </a:r>
            <a:r>
              <a:rPr lang="zh-CN" altLang="en-US" dirty="0" smtClean="0"/>
              <a:t>的象征意义</a:t>
            </a:r>
            <a:endParaRPr lang="en-US" altLang="zh-CN" sz="2000" dirty="0" smtClean="0"/>
          </a:p>
          <a:p>
            <a:pPr lvl="2"/>
            <a:r>
              <a:rPr lang="zh-CN" altLang="zh-CN" dirty="0" smtClean="0"/>
              <a:t>打散犹大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威吓列国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泛指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特指，</a:t>
            </a:r>
            <a:r>
              <a:rPr lang="zh-CN" altLang="zh-CN" dirty="0" smtClean="0"/>
              <a:t>巴比伦</a:t>
            </a:r>
            <a:r>
              <a:rPr lang="zh-CN" altLang="en-US" dirty="0"/>
              <a:t>、</a:t>
            </a:r>
            <a:r>
              <a:rPr lang="zh-CN" altLang="zh-CN" dirty="0" smtClean="0"/>
              <a:t>波斯</a:t>
            </a:r>
            <a:r>
              <a:rPr lang="zh-CN" altLang="en-US" dirty="0" smtClean="0"/>
              <a:t>、希腊、罗马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0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总结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zh-CN" altLang="en-US" dirty="0" smtClean="0"/>
              <a:t>回顾番石榴树</a:t>
            </a:r>
            <a:endParaRPr lang="en-US" altLang="zh-CN" dirty="0"/>
          </a:p>
          <a:p>
            <a:pPr lvl="1"/>
            <a:r>
              <a:rPr lang="zh-CN" altLang="en-US" dirty="0" smtClean="0"/>
              <a:t>低洼地，不起眼</a:t>
            </a:r>
            <a:endParaRPr lang="en-US" altLang="zh-CN" sz="2000" dirty="0" smtClean="0"/>
          </a:p>
          <a:p>
            <a:pPr lvl="1"/>
            <a:r>
              <a:rPr lang="zh-CN" altLang="en-US" dirty="0" smtClean="0"/>
              <a:t>神的使者</a:t>
            </a:r>
            <a:endParaRPr lang="en-US" altLang="zh-CN" dirty="0" smtClean="0"/>
          </a:p>
          <a:p>
            <a:pPr lvl="1"/>
            <a:r>
              <a:rPr lang="zh-CN" altLang="en-US" dirty="0"/>
              <a:t>安慰被欺压</a:t>
            </a:r>
            <a:r>
              <a:rPr lang="zh-CN" altLang="en-US" dirty="0" smtClean="0"/>
              <a:t>者，神的同在</a:t>
            </a:r>
            <a:endParaRPr lang="en-US" altLang="zh-CN" dirty="0" smtClean="0"/>
          </a:p>
          <a:p>
            <a:r>
              <a:rPr lang="zh-CN" altLang="en-US" dirty="0" smtClean="0"/>
              <a:t>结语</a:t>
            </a:r>
            <a:endParaRPr lang="en-US" altLang="zh-CN" dirty="0"/>
          </a:p>
          <a:p>
            <a:pPr lvl="1"/>
            <a:r>
              <a:rPr lang="en-US" altLang="zh-CN" sz="2000" dirty="0"/>
              <a:t>[</a:t>
            </a:r>
            <a:r>
              <a:rPr lang="zh-CN" altLang="zh-CN" sz="2000" dirty="0"/>
              <a:t>罗</a:t>
            </a:r>
            <a:r>
              <a:rPr lang="en-US" altLang="zh-CN" sz="2000" dirty="0"/>
              <a:t>12:19-21] </a:t>
            </a:r>
            <a:r>
              <a:rPr lang="zh-CN" altLang="zh-CN" sz="2000" dirty="0"/>
              <a:t>亲爱的弟兄，不要自己伸冤，宁可让步，听凭主怒。因为经上记着：“主说，伸冤在我，我必报应。”所以，“你的仇敌若饿了，就给他吃；若渴了，就给他喝。因为你这样行，就是把炭火堆在他的头上。”你不可为恶所胜，反要以善胜恶。</a:t>
            </a:r>
            <a:endParaRPr lang="en-US" altLang="zh-CN" sz="2000" dirty="0"/>
          </a:p>
          <a:p>
            <a:pPr lvl="2"/>
            <a:endParaRPr lang="en-US" altLang="zh-CN" dirty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90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谢谢大家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>!</a:t>
            </a:r>
            <a:endParaRPr lang="en-US" altLang="zh-CN" sz="60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大纲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927225" y="3460750"/>
            <a:ext cx="5311775" cy="688975"/>
            <a:chOff x="720" y="1392"/>
            <a:chExt cx="4058" cy="480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927225" y="4325938"/>
            <a:ext cx="5311775" cy="688975"/>
            <a:chOff x="720" y="1392"/>
            <a:chExt cx="4058" cy="480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927225" y="5183188"/>
            <a:ext cx="5311775" cy="688975"/>
            <a:chOff x="720" y="1392"/>
            <a:chExt cx="4058" cy="480"/>
          </a:xfrm>
        </p:grpSpPr>
        <p:sp>
          <p:nvSpPr>
            <p:cNvPr id="718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3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1927225" y="2597150"/>
            <a:ext cx="5311775" cy="688975"/>
            <a:chOff x="720" y="1392"/>
            <a:chExt cx="4058" cy="480"/>
          </a:xfrm>
        </p:grpSpPr>
        <p:sp>
          <p:nvSpPr>
            <p:cNvPr id="718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91" name="Text Box 23"/>
          <p:cNvSpPr txBox="1">
            <a:spLocks noChangeArrowheads="1"/>
          </p:cNvSpPr>
          <p:nvPr/>
        </p:nvSpPr>
        <p:spPr bwMode="white">
          <a:xfrm>
            <a:off x="2393950" y="271145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引言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    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white">
          <a:xfrm>
            <a:off x="2405063" y="3568700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1.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警告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同胞不要效法列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祖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white">
          <a:xfrm>
            <a:off x="2405062" y="4427538"/>
            <a:ext cx="4687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2.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马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的异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象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-</a:t>
            </a:r>
            <a:r>
              <a:rPr lang="en-US" altLang="zh-CN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-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巡视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全地的报告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white">
          <a:xfrm>
            <a:off x="2405063" y="5275263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3.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角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的异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象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--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列国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遭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报应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pic>
        <p:nvPicPr>
          <p:cNvPr id="7195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27200" y="5146675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43005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7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34496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31963" y="2592388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563640"/>
          </a:xfrm>
        </p:spPr>
        <p:txBody>
          <a:bodyPr/>
          <a:lstStyle/>
          <a:p>
            <a:r>
              <a:rPr lang="zh-CN" altLang="en-US" dirty="0" smtClean="0"/>
              <a:t>头脑中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种无意识的画面</a:t>
            </a:r>
            <a:endParaRPr lang="en-US" altLang="zh-CN" dirty="0"/>
          </a:p>
          <a:p>
            <a:pPr lvl="1"/>
            <a:r>
              <a:rPr lang="zh-CN" altLang="en-US" dirty="0" smtClean="0"/>
              <a:t>梦境中的画面：</a:t>
            </a:r>
            <a:r>
              <a:rPr lang="zh-CN" altLang="en-US" dirty="0"/>
              <a:t>人物或地方频繁穿越，杂乱无序</a:t>
            </a:r>
            <a:r>
              <a:rPr lang="zh-CN" altLang="en-US" dirty="0" smtClean="0"/>
              <a:t>，</a:t>
            </a:r>
            <a:r>
              <a:rPr lang="zh-CN" altLang="en-US" dirty="0"/>
              <a:t>头脑中不自主的</a:t>
            </a:r>
            <a:r>
              <a:rPr lang="zh-CN" altLang="en-US" dirty="0" smtClean="0"/>
              <a:t>画面无意义</a:t>
            </a:r>
            <a:endParaRPr lang="en-US" altLang="zh-CN" dirty="0" smtClean="0"/>
          </a:p>
          <a:p>
            <a:pPr lvl="1"/>
            <a:r>
              <a:rPr lang="zh-CN" altLang="en-US" dirty="0"/>
              <a:t>异象中的画面：从神而来的启示，包含特别的意义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Eg</a:t>
            </a:r>
            <a:r>
              <a:rPr lang="en-US" altLang="zh-CN" dirty="0"/>
              <a:t>.</a:t>
            </a:r>
            <a:r>
              <a:rPr lang="zh-CN" altLang="en-US" dirty="0"/>
              <a:t>自行车的画面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457200">
              <a:lnSpc>
                <a:spcPct val="120000"/>
              </a:lnSpc>
              <a:buNone/>
            </a:pPr>
            <a:r>
              <a:rPr lang="zh-CN" altLang="en-US" sz="2400" dirty="0"/>
              <a:t>请大家翻到撒加利亚书</a:t>
            </a:r>
            <a:r>
              <a:rPr lang="en-US" altLang="zh-CN" sz="2400" dirty="0"/>
              <a:t>1</a:t>
            </a:r>
            <a:r>
              <a:rPr lang="zh-CN" altLang="en-US" sz="2400" dirty="0"/>
              <a:t>章，我们以启应的方式来诵读。查考经文前，我们先来做一个祷告，叫讲解和领受信息的人，都能合乎神的心意。</a:t>
            </a:r>
          </a:p>
          <a:p>
            <a:pPr lvl="1"/>
            <a:endParaRPr lang="en-US" altLang="zh-CN" sz="2000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）历史文化</a:t>
            </a:r>
            <a:r>
              <a:rPr lang="zh-CN" altLang="en-US" dirty="0" smtClean="0"/>
              <a:t>背景</a:t>
            </a:r>
            <a:endParaRPr lang="en-US" altLang="zh-CN" dirty="0"/>
          </a:p>
          <a:p>
            <a:pPr lvl="1"/>
            <a:r>
              <a:rPr lang="zh-CN" altLang="en-US" dirty="0" smtClean="0"/>
              <a:t>以色列历史的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个阶段：</a:t>
            </a:r>
            <a:endParaRPr lang="en-US" altLang="zh-CN" sz="2000" dirty="0" smtClean="0"/>
          </a:p>
          <a:p>
            <a:pPr lvl="2"/>
            <a:r>
              <a:rPr lang="en-US" altLang="zh-CN" dirty="0" smtClean="0"/>
              <a:t>2000BC-1500BC</a:t>
            </a:r>
            <a:r>
              <a:rPr lang="zh-CN" altLang="zh-CN" dirty="0" smtClean="0"/>
              <a:t>，</a:t>
            </a:r>
            <a:r>
              <a:rPr lang="en-US" altLang="zh-CN" dirty="0" smtClean="0"/>
              <a:t>	</a:t>
            </a:r>
            <a:r>
              <a:rPr lang="zh-CN" altLang="zh-CN" dirty="0" smtClean="0"/>
              <a:t>族长</a:t>
            </a:r>
            <a:endParaRPr lang="en-US" altLang="zh-CN" dirty="0" smtClean="0"/>
          </a:p>
          <a:p>
            <a:pPr lvl="2"/>
            <a:r>
              <a:rPr lang="en-US" altLang="zh-CN" dirty="0"/>
              <a:t>1500BC-1000BC</a:t>
            </a:r>
            <a:r>
              <a:rPr lang="zh-CN" altLang="zh-CN" dirty="0"/>
              <a:t>，</a:t>
            </a:r>
            <a:r>
              <a:rPr lang="en-US" altLang="zh-CN" dirty="0"/>
              <a:t>	</a:t>
            </a:r>
            <a:r>
              <a:rPr lang="zh-CN" altLang="zh-CN" dirty="0"/>
              <a:t>先知</a:t>
            </a:r>
            <a:endParaRPr lang="en-US" altLang="zh-CN" dirty="0"/>
          </a:p>
          <a:p>
            <a:pPr lvl="2"/>
            <a:r>
              <a:rPr lang="en-US" altLang="zh-CN" dirty="0"/>
              <a:t>1000BC-500BC</a:t>
            </a:r>
            <a:r>
              <a:rPr lang="zh-CN" altLang="zh-CN" dirty="0"/>
              <a:t>，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zh-CN" dirty="0" smtClean="0"/>
              <a:t>王</a:t>
            </a:r>
            <a:endParaRPr lang="en-US" altLang="zh-CN" dirty="0"/>
          </a:p>
          <a:p>
            <a:pPr lvl="2"/>
            <a:r>
              <a:rPr lang="en-US" altLang="zh-CN" dirty="0"/>
              <a:t>500BC-</a:t>
            </a:r>
            <a:r>
              <a:rPr lang="zh-CN" altLang="en-US" dirty="0"/>
              <a:t>元年</a:t>
            </a:r>
            <a:r>
              <a:rPr lang="zh-CN" altLang="zh-CN" dirty="0"/>
              <a:t>，</a:t>
            </a:r>
            <a:r>
              <a:rPr lang="en-US" altLang="zh-CN" dirty="0"/>
              <a:t>		</a:t>
            </a:r>
            <a:r>
              <a:rPr lang="zh-CN" altLang="zh-CN" dirty="0" smtClean="0"/>
              <a:t>祭司</a:t>
            </a:r>
            <a:endParaRPr lang="en-US" altLang="zh-CN" sz="2800" dirty="0" smtClean="0">
              <a:solidFill>
                <a:srgbClr val="357DA9"/>
              </a:solidFill>
            </a:endParaRPr>
          </a:p>
          <a:p>
            <a:pPr lvl="1"/>
            <a:r>
              <a:rPr lang="zh-CN" altLang="en-US" dirty="0"/>
              <a:t>启示性预言</a:t>
            </a:r>
            <a:r>
              <a:rPr lang="zh-CN" altLang="en-US" dirty="0" smtClean="0"/>
              <a:t>：</a:t>
            </a:r>
            <a:endParaRPr lang="en-US" altLang="zh-CN" sz="2000" dirty="0"/>
          </a:p>
          <a:p>
            <a:pPr lvl="2"/>
            <a:r>
              <a:rPr lang="zh-CN" altLang="en-US" dirty="0"/>
              <a:t>图像多过</a:t>
            </a:r>
            <a:r>
              <a:rPr lang="zh-CN" altLang="en-US" dirty="0" smtClean="0"/>
              <a:t>文字，有动物或天使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有助于理解将来的事</a:t>
            </a:r>
            <a:endParaRPr lang="en-US" altLang="zh-CN" dirty="0"/>
          </a:p>
          <a:p>
            <a:pPr marL="457200" lvl="1" indent="457200">
              <a:lnSpc>
                <a:spcPct val="120000"/>
              </a:lnSpc>
              <a:buNone/>
            </a:pP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7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）上下文</a:t>
            </a:r>
            <a:endParaRPr lang="en-US" altLang="zh-CN" dirty="0"/>
          </a:p>
          <a:p>
            <a:pPr lvl="1"/>
            <a:r>
              <a:rPr lang="zh-CN" altLang="en-US" dirty="0" smtClean="0"/>
              <a:t>上文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哈该书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个差异：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年代晚，</a:t>
            </a:r>
            <a:r>
              <a:rPr lang="en-US" altLang="zh-CN" dirty="0" smtClean="0"/>
              <a:t>520BC</a:t>
            </a:r>
            <a:r>
              <a:rPr lang="zh-CN" altLang="en-US" dirty="0" smtClean="0"/>
              <a:t>前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	520BC</a:t>
            </a:r>
            <a:r>
              <a:rPr lang="zh-CN" altLang="en-US" dirty="0" smtClean="0"/>
              <a:t>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篇幅长，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	2</a:t>
            </a:r>
            <a:r>
              <a:rPr lang="zh-CN" altLang="en-US" dirty="0" smtClean="0"/>
              <a:t>章</a:t>
            </a:r>
            <a:endParaRPr lang="en-US" altLang="zh-CN" dirty="0"/>
          </a:p>
          <a:p>
            <a:pPr lvl="2"/>
            <a:r>
              <a:rPr lang="zh-CN" altLang="en-US" dirty="0" smtClean="0"/>
              <a:t>时间长，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	4</a:t>
            </a:r>
            <a:r>
              <a:rPr lang="zh-CN" altLang="en-US" dirty="0" smtClean="0"/>
              <a:t>个月</a:t>
            </a:r>
            <a:endParaRPr lang="en-US" altLang="zh-CN" dirty="0"/>
          </a:p>
          <a:p>
            <a:pPr lvl="1"/>
            <a:r>
              <a:rPr lang="zh-CN" altLang="en-US" dirty="0" smtClean="0"/>
              <a:t>下文</a:t>
            </a:r>
            <a:r>
              <a:rPr lang="en-US" altLang="zh-CN" dirty="0" smtClean="0"/>
              <a:t>2-6</a:t>
            </a:r>
            <a:r>
              <a:rPr lang="zh-CN" altLang="en-US" dirty="0" smtClean="0"/>
              <a:t>章：</a:t>
            </a:r>
            <a:endParaRPr lang="en-US" altLang="zh-CN" sz="2000" dirty="0"/>
          </a:p>
          <a:p>
            <a:pPr lvl="2"/>
            <a:r>
              <a:rPr lang="zh-CN" altLang="en-US" dirty="0"/>
              <a:t>同一晚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个异象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异象的关联，圣殿、耶路撒冷、领袖、百姓</a:t>
            </a:r>
            <a:endParaRPr lang="en-US" altLang="zh-CN" dirty="0"/>
          </a:p>
          <a:p>
            <a:pPr marL="457200" lvl="1" indent="457200">
              <a:lnSpc>
                <a:spcPct val="120000"/>
              </a:lnSpc>
              <a:buNone/>
            </a:pP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62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大纲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927225" y="3460750"/>
            <a:ext cx="5311775" cy="688975"/>
            <a:chOff x="720" y="1392"/>
            <a:chExt cx="4058" cy="480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927225" y="4325938"/>
            <a:ext cx="5311775" cy="688975"/>
            <a:chOff x="720" y="1392"/>
            <a:chExt cx="4058" cy="480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927225" y="5183188"/>
            <a:ext cx="5311775" cy="688975"/>
            <a:chOff x="720" y="1392"/>
            <a:chExt cx="4058" cy="480"/>
          </a:xfrm>
        </p:grpSpPr>
        <p:sp>
          <p:nvSpPr>
            <p:cNvPr id="718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3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1927225" y="2597150"/>
            <a:ext cx="5311775" cy="688975"/>
            <a:chOff x="720" y="1392"/>
            <a:chExt cx="4058" cy="480"/>
          </a:xfrm>
        </p:grpSpPr>
        <p:sp>
          <p:nvSpPr>
            <p:cNvPr id="718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91" name="Text Box 23"/>
          <p:cNvSpPr txBox="1">
            <a:spLocks noChangeArrowheads="1"/>
          </p:cNvSpPr>
          <p:nvPr/>
        </p:nvSpPr>
        <p:spPr bwMode="white">
          <a:xfrm>
            <a:off x="2393950" y="271145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引言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    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white">
          <a:xfrm>
            <a:off x="2405063" y="3568700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1.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警告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同胞不要效法列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祖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white">
          <a:xfrm>
            <a:off x="2405062" y="4427538"/>
            <a:ext cx="4687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2.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马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的异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象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--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巡视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全地的报告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white">
          <a:xfrm>
            <a:off x="2405063" y="5275263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3.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角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的异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象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--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列国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遭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报应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pic>
        <p:nvPicPr>
          <p:cNvPr id="7195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27200" y="5146675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43005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7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34496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31963" y="2592388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18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. </a:t>
            </a:r>
            <a:r>
              <a:rPr lang="zh-CN" altLang="en-US" dirty="0">
                <a:ea typeface="宋体" charset="-122"/>
              </a:rPr>
              <a:t>警告同胞不要效法列</a:t>
            </a:r>
            <a:r>
              <a:rPr lang="zh-CN" altLang="en-US" dirty="0" smtClean="0">
                <a:ea typeface="宋体" charset="-122"/>
              </a:rPr>
              <a:t>祖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/>
              <a:t>1.1. </a:t>
            </a:r>
            <a:r>
              <a:rPr lang="zh-CN" altLang="en-US" dirty="0"/>
              <a:t>先知劝勉百姓悔改归向神（</a:t>
            </a:r>
            <a:r>
              <a:rPr lang="en-US" altLang="zh-CN" dirty="0"/>
              <a:t>v1-3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V1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2</a:t>
            </a:r>
            <a:r>
              <a:rPr lang="zh-CN" altLang="en-US" dirty="0"/>
              <a:t>个人名，大流士和撒迦利</a:t>
            </a:r>
            <a:r>
              <a:rPr lang="zh-CN" altLang="en-US" dirty="0" smtClean="0"/>
              <a:t>亚</a:t>
            </a:r>
            <a:endParaRPr lang="en-US" altLang="zh-CN" sz="2000" dirty="0" smtClean="0"/>
          </a:p>
          <a:p>
            <a:pPr lvl="2"/>
            <a:r>
              <a:rPr lang="zh-CN" altLang="en-US" dirty="0"/>
              <a:t>大流士，波斯王</a:t>
            </a:r>
            <a:r>
              <a:rPr lang="zh-CN" altLang="en-US" dirty="0" smtClean="0"/>
              <a:t>大</a:t>
            </a:r>
            <a:r>
              <a:rPr lang="zh-CN" altLang="en-US" dirty="0"/>
              <a:t>流士</a:t>
            </a:r>
            <a:r>
              <a:rPr lang="zh-CN" altLang="en-US" dirty="0" smtClean="0"/>
              <a:t>一世希斯塔斯普</a:t>
            </a:r>
            <a:endParaRPr lang="en-US" altLang="zh-CN" dirty="0" smtClean="0"/>
          </a:p>
          <a:p>
            <a:pPr lvl="2"/>
            <a:r>
              <a:rPr lang="zh-CN" altLang="en-US" dirty="0"/>
              <a:t>撒迦利</a:t>
            </a:r>
            <a:r>
              <a:rPr lang="zh-CN" altLang="en-US" dirty="0" smtClean="0"/>
              <a:t>亚，</a:t>
            </a:r>
            <a:r>
              <a:rPr lang="zh-CN" altLang="en-US" dirty="0"/>
              <a:t>耶和华</a:t>
            </a:r>
            <a:r>
              <a:rPr lang="zh-CN" altLang="en-US" dirty="0" smtClean="0"/>
              <a:t>顾念，</a:t>
            </a:r>
            <a:r>
              <a:rPr lang="zh-CN" altLang="en-US" dirty="0"/>
              <a:t>祭司兼先知</a:t>
            </a:r>
            <a:endParaRPr lang="en-US" altLang="zh-CN" dirty="0"/>
          </a:p>
          <a:p>
            <a:pPr lvl="1"/>
            <a:r>
              <a:rPr lang="en-US" altLang="zh-CN" dirty="0" smtClean="0"/>
              <a:t>V2</a:t>
            </a:r>
            <a:r>
              <a:rPr lang="zh-CN" altLang="en-US" dirty="0" smtClean="0"/>
              <a:t>）大大发怒</a:t>
            </a:r>
            <a:endParaRPr lang="en-US" altLang="zh-CN" sz="2000" dirty="0"/>
          </a:p>
          <a:p>
            <a:pPr lvl="2"/>
            <a:r>
              <a:rPr lang="zh-CN" altLang="en-US" dirty="0" smtClean="0"/>
              <a:t>不断</a:t>
            </a:r>
            <a:r>
              <a:rPr lang="zh-CN" altLang="en-US" dirty="0"/>
              <a:t>地</a:t>
            </a:r>
            <a:r>
              <a:rPr lang="zh-CN" altLang="en-US" dirty="0" smtClean="0"/>
              <a:t>抱怨，</a:t>
            </a:r>
            <a:r>
              <a:rPr lang="zh-CN" altLang="en-US" dirty="0"/>
              <a:t>旷野绕行</a:t>
            </a:r>
            <a:r>
              <a:rPr lang="en-US" altLang="zh-CN" dirty="0"/>
              <a:t>40</a:t>
            </a:r>
            <a:r>
              <a:rPr lang="zh-CN" altLang="en-US" dirty="0"/>
              <a:t>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不断地拜偶像，列王直到被掳</a:t>
            </a:r>
            <a:endParaRPr lang="en-US" altLang="zh-CN" dirty="0"/>
          </a:p>
          <a:p>
            <a:pPr lvl="1"/>
            <a:r>
              <a:rPr lang="en-US" altLang="zh-CN" dirty="0" smtClean="0"/>
              <a:t>V3</a:t>
            </a:r>
            <a:r>
              <a:rPr lang="zh-CN" altLang="en-US" dirty="0" smtClean="0"/>
              <a:t>）转向</a:t>
            </a:r>
            <a:endParaRPr lang="en-US" altLang="zh-CN" sz="2000" dirty="0"/>
          </a:p>
          <a:p>
            <a:pPr lvl="2"/>
            <a:r>
              <a:rPr lang="zh-CN" altLang="en-US" dirty="0" smtClean="0"/>
              <a:t>悔改，重建圣殿</a:t>
            </a:r>
            <a:endParaRPr lang="en-US" altLang="zh-CN" dirty="0" smtClean="0"/>
          </a:p>
          <a:p>
            <a:pPr marL="457200" lvl="1" indent="457200">
              <a:lnSpc>
                <a:spcPct val="120000"/>
              </a:lnSpc>
              <a:buNone/>
            </a:pP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. </a:t>
            </a:r>
            <a:r>
              <a:rPr lang="zh-CN" altLang="en-US" dirty="0">
                <a:ea typeface="宋体" charset="-122"/>
              </a:rPr>
              <a:t>警告同胞不要效法列</a:t>
            </a:r>
            <a:r>
              <a:rPr lang="zh-CN" altLang="en-US" dirty="0" smtClean="0">
                <a:ea typeface="宋体" charset="-122"/>
              </a:rPr>
              <a:t>祖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635648"/>
          </a:xfrm>
        </p:spPr>
        <p:txBody>
          <a:bodyPr/>
          <a:lstStyle/>
          <a:p>
            <a:r>
              <a:rPr lang="en-US" altLang="zh-CN" dirty="0" smtClean="0"/>
              <a:t>1.2.</a:t>
            </a:r>
            <a:r>
              <a:rPr lang="zh-CN" altLang="en-US" dirty="0"/>
              <a:t>列祖不顺从的结局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v4-6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V4</a:t>
            </a:r>
            <a:r>
              <a:rPr lang="zh-CN" altLang="en-US" dirty="0" smtClean="0"/>
              <a:t>）引用先知</a:t>
            </a:r>
            <a:r>
              <a:rPr lang="zh-CN" altLang="en-US" dirty="0"/>
              <a:t>耶利米</a:t>
            </a:r>
            <a:r>
              <a:rPr lang="zh-CN" altLang="en-US" dirty="0" smtClean="0"/>
              <a:t>的话</a:t>
            </a:r>
            <a:endParaRPr lang="en-US" altLang="zh-CN" sz="2000" dirty="0" smtClean="0"/>
          </a:p>
          <a:p>
            <a:pPr lvl="2"/>
            <a:r>
              <a:rPr lang="en-US" altLang="zh-CN" sz="1800" dirty="0" smtClean="0"/>
              <a:t>【</a:t>
            </a:r>
            <a:r>
              <a:rPr lang="zh-CN" altLang="en-US" sz="1800" dirty="0" smtClean="0"/>
              <a:t>耶</a:t>
            </a:r>
            <a:r>
              <a:rPr lang="en-US" altLang="zh-CN" sz="1800" dirty="0"/>
              <a:t>35:15</a:t>
            </a:r>
            <a:r>
              <a:rPr lang="zh-CN" altLang="en-US" sz="1800" dirty="0" smtClean="0"/>
              <a:t>节</a:t>
            </a:r>
            <a:r>
              <a:rPr lang="en-US" altLang="zh-CN" sz="1800" dirty="0"/>
              <a:t>】</a:t>
            </a:r>
            <a:r>
              <a:rPr lang="zh-CN" altLang="en-US" sz="1800" dirty="0" smtClean="0"/>
              <a:t> </a:t>
            </a:r>
            <a:r>
              <a:rPr lang="zh-CN" altLang="en-US" sz="1800" dirty="0"/>
              <a:t>“我从早起来差遣我的仆人众先知去，说：你们各人当回头，离开恶道，改正行为，不随从侍奉别神，就必住在我所赐给你们和你们列祖的地上。只是你们没有听从我，也没有侧耳而听。</a:t>
            </a:r>
            <a:r>
              <a:rPr lang="zh-CN" altLang="en-US" sz="1800" dirty="0" smtClean="0"/>
              <a:t>”</a:t>
            </a:r>
            <a:endParaRPr lang="en-US" altLang="zh-CN" sz="1800" dirty="0" smtClean="0"/>
          </a:p>
          <a:p>
            <a:pPr lvl="1"/>
            <a:r>
              <a:rPr lang="en-US" altLang="zh-CN" dirty="0" smtClean="0"/>
              <a:t>V5</a:t>
            </a:r>
            <a:r>
              <a:rPr lang="zh-CN" altLang="en-US" dirty="0" smtClean="0"/>
              <a:t>）</a:t>
            </a:r>
            <a:r>
              <a:rPr lang="zh-CN" altLang="en-US" dirty="0"/>
              <a:t>在</a:t>
            </a:r>
            <a:r>
              <a:rPr lang="zh-CN" altLang="en-US" dirty="0" smtClean="0"/>
              <a:t>哪里呢？ </a:t>
            </a:r>
            <a:r>
              <a:rPr lang="zh-CN" altLang="en-US" sz="2400" dirty="0" smtClean="0"/>
              <a:t>人的有限 </a:t>
            </a:r>
            <a:r>
              <a:rPr lang="en-US" altLang="zh-CN" sz="2400" dirty="0" err="1" smtClean="0"/>
              <a:t>vs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神的永恒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V6</a:t>
            </a:r>
            <a:r>
              <a:rPr lang="zh-CN" altLang="en-US" dirty="0" smtClean="0"/>
              <a:t>）难逃审判</a:t>
            </a:r>
            <a:endParaRPr lang="en-US" altLang="zh-CN" sz="2000" dirty="0"/>
          </a:p>
          <a:p>
            <a:pPr lvl="2"/>
            <a:r>
              <a:rPr lang="zh-CN" altLang="zh-CN" dirty="0"/>
              <a:t>言语和律</a:t>
            </a:r>
            <a:r>
              <a:rPr lang="zh-CN" altLang="zh-CN" dirty="0" smtClean="0"/>
              <a:t>例</a:t>
            </a:r>
            <a:r>
              <a:rPr lang="zh-CN" altLang="en-US" dirty="0"/>
              <a:t>，永存</a:t>
            </a:r>
            <a:r>
              <a:rPr lang="zh-CN" altLang="en-US" dirty="0" smtClean="0"/>
              <a:t>不朽、跨越时代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临到</a:t>
            </a:r>
            <a:r>
              <a:rPr lang="zh-CN" altLang="en-US" dirty="0"/>
              <a:t>， </a:t>
            </a:r>
            <a:r>
              <a:rPr lang="zh-CN" altLang="en-US" dirty="0" smtClean="0"/>
              <a:t>追上、赶上</a:t>
            </a:r>
            <a:endParaRPr lang="en-US" altLang="zh-CN" dirty="0" smtClean="0"/>
          </a:p>
          <a:p>
            <a:pPr lvl="2"/>
            <a:r>
              <a:rPr lang="zh-CN" altLang="zh-CN" dirty="0"/>
              <a:t>按我们的行动</a:t>
            </a:r>
            <a:r>
              <a:rPr lang="zh-CN" altLang="zh-CN" dirty="0" smtClean="0"/>
              <a:t>作为</a:t>
            </a:r>
            <a:r>
              <a:rPr lang="zh-CN" altLang="en-US" dirty="0" smtClean="0"/>
              <a:t>，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罗</a:t>
            </a:r>
            <a:r>
              <a:rPr lang="en-US" altLang="zh-CN" dirty="0" smtClean="0"/>
              <a:t>2:6-8】</a:t>
            </a:r>
          </a:p>
          <a:p>
            <a:pPr lvl="2"/>
            <a:endParaRPr lang="en-US" altLang="zh-CN" dirty="0" smtClean="0"/>
          </a:p>
          <a:p>
            <a:pPr marL="457200" lvl="1" indent="457200">
              <a:lnSpc>
                <a:spcPct val="120000"/>
              </a:lnSpc>
              <a:buNone/>
            </a:pP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50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大纲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927225" y="3460750"/>
            <a:ext cx="5311775" cy="688975"/>
            <a:chOff x="720" y="1392"/>
            <a:chExt cx="4058" cy="480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927225" y="4325938"/>
            <a:ext cx="5311775" cy="688975"/>
            <a:chOff x="720" y="1392"/>
            <a:chExt cx="4058" cy="480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927225" y="5183188"/>
            <a:ext cx="5311775" cy="688975"/>
            <a:chOff x="720" y="1392"/>
            <a:chExt cx="4058" cy="480"/>
          </a:xfrm>
        </p:grpSpPr>
        <p:sp>
          <p:nvSpPr>
            <p:cNvPr id="718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3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1927225" y="2597150"/>
            <a:ext cx="5311775" cy="688975"/>
            <a:chOff x="720" y="1392"/>
            <a:chExt cx="4058" cy="480"/>
          </a:xfrm>
        </p:grpSpPr>
        <p:sp>
          <p:nvSpPr>
            <p:cNvPr id="718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91" name="Text Box 23"/>
          <p:cNvSpPr txBox="1">
            <a:spLocks noChangeArrowheads="1"/>
          </p:cNvSpPr>
          <p:nvPr/>
        </p:nvSpPr>
        <p:spPr bwMode="white">
          <a:xfrm>
            <a:off x="2393950" y="271145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引言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    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white">
          <a:xfrm>
            <a:off x="2405063" y="3568700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1.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警告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同胞不要效法列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祖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white">
          <a:xfrm>
            <a:off x="2405062" y="4427538"/>
            <a:ext cx="4687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2.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马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的异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象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--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巡视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全地的报告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white">
          <a:xfrm>
            <a:off x="2405063" y="5275263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3.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角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的异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象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--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列国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遭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报应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pic>
        <p:nvPicPr>
          <p:cNvPr id="7195" name="Picture 27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27200" y="5146675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43005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7" name="Picture 29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34496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31963" y="2592388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00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3" grpId="0"/>
    </p:bldLst>
  </p:timing>
</p:sld>
</file>

<file path=ppt/theme/theme1.xml><?xml version="1.0" encoding="utf-8"?>
<a:theme xmlns:a="http://schemas.openxmlformats.org/drawingml/2006/main" name="查经-马和角的异象-亚1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查经-马和角的异象-亚1</Template>
  <TotalTime>259</TotalTime>
  <Words>1924</Words>
  <Application>Microsoft Office PowerPoint</Application>
  <PresentationFormat>全屏显示(4:3)</PresentationFormat>
  <Paragraphs>217</Paragraphs>
  <Slides>17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查经-马和角的异象-亚1</vt:lpstr>
      <vt:lpstr>撒迦利亚书1章 马和角的异象</vt:lpstr>
      <vt:lpstr>大纲</vt:lpstr>
      <vt:lpstr>引言</vt:lpstr>
      <vt:lpstr>引言</vt:lpstr>
      <vt:lpstr>引言</vt:lpstr>
      <vt:lpstr>大纲</vt:lpstr>
      <vt:lpstr>1. 警告同胞不要效法列祖</vt:lpstr>
      <vt:lpstr>1. 警告同胞不要效法列祖</vt:lpstr>
      <vt:lpstr>大纲</vt:lpstr>
      <vt:lpstr>2. 马的异象 巡视全地的报告</vt:lpstr>
      <vt:lpstr>2. 马的异象 巡视全地的报告</vt:lpstr>
      <vt:lpstr>2. 马的异象 巡视全地的报告</vt:lpstr>
      <vt:lpstr>大纲</vt:lpstr>
      <vt:lpstr>3. 角的异象 列国遭报应</vt:lpstr>
      <vt:lpstr>3. 角的异象 列国遭报应</vt:lpstr>
      <vt:lpstr>总结</vt:lpstr>
      <vt:lpstr>谢谢大家!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liuss</dc:creator>
  <cp:lastModifiedBy>liuss</cp:lastModifiedBy>
  <cp:revision>68</cp:revision>
  <dcterms:created xsi:type="dcterms:W3CDTF">2016-03-12T08:06:17Z</dcterms:created>
  <dcterms:modified xsi:type="dcterms:W3CDTF">2016-03-12T17:30:40Z</dcterms:modified>
</cp:coreProperties>
</file>