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91" r:id="rId4"/>
    <p:sldId id="346" r:id="rId5"/>
    <p:sldId id="292" r:id="rId6"/>
    <p:sldId id="336" r:id="rId7"/>
    <p:sldId id="342" r:id="rId8"/>
    <p:sldId id="337" r:id="rId9"/>
    <p:sldId id="343" r:id="rId10"/>
    <p:sldId id="345" r:id="rId11"/>
    <p:sldId id="344" r:id="rId12"/>
    <p:sldId id="303" r:id="rId13"/>
    <p:sldId id="2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A9"/>
    <a:srgbClr val="FF9900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6543" autoAdjust="0"/>
  </p:normalViewPr>
  <p:slideViewPr>
    <p:cSldViewPr>
      <p:cViewPr>
        <p:scale>
          <a:sx n="66" d="100"/>
          <a:sy n="66" d="100"/>
        </p:scale>
        <p:origin x="-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　下文，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37632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4318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48891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6270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373900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50597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53643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31288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36502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18482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67094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02852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750718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45478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11519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819400"/>
            <a:ext cx="551896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加拉太书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11-24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节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保罗的见证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2017-8-24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pPr lvl="0"/>
            <a:r>
              <a:rPr lang="en-US" altLang="zh-CN" sz="3600" dirty="0" smtClean="0"/>
              <a:t>3.</a:t>
            </a:r>
            <a:r>
              <a:rPr lang="zh-CN" altLang="en-US" sz="3600" dirty="0" smtClean="0"/>
              <a:t>改变的过程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归主蒙召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15</a:t>
            </a:r>
            <a:r>
              <a:rPr lang="en-US" altLang="zh-CN" sz="3200" dirty="0" smtClean="0"/>
              <a:t>-</a:t>
            </a:r>
            <a:r>
              <a:rPr lang="en-US" sz="3200" dirty="0" smtClean="0"/>
              <a:t>17</a:t>
            </a:r>
            <a:r>
              <a:rPr lang="zh-CN" altLang="en-US" sz="3200" dirty="0" smtClean="0"/>
              <a:t>）</a:t>
            </a:r>
            <a:endParaRPr lang="zh-CN" alt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13…</a:t>
            </a:r>
            <a:r>
              <a:rPr lang="zh-CN" altLang="en-US" sz="2800" dirty="0" smtClean="0">
                <a:solidFill>
                  <a:srgbClr val="FF0000"/>
                </a:solidFill>
              </a:rPr>
              <a:t>极力</a:t>
            </a:r>
            <a:r>
              <a:rPr lang="zh-CN" altLang="en-US" sz="2800" dirty="0" smtClean="0"/>
              <a:t>逼迫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教会，</a:t>
            </a:r>
            <a:r>
              <a:rPr lang="en-US" altLang="zh-CN" sz="2800" dirty="0" smtClean="0">
                <a:solidFill>
                  <a:srgbClr val="FF0000"/>
                </a:solidFill>
              </a:rPr>
              <a:t>14</a:t>
            </a:r>
            <a:r>
              <a:rPr lang="zh-CN" altLang="en-US" sz="2800" dirty="0" smtClean="0">
                <a:solidFill>
                  <a:srgbClr val="FF0000"/>
                </a:solidFill>
              </a:rPr>
              <a:t>我又在</a:t>
            </a:r>
            <a:r>
              <a:rPr lang="zh-CN" altLang="en-US" sz="2800" dirty="0" smtClean="0"/>
              <a:t>犹太教</a:t>
            </a:r>
            <a:r>
              <a:rPr lang="zh-CN" altLang="en-US" sz="2800" dirty="0" smtClean="0">
                <a:solidFill>
                  <a:srgbClr val="FF0000"/>
                </a:solidFill>
              </a:rPr>
              <a:t>中，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为我祖宗的遗传更加</a:t>
            </a:r>
            <a:r>
              <a:rPr lang="zh-CN" altLang="en-US" sz="2800" dirty="0" smtClean="0"/>
              <a:t>热心</a:t>
            </a:r>
            <a:r>
              <a:rPr lang="zh-CN" altLang="en-US" sz="2800" dirty="0" smtClean="0">
                <a:solidFill>
                  <a:srgbClr val="FF0000"/>
                </a:solidFill>
              </a:rPr>
              <a:t>。 </a:t>
            </a:r>
            <a:r>
              <a:rPr lang="en-US" altLang="zh-CN" sz="2800" dirty="0" smtClean="0">
                <a:solidFill>
                  <a:srgbClr val="FF0000"/>
                </a:solidFill>
              </a:rPr>
              <a:t>23…</a:t>
            </a:r>
            <a:r>
              <a:rPr lang="zh-CN" altLang="en-US" sz="2800" dirty="0" smtClean="0">
                <a:solidFill>
                  <a:srgbClr val="FF0000"/>
                </a:solidFill>
              </a:rPr>
              <a:t>传扬真道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3.2 </a:t>
            </a:r>
            <a:r>
              <a:rPr lang="zh-CN" altLang="en-US" dirty="0" smtClean="0"/>
              <a:t>在保罗方面（</a:t>
            </a:r>
            <a:r>
              <a:rPr lang="en-US" dirty="0" smtClean="0"/>
              <a:t>v13-14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23-24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Q4.</a:t>
            </a:r>
            <a:r>
              <a:rPr lang="zh-CN" altLang="en-US" sz="2400" dirty="0" smtClean="0"/>
              <a:t>保罗信主前后有哪些变化？我有哪些变化？请对比自己的改变与保罗有何相似之处。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20" y="4143380"/>
          <a:ext cx="3857652" cy="2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3"/>
                <a:gridCol w="1285884"/>
                <a:gridCol w="1285885"/>
              </a:tblGrid>
              <a:tr h="40005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保罗</a:t>
                      </a:r>
                      <a:r>
                        <a:rPr lang="zh-CN" sz="1600" b="1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变化</a:t>
                      </a:r>
                      <a:endParaRPr lang="zh-CN" sz="1600" b="1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信主前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信主后</a:t>
                      </a: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对教会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逼迫、残害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建立 </a:t>
                      </a: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对福音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逼迫、残害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接受、传扬 </a:t>
                      </a: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对文化</a:t>
                      </a:r>
                      <a:r>
                        <a:rPr lang="zh-CN" sz="1600" b="1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传统</a:t>
                      </a:r>
                      <a:endParaRPr lang="zh-CN" sz="1600" b="1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热心、坚守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尊重、</a:t>
                      </a:r>
                      <a:r>
                        <a:rPr lang="zh-CN" sz="1600" b="0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适应</a:t>
                      </a:r>
                      <a:endParaRPr lang="zh-CN" sz="1600" b="0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对外邦人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排斥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接纳为弟兄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72000" y="4143380"/>
          <a:ext cx="3857652" cy="2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3"/>
                <a:gridCol w="1285884"/>
                <a:gridCol w="1285885"/>
              </a:tblGrid>
              <a:tr h="400053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我的变化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信主前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信主后</a:t>
                      </a: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对教会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敬而远之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委身</a:t>
                      </a:r>
                      <a:r>
                        <a:rPr lang="zh-CN" sz="1600" b="0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、建设 </a:t>
                      </a:r>
                      <a:endParaRPr lang="zh-CN" sz="1600" b="0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对福音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无知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接受、传扬 </a:t>
                      </a: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</a:t>
                      </a:r>
                      <a:r>
                        <a:rPr lang="zh-CN" altLang="en-US" sz="1600" b="1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文化</a:t>
                      </a:r>
                      <a:r>
                        <a:rPr lang="zh-CN" sz="1600" b="1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传统</a:t>
                      </a:r>
                      <a:endParaRPr lang="zh-CN" sz="1600" b="1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顺从、怀疑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尊重、</a:t>
                      </a:r>
                      <a:r>
                        <a:rPr lang="zh-CN" sz="1600" b="0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弹性</a:t>
                      </a:r>
                      <a:endParaRPr lang="zh-CN" sz="1600" b="0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053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对陌生人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保持</a:t>
                      </a: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距离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主动</a:t>
                      </a:r>
                      <a:r>
                        <a:rPr lang="zh-CN" sz="1600" b="0" kern="100" dirty="0" smtClean="0">
                          <a:solidFill>
                            <a:srgbClr val="357DA9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接触</a:t>
                      </a:r>
                      <a:endParaRPr lang="zh-CN" sz="1600" b="0" kern="100" dirty="0">
                        <a:solidFill>
                          <a:srgbClr val="357DA9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pPr lvl="0"/>
            <a:r>
              <a:rPr lang="en-US" altLang="zh-CN" sz="3600" dirty="0" smtClean="0">
                <a:ea typeface="宋体" charset="-122"/>
              </a:rPr>
              <a:t>4.</a:t>
            </a:r>
            <a:r>
              <a:rPr lang="zh-CN" altLang="en-US" sz="3600" dirty="0" smtClean="0">
                <a:ea typeface="宋体" charset="-122"/>
              </a:rPr>
              <a:t>教会联结与合一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18-24</a:t>
            </a:r>
            <a:r>
              <a:rPr lang="zh-CN" altLang="en-US" sz="3200" dirty="0" smtClean="0"/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17</a:t>
            </a:r>
            <a:r>
              <a:rPr lang="zh-CN" altLang="en-US" sz="2800" dirty="0" smtClean="0">
                <a:solidFill>
                  <a:srgbClr val="FF0000"/>
                </a:solidFill>
              </a:rPr>
              <a:t>也没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见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先作使徒的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 。</a:t>
            </a:r>
            <a:r>
              <a:rPr lang="en-US" altLang="zh-CN" sz="2800" dirty="0" smtClean="0">
                <a:solidFill>
                  <a:srgbClr val="FF0000"/>
                </a:solidFill>
              </a:rPr>
              <a:t>18</a:t>
            </a:r>
            <a:r>
              <a:rPr lang="zh-CN" altLang="en-US" sz="2800" dirty="0" smtClean="0">
                <a:solidFill>
                  <a:srgbClr val="FF0000"/>
                </a:solidFill>
              </a:rPr>
              <a:t>过了三年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见矶法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r>
              <a:rPr lang="en-US" altLang="zh-CN" sz="2800" dirty="0" smtClean="0">
                <a:solidFill>
                  <a:srgbClr val="FF0000"/>
                </a:solidFill>
              </a:rPr>
              <a:t>19</a:t>
            </a:r>
            <a:r>
              <a:rPr lang="zh-CN" altLang="en-US" sz="2800" dirty="0" smtClean="0">
                <a:solidFill>
                  <a:srgbClr val="FF0000"/>
                </a:solidFill>
              </a:rPr>
              <a:t>别的使徒，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除雅各，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都没见。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与其他使徒的关系（</a:t>
            </a:r>
            <a:r>
              <a:rPr lang="en-US" dirty="0" smtClean="0"/>
              <a:t>v17</a:t>
            </a:r>
            <a:r>
              <a:rPr lang="en-US" altLang="zh-CN" dirty="0" smtClean="0"/>
              <a:t>-19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Q2. </a:t>
            </a:r>
            <a:r>
              <a:rPr lang="zh-CN" altLang="en-US" sz="2400" dirty="0" smtClean="0"/>
              <a:t>保罗信主前认识其他使徒吗？信主后跟哪些使徒交流过？保罗为什么强调这些事？</a:t>
            </a:r>
          </a:p>
          <a:p>
            <a:pPr lvl="2"/>
            <a:r>
              <a:rPr lang="zh-CN" altLang="en-US" sz="2000" dirty="0" smtClean="0"/>
              <a:t>保罗信主前，保罗对信徒是敌对态度，跟使徒没有正面接触。。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刚信主时，保罗没有去见使徒，强调他对于神的呼召已经十分清楚，无须再与人商量 ，无需征求他们的同意，以获得他们的支持。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保罗信主后，耶路撒冷的门徒最初不敢与他结交，不信他是真信徒，唯有巴拿巴接待他，得与使徒相见。后来会见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位领袖，彼得、雅各，促使犹太和外邦教会合一。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总结应用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57298"/>
            <a:ext cx="7467600" cy="4880014"/>
          </a:xfrm>
        </p:spPr>
        <p:txBody>
          <a:bodyPr/>
          <a:lstStyle/>
          <a:p>
            <a:pPr lvl="1"/>
            <a:r>
              <a:rPr lang="en-US" altLang="zh-CN" sz="2400" dirty="0" smtClean="0"/>
              <a:t>4</a:t>
            </a:r>
            <a:r>
              <a:rPr lang="zh-CN" altLang="en-US" sz="2400" dirty="0" smtClean="0"/>
              <a:t>组问题作为线索：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经文中提到接受福音有哪几种渠道？保罗与你分别属于哪一种？你如何理解“启示”一词？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2"/>
            <a:r>
              <a:rPr lang="zh-CN" altLang="en-US" sz="2000" dirty="0" smtClean="0"/>
              <a:t>保罗信主前认识其他使徒吗？信主后跟哪些使徒交流过？保罗为什么强调这些事？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sz="2000" dirty="0" smtClean="0"/>
              <a:t>14</a:t>
            </a:r>
            <a:r>
              <a:rPr lang="zh-CN" altLang="en-US" sz="2000" dirty="0" smtClean="0"/>
              <a:t>节提到的“遗传”指的是什么？为“遗传”热心跟信仰有冲突吗？如果有</a:t>
            </a:r>
            <a:r>
              <a:rPr lang="zh-CN" altLang="en-US" sz="2000" dirty="0" smtClean="0"/>
              <a:t>，请举例说明。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保罗信主前后有哪些变化？我有哪些变化？请对比自己的改变与保罗有何相似之处。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 smtClean="0"/>
              <a:t>应用和反思：</a:t>
            </a:r>
            <a:endParaRPr lang="en-US" altLang="zh-CN" sz="2400" dirty="0"/>
          </a:p>
          <a:p>
            <a:pPr lvl="2"/>
            <a:r>
              <a:rPr lang="zh-CN" altLang="en-US" sz="2000" dirty="0" smtClean="0"/>
              <a:t>正确地引用“不从人领受”的原则；</a:t>
            </a:r>
          </a:p>
          <a:p>
            <a:pPr lvl="2"/>
            <a:r>
              <a:rPr lang="zh-CN" altLang="en-US" sz="2000" dirty="0" smtClean="0"/>
              <a:t>总结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完善个人得救见证，向至少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人分享。</a:t>
            </a:r>
            <a:endParaRPr lang="en-US" altLang="zh-CN" dirty="0"/>
          </a:p>
          <a:p>
            <a:pPr lvl="2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14876" y="2857496"/>
            <a:ext cx="3895740" cy="1470025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分享结束    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每年受洗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我们都会听到许多感人的信主见证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圣经中浪子回头故事的真人版</a:t>
            </a:r>
            <a:endParaRPr lang="en-US" altLang="zh-CN" sz="2400" dirty="0" smtClean="0"/>
          </a:p>
          <a:p>
            <a:r>
              <a:rPr lang="zh-CN" altLang="en-US" dirty="0" smtClean="0"/>
              <a:t>变化大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有些人信主前后变化不大，有些人变化特别大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使徒保罗就是一个极端的例子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历史背景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以色列是个特别看重传统的名族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曾有拉比比喻：</a:t>
            </a:r>
            <a:r>
              <a:rPr lang="en-US" sz="2400" dirty="0" smtClean="0"/>
              <a:t>“</a:t>
            </a:r>
            <a:r>
              <a:rPr lang="zh-CN" altLang="en-US" sz="2400" dirty="0" smtClean="0"/>
              <a:t>圣经是水，革马拉是酒，塔木德是加了风味的酒。</a:t>
            </a:r>
            <a:r>
              <a:rPr lang="en-US" sz="2400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上下文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上文，保罗在问安语之后，就开始责备加拉太人那么快便离开那恩召他们的主，去附从“别的福音”。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接下来我们一起来查考第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章后半部分，在本段中，保罗为他自己作使徒之职权辩护。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621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问题讨论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57298"/>
            <a:ext cx="8153400" cy="4880014"/>
          </a:xfrm>
        </p:spPr>
        <p:txBody>
          <a:bodyPr/>
          <a:lstStyle/>
          <a:p>
            <a:pPr lvl="2"/>
            <a:r>
              <a:rPr lang="en-US" altLang="zh-CN" sz="2800" dirty="0" smtClean="0"/>
              <a:t>1</a:t>
            </a:r>
            <a:r>
              <a:rPr lang="zh-CN" altLang="en-US" sz="2800" dirty="0" smtClean="0"/>
              <a:t>、经文中</a:t>
            </a:r>
            <a:r>
              <a:rPr lang="zh-CN" altLang="en-US" sz="2800" dirty="0" smtClean="0"/>
              <a:t>提到接受福音有哪几种渠道</a:t>
            </a:r>
            <a:r>
              <a:rPr lang="zh-CN" altLang="en-US" sz="2800" dirty="0" smtClean="0"/>
              <a:t>？   保</a:t>
            </a:r>
            <a:r>
              <a:rPr lang="zh-CN" altLang="en-US" sz="2800" dirty="0" smtClean="0"/>
              <a:t>罗与你分别属于哪一种？你如何理解“启示”一词？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sz="2800" dirty="0" smtClean="0"/>
              <a:t>2</a:t>
            </a:r>
            <a:r>
              <a:rPr lang="zh-CN" altLang="en-US" sz="2800" dirty="0" smtClean="0"/>
              <a:t>、保</a:t>
            </a:r>
            <a:r>
              <a:rPr lang="zh-CN" altLang="en-US" sz="2800" dirty="0" smtClean="0"/>
              <a:t>罗信主前认识其他使徒吗？信主后跟哪些使徒交流过？保罗为什么强调这些事？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14</a:t>
            </a:r>
            <a:r>
              <a:rPr lang="zh-CN" altLang="en-US" sz="2800" dirty="0" smtClean="0"/>
              <a:t>节提到的“遗传”指的是什么</a:t>
            </a:r>
            <a:r>
              <a:rPr lang="zh-CN" altLang="en-US" sz="2800" dirty="0" smtClean="0"/>
              <a:t>？     为</a:t>
            </a:r>
            <a:r>
              <a:rPr lang="zh-CN" altLang="en-US" sz="2800" dirty="0" smtClean="0"/>
              <a:t>“遗传”热心跟信仰有冲突吗？如果有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请举例说明。</a:t>
            </a:r>
            <a:endParaRPr lang="en-US" altLang="zh-CN" sz="2800" dirty="0" smtClean="0"/>
          </a:p>
          <a:p>
            <a:pPr lvl="2"/>
            <a:r>
              <a:rPr lang="en-US" altLang="zh-CN" sz="2800" dirty="0" smtClean="0"/>
              <a:t>4</a:t>
            </a:r>
            <a:r>
              <a:rPr lang="zh-CN" altLang="en-US" sz="2800" dirty="0" smtClean="0"/>
              <a:t>、保</a:t>
            </a:r>
            <a:r>
              <a:rPr lang="zh-CN" altLang="en-US" sz="2800" dirty="0" smtClean="0"/>
              <a:t>罗信主前后有哪些变化？我有哪些变化？请对比自己的改变与保罗有何相似之处。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2"/>
            <a:endParaRPr lang="en-US" altLang="zh-CN" sz="28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en-US" sz="3600" dirty="0" smtClean="0">
                <a:ea typeface="宋体" charset="-122"/>
              </a:rPr>
              <a:t>改变的原因</a:t>
            </a:r>
            <a:r>
              <a:rPr lang="en-US" altLang="zh-CN" sz="3600" dirty="0" smtClean="0">
                <a:ea typeface="宋体" charset="-122"/>
              </a:rPr>
              <a:t>—</a:t>
            </a:r>
            <a:r>
              <a:rPr lang="zh-CN" altLang="en-US" sz="3600" dirty="0" smtClean="0"/>
              <a:t>领受启示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11</a:t>
            </a:r>
            <a:r>
              <a:rPr lang="en-US" altLang="zh-CN" sz="3200" dirty="0" smtClean="0"/>
              <a:t>-</a:t>
            </a:r>
            <a:r>
              <a:rPr lang="en-US" sz="3200" dirty="0" smtClean="0"/>
              <a:t>12</a:t>
            </a:r>
            <a:r>
              <a:rPr lang="zh-CN" altLang="en-US" sz="3200" dirty="0" smtClean="0"/>
              <a:t>）</a:t>
            </a:r>
            <a:r>
              <a:rPr lang="zh-CN" altLang="en-US" sz="2800" dirty="0" smtClean="0">
                <a:ea typeface="宋体" charset="-122"/>
              </a:rPr>
              <a:t>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11</a:t>
            </a:r>
            <a:r>
              <a:rPr lang="zh-CN" altLang="en-US" sz="2800" dirty="0" smtClean="0">
                <a:solidFill>
                  <a:srgbClr val="FF0000"/>
                </a:solidFill>
              </a:rPr>
              <a:t>弟兄们，我告诉你们，我素来所传的福音，不是出于</a:t>
            </a:r>
            <a:r>
              <a:rPr lang="zh-CN" altLang="en-US" sz="2800" dirty="0" smtClean="0"/>
              <a:t>人的意思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1.1.</a:t>
            </a:r>
            <a:r>
              <a:rPr lang="zh-CN" altLang="en-US" dirty="0" smtClean="0"/>
              <a:t>人的意思（</a:t>
            </a:r>
            <a:r>
              <a:rPr lang="en-US" altLang="zh-CN" dirty="0" smtClean="0"/>
              <a:t>v11</a:t>
            </a:r>
            <a:r>
              <a:rPr lang="zh-CN" altLang="en-US" dirty="0" smtClean="0"/>
              <a:t>）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）“不是出于人的意思”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就是不属于人的一种道理，既不是出于人的授意或附从人的主张，也不是从人间的各种哲理或学说中领悟出来的一种新道理。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他慎重地声明</a:t>
            </a:r>
            <a:r>
              <a:rPr lang="en-US" altLang="zh-CN" dirty="0" smtClean="0"/>
              <a:t>︰</a:t>
            </a:r>
            <a:r>
              <a:rPr lang="zh-CN" altLang="en-US" dirty="0" smtClean="0"/>
              <a:t>他所传的福音，与他过去所受的教育，和宗教方面的栽培无关。乃是从神另外领受的一项“新道” 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en-US" sz="3600" dirty="0" smtClean="0">
                <a:ea typeface="宋体" charset="-122"/>
              </a:rPr>
              <a:t>改变的原因</a:t>
            </a:r>
            <a:r>
              <a:rPr lang="en-US" altLang="zh-CN" sz="3600" dirty="0" smtClean="0">
                <a:ea typeface="宋体" charset="-122"/>
              </a:rPr>
              <a:t>—</a:t>
            </a:r>
            <a:r>
              <a:rPr lang="zh-CN" altLang="en-US" sz="3600" dirty="0" smtClean="0"/>
              <a:t>领受启示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11</a:t>
            </a:r>
            <a:r>
              <a:rPr lang="en-US" altLang="zh-CN" sz="3200" dirty="0" smtClean="0"/>
              <a:t>-</a:t>
            </a:r>
            <a:r>
              <a:rPr lang="en-US" sz="3200" dirty="0" smtClean="0"/>
              <a:t>12</a:t>
            </a:r>
            <a:r>
              <a:rPr lang="zh-CN" altLang="en-US" sz="3200" dirty="0" smtClean="0"/>
              <a:t>）</a:t>
            </a:r>
            <a:r>
              <a:rPr lang="zh-CN" altLang="en-US" sz="2800" dirty="0" smtClean="0">
                <a:ea typeface="宋体" charset="-122"/>
              </a:rPr>
              <a:t>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12</a:t>
            </a:r>
            <a:r>
              <a:rPr lang="zh-CN" altLang="en-US" sz="2800" dirty="0" smtClean="0">
                <a:solidFill>
                  <a:srgbClr val="FF0000"/>
                </a:solidFill>
              </a:rPr>
              <a:t>因为我不是从人领受的，也不是人教导我的，乃是从耶稣基督</a:t>
            </a:r>
            <a:r>
              <a:rPr lang="zh-CN" altLang="en-US" sz="2800" dirty="0" smtClean="0"/>
              <a:t>启示</a:t>
            </a:r>
            <a:r>
              <a:rPr lang="zh-CN" altLang="en-US" sz="2800" dirty="0" smtClean="0">
                <a:solidFill>
                  <a:srgbClr val="FF0000"/>
                </a:solidFill>
              </a:rPr>
              <a:t>来的。</a:t>
            </a:r>
          </a:p>
          <a:p>
            <a:r>
              <a:rPr lang="en-US" altLang="zh-CN" dirty="0" smtClean="0"/>
              <a:t>1.2.</a:t>
            </a:r>
            <a:r>
              <a:rPr lang="zh-CN" altLang="en-US" dirty="0" smtClean="0"/>
              <a:t>神的启示（</a:t>
            </a:r>
            <a:r>
              <a:rPr lang="en-US" dirty="0" smtClean="0"/>
              <a:t>v12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）保罗受启示的经历</a:t>
            </a:r>
            <a:endParaRPr lang="en-US" altLang="zh-CN" sz="2000" dirty="0" smtClean="0"/>
          </a:p>
          <a:p>
            <a:pPr lvl="2"/>
            <a:r>
              <a:rPr lang="en-US" altLang="zh-CN" sz="2000" dirty="0" smtClean="0">
                <a:solidFill>
                  <a:srgbClr val="FF0000"/>
                </a:solidFill>
              </a:rPr>
              <a:t>[</a:t>
            </a:r>
            <a:r>
              <a:rPr lang="zh-CN" altLang="en-US" sz="2000" dirty="0" smtClean="0">
                <a:solidFill>
                  <a:srgbClr val="FF0000"/>
                </a:solidFill>
              </a:rPr>
              <a:t>林后</a:t>
            </a:r>
            <a:r>
              <a:rPr lang="en-US" altLang="zh-CN" sz="2000" dirty="0" smtClean="0">
                <a:solidFill>
                  <a:srgbClr val="FF0000"/>
                </a:solidFill>
              </a:rPr>
              <a:t>12:2] </a:t>
            </a:r>
            <a:r>
              <a:rPr lang="zh-CN" altLang="en-US" sz="2000" dirty="0" smtClean="0">
                <a:solidFill>
                  <a:srgbClr val="FF0000"/>
                </a:solidFill>
              </a:rPr>
              <a:t>我认得一个在基督里的人，他前十四年被提到第三层天上去。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 smtClean="0"/>
              <a:t>蒙召后不久，曾有一段时间（约三年）到阿拉伯去。这三年中他得着了什么启示，或如何受神造就，是我们所不能测透的。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>
                <a:solidFill>
                  <a:srgbClr val="FF0000"/>
                </a:solidFill>
              </a:rPr>
              <a:t>[</a:t>
            </a:r>
            <a:r>
              <a:rPr lang="zh-CN" altLang="en-US" sz="2000" dirty="0" smtClean="0">
                <a:solidFill>
                  <a:srgbClr val="FF0000"/>
                </a:solidFill>
              </a:rPr>
              <a:t>弗</a:t>
            </a:r>
            <a:r>
              <a:rPr lang="en-US" altLang="zh-CN" sz="2000" dirty="0" smtClean="0">
                <a:solidFill>
                  <a:srgbClr val="FF0000"/>
                </a:solidFill>
              </a:rPr>
              <a:t>3:4] </a:t>
            </a:r>
            <a:r>
              <a:rPr lang="zh-CN" altLang="en-US" sz="2000" dirty="0" smtClean="0">
                <a:solidFill>
                  <a:srgbClr val="FF0000"/>
                </a:solidFill>
              </a:rPr>
              <a:t>用启示使我知道福音的奥秘，正如我以前略略写过的。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 smtClean="0"/>
              <a:t>外邦人得以在基督借着福音（不是藉割礼）得与犹太人（犹太信徒）同归于一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en-US" sz="3600" dirty="0" smtClean="0">
                <a:ea typeface="宋体" charset="-122"/>
              </a:rPr>
              <a:t>改变的原因</a:t>
            </a:r>
            <a:r>
              <a:rPr lang="en-US" altLang="zh-CN" sz="3600" dirty="0" smtClean="0">
                <a:ea typeface="宋体" charset="-122"/>
              </a:rPr>
              <a:t>—</a:t>
            </a:r>
            <a:r>
              <a:rPr lang="zh-CN" altLang="en-US" sz="3600" dirty="0" smtClean="0"/>
              <a:t>领受启示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11</a:t>
            </a:r>
            <a:r>
              <a:rPr lang="en-US" altLang="zh-CN" sz="3200" dirty="0" smtClean="0"/>
              <a:t>-</a:t>
            </a:r>
            <a:r>
              <a:rPr lang="en-US" sz="3200" dirty="0" smtClean="0"/>
              <a:t>12</a:t>
            </a:r>
            <a:r>
              <a:rPr lang="zh-CN" altLang="en-US" sz="3200" dirty="0" smtClean="0"/>
              <a:t>）</a:t>
            </a:r>
            <a:r>
              <a:rPr lang="zh-CN" altLang="en-US" sz="2800" dirty="0" smtClean="0">
                <a:ea typeface="宋体" charset="-122"/>
              </a:rPr>
              <a:t>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12</a:t>
            </a:r>
            <a:r>
              <a:rPr lang="zh-CN" altLang="en-US" sz="2800" dirty="0" smtClean="0">
                <a:solidFill>
                  <a:srgbClr val="FF0000"/>
                </a:solidFill>
              </a:rPr>
              <a:t>因为我不是从人领受的，也不是人教导我的，乃是从耶稣基督</a:t>
            </a:r>
            <a:r>
              <a:rPr lang="zh-CN" altLang="en-US" sz="2800" dirty="0" smtClean="0"/>
              <a:t>启示</a:t>
            </a:r>
            <a:r>
              <a:rPr lang="zh-CN" altLang="en-US" sz="2800" dirty="0" smtClean="0">
                <a:solidFill>
                  <a:srgbClr val="FF0000"/>
                </a:solidFill>
              </a:rPr>
              <a:t>来的。</a:t>
            </a:r>
          </a:p>
          <a:p>
            <a:r>
              <a:rPr lang="en-US" altLang="zh-CN" dirty="0" smtClean="0"/>
              <a:t>1.2.</a:t>
            </a:r>
            <a:r>
              <a:rPr lang="zh-CN" altLang="en-US" dirty="0" smtClean="0"/>
              <a:t>神的启示（</a:t>
            </a:r>
            <a:r>
              <a:rPr lang="en-US" dirty="0" smtClean="0"/>
              <a:t>v12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Q1. </a:t>
            </a:r>
            <a:r>
              <a:rPr lang="zh-CN" altLang="en-US" sz="2400" dirty="0" smtClean="0"/>
              <a:t>经文中提到接受福音有哪几种渠道？保罗与你分别属于哪一种？你如何理解“启示”一词？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两种渠道：通过人的教导，直接被神启示。保罗没有人教导，直接由神启示他；提摩太在真道上所受的栽培是从保罗那里听到的，可见提摩太是被人教导的，我们听到的福音也是从一代一代信仰前辈传承而来的。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保罗的启示是直接从神而来，有些信徒在生活、工作、行事之中，应用这项原则“直接听从神的指引，不听人的意见”时，却要小心谨慎，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点原因。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pPr lvl="0"/>
            <a:r>
              <a:rPr lang="en-US" altLang="zh-CN" sz="3600" dirty="0" smtClean="0">
                <a:ea typeface="宋体" charset="-122"/>
              </a:rPr>
              <a:t>2.</a:t>
            </a:r>
            <a:r>
              <a:rPr lang="zh-CN" altLang="en-US" sz="3600" dirty="0" smtClean="0">
                <a:ea typeface="宋体" charset="-122"/>
              </a:rPr>
              <a:t>改变前</a:t>
            </a:r>
            <a:r>
              <a:rPr lang="en-US" altLang="zh-CN" sz="3600" dirty="0" smtClean="0">
                <a:ea typeface="宋体" charset="-122"/>
              </a:rPr>
              <a:t>—</a:t>
            </a:r>
            <a:r>
              <a:rPr lang="zh-CN" altLang="en-US" sz="3600" dirty="0" smtClean="0"/>
              <a:t>醉心律法传统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13</a:t>
            </a:r>
            <a:r>
              <a:rPr lang="en-US" altLang="zh-CN" sz="3200" dirty="0" smtClean="0"/>
              <a:t>-</a:t>
            </a:r>
            <a:r>
              <a:rPr lang="en-US" sz="3200" dirty="0" smtClean="0"/>
              <a:t>14</a:t>
            </a:r>
            <a:r>
              <a:rPr lang="zh-CN" altLang="en-US" sz="3200" dirty="0" smtClean="0"/>
              <a:t>）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14</a:t>
            </a:r>
            <a:r>
              <a:rPr lang="zh-CN" altLang="en-US" sz="2800" dirty="0" smtClean="0">
                <a:solidFill>
                  <a:srgbClr val="FF0000"/>
                </a:solidFill>
              </a:rPr>
              <a:t>我又在犹太教中，比我本国许多同岁的人更有长进，为我祖宗的</a:t>
            </a:r>
            <a:r>
              <a:rPr lang="zh-CN" altLang="en-US" sz="2800" dirty="0" smtClean="0"/>
              <a:t>遗传</a:t>
            </a:r>
            <a:r>
              <a:rPr lang="zh-CN" altLang="en-US" sz="2800" dirty="0" smtClean="0">
                <a:solidFill>
                  <a:srgbClr val="FF0000"/>
                </a:solidFill>
              </a:rPr>
              <a:t>更加热心。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遗传（</a:t>
            </a:r>
            <a:r>
              <a:rPr lang="en-US" dirty="0" smtClean="0"/>
              <a:t>v14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Q3. 14</a:t>
            </a:r>
            <a:r>
              <a:rPr lang="zh-CN" altLang="en-US" sz="2400" dirty="0" smtClean="0"/>
              <a:t>节提到的“遗传”指的是什么？为“遗传”热心跟信仰有冲突吗？如果有</a:t>
            </a:r>
            <a:r>
              <a:rPr lang="zh-CN" altLang="en-US" sz="2400" dirty="0" smtClean="0"/>
              <a:t>，请举例说明。</a:t>
            </a:r>
            <a:endParaRPr lang="zh-CN" altLang="en-US" sz="2400" dirty="0" smtClean="0"/>
          </a:p>
          <a:p>
            <a:pPr lvl="2"/>
            <a:r>
              <a:rPr lang="zh-CN" altLang="en-US" sz="2000" dirty="0" smtClean="0"/>
              <a:t>遗传英文单词是</a:t>
            </a:r>
            <a:r>
              <a:rPr lang="en-US" sz="2000" dirty="0" smtClean="0"/>
              <a:t>tradition</a:t>
            </a:r>
            <a:r>
              <a:rPr lang="zh-CN" altLang="en-US" sz="2000" dirty="0" smtClean="0"/>
              <a:t>，也就是传统，指古人设立的规矩和习惯，犹太人有犹太人的传统，我们中国人也有自己的传统。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传统本身没有错，但是跟神的旨意有冲突时，就该有所取舍。过分看重传统，有时候跟信仰会有冲突。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Eg1 </a:t>
            </a:r>
            <a:r>
              <a:rPr lang="zh-CN" altLang="en-US" sz="2000" dirty="0" smtClean="0"/>
              <a:t>犹太人古人的遗传，洗手、奉献与孝敬父母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Eg2 </a:t>
            </a:r>
            <a:r>
              <a:rPr lang="zh-CN" altLang="en-US" sz="2000" dirty="0" smtClean="0"/>
              <a:t>过年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pPr lvl="0"/>
            <a:r>
              <a:rPr lang="en-US" altLang="zh-CN" sz="3600" dirty="0" smtClean="0"/>
              <a:t>3.</a:t>
            </a:r>
            <a:r>
              <a:rPr lang="zh-CN" altLang="en-US" sz="3600" dirty="0" smtClean="0"/>
              <a:t>改变的过程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归主蒙召</a:t>
            </a:r>
            <a:r>
              <a:rPr lang="zh-CN" altLang="en-US" sz="3200" dirty="0" smtClean="0"/>
              <a:t>（</a:t>
            </a:r>
            <a:r>
              <a:rPr lang="en-US" sz="3200" dirty="0" smtClean="0"/>
              <a:t>15</a:t>
            </a:r>
            <a:r>
              <a:rPr lang="en-US" altLang="zh-CN" sz="3200" dirty="0" smtClean="0"/>
              <a:t>-</a:t>
            </a:r>
            <a:r>
              <a:rPr lang="en-US" sz="3200" dirty="0" smtClean="0"/>
              <a:t>17</a:t>
            </a:r>
            <a:r>
              <a:rPr lang="zh-CN" altLang="en-US" sz="3200" dirty="0" smtClean="0"/>
              <a:t>）</a:t>
            </a:r>
            <a:endParaRPr lang="zh-CN" alt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15</a:t>
            </a:r>
            <a:r>
              <a:rPr lang="zh-CN" altLang="en-US" sz="2800" dirty="0" smtClean="0">
                <a:solidFill>
                  <a:srgbClr val="FF0000"/>
                </a:solidFill>
              </a:rPr>
              <a:t>然而那把我从</a:t>
            </a:r>
            <a:r>
              <a:rPr lang="zh-CN" altLang="en-US" sz="2800" dirty="0" smtClean="0"/>
              <a:t>母腹里分别</a:t>
            </a:r>
            <a:r>
              <a:rPr lang="zh-CN" altLang="en-US" sz="2800" dirty="0" smtClean="0">
                <a:solidFill>
                  <a:srgbClr val="FF0000"/>
                </a:solidFill>
              </a:rPr>
              <a:t>出来、又施恩召我的　神，</a:t>
            </a:r>
            <a:r>
              <a:rPr lang="en-US" altLang="zh-CN" sz="2800" dirty="0" smtClean="0">
                <a:solidFill>
                  <a:srgbClr val="FF0000"/>
                </a:solidFill>
              </a:rPr>
              <a:t>16</a:t>
            </a:r>
            <a:r>
              <a:rPr lang="zh-CN" altLang="en-US" sz="2800" dirty="0" smtClean="0">
                <a:solidFill>
                  <a:srgbClr val="FF0000"/>
                </a:solidFill>
              </a:rPr>
              <a:t>既然乐意</a:t>
            </a:r>
            <a:r>
              <a:rPr lang="zh-CN" altLang="en-US" sz="2800" dirty="0" smtClean="0"/>
              <a:t>将他儿子启示</a:t>
            </a:r>
            <a:r>
              <a:rPr lang="zh-CN" altLang="en-US" sz="2800" dirty="0" smtClean="0">
                <a:solidFill>
                  <a:srgbClr val="FF0000"/>
                </a:solidFill>
              </a:rPr>
              <a:t>在我心里，叫我把他传在</a:t>
            </a:r>
            <a:r>
              <a:rPr lang="zh-CN" altLang="en-US" sz="2800" dirty="0" smtClean="0"/>
              <a:t>外邦人</a:t>
            </a:r>
            <a:r>
              <a:rPr lang="zh-CN" altLang="en-US" sz="2800" dirty="0" smtClean="0">
                <a:solidFill>
                  <a:srgbClr val="FF0000"/>
                </a:solidFill>
              </a:rPr>
              <a:t>中。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3.1 </a:t>
            </a:r>
            <a:r>
              <a:rPr lang="zh-CN" altLang="en-US" dirty="0" smtClean="0"/>
              <a:t>在神方面（</a:t>
            </a:r>
            <a:r>
              <a:rPr lang="en-US" dirty="0" smtClean="0"/>
              <a:t>v15-16a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A. </a:t>
            </a:r>
            <a:r>
              <a:rPr lang="zh-CN" altLang="en-US" sz="2400" dirty="0" smtClean="0"/>
              <a:t>拣选──“从母腹里分别出来</a:t>
            </a:r>
            <a:r>
              <a:rPr lang="en-US" altLang="zh-CN" sz="2400" dirty="0" smtClean="0"/>
              <a:t>……”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）</a:t>
            </a:r>
          </a:p>
          <a:p>
            <a:pPr lvl="1"/>
            <a:r>
              <a:rPr lang="en-US" altLang="zh-CN" sz="2400" dirty="0" smtClean="0"/>
              <a:t>B. </a:t>
            </a:r>
            <a:r>
              <a:rPr lang="zh-CN" altLang="en-US" sz="2400" dirty="0" smtClean="0"/>
              <a:t>启示──“将他儿子启示在我心里”（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上）</a:t>
            </a:r>
          </a:p>
          <a:p>
            <a:pPr lvl="1"/>
            <a:r>
              <a:rPr lang="en-US" altLang="zh-CN" sz="2400" dirty="0" smtClean="0"/>
              <a:t>C. </a:t>
            </a:r>
            <a:r>
              <a:rPr lang="zh-CN" altLang="en-US" sz="2400" dirty="0" smtClean="0"/>
              <a:t>差遣──“叫我把他传在外邦人中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上）</a:t>
            </a:r>
          </a:p>
          <a:p>
            <a:pPr lvl="1"/>
            <a:r>
              <a:rPr lang="zh-CN" altLang="en-US" sz="2400" dirty="0" smtClean="0"/>
              <a:t>总之，从上文可见神所拣选的仆人有几个明显的记号</a:t>
            </a:r>
            <a:r>
              <a:rPr lang="en-US" altLang="zh-CN" sz="2400" dirty="0" smtClean="0"/>
              <a:t>︰</a:t>
            </a:r>
            <a:r>
              <a:rPr lang="zh-CN" altLang="en-US" sz="2400" dirty="0" smtClean="0"/>
              <a:t>有神的恩召、有神的启示、有神的差遣。</a:t>
            </a:r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1243</TotalTime>
  <Words>1390</Words>
  <Application>Microsoft Office PowerPoint</Application>
  <PresentationFormat>全屏显示(4:3)</PresentationFormat>
  <Paragraphs>122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查经-马和角的异象-亚1</vt:lpstr>
      <vt:lpstr>加拉太书1章11-24节 保罗的见证 2017-8-24</vt:lpstr>
      <vt:lpstr>引言</vt:lpstr>
      <vt:lpstr>引言</vt:lpstr>
      <vt:lpstr>问题讨论</vt:lpstr>
      <vt:lpstr>1.改变的原因—领受启示（11-12） </vt:lpstr>
      <vt:lpstr>1.改变的原因—领受启示（11-12） </vt:lpstr>
      <vt:lpstr>1.改变的原因—领受启示（11-12） </vt:lpstr>
      <vt:lpstr>2.改变前—醉心律法传统（13-14）</vt:lpstr>
      <vt:lpstr>3.改变的过程—归主蒙召（15-17）</vt:lpstr>
      <vt:lpstr>3.改变的过程—归主蒙召（15-17）</vt:lpstr>
      <vt:lpstr>4.教会联结与合一（18-24） </vt:lpstr>
      <vt:lpstr>总结应用</vt:lpstr>
      <vt:lpstr>分享结束     谢谢大家!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Sixthlab</cp:lastModifiedBy>
  <cp:revision>421</cp:revision>
  <dcterms:created xsi:type="dcterms:W3CDTF">2016-03-12T08:06:17Z</dcterms:created>
  <dcterms:modified xsi:type="dcterms:W3CDTF">2017-08-24T05:42:13Z</dcterms:modified>
</cp:coreProperties>
</file>