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350" r:id="rId4"/>
    <p:sldId id="370" r:id="rId5"/>
    <p:sldId id="371" r:id="rId6"/>
    <p:sldId id="372" r:id="rId7"/>
    <p:sldId id="373" r:id="rId8"/>
    <p:sldId id="374" r:id="rId9"/>
    <p:sldId id="28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A9"/>
    <a:srgbClr val="70A8DA"/>
    <a:srgbClr val="333333"/>
    <a:srgbClr val="FF9900"/>
    <a:srgbClr val="C5C5C5"/>
    <a:srgbClr val="C0C0C0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5248" autoAdjust="0"/>
  </p:normalViewPr>
  <p:slideViewPr>
    <p:cSldViewPr>
      <p:cViewPr>
        <p:scale>
          <a:sx n="66" d="100"/>
          <a:sy n="66" d="100"/>
        </p:scale>
        <p:origin x="-57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F212CDC-BBBD-47F2-BD0A-0380DC62699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07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</a:p>
          <a:p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12CDC-BBBD-47F2-BD0A-0380DC626990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/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/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/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/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AE26F59C-3411-46F5-BBE5-F5D15850953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gray">
          <a:xfrm>
            <a:off x="1703388" y="451167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2492375" y="5314950"/>
            <a:ext cx="742950" cy="742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6" grpId="0" animBg="1"/>
      <p:bldP spid="3128" grpId="0" animBg="1"/>
      <p:bldP spid="3099" grpId="0" animBg="1"/>
      <p:bldP spid="3100" grpId="0" animBg="1"/>
      <p:bldP spid="3105" grpId="0" animBg="1"/>
      <p:bldP spid="3109" grpId="0" animBg="1"/>
      <p:bldP spid="3121" grpId="0" animBg="1"/>
      <p:bldP spid="3074" grpId="0"/>
      <p:bldP spid="31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348B-602D-48EA-9324-BEC6499460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1F0E6-BDF5-4A2E-8151-29730E6D63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F3613DB7-EBF6-45A7-9245-B5A04003CBD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BA65DC7-1971-4696-A32B-4086FDC72B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B5970288-5464-4AAB-B2A5-DD32EB6F29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57200" y="1438275"/>
            <a:ext cx="8229600" cy="4733925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0A47AE5-DE0B-4B64-8B63-7C6EB957910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E492A-EB21-4417-816A-264454D7AF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9D79-7BD0-43A7-994F-021D0974C0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E9CAB-44E1-41A7-82E9-DBEAC3E602C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B0B48-FED5-4F2B-9225-396F98B0F9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84003-0CCB-4660-B0A5-802C4EFE5C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A8FB-5CBF-49ED-8467-FA1B58F5B8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E1355-6374-4864-83DF-EBCF870CCB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701A6-E434-434F-B92E-D0DDD7DB7C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/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/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/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/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711519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fld id="{B50AA6E5-B486-498D-9B1F-076E4378AF3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4" grpId="0" animBg="1"/>
      <p:bldP spid="1055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357DA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57DA9"/>
          </a:solidFill>
          <a:effectLst/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7704" y="2675890"/>
            <a:ext cx="5879006" cy="1470025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以弗所</a:t>
            </a:r>
            <a:r>
              <a:rPr lang="zh-CN" altLang="en-US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书 </a:t>
            </a:r>
            <a:r>
              <a: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6:1-4</a:t>
            </a:r>
            <a:r>
              <a: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zh-CN" altLang="en-US" sz="4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合</a:t>
            </a:r>
            <a:r>
              <a:rPr lang="zh-CN" altLang="en-US" sz="4400" dirty="0">
                <a:solidFill>
                  <a:srgbClr val="0070C0"/>
                </a:solidFill>
                <a:ea typeface="宋体" panose="02010600030101010101" pitchFamily="2" charset="-122"/>
              </a:rPr>
              <a:t>神心意的儿女和父母</a:t>
            </a:r>
            <a:r>
              <a:rPr lang="en-US" altLang="zh-CN" sz="4400" dirty="0" smtClean="0">
                <a:solidFill>
                  <a:srgbClr val="0070C0"/>
                </a:solidFill>
                <a:ea typeface="宋体" panose="02010600030101010101" pitchFamily="2" charset="-122"/>
              </a:rPr>
              <a:t/>
            </a:r>
            <a:br>
              <a:rPr lang="en-US" altLang="zh-CN" sz="4400" dirty="0" smtClean="0">
                <a:solidFill>
                  <a:srgbClr val="0070C0"/>
                </a:solidFill>
                <a:ea typeface="宋体" panose="02010600030101010101" pitchFamily="2" charset="-122"/>
              </a:rPr>
            </a:br>
            <a:r>
              <a:rPr lang="en-US" altLang="zh-CN" sz="1800" dirty="0" smtClean="0">
                <a:solidFill>
                  <a:srgbClr val="0070C0"/>
                </a:solidFill>
                <a:ea typeface="宋体" panose="02010600030101010101" pitchFamily="2" charset="-122"/>
              </a:rPr>
              <a:t>2018-6-28</a:t>
            </a:r>
            <a:endParaRPr lang="en-US" altLang="zh-CN" sz="1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引言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30985"/>
            <a:ext cx="7467600" cy="2454910"/>
          </a:xfrm>
        </p:spPr>
        <p:txBody>
          <a:bodyPr/>
          <a:lstStyle/>
          <a:p>
            <a:r>
              <a:rPr lang="zh-CN" altLang="en-US" dirty="0"/>
              <a:t>基督徒不守孝</a:t>
            </a:r>
            <a:r>
              <a:rPr lang="zh-CN" altLang="en-US" dirty="0" smtClean="0"/>
              <a:t>道？</a:t>
            </a:r>
            <a:endParaRPr lang="zh-CN" altLang="en-US" dirty="0" smtClean="0"/>
          </a:p>
          <a:p>
            <a:pPr lvl="1"/>
            <a:r>
              <a:rPr lang="zh-CN" altLang="en-US" sz="2400" dirty="0"/>
              <a:t>不拜父母、不祭祖、不</a:t>
            </a:r>
            <a:r>
              <a:rPr lang="zh-CN" altLang="en-US" sz="2400" dirty="0" smtClean="0"/>
              <a:t>烧香</a:t>
            </a:r>
            <a:endParaRPr lang="zh-CN" altLang="en-US" sz="2400" dirty="0" smtClean="0"/>
          </a:p>
          <a:p>
            <a:pPr lvl="1"/>
            <a:r>
              <a:rPr lang="zh-CN" altLang="en-US" sz="2400" dirty="0"/>
              <a:t>父母过世的时候不</a:t>
            </a:r>
            <a:r>
              <a:rPr lang="zh-CN" altLang="en-US" sz="2400" dirty="0" smtClean="0"/>
              <a:t>哭</a:t>
            </a:r>
            <a:endParaRPr lang="zh-CN" altLang="en-US" sz="2400" dirty="0" smtClean="0"/>
          </a:p>
          <a:p>
            <a:r>
              <a:rPr lang="zh-CN" altLang="en-US" dirty="0" smtClean="0">
                <a:sym typeface="+mn-ea"/>
              </a:rPr>
              <a:t>希望寄托在儿女身上</a:t>
            </a:r>
            <a:endParaRPr lang="en-US" altLang="zh-CN" dirty="0" smtClean="0"/>
          </a:p>
          <a:p>
            <a:pPr lvl="1"/>
            <a:r>
              <a:rPr lang="zh-CN" altLang="en-US" sz="2400" dirty="0">
                <a:sym typeface="+mn-ea"/>
              </a:rPr>
              <a:t>儿女变成</a:t>
            </a:r>
            <a:r>
              <a:rPr lang="zh-CN" altLang="en-US" sz="2400" dirty="0" smtClean="0">
                <a:sym typeface="+mn-ea"/>
              </a:rPr>
              <a:t>偶像</a:t>
            </a:r>
            <a:endParaRPr lang="en-US" altLang="zh-CN" sz="2400" dirty="0" smtClean="0">
              <a:sym typeface="+mn-ea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685800" y="3986530"/>
            <a:ext cx="7467600" cy="163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357D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357DA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70C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上文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三种顺服关系，上文妻子顺服丈夫，下文仆人顺服主人。</a:t>
            </a:r>
            <a:endParaRPr lang="zh-CN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1. </a:t>
            </a:r>
            <a:r>
              <a:rPr lang="zh-CN" altLang="en-US" sz="3600" dirty="0">
                <a:ea typeface="宋体" panose="02010600030101010101" pitchFamily="2" charset="-122"/>
              </a:rPr>
              <a:t>孝敬父母是主的命令（</a:t>
            </a:r>
            <a:r>
              <a:rPr lang="en-US" sz="3600" dirty="0">
                <a:ea typeface="宋体" panose="02010600030101010101" pitchFamily="2" charset="-122"/>
              </a:rPr>
              <a:t>v1</a:t>
            </a:r>
            <a:r>
              <a:rPr lang="en-US" sz="3600" dirty="0" smtClean="0">
                <a:ea typeface="宋体" panose="02010600030101010101" pitchFamily="2" charset="-122"/>
              </a:rPr>
              <a:t>）</a:t>
            </a:r>
            <a:r>
              <a:rPr lang="zh-CN" altLang="en-US" sz="2400" dirty="0" smtClean="0">
                <a:ea typeface="宋体" panose="02010600030101010101" pitchFamily="2" charset="-122"/>
              </a:rPr>
              <a:t> 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你们作儿女的，要在主里听从父母，这是理所当然的</a:t>
            </a:r>
            <a:r>
              <a:rPr sz="2800" dirty="0" smtClean="0">
                <a:solidFill>
                  <a:srgbClr val="FF0000"/>
                </a:solidFill>
              </a:rPr>
              <a:t>。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听从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/>
              <a:t>顺服，“听从”比上文论及妻子顺服丈夫的“顺服”在语气上更为加重</a:t>
            </a:r>
            <a:endParaRPr lang="zh-CN" altLang="en-US" dirty="0" smtClean="0"/>
          </a:p>
          <a:p>
            <a:pPr lvl="2"/>
            <a:r>
              <a:rPr lang="zh-CN" altLang="en-US" dirty="0" smtClean="0">
                <a:cs typeface="+mn-ea"/>
              </a:rPr>
              <a:t>旧约：</a:t>
            </a:r>
            <a:r>
              <a:rPr lang="zh-CN" altLang="en-US" dirty="0">
                <a:cs typeface="+mn-ea"/>
              </a:rPr>
              <a:t>十诫将“当孝敬父母</a:t>
            </a:r>
            <a:r>
              <a:rPr lang="en-US" altLang="zh-CN" dirty="0">
                <a:cs typeface="+mn-ea"/>
              </a:rPr>
              <a:t>……”</a:t>
            </a:r>
            <a:r>
              <a:rPr lang="zh-CN" altLang="en-US" dirty="0">
                <a:cs typeface="+mn-ea"/>
              </a:rPr>
              <a:t>列入其中。出埃及记</a:t>
            </a:r>
            <a:r>
              <a:rPr lang="en-US" altLang="zh-CN" dirty="0">
                <a:cs typeface="+mn-ea"/>
              </a:rPr>
              <a:t>21</a:t>
            </a:r>
            <a:r>
              <a:rPr lang="zh-CN" altLang="en-US" dirty="0">
                <a:cs typeface="+mn-ea"/>
              </a:rPr>
              <a:t>章记载，凡咒骂或打父母的必被致死</a:t>
            </a:r>
            <a:r>
              <a:rPr lang="zh-CN" altLang="en-US" dirty="0" smtClean="0">
                <a:cs typeface="+mn-ea"/>
              </a:rPr>
              <a:t>。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新约：保罗将“违背父母”“无亲情”视为离奇真道之人的主要特征之一</a:t>
            </a:r>
            <a:endParaRPr lang="zh-CN" altLang="en-US" dirty="0" smtClean="0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2.</a:t>
            </a:r>
            <a:r>
              <a:rPr lang="zh-CN" altLang="en-US" sz="3200" dirty="0" smtClean="0">
                <a:ea typeface="宋体" panose="02010600030101010101" pitchFamily="2" charset="-122"/>
              </a:rPr>
              <a:t>听从</a:t>
            </a:r>
            <a:r>
              <a:rPr lang="zh-CN" altLang="en-US" sz="3200" dirty="0">
                <a:ea typeface="宋体" panose="02010600030101010101" pitchFamily="2" charset="-122"/>
              </a:rPr>
              <a:t>父母的原则是</a:t>
            </a:r>
            <a:r>
              <a:rPr lang="zh-CN" altLang="en-US" sz="3200" dirty="0" smtClean="0">
                <a:ea typeface="宋体" panose="02010600030101010101" pitchFamily="2" charset="-122"/>
              </a:rPr>
              <a:t>“在主里”</a:t>
            </a:r>
            <a:r>
              <a:rPr lang="en-US" altLang="zh-CN" sz="3200" dirty="0" smtClean="0">
                <a:ea typeface="宋体" panose="02010600030101010101" pitchFamily="2" charset="-122"/>
              </a:rPr>
              <a:t>(</a:t>
            </a:r>
            <a:r>
              <a:rPr lang="zh-CN" altLang="en-US" sz="3200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 smtClean="0">
                <a:ea typeface="宋体" panose="02010600030101010101" pitchFamily="2" charset="-122"/>
              </a:rPr>
              <a:t>v1)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你们作儿女的，要在主里听从父母，这是理所当然的</a:t>
            </a:r>
            <a:r>
              <a:rPr sz="2800" dirty="0" smtClean="0">
                <a:solidFill>
                  <a:srgbClr val="FF0000"/>
                </a:solidFill>
              </a:rPr>
              <a:t>。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/>
              <a:t>Q1. </a:t>
            </a:r>
            <a:r>
              <a:rPr lang="zh-CN" altLang="en-US" dirty="0"/>
              <a:t>信主的儿女是否要凡事听从父母？为什么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pPr lvl="2"/>
            <a:r>
              <a:rPr lang="zh-CN" altLang="en-US" dirty="0">
                <a:cs typeface="+mn-ea"/>
              </a:rPr>
              <a:t>经文教导作儿女的要听从和孝敬父母。要实践这教导，得视乎儿女的年龄和父母的为人而有所不同</a:t>
            </a:r>
            <a:r>
              <a:rPr lang="zh-CN" altLang="en-US" dirty="0" smtClean="0">
                <a:cs typeface="+mn-ea"/>
              </a:rPr>
              <a:t>。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听从父母加了“在主里”限定</a:t>
            </a:r>
            <a:r>
              <a:rPr lang="zh-CN" altLang="en-US" dirty="0" smtClean="0">
                <a:cs typeface="+mn-ea"/>
              </a:rPr>
              <a:t>范围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“顺从神，不顺从人，是应当的。”（徒五</a:t>
            </a:r>
            <a:r>
              <a:rPr lang="en-US" altLang="zh-CN" dirty="0">
                <a:cs typeface="+mn-ea"/>
              </a:rPr>
              <a:t>29</a:t>
            </a:r>
            <a:r>
              <a:rPr lang="zh-CN" altLang="en-US" dirty="0">
                <a:cs typeface="+mn-ea"/>
              </a:rPr>
              <a:t>）</a:t>
            </a:r>
            <a:endParaRPr lang="zh-CN" altLang="en-US" dirty="0" smtClean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8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3.</a:t>
            </a:r>
            <a:r>
              <a:rPr lang="zh-CN" altLang="en-US" sz="3200" dirty="0">
                <a:ea typeface="宋体" panose="02010600030101010101" pitchFamily="2" charset="-122"/>
              </a:rPr>
              <a:t>孝敬父母是一条带应许的诫</a:t>
            </a:r>
            <a:r>
              <a:rPr lang="zh-CN" altLang="en-US" sz="3200" dirty="0" smtClean="0">
                <a:ea typeface="宋体" panose="02010600030101010101" pitchFamily="2" charset="-122"/>
              </a:rPr>
              <a:t>命 </a:t>
            </a:r>
            <a:r>
              <a:rPr lang="en-US" altLang="zh-CN" sz="3200" dirty="0" smtClean="0">
                <a:ea typeface="宋体" panose="02010600030101010101" pitchFamily="2" charset="-122"/>
              </a:rPr>
              <a:t>(v2)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2-3</a:t>
            </a:r>
            <a:r>
              <a:rPr lang="zh-CN" altLang="en-US" sz="2800" dirty="0">
                <a:solidFill>
                  <a:srgbClr val="FF0000"/>
                </a:solidFill>
              </a:rPr>
              <a:t>要孝敬父母，使你得福，在世长寿。这是第一条带应许的诫命</a:t>
            </a:r>
            <a:r>
              <a:rPr sz="2800" dirty="0" smtClean="0">
                <a:solidFill>
                  <a:srgbClr val="FF0000"/>
                </a:solidFill>
              </a:rPr>
              <a:t>。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/>
              <a:t>Q2</a:t>
            </a:r>
            <a:r>
              <a:rPr lang="en-US" altLang="zh-CN" dirty="0" smtClean="0"/>
              <a:t>.</a:t>
            </a:r>
            <a:r>
              <a:rPr lang="zh-CN" altLang="en-US" dirty="0" smtClean="0"/>
              <a:t>孝敬</a:t>
            </a:r>
            <a:r>
              <a:rPr lang="zh-CN" altLang="en-US" dirty="0"/>
              <a:t>父母在世长寿，你是如何理解的？如何做是孝敬</a:t>
            </a:r>
            <a:r>
              <a:rPr lang="zh-CN" altLang="en-US" dirty="0" smtClean="0"/>
              <a:t>父母？</a:t>
            </a:r>
            <a:endParaRPr lang="zh-CN" altLang="en-US" dirty="0" smtClean="0"/>
          </a:p>
          <a:p>
            <a:pPr lvl="2"/>
            <a:r>
              <a:rPr lang="zh-CN" altLang="en-US" dirty="0" smtClean="0">
                <a:cs typeface="+mn-ea"/>
              </a:rPr>
              <a:t>长寿：民族国家 </a:t>
            </a:r>
            <a:r>
              <a:rPr lang="en-US" altLang="zh-CN" dirty="0" err="1" smtClean="0">
                <a:cs typeface="+mn-ea"/>
              </a:rPr>
              <a:t>vs</a:t>
            </a:r>
            <a:r>
              <a:rPr lang="en-US" altLang="zh-CN" dirty="0" smtClean="0">
                <a:cs typeface="+mn-ea"/>
              </a:rPr>
              <a:t> </a:t>
            </a:r>
            <a:r>
              <a:rPr lang="zh-CN" altLang="en-US" dirty="0" smtClean="0">
                <a:cs typeface="+mn-ea"/>
              </a:rPr>
              <a:t>个人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“孝敬”包括顺从、尊敬</a:t>
            </a:r>
            <a:r>
              <a:rPr lang="zh-CN" altLang="en-US" dirty="0" smtClean="0">
                <a:cs typeface="+mn-ea"/>
              </a:rPr>
              <a:t>、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 smtClean="0">
                <a:cs typeface="+mn-ea"/>
              </a:rPr>
              <a:t>如何</a:t>
            </a:r>
            <a:r>
              <a:rPr lang="zh-CN" altLang="en-US" dirty="0">
                <a:cs typeface="+mn-ea"/>
              </a:rPr>
              <a:t>做是孝敬父母</a:t>
            </a:r>
            <a:r>
              <a:rPr lang="zh-CN" altLang="en-US" dirty="0" smtClean="0">
                <a:cs typeface="+mn-ea"/>
              </a:rPr>
              <a:t>？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zh-CN" altLang="en-US" dirty="0" smtClean="0">
                <a:cs typeface="+mn-ea"/>
              </a:rPr>
              <a:t>一．</a:t>
            </a:r>
            <a:r>
              <a:rPr lang="zh-CN" altLang="en-US" dirty="0">
                <a:cs typeface="+mn-ea"/>
              </a:rPr>
              <a:t>应记念父母生育之恩；二．要奉养父母；三．要听从父母；四．让父母分享你的成就 </a:t>
            </a:r>
            <a:r>
              <a:rPr lang="en-US" altLang="zh-CN" dirty="0">
                <a:cs typeface="+mn-ea"/>
              </a:rPr>
              <a:t>- </a:t>
            </a:r>
            <a:r>
              <a:rPr lang="zh-CN" altLang="en-US" dirty="0">
                <a:cs typeface="+mn-ea"/>
              </a:rPr>
              <a:t>尊荣父母；五．要带领父母信主</a:t>
            </a:r>
            <a:endParaRPr lang="zh-CN" altLang="en-US" dirty="0" smtClean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32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4. </a:t>
            </a:r>
            <a:r>
              <a:rPr lang="zh-CN" altLang="en-US" sz="3200" dirty="0">
                <a:ea typeface="宋体" panose="02010600030101010101" pitchFamily="2" charset="-122"/>
              </a:rPr>
              <a:t>作为父母“不要惹儿女的气” 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ea typeface="宋体" panose="02010600030101010101" pitchFamily="2" charset="-122"/>
              </a:rPr>
              <a:t>v4a</a:t>
            </a:r>
            <a:r>
              <a:rPr lang="en-US" altLang="zh-CN" sz="3200" dirty="0"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4a</a:t>
            </a:r>
            <a:r>
              <a:rPr lang="zh-CN" altLang="en-US" sz="2800" dirty="0">
                <a:solidFill>
                  <a:srgbClr val="FF0000"/>
                </a:solidFill>
              </a:rPr>
              <a:t>你们作父亲的，不要惹儿女的气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/>
              <a:t>Q3</a:t>
            </a:r>
            <a:r>
              <a:rPr lang="en-US" altLang="zh-CN" dirty="0" smtClean="0"/>
              <a:t>.</a:t>
            </a:r>
            <a:r>
              <a:rPr lang="zh-CN" altLang="en-US" dirty="0" smtClean="0"/>
              <a:t>什么</a:t>
            </a:r>
            <a:r>
              <a:rPr lang="zh-CN" altLang="en-US" dirty="0"/>
              <a:t>叫惹儿女的气？如何</a:t>
            </a:r>
            <a:r>
              <a:rPr lang="zh-CN" altLang="en-US" dirty="0" smtClean="0"/>
              <a:t>避免？</a:t>
            </a:r>
            <a:endParaRPr lang="zh-CN" altLang="en-US" dirty="0" smtClean="0"/>
          </a:p>
          <a:p>
            <a:pPr lvl="2"/>
            <a:r>
              <a:rPr lang="zh-CN" altLang="en-US" dirty="0">
                <a:cs typeface="+mn-ea"/>
              </a:rPr>
              <a:t>儿女向父母发怒的两大</a:t>
            </a:r>
            <a:r>
              <a:rPr lang="zh-CN" altLang="en-US" dirty="0" smtClean="0">
                <a:cs typeface="+mn-ea"/>
              </a:rPr>
              <a:t>原因</a:t>
            </a:r>
            <a:r>
              <a:rPr lang="en-US" altLang="zh-CN" dirty="0" smtClean="0">
                <a:cs typeface="+mn-ea"/>
              </a:rPr>
              <a:t>:</a:t>
            </a:r>
          </a:p>
          <a:p>
            <a:pPr marL="914400" lvl="2" indent="0">
              <a:buNone/>
            </a:pPr>
            <a:r>
              <a:rPr lang="zh-CN" altLang="en-US" sz="2000" dirty="0" smtClean="0">
                <a:cs typeface="+mn-ea"/>
              </a:rPr>
              <a:t>其一</a:t>
            </a:r>
            <a:r>
              <a:rPr lang="zh-CN" altLang="en-US" sz="2000" dirty="0">
                <a:cs typeface="+mn-ea"/>
              </a:rPr>
              <a:t>，父母本身没有</a:t>
            </a:r>
            <a:r>
              <a:rPr lang="zh-CN" altLang="en-US" sz="2000" dirty="0" smtClean="0">
                <a:cs typeface="+mn-ea"/>
              </a:rPr>
              <a:t>好榜样</a:t>
            </a:r>
            <a:r>
              <a:rPr lang="en-US" altLang="zh-CN" sz="2000" dirty="0" smtClean="0">
                <a:cs typeface="+mn-ea"/>
              </a:rPr>
              <a:t>;  </a:t>
            </a:r>
          </a:p>
          <a:p>
            <a:pPr marL="914400" lvl="2" indent="0">
              <a:buNone/>
            </a:pPr>
            <a:r>
              <a:rPr lang="zh-CN" altLang="en-US" sz="2000" dirty="0" smtClean="0">
                <a:cs typeface="+mn-ea"/>
              </a:rPr>
              <a:t>其二</a:t>
            </a:r>
            <a:r>
              <a:rPr lang="zh-CN" altLang="en-US" sz="2000" dirty="0">
                <a:cs typeface="+mn-ea"/>
              </a:rPr>
              <a:t>，父母对儿女有偏爱</a:t>
            </a:r>
            <a:endParaRPr lang="en-US" altLang="zh-CN" sz="2000" dirty="0" smtClean="0">
              <a:cs typeface="+mn-ea"/>
            </a:endParaRPr>
          </a:p>
          <a:p>
            <a:pPr lvl="2"/>
            <a:r>
              <a:rPr lang="zh-CN" altLang="en-US" dirty="0">
                <a:cs typeface="+mn-ea"/>
              </a:rPr>
              <a:t>如何避免惹儿女的气？在具体实践上积极面包含以下</a:t>
            </a:r>
            <a:r>
              <a:rPr lang="en-US" altLang="zh-CN" dirty="0">
                <a:cs typeface="+mn-ea"/>
              </a:rPr>
              <a:t>5</a:t>
            </a:r>
            <a:r>
              <a:rPr lang="zh-CN" altLang="en-US" dirty="0" smtClean="0">
                <a:cs typeface="+mn-ea"/>
              </a:rPr>
              <a:t>点：</a:t>
            </a:r>
            <a:endParaRPr lang="en-US" altLang="zh-CN" dirty="0" smtClean="0">
              <a:cs typeface="+mn-ea"/>
            </a:endParaRPr>
          </a:p>
          <a:p>
            <a:pPr lvl="2"/>
            <a:r>
              <a:rPr lang="en-US" altLang="zh-CN" sz="2000" dirty="0">
                <a:cs typeface="+mn-ea"/>
              </a:rPr>
              <a:t>(1) </a:t>
            </a:r>
            <a:r>
              <a:rPr lang="zh-CN" altLang="en-US" sz="2000" dirty="0">
                <a:cs typeface="+mn-ea"/>
              </a:rPr>
              <a:t>营造一个充满恩慈、爱心、支持、尊重和鼓励的</a:t>
            </a:r>
            <a:r>
              <a:rPr lang="zh-CN" altLang="en-US" sz="2000" dirty="0" smtClean="0">
                <a:cs typeface="+mn-ea"/>
              </a:rPr>
              <a:t>环境；</a:t>
            </a:r>
            <a:r>
              <a:rPr lang="en-US" altLang="zh-CN" sz="2000" dirty="0" smtClean="0">
                <a:cs typeface="+mn-ea"/>
              </a:rPr>
              <a:t>(</a:t>
            </a:r>
            <a:r>
              <a:rPr lang="en-US" altLang="zh-CN" sz="2000" dirty="0">
                <a:cs typeface="+mn-ea"/>
              </a:rPr>
              <a:t>2) </a:t>
            </a:r>
            <a:r>
              <a:rPr lang="zh-CN" altLang="en-US" sz="2000" dirty="0">
                <a:cs typeface="+mn-ea"/>
              </a:rPr>
              <a:t>常常用爱心说诚实</a:t>
            </a:r>
            <a:r>
              <a:rPr lang="zh-CN" altLang="en-US" sz="2000" dirty="0" smtClean="0">
                <a:cs typeface="+mn-ea"/>
              </a:rPr>
              <a:t>话； </a:t>
            </a:r>
            <a:r>
              <a:rPr lang="en-US" altLang="zh-CN" sz="2000" dirty="0" smtClean="0">
                <a:cs typeface="+mn-ea"/>
              </a:rPr>
              <a:t>(</a:t>
            </a:r>
            <a:r>
              <a:rPr lang="en-US" altLang="zh-CN" sz="2000" dirty="0">
                <a:cs typeface="+mn-ea"/>
              </a:rPr>
              <a:t>3) </a:t>
            </a:r>
            <a:r>
              <a:rPr lang="zh-CN" altLang="en-US" sz="2000" dirty="0">
                <a:cs typeface="+mn-ea"/>
              </a:rPr>
              <a:t>关顾儿女在物质和情感上的</a:t>
            </a:r>
            <a:r>
              <a:rPr lang="zh-CN" altLang="en-US" sz="2000" dirty="0" smtClean="0">
                <a:cs typeface="+mn-ea"/>
              </a:rPr>
              <a:t>需要； </a:t>
            </a:r>
            <a:r>
              <a:rPr lang="en-US" altLang="zh-CN" sz="2000" dirty="0" smtClean="0">
                <a:cs typeface="+mn-ea"/>
              </a:rPr>
              <a:t>(</a:t>
            </a:r>
            <a:r>
              <a:rPr lang="en-US" altLang="zh-CN" sz="2000" dirty="0">
                <a:cs typeface="+mn-ea"/>
              </a:rPr>
              <a:t>4) </a:t>
            </a:r>
            <a:r>
              <a:rPr lang="zh-CN" altLang="en-US" sz="2000" dirty="0">
                <a:cs typeface="+mn-ea"/>
              </a:rPr>
              <a:t>在基督里教导、启发、提醒和管教儿女，培养他们的责任心，教导他们认识神</a:t>
            </a:r>
            <a:r>
              <a:rPr lang="zh-CN" altLang="en-US" sz="2000" dirty="0" smtClean="0">
                <a:cs typeface="+mn-ea"/>
              </a:rPr>
              <a:t>。</a:t>
            </a:r>
            <a:r>
              <a:rPr lang="en-US" altLang="zh-CN" sz="2000" dirty="0" smtClean="0">
                <a:cs typeface="+mn-ea"/>
              </a:rPr>
              <a:t>(</a:t>
            </a:r>
            <a:r>
              <a:rPr lang="en-US" altLang="zh-CN" sz="2000" dirty="0">
                <a:cs typeface="+mn-ea"/>
              </a:rPr>
              <a:t>5) </a:t>
            </a:r>
            <a:r>
              <a:rPr lang="zh-CN" altLang="en-US" sz="2000" dirty="0">
                <a:cs typeface="+mn-ea"/>
              </a:rPr>
              <a:t>让儿女亲自经历，尤其是在工作和关心别人方面。</a:t>
            </a:r>
            <a:endParaRPr lang="zh-CN" altLang="en-US" sz="2000" dirty="0" smtClean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0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4. </a:t>
            </a:r>
            <a:r>
              <a:rPr lang="zh-CN" altLang="en-US" sz="3200" dirty="0">
                <a:ea typeface="宋体" panose="02010600030101010101" pitchFamily="2" charset="-122"/>
              </a:rPr>
              <a:t>作为父母“不要惹儿女的气” </a:t>
            </a:r>
            <a:r>
              <a:rPr lang="en-US" altLang="zh-CN" sz="3200" dirty="0"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ea typeface="宋体" panose="02010600030101010101" pitchFamily="2" charset="-122"/>
              </a:rPr>
              <a:t>v4a</a:t>
            </a:r>
            <a:r>
              <a:rPr lang="en-US" altLang="zh-CN" sz="3200" dirty="0"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4a</a:t>
            </a:r>
            <a:r>
              <a:rPr lang="zh-CN" altLang="en-US" sz="2800" dirty="0">
                <a:solidFill>
                  <a:srgbClr val="FF0000"/>
                </a:solidFill>
              </a:rPr>
              <a:t>你们作父亲的，不要惹儿女的气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/>
              <a:t>Q3</a:t>
            </a:r>
            <a:r>
              <a:rPr lang="en-US" altLang="zh-CN" dirty="0" smtClean="0"/>
              <a:t>.</a:t>
            </a:r>
            <a:r>
              <a:rPr lang="zh-CN" altLang="en-US" dirty="0" smtClean="0"/>
              <a:t>什么</a:t>
            </a:r>
            <a:r>
              <a:rPr lang="zh-CN" altLang="en-US" dirty="0"/>
              <a:t>叫惹儿女的气？如何</a:t>
            </a:r>
            <a:r>
              <a:rPr lang="zh-CN" altLang="en-US" dirty="0" smtClean="0"/>
              <a:t>避免？</a:t>
            </a:r>
            <a:endParaRPr lang="zh-CN" altLang="en-US" dirty="0" smtClean="0"/>
          </a:p>
          <a:p>
            <a:pPr lvl="2"/>
            <a:r>
              <a:rPr lang="zh-CN" altLang="en-US" dirty="0">
                <a:cs typeface="+mn-ea"/>
              </a:rPr>
              <a:t>消极面也有</a:t>
            </a:r>
            <a:r>
              <a:rPr lang="en-US" altLang="zh-CN" dirty="0">
                <a:cs typeface="+mn-ea"/>
              </a:rPr>
              <a:t>5</a:t>
            </a:r>
            <a:r>
              <a:rPr lang="zh-CN" altLang="en-US" dirty="0">
                <a:cs typeface="+mn-ea"/>
              </a:rPr>
              <a:t>点提醒：</a:t>
            </a:r>
            <a:endParaRPr lang="en-US" altLang="zh-CN" dirty="0" smtClean="0">
              <a:cs typeface="+mn-ea"/>
            </a:endParaRPr>
          </a:p>
          <a:p>
            <a:pPr marL="914400" lvl="2" indent="0">
              <a:buNone/>
            </a:pPr>
            <a:r>
              <a:rPr lang="en-US" altLang="zh-CN" sz="2000" dirty="0">
                <a:cs typeface="+mn-ea"/>
              </a:rPr>
              <a:t>(6) </a:t>
            </a:r>
            <a:r>
              <a:rPr lang="zh-CN" altLang="en-US" sz="2000" dirty="0">
                <a:cs typeface="+mn-ea"/>
              </a:rPr>
              <a:t>绝不贬低、轻视或伤害他们（说话尖刻和语带怒气都当避免）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cs typeface="+mn-ea"/>
              </a:rPr>
              <a:t>(</a:t>
            </a:r>
            <a:r>
              <a:rPr lang="en-US" altLang="zh-CN" sz="2000" dirty="0">
                <a:cs typeface="+mn-ea"/>
              </a:rPr>
              <a:t>7) </a:t>
            </a:r>
            <a:r>
              <a:rPr lang="zh-CN" altLang="en-US" sz="2000" dirty="0">
                <a:cs typeface="+mn-ea"/>
              </a:rPr>
              <a:t>不妒忌别人和轻视自己的儿女。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cs typeface="+mn-ea"/>
              </a:rPr>
              <a:t>(</a:t>
            </a:r>
            <a:r>
              <a:rPr lang="en-US" altLang="zh-CN" sz="2000" dirty="0">
                <a:cs typeface="+mn-ea"/>
              </a:rPr>
              <a:t>8) </a:t>
            </a:r>
            <a:r>
              <a:rPr lang="zh-CN" altLang="en-US" sz="2000" dirty="0">
                <a:cs typeface="+mn-ea"/>
              </a:rPr>
              <a:t>不过分限制儿女自由，在合理的范围内</a:t>
            </a:r>
            <a:r>
              <a:rPr lang="zh-CN" altLang="en-US" sz="2000" dirty="0" smtClean="0">
                <a:cs typeface="+mn-ea"/>
              </a:rPr>
              <a:t>给儿女</a:t>
            </a:r>
            <a:r>
              <a:rPr lang="zh-CN" altLang="en-US" sz="2000" dirty="0">
                <a:cs typeface="+mn-ea"/>
              </a:rPr>
              <a:t>自由。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cs typeface="+mn-ea"/>
              </a:rPr>
              <a:t>(</a:t>
            </a:r>
            <a:r>
              <a:rPr lang="en-US" altLang="zh-CN" sz="2000" dirty="0">
                <a:cs typeface="+mn-ea"/>
              </a:rPr>
              <a:t>9) </a:t>
            </a:r>
            <a:r>
              <a:rPr lang="zh-CN" altLang="en-US" sz="2000" dirty="0">
                <a:cs typeface="+mn-ea"/>
              </a:rPr>
              <a:t>避免给予不适当的压力或期望。</a:t>
            </a:r>
          </a:p>
          <a:p>
            <a:pPr marL="914400" lvl="2" indent="0">
              <a:buNone/>
            </a:pPr>
            <a:r>
              <a:rPr lang="en-US" altLang="zh-CN" sz="2000" dirty="0" smtClean="0">
                <a:cs typeface="+mn-ea"/>
              </a:rPr>
              <a:t>(</a:t>
            </a:r>
            <a:r>
              <a:rPr lang="en-US" altLang="zh-CN" sz="2000" dirty="0">
                <a:cs typeface="+mn-ea"/>
              </a:rPr>
              <a:t>10) </a:t>
            </a:r>
            <a:r>
              <a:rPr lang="zh-CN" altLang="en-US" sz="2000" dirty="0">
                <a:cs typeface="+mn-ea"/>
              </a:rPr>
              <a:t>绝不用儿女作为处理问题的“挡箭牌”。</a:t>
            </a:r>
            <a:endParaRPr lang="zh-CN" altLang="en-US" sz="2000" dirty="0" smtClean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3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25"/>
            <a:ext cx="7043758" cy="86836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ea typeface="宋体" panose="02010600030101010101" pitchFamily="2" charset="-122"/>
              </a:rPr>
              <a:t>要按着“主的教训和警戒”养育</a:t>
            </a:r>
            <a:r>
              <a:rPr lang="zh-CN" altLang="en-US" sz="2400" dirty="0" smtClean="0">
                <a:ea typeface="宋体" panose="02010600030101010101" pitchFamily="2" charset="-122"/>
              </a:rPr>
              <a:t>儿女 </a:t>
            </a:r>
            <a:r>
              <a:rPr lang="en-US" altLang="zh-CN" sz="2400" dirty="0" smtClean="0">
                <a:ea typeface="宋体" panose="02010600030101010101" pitchFamily="2" charset="-122"/>
              </a:rPr>
              <a:t>(v4b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1600" dirty="0" smtClean="0">
                <a:ea typeface="宋体" panose="02010600030101010101" pitchFamily="2" charset="-122"/>
              </a:rPr>
              <a:t> </a:t>
            </a:r>
            <a:endParaRPr lang="zh-CN" altLang="en-US" sz="1600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85860"/>
            <a:ext cx="7467600" cy="5072098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4b </a:t>
            </a:r>
            <a:r>
              <a:rPr lang="en-US" sz="2800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dirty="0" smtClean="0">
                <a:solidFill>
                  <a:srgbClr val="FF0000"/>
                </a:solidFill>
              </a:rPr>
              <a:t>只要</a:t>
            </a:r>
            <a:r>
              <a:rPr lang="zh-CN" altLang="en-US" sz="2800" dirty="0">
                <a:solidFill>
                  <a:srgbClr val="FF0000"/>
                </a:solidFill>
              </a:rPr>
              <a:t>照着主的教训和警戒养育</a:t>
            </a:r>
            <a:r>
              <a:rPr lang="zh-CN" altLang="en-US" sz="2800" dirty="0" smtClean="0">
                <a:solidFill>
                  <a:srgbClr val="FF0000"/>
                </a:solidFill>
              </a:rPr>
              <a:t>他们。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zh-CN" altLang="en-US" dirty="0"/>
              <a:t>父母教养儿女的原则</a:t>
            </a:r>
            <a:r>
              <a:rPr lang="zh-CN" altLang="en-US" dirty="0" smtClean="0"/>
              <a:t>，教训</a:t>
            </a:r>
            <a:r>
              <a:rPr lang="zh-CN" altLang="en-US" dirty="0"/>
              <a:t>、</a:t>
            </a:r>
            <a:r>
              <a:rPr lang="zh-CN" altLang="en-US" dirty="0" smtClean="0"/>
              <a:t>警戒</a:t>
            </a:r>
            <a:endParaRPr lang="zh-CN" altLang="en-US" dirty="0" smtClean="0"/>
          </a:p>
          <a:p>
            <a:pPr lvl="2"/>
            <a:r>
              <a:rPr lang="zh-CN" altLang="en-US" dirty="0">
                <a:cs typeface="+mn-ea"/>
              </a:rPr>
              <a:t>具体行动包含以下几个方面：</a:t>
            </a:r>
            <a:endParaRPr lang="en-US" altLang="zh-CN" dirty="0" smtClean="0">
              <a:cs typeface="+mn-ea"/>
            </a:endParaRPr>
          </a:p>
          <a:p>
            <a:pPr marL="914400" lvl="2" indent="0">
              <a:buNone/>
            </a:pPr>
            <a:r>
              <a:rPr lang="zh-CN" altLang="en-US" sz="2000" dirty="0">
                <a:cs typeface="+mn-ea"/>
              </a:rPr>
              <a:t>一、教训</a:t>
            </a:r>
            <a:r>
              <a:rPr lang="zh-CN" altLang="en-US" sz="2000" dirty="0" smtClean="0">
                <a:cs typeface="+mn-ea"/>
              </a:rPr>
              <a:t>儿女</a:t>
            </a:r>
            <a:endParaRPr lang="en-US" altLang="zh-CN" sz="2000" dirty="0" smtClean="0">
              <a:cs typeface="+mn-ea"/>
            </a:endParaRPr>
          </a:p>
          <a:p>
            <a:pPr marL="914400" lvl="2" indent="0">
              <a:buNone/>
            </a:pPr>
            <a:r>
              <a:rPr lang="zh-CN" altLang="en-US" sz="2000" dirty="0">
                <a:cs typeface="+mn-ea"/>
              </a:rPr>
              <a:t>二、做好</a:t>
            </a:r>
            <a:r>
              <a:rPr lang="zh-CN" altLang="en-US" sz="2000" dirty="0" smtClean="0">
                <a:cs typeface="+mn-ea"/>
              </a:rPr>
              <a:t>榜样</a:t>
            </a:r>
            <a:endParaRPr lang="en-US" altLang="zh-CN" sz="2000" dirty="0" smtClean="0">
              <a:cs typeface="+mn-ea"/>
            </a:endParaRPr>
          </a:p>
          <a:p>
            <a:pPr marL="914400" lvl="2" indent="0">
              <a:buNone/>
            </a:pPr>
            <a:r>
              <a:rPr lang="zh-CN" altLang="en-US" sz="2000" dirty="0">
                <a:cs typeface="+mn-ea"/>
              </a:rPr>
              <a:t>三、惩戒</a:t>
            </a:r>
            <a:r>
              <a:rPr lang="zh-CN" altLang="en-US" sz="2000" dirty="0" smtClean="0">
                <a:cs typeface="+mn-ea"/>
              </a:rPr>
              <a:t>儿女</a:t>
            </a:r>
            <a:endParaRPr lang="en-US" altLang="zh-CN" sz="2000" dirty="0" smtClean="0">
              <a:cs typeface="+mn-ea"/>
            </a:endParaRPr>
          </a:p>
          <a:p>
            <a:pPr marL="914400" lvl="2" indent="0">
              <a:buNone/>
            </a:pPr>
            <a:r>
              <a:rPr lang="zh-CN" altLang="en-US" sz="2000" dirty="0">
                <a:cs typeface="+mn-ea"/>
              </a:rPr>
              <a:t>四、为之代求</a:t>
            </a:r>
          </a:p>
          <a:p>
            <a:pPr marL="914400" lvl="2" indent="0">
              <a:buNone/>
            </a:pPr>
            <a:endParaRPr lang="zh-CN" altLang="en-US" sz="2000" dirty="0" smtClean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83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14876" y="2857496"/>
            <a:ext cx="3895740" cy="1470025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rgbClr val="0070C0"/>
                </a:solidFill>
                <a:ea typeface="宋体" panose="02010600030101010101" pitchFamily="2" charset="-122"/>
              </a:rPr>
              <a:t>分享结束    </a:t>
            </a:r>
            <a:r>
              <a:rPr lang="en-US" altLang="zh-CN" sz="6000" dirty="0" smtClean="0">
                <a:solidFill>
                  <a:srgbClr val="0070C0"/>
                </a:solidFill>
                <a:ea typeface="宋体" panose="02010600030101010101" pitchFamily="2" charset="-122"/>
              </a:rPr>
              <a:t/>
            </a:r>
            <a:br>
              <a:rPr lang="en-US" altLang="zh-CN" sz="6000" dirty="0" smtClean="0">
                <a:solidFill>
                  <a:srgbClr val="0070C0"/>
                </a:solidFill>
                <a:ea typeface="宋体" panose="02010600030101010101" pitchFamily="2" charset="-122"/>
              </a:rPr>
            </a:br>
            <a:r>
              <a:rPr lang="zh-CN" altLang="en-US" sz="6000" dirty="0" smtClean="0">
                <a:solidFill>
                  <a:srgbClr val="0070C0"/>
                </a:solidFill>
                <a:ea typeface="宋体" panose="02010600030101010101" pitchFamily="2" charset="-122"/>
              </a:rPr>
              <a:t>谢谢大家</a:t>
            </a:r>
            <a:r>
              <a:rPr lang="en-US" altLang="zh-CN" sz="6000" dirty="0" smtClean="0">
                <a:solidFill>
                  <a:srgbClr val="0070C0"/>
                </a:solidFill>
                <a:ea typeface="宋体" panose="02010600030101010101" pitchFamily="2" charset="-122"/>
              </a:rPr>
              <a:t>!</a:t>
            </a:r>
            <a:endParaRPr lang="en-US" altLang="zh-CN" sz="60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查经-马和角的异象-亚1">
  <a:themeElements>
    <a:clrScheme name="Default Design 3">
      <a:dk1>
        <a:srgbClr val="808080"/>
      </a:dk1>
      <a:lt1>
        <a:srgbClr val="DDE89A"/>
      </a:lt1>
      <a:dk2>
        <a:srgbClr val="329A2A"/>
      </a:dk2>
      <a:lt2>
        <a:srgbClr val="185E25"/>
      </a:lt2>
      <a:accent1>
        <a:srgbClr val="80CB35"/>
      </a:accent1>
      <a:accent2>
        <a:srgbClr val="518CD3"/>
      </a:accent2>
      <a:accent3>
        <a:srgbClr val="ADCAAC"/>
      </a:accent3>
      <a:accent4>
        <a:srgbClr val="BDC683"/>
      </a:accent4>
      <a:accent5>
        <a:srgbClr val="C0E2AE"/>
      </a:accent5>
      <a:accent6>
        <a:srgbClr val="497EBF"/>
      </a:accent6>
      <a:hlink>
        <a:srgbClr val="E15D7C"/>
      </a:hlink>
      <a:folHlink>
        <a:srgbClr val="DB915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查经-马和角的异象-亚1</Template>
  <TotalTime>31</TotalTime>
  <Words>715</Words>
  <Application>Microsoft Office PowerPoint</Application>
  <PresentationFormat>全屏显示(4:3)</PresentationFormat>
  <Paragraphs>63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查经-马和角的异象-亚1</vt:lpstr>
      <vt:lpstr>以弗所书 6:1-4 合神心意的儿女和父母 2018-6-28</vt:lpstr>
      <vt:lpstr>引言</vt:lpstr>
      <vt:lpstr>1. 孝敬父母是主的命令（v1） </vt:lpstr>
      <vt:lpstr>2.听从父母的原则是“在主里”( v1) </vt:lpstr>
      <vt:lpstr>3.孝敬父母是一条带应许的诫命 (v2) </vt:lpstr>
      <vt:lpstr>4. 作为父母“不要惹儿女的气” (v4a) </vt:lpstr>
      <vt:lpstr>4. 作为父母“不要惹儿女的气” (v4a) </vt:lpstr>
      <vt:lpstr>5. 要按着“主的教训和警戒”养育儿女 (v4b) </vt:lpstr>
      <vt:lpstr>分享结束     谢谢大家!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liuss</dc:creator>
  <cp:lastModifiedBy>sushi</cp:lastModifiedBy>
  <cp:revision>477</cp:revision>
  <dcterms:created xsi:type="dcterms:W3CDTF">2016-03-12T08:06:00Z</dcterms:created>
  <dcterms:modified xsi:type="dcterms:W3CDTF">2018-06-28T08:53:50Z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