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90" r:id="rId5"/>
    <p:sldId id="291" r:id="rId6"/>
    <p:sldId id="319" r:id="rId7"/>
    <p:sldId id="292" r:id="rId8"/>
    <p:sldId id="305" r:id="rId9"/>
    <p:sldId id="294" r:id="rId10"/>
    <p:sldId id="321" r:id="rId11"/>
    <p:sldId id="296" r:id="rId12"/>
    <p:sldId id="311" r:id="rId13"/>
    <p:sldId id="322" r:id="rId14"/>
    <p:sldId id="300" r:id="rId15"/>
    <p:sldId id="303" r:id="rId16"/>
    <p:sldId id="286"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357DA9"/>
    <a:srgbClr val="C5C5C5"/>
    <a:srgbClr val="C0C0C0"/>
    <a:srgbClr val="DDDDDD"/>
    <a:srgbClr val="333333"/>
    <a:srgbClr val="FFFFFF"/>
    <a:srgbClr val="70A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75420" autoAdjust="0"/>
  </p:normalViewPr>
  <p:slideViewPr>
    <p:cSldViewPr>
      <p:cViewPr>
        <p:scale>
          <a:sx n="66" d="100"/>
          <a:sy n="66" d="100"/>
        </p:scale>
        <p:origin x="-912" y="6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F212CDC-BBBD-47F2-BD0A-0380DC626990}" type="slidenum">
              <a:rPr lang="en-US" altLang="zh-CN"/>
              <a:pPr/>
              <a:t>‹#›</a:t>
            </a:fld>
            <a:endParaRPr lang="en-US" altLang="zh-CN"/>
          </a:p>
        </p:txBody>
      </p:sp>
    </p:spTree>
    <p:extLst>
      <p:ext uri="{BB962C8B-B14F-4D97-AF65-F5344CB8AC3E}">
        <p14:creationId xmlns:p14="http://schemas.microsoft.com/office/powerpoint/2010/main" val="450290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a:t>
            </a:fld>
            <a:endParaRPr lang="en-US" altLang="zh-CN"/>
          </a:p>
        </p:txBody>
      </p:sp>
    </p:spTree>
    <p:extLst>
      <p:ext uri="{BB962C8B-B14F-4D97-AF65-F5344CB8AC3E}">
        <p14:creationId xmlns:p14="http://schemas.microsoft.com/office/powerpoint/2010/main" val="316295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对罪人的不同态度（</a:t>
            </a:r>
            <a:r>
              <a:rPr lang="en-US" altLang="zh-CN" dirty="0" smtClean="0"/>
              <a:t>v1-5</a:t>
            </a:r>
            <a:r>
              <a:rPr lang="zh-CN" altLang="en-US" dirty="0" smtClean="0"/>
              <a:t>）</a:t>
            </a:r>
          </a:p>
          <a:p>
            <a:r>
              <a:rPr lang="en-US" altLang="zh-CN" dirty="0" smtClean="0"/>
              <a:t>1.1.	</a:t>
            </a:r>
            <a:r>
              <a:rPr lang="zh-CN" altLang="en-US" dirty="0" smtClean="0"/>
              <a:t>撒旦的态度是指责和控告（</a:t>
            </a:r>
            <a:r>
              <a:rPr lang="en-US" altLang="zh-CN" dirty="0" smtClean="0"/>
              <a:t>v1</a:t>
            </a:r>
            <a:r>
              <a:rPr lang="zh-CN" altLang="en-US" dirty="0" smtClean="0"/>
              <a:t>）</a:t>
            </a:r>
          </a:p>
          <a:p>
            <a:r>
              <a:rPr lang="en-US" altLang="zh-CN" dirty="0" smtClean="0"/>
              <a:t>1.2.	</a:t>
            </a:r>
            <a:r>
              <a:rPr lang="zh-CN" altLang="en-US" dirty="0" smtClean="0"/>
              <a:t>神的态度是不定罪和保护（</a:t>
            </a:r>
            <a:r>
              <a:rPr lang="en-US" altLang="zh-CN" dirty="0" smtClean="0"/>
              <a:t>v2</a:t>
            </a:r>
            <a:r>
              <a:rPr lang="zh-CN" altLang="en-US" dirty="0" smtClean="0"/>
              <a:t>）</a:t>
            </a:r>
          </a:p>
          <a:p>
            <a:r>
              <a:rPr lang="en-US" altLang="zh-CN" dirty="0" smtClean="0"/>
              <a:t>1.3.	</a:t>
            </a:r>
            <a:r>
              <a:rPr lang="zh-CN" altLang="en-US" dirty="0" smtClean="0"/>
              <a:t>为人洗罪表明神的态度（</a:t>
            </a:r>
            <a:r>
              <a:rPr lang="en-US" altLang="zh-CN" dirty="0" smtClean="0"/>
              <a:t>v3-5</a:t>
            </a:r>
            <a:r>
              <a:rPr lang="zh-CN" altLang="en-US" dirty="0" smtClean="0"/>
              <a:t>）</a:t>
            </a:r>
          </a:p>
          <a:p>
            <a:r>
              <a:rPr lang="en-US" altLang="zh-CN" b="1" dirty="0" smtClean="0"/>
              <a:t>2.	</a:t>
            </a:r>
            <a:r>
              <a:rPr lang="zh-CN" altLang="en-US" b="1" dirty="0" smtClean="0"/>
              <a:t>劝勉和应许（</a:t>
            </a:r>
            <a:r>
              <a:rPr lang="en-US" altLang="zh-CN" b="1" dirty="0" smtClean="0"/>
              <a:t>v6-10</a:t>
            </a:r>
            <a:r>
              <a:rPr lang="zh-CN" altLang="en-US" b="1" dirty="0" smtClean="0"/>
              <a:t>）</a:t>
            </a:r>
          </a:p>
          <a:p>
            <a:r>
              <a:rPr lang="en-US" altLang="zh-CN" dirty="0" smtClean="0"/>
              <a:t>2.1.	</a:t>
            </a:r>
            <a:r>
              <a:rPr lang="zh-CN" altLang="en-US" dirty="0" smtClean="0"/>
              <a:t>劝勉行道（</a:t>
            </a:r>
            <a:r>
              <a:rPr lang="en-US" altLang="zh-CN" dirty="0" smtClean="0"/>
              <a:t>v6-7</a:t>
            </a:r>
            <a:r>
              <a:rPr lang="zh-CN" altLang="en-US" dirty="0" smtClean="0"/>
              <a:t>）</a:t>
            </a:r>
          </a:p>
          <a:p>
            <a:r>
              <a:rPr lang="en-US" altLang="zh-CN" dirty="0" smtClean="0"/>
              <a:t>2.2.	</a:t>
            </a:r>
            <a:r>
              <a:rPr lang="zh-CN" altLang="en-US" dirty="0" smtClean="0"/>
              <a:t>基督赦罪的应许（</a:t>
            </a:r>
            <a:r>
              <a:rPr lang="en-US" altLang="zh-CN" dirty="0" smtClean="0"/>
              <a:t>v8-10</a:t>
            </a:r>
            <a:r>
              <a:rPr lang="zh-CN" altLang="en-US" dirty="0" smtClean="0"/>
              <a:t>）</a:t>
            </a:r>
          </a:p>
          <a:p>
            <a:r>
              <a:rPr lang="en-US" altLang="zh-CN" dirty="0" smtClean="0"/>
              <a:t>3.	</a:t>
            </a:r>
            <a:r>
              <a:rPr lang="zh-CN" altLang="en-US" dirty="0" smtClean="0"/>
              <a:t>君尊的祭司（来</a:t>
            </a:r>
            <a:r>
              <a:rPr lang="en-US" altLang="zh-CN" dirty="0" smtClean="0"/>
              <a:t>10:11-14</a:t>
            </a:r>
            <a:r>
              <a:rPr lang="zh-CN" altLang="en-US" dirty="0" smtClean="0"/>
              <a:t>，彼前</a:t>
            </a:r>
            <a:r>
              <a:rPr lang="en-US" altLang="zh-CN" dirty="0" smtClean="0"/>
              <a:t>2:9</a:t>
            </a:r>
            <a:r>
              <a:rPr lang="zh-CN" altLang="en-US" dirty="0" smtClean="0"/>
              <a:t>） </a:t>
            </a:r>
          </a:p>
          <a:p>
            <a:r>
              <a:rPr lang="en-US" altLang="zh-CN" dirty="0" smtClean="0"/>
              <a:t>3.1 	</a:t>
            </a:r>
            <a:r>
              <a:rPr lang="zh-CN" altLang="en-US" dirty="0" smtClean="0"/>
              <a:t>赦罪应许的成就 （来</a:t>
            </a:r>
            <a:r>
              <a:rPr lang="en-US" altLang="zh-CN" dirty="0" smtClean="0"/>
              <a:t>10:11-14</a:t>
            </a:r>
            <a:r>
              <a:rPr lang="zh-CN" altLang="en-US" dirty="0" smtClean="0"/>
              <a:t>）</a:t>
            </a:r>
          </a:p>
          <a:p>
            <a:r>
              <a:rPr lang="en-US" altLang="zh-CN" dirty="0" smtClean="0"/>
              <a:t>3.2 	</a:t>
            </a:r>
            <a:r>
              <a:rPr lang="zh-CN" altLang="en-US" dirty="0" smtClean="0"/>
              <a:t>祭司职分的传递 （彼前</a:t>
            </a:r>
            <a:r>
              <a:rPr lang="en-US" altLang="zh-CN" dirty="0" smtClean="0"/>
              <a:t>2:9</a:t>
            </a:r>
            <a:r>
              <a:rPr lang="zh-CN" altLang="en-US" dirty="0" smtClean="0"/>
              <a:t>）</a:t>
            </a:r>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10</a:t>
            </a:fld>
            <a:endParaRPr lang="en-US" altLang="zh-CN"/>
          </a:p>
        </p:txBody>
      </p:sp>
    </p:spTree>
    <p:extLst>
      <p:ext uri="{BB962C8B-B14F-4D97-AF65-F5344CB8AC3E}">
        <p14:creationId xmlns:p14="http://schemas.microsoft.com/office/powerpoint/2010/main" val="3929209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	</a:t>
            </a:r>
            <a:r>
              <a:rPr lang="zh-CN" altLang="en-US" dirty="0" smtClean="0"/>
              <a:t>劝勉和应许（</a:t>
            </a:r>
            <a:r>
              <a:rPr lang="en-US" altLang="zh-CN" dirty="0" smtClean="0"/>
              <a:t>v6-10</a:t>
            </a:r>
            <a:r>
              <a:rPr lang="zh-CN" altLang="en-US" dirty="0" smtClean="0"/>
              <a:t>）</a:t>
            </a:r>
          </a:p>
          <a:p>
            <a:r>
              <a:rPr lang="en-US" altLang="zh-CN" dirty="0" smtClean="0"/>
              <a:t>2.1.	</a:t>
            </a:r>
            <a:r>
              <a:rPr lang="zh-CN" altLang="en-US" dirty="0" smtClean="0"/>
              <a:t>劝勉行道（</a:t>
            </a:r>
            <a:r>
              <a:rPr lang="en-US" altLang="zh-CN" dirty="0" smtClean="0"/>
              <a:t>v6-7</a:t>
            </a:r>
            <a:r>
              <a:rPr lang="zh-CN" altLang="en-US" dirty="0" smtClean="0"/>
              <a:t>）</a:t>
            </a:r>
          </a:p>
          <a:p>
            <a:r>
              <a:rPr lang="en-US" altLang="zh-CN" dirty="0" smtClean="0"/>
              <a:t>    V7a“</a:t>
            </a:r>
            <a:r>
              <a:rPr lang="zh-CN" altLang="en-US" dirty="0" smtClean="0"/>
              <a:t>若</a:t>
            </a:r>
            <a:r>
              <a:rPr lang="en-US" altLang="zh-CN" dirty="0" smtClean="0"/>
              <a:t>…</a:t>
            </a:r>
            <a:r>
              <a:rPr lang="zh-CN" altLang="en-US" dirty="0" smtClean="0"/>
              <a:t>就</a:t>
            </a:r>
            <a:r>
              <a:rPr lang="en-US" altLang="zh-CN" dirty="0" smtClean="0"/>
              <a:t>…”</a:t>
            </a:r>
            <a:r>
              <a:rPr lang="zh-CN" altLang="en-US" dirty="0" smtClean="0"/>
              <a:t>，似乎是约书亚担当大祭司的先决条件，其实不然，因约书亚不是先遵行主的道，然后得以穿上洁净华美的祭司衣服和冠冕，乃是先穿上了洁净华美的衣服，可以侍立在神的面前之后，才被要求谨守遵行神的话，好使他可以在神的面前作一个称职的仆人，又使他可以配得上神交托他的权柄。</a:t>
            </a:r>
          </a:p>
          <a:p>
            <a:r>
              <a:rPr lang="zh-CN" altLang="en-US" dirty="0" smtClean="0"/>
              <a:t>    应用：今天神也照样先使我们在基督里成为圣洁的子民、君尊的祭司，然后才要求我们要生活得像个天上的国民，有与君尊祭司相称的事奉。这样才不徒受神的恩典（林后六</a:t>
            </a:r>
            <a:r>
              <a:rPr lang="en-US" altLang="zh-CN" dirty="0" smtClean="0"/>
              <a:t>1~2</a:t>
            </a:r>
            <a:r>
              <a:rPr lang="zh-CN" altLang="en-US" dirty="0" smtClean="0"/>
              <a:t>；弗四</a:t>
            </a:r>
            <a:r>
              <a:rPr lang="en-US" altLang="zh-CN" dirty="0" smtClean="0"/>
              <a:t>l~2</a:t>
            </a:r>
            <a:r>
              <a:rPr lang="zh-CN" altLang="en-US" dirty="0" smtClean="0"/>
              <a:t>）。</a:t>
            </a:r>
          </a:p>
          <a:p>
            <a:r>
              <a:rPr lang="en-US" altLang="zh-CN" dirty="0" smtClean="0"/>
              <a:t>    V7b“</a:t>
            </a:r>
            <a:r>
              <a:rPr lang="zh-CN" altLang="en-US" dirty="0" smtClean="0"/>
              <a:t>在这些站立的人中间来往”，“这些</a:t>
            </a:r>
            <a:r>
              <a:rPr lang="en-US" altLang="zh-CN" dirty="0" smtClean="0"/>
              <a:t>……</a:t>
            </a:r>
            <a:r>
              <a:rPr lang="zh-CN" altLang="en-US" dirty="0" smtClean="0"/>
              <a:t>人”指天使们，与第四节“站在面前的”所指的相同。全句的意思指约书亚将得到这些天使的保护、效力，“天使岂不都是服役的灵，奉差遣为那蒙受救恩的人效力吗？”（来</a:t>
            </a:r>
            <a:r>
              <a:rPr lang="en-US" altLang="zh-CN" dirty="0" smtClean="0"/>
              <a:t>1:14</a:t>
            </a:r>
            <a:r>
              <a:rPr lang="zh-CN" altLang="en-US" dirty="0" smtClean="0"/>
              <a:t>） 蒙受救恩的信徒，地位比天使更尊贵，因我们已成为神的儿女，而天使只是服役的灵。这种观念已隐藏于旧约圣经中，在此再一次看见新旧约圣经的一贯性。 </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11</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2.2.	</a:t>
            </a:r>
            <a:r>
              <a:rPr lang="zh-CN" altLang="en-US" dirty="0" smtClean="0"/>
              <a:t>基督赦罪的应许（</a:t>
            </a:r>
            <a:r>
              <a:rPr lang="en-US" altLang="zh-CN" dirty="0" smtClean="0"/>
              <a:t>v8-10</a:t>
            </a:r>
            <a:r>
              <a:rPr lang="zh-CN" altLang="en-US" dirty="0" smtClean="0"/>
              <a:t>）</a:t>
            </a:r>
          </a:p>
          <a:p>
            <a:r>
              <a:rPr lang="en-US" altLang="zh-CN" dirty="0" smtClean="0"/>
              <a:t>    V8a “</a:t>
            </a:r>
            <a:r>
              <a:rPr lang="zh-CN" altLang="en-US" dirty="0" smtClean="0"/>
              <a:t>预兆”，在此指明约书亚和他的同伴都是作预兆的，预表其他人。这约书亚与领以色列人进迦南的约书亚同名，且与新约的耶稣同名。军事上领导以色列人的约书亚预表基督为元帅（来二</a:t>
            </a:r>
            <a:r>
              <a:rPr lang="en-US" altLang="zh-CN" dirty="0" smtClean="0"/>
              <a:t>10</a:t>
            </a:r>
            <a:r>
              <a:rPr lang="zh-CN" altLang="en-US" dirty="0" smtClean="0"/>
              <a:t>），作祭司的约书亚预表基督为中保。这些都是那作我们救主之耶稣所兼有的职分。 </a:t>
            </a:r>
          </a:p>
          <a:p>
            <a:r>
              <a:rPr lang="en-US" altLang="zh-CN" dirty="0" smtClean="0"/>
              <a:t>    V8b“</a:t>
            </a:r>
            <a:r>
              <a:rPr lang="zh-CN" altLang="en-US" dirty="0" smtClean="0"/>
              <a:t>大卫的苗裔”指谁？这句与先知耶利米所预言的</a:t>
            </a:r>
            <a:r>
              <a:rPr lang="en-US" altLang="zh-CN" dirty="0" smtClean="0"/>
              <a:t>——“</a:t>
            </a:r>
            <a:r>
              <a:rPr lang="zh-CN" altLang="en-US" dirty="0" smtClean="0"/>
              <a:t>我要给大卫兴起一个公义的苗裔”（耶</a:t>
            </a:r>
            <a:r>
              <a:rPr lang="en-US" altLang="zh-CN" dirty="0" smtClean="0"/>
              <a:t>23:5</a:t>
            </a:r>
            <a:r>
              <a:rPr lang="zh-CN" altLang="en-US" dirty="0" smtClean="0"/>
              <a:t>，</a:t>
            </a:r>
            <a:r>
              <a:rPr lang="en-US" altLang="zh-CN" dirty="0" smtClean="0"/>
              <a:t>33:15</a:t>
            </a:r>
            <a:r>
              <a:rPr lang="zh-CN" altLang="en-US" dirty="0" smtClean="0"/>
              <a:t>、</a:t>
            </a:r>
            <a:r>
              <a:rPr lang="en-US" altLang="zh-CN" dirty="0" smtClean="0"/>
              <a:t>22</a:t>
            </a:r>
            <a:r>
              <a:rPr lang="zh-CN" altLang="en-US" dirty="0" smtClean="0"/>
              <a:t>），以及本书第六章十二节都是指耶稣基督说的。四福音所称“大卫的子孙”（太一</a:t>
            </a:r>
            <a:r>
              <a:rPr lang="en-US" altLang="zh-CN" dirty="0" smtClean="0"/>
              <a:t>1</a:t>
            </a:r>
            <a:r>
              <a:rPr lang="zh-CN" altLang="en-US" dirty="0" smtClean="0"/>
              <a:t>，九</a:t>
            </a:r>
            <a:r>
              <a:rPr lang="en-US" altLang="zh-CN" dirty="0" smtClean="0"/>
              <a:t>27……</a:t>
            </a:r>
            <a:r>
              <a:rPr lang="zh-CN" altLang="en-US" dirty="0" smtClean="0"/>
              <a:t>），所指的是旧约所应许的弥赛亚。五旬节时彼得见证耶稣就是神所应许，要在大卫后裔中立一位坐在他宝座上的那一位死而复活的君王（徒二</a:t>
            </a:r>
            <a:r>
              <a:rPr lang="en-US" altLang="zh-CN" dirty="0" smtClean="0"/>
              <a:t>30~36</a:t>
            </a:r>
            <a:r>
              <a:rPr lang="zh-CN" altLang="en-US" dirty="0" smtClean="0"/>
              <a:t>）。</a:t>
            </a:r>
          </a:p>
          <a:p>
            <a:r>
              <a:rPr lang="zh-CN" altLang="en-US" dirty="0" smtClean="0"/>
              <a:t>约书亚和他的同伴既是作预表的，神设立他作大祭司，也就是预表基督是神所设立的大祭司。现今所有属基督的人，也成了新约下的祭司，且较旧约的大祭司更为优越，可以随时靠基督的宝血坦然进入“至圣所”，向神求恩惠和怜恤（来四</a:t>
            </a:r>
            <a:r>
              <a:rPr lang="en-US" altLang="zh-CN" dirty="0" smtClean="0"/>
              <a:t>15~16</a:t>
            </a:r>
            <a:r>
              <a:rPr lang="zh-CN" altLang="en-US" dirty="0" smtClean="0"/>
              <a:t>，十</a:t>
            </a:r>
            <a:r>
              <a:rPr lang="en-US" altLang="zh-CN" dirty="0" smtClean="0"/>
              <a:t>19</a:t>
            </a:r>
            <a:r>
              <a:rPr lang="zh-CN" altLang="en-US" dirty="0" smtClean="0"/>
              <a:t>）</a:t>
            </a:r>
          </a:p>
          <a:p>
            <a:r>
              <a:rPr lang="en-US" altLang="zh-CN" dirty="0" smtClean="0"/>
              <a:t>    V9a“</a:t>
            </a:r>
            <a:r>
              <a:rPr lang="zh-CN" altLang="en-US" dirty="0" smtClean="0"/>
              <a:t>石头”</a:t>
            </a:r>
            <a:r>
              <a:rPr lang="en-US" altLang="zh-CN" dirty="0" smtClean="0"/>
              <a:t>——</a:t>
            </a:r>
            <a:r>
              <a:rPr lang="zh-CN" altLang="en-US" dirty="0" smtClean="0"/>
              <a:t>应指基督。他是属灵圣殿的房角石（见诗一 一八</a:t>
            </a:r>
            <a:r>
              <a:rPr lang="en-US" altLang="zh-CN" dirty="0" smtClean="0"/>
              <a:t>22</a:t>
            </a:r>
            <a:r>
              <a:rPr lang="zh-CN" altLang="en-US" dirty="0" smtClean="0"/>
              <a:t>；赛廿八</a:t>
            </a:r>
            <a:r>
              <a:rPr lang="en-US" altLang="zh-CN" dirty="0" smtClean="0"/>
              <a:t>16</a:t>
            </a:r>
            <a:r>
              <a:rPr lang="zh-CN" altLang="en-US" dirty="0" smtClean="0"/>
              <a:t>；彼前二</a:t>
            </a:r>
            <a:r>
              <a:rPr lang="en-US" altLang="zh-CN" dirty="0" smtClean="0"/>
              <a:t>68</a:t>
            </a:r>
            <a:r>
              <a:rPr lang="zh-CN" altLang="en-US" dirty="0" smtClean="0"/>
              <a:t>）。下半节将神亲自雕刻这石头与除掉这地的罪孽相提并论，可作为佐证。</a:t>
            </a:r>
          </a:p>
          <a:p>
            <a:r>
              <a:rPr lang="zh-CN" altLang="en-US" dirty="0" smtClean="0"/>
              <a:t>神亲自雕刻这石，意指基督完成救赎之工作，成为信他之人的磐石，是出于神亲自预定的救赎计划，是神的杰作，可以真正除罪，使人得救。</a:t>
            </a:r>
          </a:p>
          <a:p>
            <a:r>
              <a:rPr lang="en-US" altLang="zh-CN" dirty="0" smtClean="0"/>
              <a:t>    V9b“</a:t>
            </a:r>
            <a:r>
              <a:rPr lang="zh-CN" altLang="en-US" dirty="0" smtClean="0"/>
              <a:t>七眼”</a:t>
            </a:r>
            <a:r>
              <a:rPr lang="en-US" altLang="zh-CN" dirty="0" smtClean="0"/>
              <a:t>——</a:t>
            </a:r>
            <a:r>
              <a:rPr lang="zh-CN" altLang="en-US" dirty="0" smtClean="0"/>
              <a:t>象征神完全的看顾和智慧（参四</a:t>
            </a:r>
            <a:r>
              <a:rPr lang="en-US" altLang="zh-CN" dirty="0" smtClean="0"/>
              <a:t>10“</a:t>
            </a:r>
            <a:r>
              <a:rPr lang="zh-CN" altLang="en-US" dirty="0" smtClean="0"/>
              <a:t>谁藐视这日的事为小呢？这七眼乃是耶和华的眼睛，遍察全地。”）。</a:t>
            </a:r>
          </a:p>
          <a:p>
            <a:r>
              <a:rPr lang="en-US" altLang="zh-CN" dirty="0" smtClean="0"/>
              <a:t>    V9c“</a:t>
            </a:r>
            <a:r>
              <a:rPr lang="zh-CN" altLang="en-US" dirty="0" smtClean="0"/>
              <a:t>一日之间除掉罪孽”</a:t>
            </a:r>
            <a:r>
              <a:rPr lang="en-US" altLang="zh-CN" dirty="0" smtClean="0"/>
              <a:t>——</a:t>
            </a:r>
            <a:r>
              <a:rPr lang="zh-CN" altLang="en-US" dirty="0" smtClean="0"/>
              <a:t>救赎工作非凭人自己慢慢做成，乃是基督在十架上一日之间一次成功的。真正的天国也不是人渐渐建立的，乃是基督荣耀再临时一时之间成就的。</a:t>
            </a:r>
          </a:p>
          <a:p>
            <a:r>
              <a:rPr lang="en-US" altLang="zh-CN" dirty="0" smtClean="0"/>
              <a:t>    V10“</a:t>
            </a:r>
            <a:r>
              <a:rPr lang="zh-CN" altLang="en-US" dirty="0" smtClean="0"/>
              <a:t>坐在葡萄树和无花果树下”，这种和平景象是指以色列家悔改之后，在弥赛亚国中所享受的安息的光景。</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12</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对罪人的不同态度（</a:t>
            </a:r>
            <a:r>
              <a:rPr lang="en-US" altLang="zh-CN" dirty="0" smtClean="0"/>
              <a:t>v1-5</a:t>
            </a:r>
            <a:r>
              <a:rPr lang="zh-CN" altLang="en-US" dirty="0" smtClean="0"/>
              <a:t>）</a:t>
            </a:r>
          </a:p>
          <a:p>
            <a:r>
              <a:rPr lang="en-US" altLang="zh-CN" dirty="0" smtClean="0"/>
              <a:t>1.1.	</a:t>
            </a:r>
            <a:r>
              <a:rPr lang="zh-CN" altLang="en-US" dirty="0" smtClean="0"/>
              <a:t>撒旦的态度是指责和控告（</a:t>
            </a:r>
            <a:r>
              <a:rPr lang="en-US" altLang="zh-CN" dirty="0" smtClean="0"/>
              <a:t>v1</a:t>
            </a:r>
            <a:r>
              <a:rPr lang="zh-CN" altLang="en-US" dirty="0" smtClean="0"/>
              <a:t>）</a:t>
            </a:r>
          </a:p>
          <a:p>
            <a:r>
              <a:rPr lang="en-US" altLang="zh-CN" dirty="0" smtClean="0"/>
              <a:t>1.2.	</a:t>
            </a:r>
            <a:r>
              <a:rPr lang="zh-CN" altLang="en-US" dirty="0" smtClean="0"/>
              <a:t>神的态度是不定罪和保护（</a:t>
            </a:r>
            <a:r>
              <a:rPr lang="en-US" altLang="zh-CN" dirty="0" smtClean="0"/>
              <a:t>v2</a:t>
            </a:r>
            <a:r>
              <a:rPr lang="zh-CN" altLang="en-US" dirty="0" smtClean="0"/>
              <a:t>）</a:t>
            </a:r>
          </a:p>
          <a:p>
            <a:r>
              <a:rPr lang="en-US" altLang="zh-CN" dirty="0" smtClean="0"/>
              <a:t>1.3.	</a:t>
            </a:r>
            <a:r>
              <a:rPr lang="zh-CN" altLang="en-US" dirty="0" smtClean="0"/>
              <a:t>为人洗罪表明神的态度（</a:t>
            </a:r>
            <a:r>
              <a:rPr lang="en-US" altLang="zh-CN" dirty="0" smtClean="0"/>
              <a:t>v3-5</a:t>
            </a:r>
            <a:r>
              <a:rPr lang="zh-CN" altLang="en-US" dirty="0" smtClean="0"/>
              <a:t>）</a:t>
            </a:r>
          </a:p>
          <a:p>
            <a:r>
              <a:rPr lang="en-US" altLang="zh-CN" b="1" dirty="0" smtClean="0"/>
              <a:t>2.	</a:t>
            </a:r>
            <a:r>
              <a:rPr lang="zh-CN" altLang="en-US" b="1" dirty="0" smtClean="0"/>
              <a:t>劝勉和应许（</a:t>
            </a:r>
            <a:r>
              <a:rPr lang="en-US" altLang="zh-CN" b="1" dirty="0" smtClean="0"/>
              <a:t>v6-10</a:t>
            </a:r>
            <a:r>
              <a:rPr lang="zh-CN" altLang="en-US" b="1" dirty="0" smtClean="0"/>
              <a:t>）</a:t>
            </a:r>
          </a:p>
          <a:p>
            <a:r>
              <a:rPr lang="en-US" altLang="zh-CN" dirty="0" smtClean="0"/>
              <a:t>2.1.	</a:t>
            </a:r>
            <a:r>
              <a:rPr lang="zh-CN" altLang="en-US" dirty="0" smtClean="0"/>
              <a:t>劝勉行道（</a:t>
            </a:r>
            <a:r>
              <a:rPr lang="en-US" altLang="zh-CN" dirty="0" smtClean="0"/>
              <a:t>v6-7</a:t>
            </a:r>
            <a:r>
              <a:rPr lang="zh-CN" altLang="en-US" dirty="0" smtClean="0"/>
              <a:t>）</a:t>
            </a:r>
          </a:p>
          <a:p>
            <a:r>
              <a:rPr lang="en-US" altLang="zh-CN" dirty="0" smtClean="0"/>
              <a:t>2.2.	</a:t>
            </a:r>
            <a:r>
              <a:rPr lang="zh-CN" altLang="en-US" dirty="0" smtClean="0"/>
              <a:t>基督赦罪的应许（</a:t>
            </a:r>
            <a:r>
              <a:rPr lang="en-US" altLang="zh-CN" dirty="0" smtClean="0"/>
              <a:t>v8-10</a:t>
            </a:r>
            <a:r>
              <a:rPr lang="zh-CN" altLang="en-US" dirty="0" smtClean="0"/>
              <a:t>）</a:t>
            </a:r>
          </a:p>
          <a:p>
            <a:r>
              <a:rPr lang="en-US" altLang="zh-CN" dirty="0" smtClean="0"/>
              <a:t>3.	</a:t>
            </a:r>
            <a:r>
              <a:rPr lang="zh-CN" altLang="en-US" dirty="0" smtClean="0"/>
              <a:t>君尊的祭司（来</a:t>
            </a:r>
            <a:r>
              <a:rPr lang="en-US" altLang="zh-CN" dirty="0" smtClean="0"/>
              <a:t>10:11-14</a:t>
            </a:r>
            <a:r>
              <a:rPr lang="zh-CN" altLang="en-US" dirty="0" smtClean="0"/>
              <a:t>，彼前</a:t>
            </a:r>
            <a:r>
              <a:rPr lang="en-US" altLang="zh-CN" dirty="0" smtClean="0"/>
              <a:t>2:9</a:t>
            </a:r>
            <a:r>
              <a:rPr lang="zh-CN" altLang="en-US" dirty="0" smtClean="0"/>
              <a:t>） </a:t>
            </a:r>
          </a:p>
          <a:p>
            <a:r>
              <a:rPr lang="en-US" altLang="zh-CN" dirty="0" smtClean="0"/>
              <a:t>3.1 	</a:t>
            </a:r>
            <a:r>
              <a:rPr lang="zh-CN" altLang="en-US" dirty="0" smtClean="0"/>
              <a:t>赦罪应许的成就 （来</a:t>
            </a:r>
            <a:r>
              <a:rPr lang="en-US" altLang="zh-CN" dirty="0" smtClean="0"/>
              <a:t>10:11-14</a:t>
            </a:r>
            <a:r>
              <a:rPr lang="zh-CN" altLang="en-US" dirty="0" smtClean="0"/>
              <a:t>）</a:t>
            </a:r>
          </a:p>
          <a:p>
            <a:r>
              <a:rPr lang="en-US" altLang="zh-CN" dirty="0" smtClean="0"/>
              <a:t>3.2 	</a:t>
            </a:r>
            <a:r>
              <a:rPr lang="zh-CN" altLang="en-US" dirty="0" smtClean="0"/>
              <a:t>祭司职分的传递 （彼前</a:t>
            </a:r>
            <a:r>
              <a:rPr lang="en-US" altLang="zh-CN" dirty="0" smtClean="0"/>
              <a:t>2:9</a:t>
            </a:r>
            <a:r>
              <a:rPr lang="zh-CN" altLang="en-US" dirty="0" smtClean="0"/>
              <a:t>）</a:t>
            </a:r>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13</a:t>
            </a:fld>
            <a:endParaRPr lang="en-US" altLang="zh-CN"/>
          </a:p>
        </p:txBody>
      </p:sp>
    </p:spTree>
    <p:extLst>
      <p:ext uri="{BB962C8B-B14F-4D97-AF65-F5344CB8AC3E}">
        <p14:creationId xmlns:p14="http://schemas.microsoft.com/office/powerpoint/2010/main" val="392920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	</a:t>
            </a:r>
            <a:r>
              <a:rPr lang="zh-CN" altLang="en-US" dirty="0" smtClean="0"/>
              <a:t>君尊的祭司</a:t>
            </a:r>
          </a:p>
          <a:p>
            <a:r>
              <a:rPr lang="zh-CN" altLang="en-US" dirty="0" smtClean="0"/>
              <a:t>过渡：撒迦利亚书第</a:t>
            </a:r>
            <a:r>
              <a:rPr lang="en-US" altLang="zh-CN" dirty="0" smtClean="0"/>
              <a:t>3</a:t>
            </a:r>
            <a:r>
              <a:rPr lang="zh-CN" altLang="en-US" dirty="0" smtClean="0"/>
              <a:t>章预言了</a:t>
            </a:r>
            <a:r>
              <a:rPr lang="en-US" altLang="zh-CN" dirty="0" smtClean="0"/>
              <a:t>2</a:t>
            </a:r>
            <a:r>
              <a:rPr lang="zh-CN" altLang="en-US" dirty="0" smtClean="0"/>
              <a:t>件事，第一件是在那个时代即将恢复祭司制度，第二件是将来基督耶稣作为祭司洗净一切的罪，对当时的人来说都是尚未发生的预言。我们今天回过头来看，这</a:t>
            </a:r>
            <a:r>
              <a:rPr lang="en-US" altLang="zh-CN" dirty="0" smtClean="0"/>
              <a:t>2</a:t>
            </a:r>
            <a:r>
              <a:rPr lang="zh-CN" altLang="en-US" dirty="0" smtClean="0"/>
              <a:t>个预言都已经成为了历史的事实。</a:t>
            </a:r>
          </a:p>
          <a:p>
            <a:r>
              <a:rPr lang="en-US" altLang="zh-CN" dirty="0" smtClean="0"/>
              <a:t>3.1 </a:t>
            </a:r>
            <a:r>
              <a:rPr lang="zh-CN" altLang="en-US" dirty="0" smtClean="0"/>
              <a:t>赦罪应许的成就 （来</a:t>
            </a:r>
            <a:r>
              <a:rPr lang="en-US" altLang="zh-CN" dirty="0" smtClean="0"/>
              <a:t>10:11-14</a:t>
            </a:r>
            <a:r>
              <a:rPr lang="zh-CN" altLang="en-US"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    </a:t>
            </a:r>
            <a:r>
              <a:rPr lang="zh-CN" altLang="en-US" dirty="0" smtClean="0"/>
              <a:t>“凡祭司天天站着侍奉　神，屡次献上一样的祭物，这祭物永不能除罪。但基督献了一次永远的赎罪祭，就在　神的右边坐下了，从此等候他仇敌成了他的脚凳。因为他一次献祭，便叫那得以成圣的人永远完全。” （来</a:t>
            </a:r>
            <a:r>
              <a:rPr lang="en-US" altLang="zh-CN" dirty="0" smtClean="0"/>
              <a:t>10:11-14</a:t>
            </a:r>
            <a:r>
              <a:rPr lang="zh-CN" altLang="en-US" dirty="0" smtClean="0"/>
              <a:t>）</a:t>
            </a:r>
          </a:p>
          <a:p>
            <a:r>
              <a:rPr lang="zh-CN" altLang="en-US" dirty="0" smtClean="0"/>
              <a:t>    祭司所献的祭只有暂时的功效，只能洗净当前犯过的罪，将来又有了新的罪行，还需要再次献祭。罪就像一颗大树，枝叶减去了还会再长出新的来。只是靠献祭，靠人的功劳，靠人去行善，根本没有办法除掉罪。但是主耶稣这位大祭司跟一般的祭司不一样，他牺牲自己作为祭物，因为他是圣洁无罪的，洁净罪行的功用是永不失效。因为圣灵住到心里面，更是彻底打败罪的根本，达到了除罪的功效。</a:t>
            </a:r>
          </a:p>
          <a:p>
            <a:r>
              <a:rPr lang="en-US" altLang="zh-CN" dirty="0" smtClean="0"/>
              <a:t>3.2 </a:t>
            </a:r>
            <a:r>
              <a:rPr lang="zh-CN" altLang="en-US" dirty="0" smtClean="0"/>
              <a:t>祭司职分的传递 （彼前</a:t>
            </a:r>
            <a:r>
              <a:rPr lang="en-US" altLang="zh-CN" dirty="0" smtClean="0"/>
              <a:t>2:9</a:t>
            </a:r>
            <a:r>
              <a:rPr lang="zh-CN" altLang="en-US"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    </a:t>
            </a:r>
            <a:r>
              <a:rPr lang="zh-CN" altLang="en-US" dirty="0" smtClean="0"/>
              <a:t>“惟有你们是被拣选的族类，是有君尊的祭司，是圣洁的国度，是属　神的子民，要叫你们宣扬那召你们出黑暗、入奇妙光明者的美德。”（彼前</a:t>
            </a:r>
            <a:r>
              <a:rPr lang="en-US" altLang="zh-CN" dirty="0" smtClean="0"/>
              <a:t>2:9</a:t>
            </a:r>
            <a:r>
              <a:rPr lang="zh-CN" altLang="en-US" dirty="0" smtClean="0"/>
              <a:t>）</a:t>
            </a:r>
          </a:p>
          <a:p>
            <a:r>
              <a:rPr lang="zh-CN" altLang="en-US" dirty="0" smtClean="0"/>
              <a:t>    如今我们成为主耶稣这位大祭司的门徒，他也把他祭司的职分传递给我们，我们成为神的祭司，职责不是献祭，更不是传递有形的奥运火炬，而是成为带领人认识神的桥梁，手上举的是福音的火炬。愿我们成为君尊的祭司，遵行神的道，照管神的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14</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 </a:t>
            </a:r>
            <a:r>
              <a:rPr lang="zh-CN" altLang="en-US" dirty="0" smtClean="0"/>
              <a:t>总结</a:t>
            </a:r>
            <a:r>
              <a:rPr lang="en-US" altLang="zh-CN" dirty="0" smtClean="0"/>
              <a:t>(v25)</a:t>
            </a:r>
          </a:p>
          <a:p>
            <a:r>
              <a:rPr lang="zh-CN" altLang="en-US" dirty="0" smtClean="0"/>
              <a:t>　　撒迦利亚书第三章所启示的异象显明神要在以色列中恢复祭司的职分，这是一项具体的行动，证明神要以色列人重建圣殿，复兴圣事，所以约书亚是站在代表性的地位上。神如何脱去他的污秽衣服，另外穿上华美的衣冠，使他担当祭司之职，代表神如何向他的百姓施恩，除掉他们的罪孽，使他们可以坦然无惧地事奉神。整个异象包涵了救恩的重要原理，是神主动救我们脱离罪恶污秽，使我们成为有君尊的祭司（彼前二</a:t>
            </a:r>
            <a:r>
              <a:rPr lang="en-US" altLang="zh-CN" dirty="0" smtClean="0"/>
              <a:t>9</a:t>
            </a:r>
            <a:r>
              <a:rPr lang="zh-CN" altLang="en-US" dirty="0" smtClean="0"/>
              <a:t>）。 </a:t>
            </a:r>
            <a:r>
              <a:rPr lang="en-US" altLang="zh-CN" dirty="0" smtClean="0"/>
              <a:t>(</a:t>
            </a:r>
            <a:r>
              <a:rPr lang="zh-CN" altLang="en-US" dirty="0" smtClean="0"/>
              <a:t>陈终道</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15</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对罪人的不同态度（</a:t>
            </a:r>
            <a:r>
              <a:rPr lang="en-US" altLang="zh-CN" dirty="0" smtClean="0"/>
              <a:t>v1-5</a:t>
            </a:r>
            <a:r>
              <a:rPr lang="zh-CN" altLang="en-US" dirty="0" smtClean="0"/>
              <a:t>）</a:t>
            </a:r>
          </a:p>
          <a:p>
            <a:r>
              <a:rPr lang="en-US" altLang="zh-CN" dirty="0" smtClean="0"/>
              <a:t>1.1.	</a:t>
            </a:r>
            <a:r>
              <a:rPr lang="zh-CN" altLang="en-US" dirty="0" smtClean="0"/>
              <a:t>撒旦的态度是指责和控告（</a:t>
            </a:r>
            <a:r>
              <a:rPr lang="en-US" altLang="zh-CN" dirty="0" smtClean="0"/>
              <a:t>v1</a:t>
            </a:r>
            <a:r>
              <a:rPr lang="zh-CN" altLang="en-US" dirty="0" smtClean="0"/>
              <a:t>）</a:t>
            </a:r>
          </a:p>
          <a:p>
            <a:r>
              <a:rPr lang="en-US" altLang="zh-CN" dirty="0" smtClean="0"/>
              <a:t>1.2.	</a:t>
            </a:r>
            <a:r>
              <a:rPr lang="zh-CN" altLang="en-US" dirty="0" smtClean="0"/>
              <a:t>神的态度是不定罪和保护（</a:t>
            </a:r>
            <a:r>
              <a:rPr lang="en-US" altLang="zh-CN" dirty="0" smtClean="0"/>
              <a:t>v2</a:t>
            </a:r>
            <a:r>
              <a:rPr lang="zh-CN" altLang="en-US" dirty="0" smtClean="0"/>
              <a:t>）</a:t>
            </a:r>
          </a:p>
          <a:p>
            <a:r>
              <a:rPr lang="en-US" altLang="zh-CN" dirty="0" smtClean="0"/>
              <a:t>1.3.	</a:t>
            </a:r>
            <a:r>
              <a:rPr lang="zh-CN" altLang="en-US" dirty="0" smtClean="0"/>
              <a:t>为人洗罪表明神的态度（</a:t>
            </a:r>
            <a:r>
              <a:rPr lang="en-US" altLang="zh-CN" dirty="0" smtClean="0"/>
              <a:t>v3-5</a:t>
            </a:r>
            <a:r>
              <a:rPr lang="zh-CN" altLang="en-US" dirty="0" smtClean="0"/>
              <a:t>）</a:t>
            </a:r>
          </a:p>
          <a:p>
            <a:r>
              <a:rPr lang="en-US" altLang="zh-CN" dirty="0" smtClean="0"/>
              <a:t>2.	</a:t>
            </a:r>
            <a:r>
              <a:rPr lang="zh-CN" altLang="en-US" dirty="0" smtClean="0"/>
              <a:t>劝勉和应许（</a:t>
            </a:r>
            <a:r>
              <a:rPr lang="en-US" altLang="zh-CN" dirty="0" smtClean="0"/>
              <a:t>v6-10</a:t>
            </a:r>
            <a:r>
              <a:rPr lang="zh-CN" altLang="en-US" dirty="0" smtClean="0"/>
              <a:t>）</a:t>
            </a:r>
          </a:p>
          <a:p>
            <a:r>
              <a:rPr lang="en-US" altLang="zh-CN" dirty="0" smtClean="0"/>
              <a:t>2.1.	</a:t>
            </a:r>
            <a:r>
              <a:rPr lang="zh-CN" altLang="en-US" dirty="0" smtClean="0"/>
              <a:t>劝勉行道（</a:t>
            </a:r>
            <a:r>
              <a:rPr lang="en-US" altLang="zh-CN" dirty="0" smtClean="0"/>
              <a:t>v6-7</a:t>
            </a:r>
            <a:r>
              <a:rPr lang="zh-CN" altLang="en-US" dirty="0" smtClean="0"/>
              <a:t>）</a:t>
            </a:r>
          </a:p>
          <a:p>
            <a:r>
              <a:rPr lang="en-US" altLang="zh-CN" dirty="0" smtClean="0"/>
              <a:t>2.2.	</a:t>
            </a:r>
            <a:r>
              <a:rPr lang="zh-CN" altLang="en-US" dirty="0" smtClean="0"/>
              <a:t>基督赦罪的应许（</a:t>
            </a:r>
            <a:r>
              <a:rPr lang="en-US" altLang="zh-CN" dirty="0" smtClean="0"/>
              <a:t>v8-10</a:t>
            </a:r>
            <a:r>
              <a:rPr lang="zh-CN" altLang="en-US" dirty="0" smtClean="0"/>
              <a:t>）</a:t>
            </a:r>
          </a:p>
          <a:p>
            <a:r>
              <a:rPr lang="en-US" altLang="zh-CN" dirty="0" smtClean="0"/>
              <a:t>3.	</a:t>
            </a:r>
            <a:r>
              <a:rPr lang="zh-CN" altLang="en-US" dirty="0" smtClean="0"/>
              <a:t>君尊的祭司（来</a:t>
            </a:r>
            <a:r>
              <a:rPr lang="en-US" altLang="zh-CN" dirty="0" smtClean="0"/>
              <a:t>10:11-14</a:t>
            </a:r>
            <a:r>
              <a:rPr lang="zh-CN" altLang="en-US" dirty="0" smtClean="0"/>
              <a:t>，彼前</a:t>
            </a:r>
            <a:r>
              <a:rPr lang="en-US" altLang="zh-CN" dirty="0" smtClean="0"/>
              <a:t>2:9</a:t>
            </a:r>
            <a:r>
              <a:rPr lang="zh-CN" altLang="en-US" dirty="0" smtClean="0"/>
              <a:t>） </a:t>
            </a:r>
          </a:p>
          <a:p>
            <a:r>
              <a:rPr lang="en-US" altLang="zh-CN" dirty="0" smtClean="0"/>
              <a:t>3.1 	</a:t>
            </a:r>
            <a:r>
              <a:rPr lang="zh-CN" altLang="en-US" dirty="0" smtClean="0"/>
              <a:t>赦罪应许的成就 （来</a:t>
            </a:r>
            <a:r>
              <a:rPr lang="en-US" altLang="zh-CN" dirty="0" smtClean="0"/>
              <a:t>10:11-14</a:t>
            </a:r>
            <a:r>
              <a:rPr lang="zh-CN" altLang="en-US" dirty="0" smtClean="0"/>
              <a:t>）</a:t>
            </a:r>
          </a:p>
          <a:p>
            <a:r>
              <a:rPr lang="en-US" altLang="zh-CN" dirty="0" smtClean="0"/>
              <a:t>3.2 	</a:t>
            </a:r>
            <a:r>
              <a:rPr lang="zh-CN" altLang="en-US" dirty="0" smtClean="0"/>
              <a:t>祭司职分的传递 （彼前</a:t>
            </a:r>
            <a:r>
              <a:rPr lang="en-US" altLang="zh-CN" dirty="0" smtClean="0"/>
              <a:t>2:9</a:t>
            </a:r>
            <a:r>
              <a:rPr lang="zh-CN" altLang="en-US" dirty="0" smtClean="0"/>
              <a:t>）</a:t>
            </a:r>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2</a:t>
            </a:fld>
            <a:endParaRPr lang="en-US" altLang="zh-CN"/>
          </a:p>
        </p:txBody>
      </p:sp>
    </p:spTree>
    <p:extLst>
      <p:ext uri="{BB962C8B-B14F-4D97-AF65-F5344CB8AC3E}">
        <p14:creationId xmlns:p14="http://schemas.microsoft.com/office/powerpoint/2010/main" val="3929209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引言</a:t>
            </a:r>
          </a:p>
          <a:p>
            <a:r>
              <a:rPr lang="zh-CN" altLang="en-US" dirty="0" smtClean="0"/>
              <a:t>    今天早上</a:t>
            </a:r>
            <a:r>
              <a:rPr lang="en-US" altLang="zh-CN" dirty="0" smtClean="0"/>
              <a:t>7</a:t>
            </a:r>
            <a:r>
              <a:rPr lang="zh-CN" altLang="en-US" dirty="0" smtClean="0"/>
              <a:t>点相当于里约</a:t>
            </a:r>
            <a:r>
              <a:rPr lang="en-US" altLang="zh-CN" dirty="0" smtClean="0"/>
              <a:t>21</a:t>
            </a:r>
            <a:r>
              <a:rPr lang="zh-CN" altLang="en-US" dirty="0" smtClean="0"/>
              <a:t>号晚上</a:t>
            </a:r>
            <a:r>
              <a:rPr lang="en-US" altLang="zh-CN" dirty="0" smtClean="0"/>
              <a:t>7</a:t>
            </a:r>
            <a:r>
              <a:rPr lang="zh-CN" altLang="en-US" dirty="0" smtClean="0"/>
              <a:t>点，</a:t>
            </a:r>
            <a:r>
              <a:rPr lang="en-US" altLang="zh-CN" dirty="0" smtClean="0"/>
              <a:t>2016</a:t>
            </a:r>
            <a:r>
              <a:rPr lang="zh-CN" altLang="en-US" dirty="0" smtClean="0"/>
              <a:t>巴西里约奥运会举行闭幕仪式，伴随着</a:t>
            </a:r>
            <a:r>
              <a:rPr lang="zh-CN" altLang="en-US" b="1" dirty="0" smtClean="0"/>
              <a:t>奥运圣火</a:t>
            </a:r>
            <a:r>
              <a:rPr lang="zh-CN" altLang="en-US" dirty="0" smtClean="0"/>
              <a:t>的熄灭，本届奥运会宣告结束。大家知道奥运圣火是从哪里来的吗？它是在开幕式通过火炬点燃的，而火炬经历长达</a:t>
            </a:r>
            <a:r>
              <a:rPr lang="en-US" altLang="zh-CN" dirty="0" smtClean="0"/>
              <a:t>4</a:t>
            </a:r>
            <a:r>
              <a:rPr lang="zh-CN" altLang="en-US" dirty="0" smtClean="0"/>
              <a:t>个月的传递，从发源地希腊雅典开始，途径奥委会总部瑞士空运到举办国，然后在主办国境内传递。火炬传递是个接力过程，最早的一棒是从希腊女祭司手上点燃的，这些祭司敬拜的并不是耶和华神，而是希腊的众多神明。从圣经我们可以了解，起初神为以色列设立</a:t>
            </a:r>
            <a:r>
              <a:rPr lang="zh-CN" altLang="en-US" b="1" dirty="0" smtClean="0"/>
              <a:t>祭司制度</a:t>
            </a:r>
            <a:r>
              <a:rPr lang="zh-CN" altLang="en-US" dirty="0" smtClean="0"/>
              <a:t>，大祭司通过献祭来为百姓赎罪。主耶稣完成了祭司的角色，基督信仰已经不需要选人当祭司。而犹太人的祭司制度直到公元</a:t>
            </a:r>
            <a:r>
              <a:rPr lang="en-US" altLang="zh-CN" dirty="0" smtClean="0"/>
              <a:t>70</a:t>
            </a:r>
            <a:r>
              <a:rPr lang="zh-CN" altLang="en-US" dirty="0" smtClean="0"/>
              <a:t>年圣殿被毁的时候才终止，后来以会堂代替圣殿，以拉比代替祭司，以读经和祷告代替献祭。耶和华神设立的祭司制度从起初到结束，中间经历了一个中断时期，后面又奇迹般地恢复了。今天我们来回顾这段祭司制度中断而后再次恢复的历史。</a:t>
            </a:r>
            <a:endParaRPr lang="en-US" altLang="zh-CN" dirty="0" smtClean="0"/>
          </a:p>
          <a:p>
            <a:r>
              <a:rPr lang="zh-CN" altLang="en-US" dirty="0" smtClean="0"/>
              <a:t>    请大家翻到撒加利亚书</a:t>
            </a:r>
            <a:r>
              <a:rPr lang="en-US" altLang="zh-CN" dirty="0" smtClean="0"/>
              <a:t>2</a:t>
            </a:r>
            <a:r>
              <a:rPr lang="zh-CN" altLang="en-US" dirty="0" smtClean="0"/>
              <a:t>章，我们以启应的方式来诵读。查考经文前，我们先来做一个祷告，叫讲解和领受信息的人，都能合乎神的心意。</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3</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）历史文化背景</a:t>
            </a:r>
            <a:endParaRPr lang="en-US" altLang="zh-CN" dirty="0" smtClean="0"/>
          </a:p>
          <a:p>
            <a:r>
              <a:rPr lang="zh-CN" altLang="en-US" dirty="0" smtClean="0"/>
              <a:t>    以色列民族经过大卫以及所罗门王国的鼎盛时期，慢慢衰落直到国家灭亡。公元前</a:t>
            </a:r>
            <a:r>
              <a:rPr lang="en-US" altLang="zh-CN" dirty="0" smtClean="0"/>
              <a:t>606</a:t>
            </a:r>
            <a:r>
              <a:rPr lang="zh-CN" altLang="en-US" dirty="0" smtClean="0"/>
              <a:t>年耶路撒冷被攻破，公元前</a:t>
            </a:r>
            <a:r>
              <a:rPr lang="en-US" altLang="zh-CN" dirty="0" smtClean="0"/>
              <a:t>587</a:t>
            </a:r>
            <a:r>
              <a:rPr lang="zh-CN" altLang="en-US" dirty="0" smtClean="0"/>
              <a:t>年百姓成为俘虏被掳到巴比伦，从耶路撒冷被攻破开始算起大约</a:t>
            </a:r>
            <a:r>
              <a:rPr lang="en-US" altLang="zh-CN" dirty="0" smtClean="0"/>
              <a:t>70</a:t>
            </a:r>
            <a:r>
              <a:rPr lang="zh-CN" altLang="en-US" dirty="0" smtClean="0"/>
              <a:t>年后巴比伦被波斯所灭，公元前</a:t>
            </a:r>
            <a:r>
              <a:rPr lang="en-US" altLang="zh-CN" dirty="0" smtClean="0"/>
              <a:t>536</a:t>
            </a:r>
            <a:r>
              <a:rPr lang="zh-CN" altLang="en-US" dirty="0" smtClean="0"/>
              <a:t>年波斯国鼓励犹太人归回本国。被掳归回分为三次，此次归回是所罗巴伯领导的第一次归回，后面还有以斯拉和尼西米领导的第二和第三次归回。本卷书前六章记载的事情发生在公元前</a:t>
            </a:r>
            <a:r>
              <a:rPr lang="en-US" altLang="zh-CN" dirty="0" smtClean="0"/>
              <a:t>520</a:t>
            </a:r>
            <a:r>
              <a:rPr lang="zh-CN" altLang="en-US" dirty="0" smtClean="0"/>
              <a:t>年，处于被掳后第一次归回。本文作者撒迦利亚，是被波斯帝国殖民的以色列国的一位先知，他也在首次归回的队伍中。</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4</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r>
              <a:rPr lang="zh-CN" altLang="en-US" dirty="0" smtClean="0"/>
              <a:t>）上下文</a:t>
            </a:r>
          </a:p>
          <a:p>
            <a:r>
              <a:rPr lang="zh-CN" altLang="en-US" dirty="0" smtClean="0"/>
              <a:t>    上文，有一天晚上，神向撒迦利亚启示了一连串的异象。头两个异象（</a:t>
            </a:r>
            <a:r>
              <a:rPr lang="en-US" altLang="zh-CN" dirty="0" smtClean="0"/>
              <a:t>4</a:t>
            </a:r>
            <a:r>
              <a:rPr lang="zh-CN" altLang="en-US" dirty="0" smtClean="0"/>
              <a:t>匹马与</a:t>
            </a:r>
            <a:r>
              <a:rPr lang="en-US" altLang="zh-CN" dirty="0" smtClean="0"/>
              <a:t>4</a:t>
            </a:r>
            <a:r>
              <a:rPr lang="zh-CN" altLang="en-US" dirty="0" smtClean="0"/>
              <a:t>名骑士、</a:t>
            </a:r>
            <a:r>
              <a:rPr lang="en-US" altLang="zh-CN" dirty="0" smtClean="0"/>
              <a:t>4</a:t>
            </a:r>
            <a:r>
              <a:rPr lang="zh-CN" altLang="en-US" dirty="0" smtClean="0"/>
              <a:t>只角与</a:t>
            </a:r>
            <a:r>
              <a:rPr lang="en-US" altLang="zh-CN" dirty="0" smtClean="0"/>
              <a:t>4</a:t>
            </a:r>
            <a:r>
              <a:rPr lang="zh-CN" altLang="en-US" dirty="0" smtClean="0"/>
              <a:t>名匠人）是在讲圣殿的重建；第三个（手持准绳的人）在讲耶路撒冷城的重建，更预言了将来选民复兴万国归主的天国蓝图。这些异象的地点在城外，作者从城外俯瞰圣城的全貌。</a:t>
            </a:r>
          </a:p>
          <a:p>
            <a:r>
              <a:rPr lang="zh-CN" altLang="en-US" dirty="0" smtClean="0"/>
              <a:t>    下文，紧接着第三章，后面的第四章是关于以色列另一位领袖的异象，这位领袖就是带领以色列百姓首次从被掳之地归回的领导人所罗巴伯。 </a:t>
            </a:r>
          </a:p>
          <a:p>
            <a:r>
              <a:rPr lang="zh-CN" altLang="en-US" dirty="0" smtClean="0"/>
              <a:t>    接下来我们一起来逐节查考第</a:t>
            </a:r>
            <a:r>
              <a:rPr lang="en-US" altLang="zh-CN" dirty="0" smtClean="0"/>
              <a:t>3</a:t>
            </a:r>
            <a:r>
              <a:rPr lang="zh-CN" altLang="en-US" dirty="0" smtClean="0"/>
              <a:t>章，这个异象涉及当时的以色列领袖之一</a:t>
            </a:r>
            <a:r>
              <a:rPr lang="en-US" altLang="zh-CN" dirty="0" smtClean="0"/>
              <a:t>——</a:t>
            </a:r>
            <a:r>
              <a:rPr lang="zh-CN" altLang="en-US" dirty="0" smtClean="0"/>
              <a:t>大祭司约书亚。作者置身于圣殿院内，就是大祭司执行职务之处，大祭司可以由此进到神面前。这个异象与犹大在神面前的地位有关。</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5</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1.	</a:t>
            </a:r>
            <a:r>
              <a:rPr lang="zh-CN" altLang="en-US" b="1" dirty="0" smtClean="0"/>
              <a:t>对罪人的不同态度（</a:t>
            </a:r>
            <a:r>
              <a:rPr lang="en-US" altLang="zh-CN" b="1" dirty="0" smtClean="0"/>
              <a:t>v1-5</a:t>
            </a:r>
            <a:r>
              <a:rPr lang="zh-CN" altLang="en-US" b="1" dirty="0" smtClean="0"/>
              <a:t>）</a:t>
            </a:r>
          </a:p>
          <a:p>
            <a:r>
              <a:rPr lang="en-US" altLang="zh-CN" dirty="0" smtClean="0"/>
              <a:t>1.1.	</a:t>
            </a:r>
            <a:r>
              <a:rPr lang="zh-CN" altLang="en-US" dirty="0" smtClean="0"/>
              <a:t>撒旦的态度是指责和控告（</a:t>
            </a:r>
            <a:r>
              <a:rPr lang="en-US" altLang="zh-CN" dirty="0" smtClean="0"/>
              <a:t>v1</a:t>
            </a:r>
            <a:r>
              <a:rPr lang="zh-CN" altLang="en-US" dirty="0" smtClean="0"/>
              <a:t>）</a:t>
            </a:r>
          </a:p>
          <a:p>
            <a:r>
              <a:rPr lang="en-US" altLang="zh-CN" dirty="0" smtClean="0"/>
              <a:t>1.2.	</a:t>
            </a:r>
            <a:r>
              <a:rPr lang="zh-CN" altLang="en-US" dirty="0" smtClean="0"/>
              <a:t>神的态度是不定罪和保护（</a:t>
            </a:r>
            <a:r>
              <a:rPr lang="en-US" altLang="zh-CN" dirty="0" smtClean="0"/>
              <a:t>v2</a:t>
            </a:r>
            <a:r>
              <a:rPr lang="zh-CN" altLang="en-US" dirty="0" smtClean="0"/>
              <a:t>）</a:t>
            </a:r>
          </a:p>
          <a:p>
            <a:r>
              <a:rPr lang="en-US" altLang="zh-CN" dirty="0" smtClean="0"/>
              <a:t>1.3.	</a:t>
            </a:r>
            <a:r>
              <a:rPr lang="zh-CN" altLang="en-US" dirty="0" smtClean="0"/>
              <a:t>为人洗罪表明神的态度（</a:t>
            </a:r>
            <a:r>
              <a:rPr lang="en-US" altLang="zh-CN" dirty="0" smtClean="0"/>
              <a:t>v3-5</a:t>
            </a:r>
            <a:r>
              <a:rPr lang="zh-CN" altLang="en-US" dirty="0" smtClean="0"/>
              <a:t>）</a:t>
            </a:r>
          </a:p>
          <a:p>
            <a:r>
              <a:rPr lang="en-US" altLang="zh-CN" dirty="0" smtClean="0"/>
              <a:t>2.	</a:t>
            </a:r>
            <a:r>
              <a:rPr lang="zh-CN" altLang="en-US" dirty="0" smtClean="0"/>
              <a:t>劝勉和应许（</a:t>
            </a:r>
            <a:r>
              <a:rPr lang="en-US" altLang="zh-CN" dirty="0" smtClean="0"/>
              <a:t>v6-10</a:t>
            </a:r>
            <a:r>
              <a:rPr lang="zh-CN" altLang="en-US" dirty="0" smtClean="0"/>
              <a:t>）</a:t>
            </a:r>
          </a:p>
          <a:p>
            <a:r>
              <a:rPr lang="en-US" altLang="zh-CN" dirty="0" smtClean="0"/>
              <a:t>2.1.	</a:t>
            </a:r>
            <a:r>
              <a:rPr lang="zh-CN" altLang="en-US" dirty="0" smtClean="0"/>
              <a:t>劝勉行道（</a:t>
            </a:r>
            <a:r>
              <a:rPr lang="en-US" altLang="zh-CN" dirty="0" smtClean="0"/>
              <a:t>v6-7</a:t>
            </a:r>
            <a:r>
              <a:rPr lang="zh-CN" altLang="en-US" dirty="0" smtClean="0"/>
              <a:t>）</a:t>
            </a:r>
          </a:p>
          <a:p>
            <a:r>
              <a:rPr lang="en-US" altLang="zh-CN" dirty="0" smtClean="0"/>
              <a:t>2.2.	</a:t>
            </a:r>
            <a:r>
              <a:rPr lang="zh-CN" altLang="en-US" dirty="0" smtClean="0"/>
              <a:t>基督赦罪的应许（</a:t>
            </a:r>
            <a:r>
              <a:rPr lang="en-US" altLang="zh-CN" dirty="0" smtClean="0"/>
              <a:t>v8-10</a:t>
            </a:r>
            <a:r>
              <a:rPr lang="zh-CN" altLang="en-US" dirty="0" smtClean="0"/>
              <a:t>）</a:t>
            </a:r>
          </a:p>
          <a:p>
            <a:r>
              <a:rPr lang="en-US" altLang="zh-CN" dirty="0" smtClean="0"/>
              <a:t>3.	</a:t>
            </a:r>
            <a:r>
              <a:rPr lang="zh-CN" altLang="en-US" dirty="0" smtClean="0"/>
              <a:t>君尊的祭司（来</a:t>
            </a:r>
            <a:r>
              <a:rPr lang="en-US" altLang="zh-CN" dirty="0" smtClean="0"/>
              <a:t>10:11-14</a:t>
            </a:r>
            <a:r>
              <a:rPr lang="zh-CN" altLang="en-US" dirty="0" smtClean="0"/>
              <a:t>，彼前</a:t>
            </a:r>
            <a:r>
              <a:rPr lang="en-US" altLang="zh-CN" dirty="0" smtClean="0"/>
              <a:t>2:9</a:t>
            </a:r>
            <a:r>
              <a:rPr lang="zh-CN" altLang="en-US" dirty="0" smtClean="0"/>
              <a:t>） </a:t>
            </a:r>
          </a:p>
          <a:p>
            <a:r>
              <a:rPr lang="en-US" altLang="zh-CN" dirty="0" smtClean="0"/>
              <a:t>3.1 	</a:t>
            </a:r>
            <a:r>
              <a:rPr lang="zh-CN" altLang="en-US" dirty="0" smtClean="0"/>
              <a:t>赦罪应许的成就 （来</a:t>
            </a:r>
            <a:r>
              <a:rPr lang="en-US" altLang="zh-CN" dirty="0" smtClean="0"/>
              <a:t>10:11-14</a:t>
            </a:r>
            <a:r>
              <a:rPr lang="zh-CN" altLang="en-US" dirty="0" smtClean="0"/>
              <a:t>）</a:t>
            </a:r>
          </a:p>
          <a:p>
            <a:r>
              <a:rPr lang="en-US" altLang="zh-CN" dirty="0" smtClean="0"/>
              <a:t>3.2 	</a:t>
            </a:r>
            <a:r>
              <a:rPr lang="zh-CN" altLang="en-US" dirty="0" smtClean="0"/>
              <a:t>祭司职分的传递 （彼前</a:t>
            </a:r>
            <a:r>
              <a:rPr lang="en-US" altLang="zh-CN" dirty="0" smtClean="0"/>
              <a:t>2:9</a:t>
            </a:r>
            <a:r>
              <a:rPr lang="zh-CN" altLang="en-US" dirty="0" smtClean="0"/>
              <a:t>）</a:t>
            </a:r>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6</a:t>
            </a:fld>
            <a:endParaRPr lang="en-US" altLang="zh-CN"/>
          </a:p>
        </p:txBody>
      </p:sp>
    </p:spTree>
    <p:extLst>
      <p:ext uri="{BB962C8B-B14F-4D97-AF65-F5344CB8AC3E}">
        <p14:creationId xmlns:p14="http://schemas.microsoft.com/office/powerpoint/2010/main" val="392920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对罪人的不同态度（</a:t>
            </a:r>
            <a:r>
              <a:rPr lang="en-US" altLang="zh-CN" dirty="0" smtClean="0"/>
              <a:t>v1-5</a:t>
            </a:r>
            <a:r>
              <a:rPr lang="zh-CN" altLang="en-US" dirty="0" smtClean="0"/>
              <a:t>）</a:t>
            </a:r>
          </a:p>
          <a:p>
            <a:r>
              <a:rPr lang="en-US" altLang="zh-CN" dirty="0" smtClean="0"/>
              <a:t>1.1.	</a:t>
            </a:r>
            <a:r>
              <a:rPr lang="zh-CN" altLang="en-US" dirty="0" smtClean="0"/>
              <a:t>撒旦的态度是指责和控告（</a:t>
            </a:r>
            <a:r>
              <a:rPr lang="en-US" altLang="zh-CN" dirty="0" smtClean="0"/>
              <a:t>v1</a:t>
            </a:r>
            <a:r>
              <a:rPr lang="zh-CN" altLang="en-US" dirty="0" smtClean="0"/>
              <a:t>）</a:t>
            </a:r>
          </a:p>
          <a:p>
            <a:r>
              <a:rPr lang="en-US" altLang="zh-CN" dirty="0" smtClean="0"/>
              <a:t>V1a“</a:t>
            </a:r>
            <a:r>
              <a:rPr lang="zh-CN" altLang="en-US" dirty="0" smtClean="0"/>
              <a:t>天使”或“他”，应当是指陪伴先知的解释天使。异象由一连串的画面组成，这一幕出现在天上的法庭，耶和华的使者在第</a:t>
            </a:r>
            <a:r>
              <a:rPr lang="en-US" altLang="zh-CN" dirty="0" smtClean="0"/>
              <a:t>2</a:t>
            </a:r>
            <a:r>
              <a:rPr lang="zh-CN" altLang="en-US" dirty="0" smtClean="0"/>
              <a:t>节只被称作“耶和华”，他代表神作审判者，而约书亚因为具有大祭司的职分，代表犹太人，站在被告席接受审判 </a:t>
            </a:r>
            <a:r>
              <a:rPr lang="en-US" altLang="zh-CN" dirty="0" smtClean="0"/>
              <a:t>(</a:t>
            </a:r>
            <a:r>
              <a:rPr lang="zh-CN" altLang="en-US" dirty="0" smtClean="0"/>
              <a:t>丁道尔</a:t>
            </a:r>
            <a:r>
              <a:rPr lang="en-US" altLang="zh-CN" dirty="0" smtClean="0"/>
              <a:t>)</a:t>
            </a:r>
            <a:r>
              <a:rPr lang="zh-CN" altLang="en-US" dirty="0" smtClean="0"/>
              <a:t>。</a:t>
            </a:r>
          </a:p>
          <a:p>
            <a:r>
              <a:rPr lang="en-US" altLang="zh-CN" dirty="0" smtClean="0"/>
              <a:t>V1b“</a:t>
            </a:r>
            <a:r>
              <a:rPr lang="zh-CN" altLang="en-US" dirty="0" smtClean="0"/>
              <a:t>约书亚”，约书亚是被掳归回初期的大祭司。祖父西莱雅在耶路撒冷陷落于巴比伦时，被尼布甲尼撒处决（王下</a:t>
            </a:r>
            <a:r>
              <a:rPr lang="en-US" altLang="zh-CN" dirty="0" smtClean="0"/>
              <a:t>25:18</a:t>
            </a:r>
            <a:r>
              <a:rPr lang="zh-CN" altLang="en-US" dirty="0" smtClean="0"/>
              <a:t>～</a:t>
            </a:r>
            <a:r>
              <a:rPr lang="en-US" altLang="zh-CN" dirty="0" smtClean="0"/>
              <a:t>21</a:t>
            </a:r>
            <a:r>
              <a:rPr lang="zh-CN" altLang="en-US" dirty="0" smtClean="0"/>
              <a:t>）。犹大王位继承人所罗巴伯作省长，但是因为犹大仍受波斯掌控，因此他的权力有其限制。因此以色列的统治权分别归属于省长与大祭司，给了后者显要的地位。我们对约书亚所知不多，只知道他是率领建造圣殿的领袖之一。 </a:t>
            </a:r>
            <a:r>
              <a:rPr lang="en-US" altLang="zh-CN" dirty="0" smtClean="0"/>
              <a:t>(</a:t>
            </a:r>
            <a:r>
              <a:rPr lang="zh-CN" altLang="en-US" dirty="0" smtClean="0"/>
              <a:t>背景</a:t>
            </a:r>
            <a:r>
              <a:rPr lang="en-US" altLang="zh-CN" dirty="0" smtClean="0"/>
              <a:t>)</a:t>
            </a:r>
            <a:r>
              <a:rPr lang="zh-CN" altLang="en-US" dirty="0" smtClean="0"/>
              <a:t>。</a:t>
            </a:r>
          </a:p>
          <a:p>
            <a:r>
              <a:rPr lang="en-US" altLang="zh-CN" dirty="0" smtClean="0"/>
              <a:t>V1c“</a:t>
            </a:r>
            <a:r>
              <a:rPr lang="zh-CN" altLang="en-US" dirty="0" smtClean="0"/>
              <a:t>撒但”，当约书亚站在神面前的时候，撒但站在他右边与他作对。这与撒但控告约伯的情形相似。神的儿女们总要记得我们不但生活在神的面前、人的面前，还生活在与我们作对的撒但面前。我们有一位愿意随时作我们的帮助的神，也有一位绝不轻易放过任何机会，要跟我们作对的撒但。如果我们只在人的面前隐藏罪恶，另存私心不让人发现，不可能真正叫神得荣耀的，我们瞒得住人，却瞒不住撒旦，更瞒不住神。 </a:t>
            </a:r>
            <a:r>
              <a:rPr lang="en-US" altLang="zh-CN" dirty="0" smtClean="0"/>
              <a:t>(</a:t>
            </a:r>
            <a:r>
              <a:rPr lang="zh-CN" altLang="en-US" dirty="0" smtClean="0"/>
              <a:t>陈终道</a:t>
            </a:r>
            <a:r>
              <a:rPr lang="en-US" altLang="zh-CN" dirty="0" smtClean="0"/>
              <a:t>)</a:t>
            </a:r>
            <a:r>
              <a:rPr lang="zh-CN" altLang="en-US" dirty="0" smtClean="0"/>
              <a:t>。</a:t>
            </a:r>
          </a:p>
          <a:p>
            <a:r>
              <a:rPr lang="en-US" altLang="zh-CN" dirty="0" smtClean="0"/>
              <a:t>V1d“</a:t>
            </a:r>
            <a:r>
              <a:rPr lang="zh-CN" altLang="en-US" dirty="0" smtClean="0"/>
              <a:t>作对”，</a:t>
            </a:r>
            <a:r>
              <a:rPr lang="en-US" altLang="zh-CN" dirty="0" err="1" smtClean="0"/>
              <a:t>NIV“accuse</a:t>
            </a:r>
            <a:r>
              <a:rPr lang="en-US" altLang="zh-CN" dirty="0" smtClean="0"/>
              <a:t>”</a:t>
            </a:r>
            <a:r>
              <a:rPr lang="zh-CN" altLang="en-US" dirty="0" smtClean="0"/>
              <a:t>，新译本“控告”，法庭用语。撒旦仿佛站在原告的位置，以人的罪行作为证据对人发起指控，企图让神定人的罪。</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7</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	</a:t>
            </a:r>
            <a:r>
              <a:rPr lang="zh-CN" altLang="en-US" dirty="0" smtClean="0"/>
              <a:t>神的态度是不定罪和保护（</a:t>
            </a:r>
            <a:r>
              <a:rPr lang="en-US" altLang="zh-CN" dirty="0" smtClean="0"/>
              <a:t>v2</a:t>
            </a:r>
            <a:r>
              <a:rPr lang="zh-CN" altLang="en-US" dirty="0" smtClean="0"/>
              <a:t>）</a:t>
            </a:r>
          </a:p>
          <a:p>
            <a:r>
              <a:rPr lang="en-US" altLang="zh-CN" dirty="0" smtClean="0"/>
              <a:t>    V2a“</a:t>
            </a:r>
            <a:r>
              <a:rPr lang="zh-CN" altLang="en-US" dirty="0" smtClean="0"/>
              <a:t>责备撒但”，撒但将受永刑，因神不期待撒但悔改，也没为犯罪之天使预备救恩（来二</a:t>
            </a:r>
            <a:r>
              <a:rPr lang="en-US" altLang="zh-CN" dirty="0" smtClean="0"/>
              <a:t>16</a:t>
            </a:r>
            <a:r>
              <a:rPr lang="zh-CN" altLang="en-US" dirty="0" smtClean="0"/>
              <a:t>）。然而，神责备他的儿女甚至惩治管教，都是暂时的，为使他们悔改，神为他的儿女已经预备好了救恩。如果我们得不到神的帮助，绝不是神不要帮助我们，乃是我们灵性的麻木拒绝神的帮助。 </a:t>
            </a:r>
            <a:r>
              <a:rPr lang="en-US" altLang="zh-CN" dirty="0" smtClean="0"/>
              <a:t>(</a:t>
            </a:r>
            <a:r>
              <a:rPr lang="zh-CN" altLang="en-US" dirty="0" smtClean="0"/>
              <a:t>陈终道</a:t>
            </a:r>
            <a:r>
              <a:rPr lang="en-US" altLang="zh-CN" dirty="0" smtClean="0"/>
              <a:t>)</a:t>
            </a:r>
          </a:p>
          <a:p>
            <a:r>
              <a:rPr lang="en-US" altLang="zh-CN" dirty="0" smtClean="0"/>
              <a:t>    V2b“</a:t>
            </a:r>
            <a:r>
              <a:rPr lang="zh-CN" altLang="en-US" dirty="0" smtClean="0"/>
              <a:t>拣选耶路撒冷”，为什么神说：“</a:t>
            </a:r>
            <a:r>
              <a:rPr lang="en-US" altLang="zh-CN" dirty="0" smtClean="0"/>
              <a:t>……</a:t>
            </a:r>
            <a:r>
              <a:rPr lang="zh-CN" altLang="en-US" dirty="0" smtClean="0"/>
              <a:t>就是拣选耶路撒冷的耶和华责备你”？特别提到耶和华是拣选耶路撒冷的耶和华，显然与耶路撒冷被外邦毁坏有关。神虽然允许撒但激动巴比伦王的心前来攻击神的百姓，但神并非真正丢弃耶路撒冷。反之，他乃是拣选耶路撒冷的神，在他的百姓受到适当的管教之后，便要责备撒但想要陷害神的选民的恶意。</a:t>
            </a:r>
          </a:p>
          <a:p>
            <a:r>
              <a:rPr lang="en-US" altLang="zh-CN" dirty="0" smtClean="0"/>
              <a:t>    V2c“</a:t>
            </a:r>
            <a:r>
              <a:rPr lang="zh-CN" altLang="en-US" dirty="0" smtClean="0"/>
              <a:t>这不是从火中抽出来的一根柴吗”是什么意思？“这”实际上就是指约书亚和耶路撒冷所代表的整个神的选民。他们虽然经过亡国被掳到巴比伦的惨痛教训，但如今他们岂不是已经从巴比伦回来，像一根柴从火中抽出来吗？撒但的一切控告都归徒然；因为神已经达成管教他百姓的目的，把他们从苦难的炉中救出来。从第</a:t>
            </a:r>
            <a:r>
              <a:rPr lang="en-US" altLang="zh-CN" dirty="0" smtClean="0"/>
              <a:t>2</a:t>
            </a:r>
            <a:r>
              <a:rPr lang="zh-CN" altLang="en-US" dirty="0" smtClean="0"/>
              <a:t>节完整地来看，撒但虽然极力要和神的百姓作对，设法陷害他们，却不能真正陷害他们，只能成就神的美旨，使他的儿女受到适当的造就，并说明了神是永远得胜的神。</a:t>
            </a:r>
          </a:p>
          <a:p>
            <a:r>
              <a:rPr lang="zh-CN" altLang="en-US" dirty="0" smtClean="0"/>
              <a:t>    应用：从火中抽出一根柴，这是神的方法，神能将枝条、零碎以及丢弃的东西变为有用，有些在人看为无用的或没有价值的，在爱人灵魂的主看来却是无价之宝，将残的灯火、压伤的芦苇、犯罪的妇人、临死的强盗，从火中抽出来的柴，以及烧焦的东西，那些都受神重视，却被人所轻视。我们内心是否也有残缺破败的一面，认为自己不再完全，对自己的用处产生怀疑，看到别人对自己失去了耐心和盼望，更是有些气馁，但神不放弃我们，他要把我们从淤泥中拉上来，他要医治我们所有的伤痛，洗净我们成为他的器皿。</a:t>
            </a:r>
          </a:p>
          <a:p>
            <a:r>
              <a:rPr lang="zh-CN" altLang="en-US" dirty="0" smtClean="0"/>
              <a:t>    过渡： 神不仅不定罪，他还有更积极的行动，那就是</a:t>
            </a:r>
            <a:r>
              <a:rPr lang="en-US" altLang="zh-CN" dirty="0" smtClean="0"/>
              <a:t>3-5</a:t>
            </a:r>
            <a:r>
              <a:rPr lang="zh-CN" altLang="en-US" dirty="0" smtClean="0"/>
              <a:t>节提到的内容。</a:t>
            </a:r>
            <a:endParaRPr lang="zh-CN" altLang="en-US" dirty="0"/>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8</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1.3.	</a:t>
            </a:r>
            <a:r>
              <a:rPr lang="zh-CN" altLang="en-US" dirty="0" smtClean="0"/>
              <a:t>为人洗罪表明神的态度（</a:t>
            </a:r>
            <a:r>
              <a:rPr lang="en-US" altLang="zh-CN" dirty="0" smtClean="0"/>
              <a:t>v3-5</a:t>
            </a:r>
            <a:r>
              <a:rPr lang="zh-CN" altLang="en-US" dirty="0" smtClean="0"/>
              <a:t>）</a:t>
            </a:r>
          </a:p>
          <a:p>
            <a:r>
              <a:rPr lang="en-US" altLang="zh-CN" dirty="0" smtClean="0"/>
              <a:t>    V3“</a:t>
            </a:r>
            <a:r>
              <a:rPr lang="zh-CN" altLang="en-US" dirty="0" smtClean="0"/>
              <a:t>污秽的衣服”，圣经常以“衣服”象征信徒的行为。先知以赛亚说我们的义“都像污秽的衣服”（赛</a:t>
            </a:r>
            <a:r>
              <a:rPr lang="en-US" altLang="zh-CN" dirty="0" smtClean="0"/>
              <a:t>64:6 </a:t>
            </a:r>
            <a:r>
              <a:rPr lang="zh-CN" altLang="en-US" sz="1200" kern="1200" dirty="0" smtClean="0">
                <a:solidFill>
                  <a:schemeClr val="tx1"/>
                </a:solidFill>
                <a:effectLst/>
                <a:latin typeface="Arial" charset="0"/>
                <a:ea typeface="+mn-ea"/>
                <a:cs typeface="+mn-cs"/>
              </a:rPr>
              <a:t>我们都像不洁净的人，所有的义都像污秽的衣服；</a:t>
            </a:r>
            <a:r>
              <a:rPr lang="zh-CN" altLang="en-US" dirty="0" smtClean="0"/>
              <a:t>）。</a:t>
            </a:r>
          </a:p>
          <a:p>
            <a:r>
              <a:rPr lang="en-US" altLang="zh-CN" dirty="0" smtClean="0"/>
              <a:t>    V4a“</a:t>
            </a:r>
            <a:r>
              <a:rPr lang="zh-CN" altLang="en-US" dirty="0" smtClean="0"/>
              <a:t>脱去污秽的衣服”，即“脱离罪孽”，洗净不义的行为和心思。</a:t>
            </a:r>
          </a:p>
          <a:p>
            <a:r>
              <a:rPr lang="en-US" altLang="zh-CN" dirty="0" smtClean="0"/>
              <a:t>    V4b“</a:t>
            </a:r>
            <a:r>
              <a:rPr lang="zh-CN" altLang="en-US" dirty="0" smtClean="0"/>
              <a:t>华美的衣服”，从字面理解，指大祭司供职时所穿上的整套圣衣，包括有铠甲领和金铃裆的外袍，以弗得，和镶嵌十二块宝石的胸牌，并刻有归耶和华为圣的金牌之冠冕（出</a:t>
            </a:r>
            <a:r>
              <a:rPr lang="en-US" altLang="zh-CN" dirty="0" smtClean="0"/>
              <a:t>28</a:t>
            </a:r>
            <a:r>
              <a:rPr lang="zh-CN" altLang="en-US" dirty="0" smtClean="0"/>
              <a:t>）。属灵含义，“就蒙恩得穿光明洁白的细麻衣。这细麻衣就是圣徒所行的义。”（启</a:t>
            </a:r>
            <a:r>
              <a:rPr lang="en-US" altLang="zh-CN" dirty="0" smtClean="0"/>
              <a:t>19:8</a:t>
            </a:r>
            <a:r>
              <a:rPr lang="zh-CN" altLang="en-US" dirty="0" smtClean="0"/>
              <a:t>）</a:t>
            </a:r>
          </a:p>
          <a:p>
            <a:r>
              <a:rPr lang="zh-CN" altLang="en-US" dirty="0" smtClean="0"/>
              <a:t>    这整件事是要说明我们在神跟前也都像约书亚那样，原不配事奉神，是神为我们脱去污秽衣服，又使基督耶稣成为我们的智慧、公义、圣洁、救赎（林前</a:t>
            </a:r>
            <a:r>
              <a:rPr lang="en-US" altLang="zh-CN" dirty="0" smtClean="0"/>
              <a:t>1:30</a:t>
            </a:r>
            <a:r>
              <a:rPr lang="zh-CN" altLang="en-US" dirty="0" smtClean="0"/>
              <a:t>）。</a:t>
            </a:r>
          </a:p>
          <a:p>
            <a:r>
              <a:rPr lang="en-US" altLang="zh-CN" dirty="0" smtClean="0"/>
              <a:t>    V5“</a:t>
            </a:r>
            <a:r>
              <a:rPr lang="zh-CN" altLang="en-US" dirty="0" smtClean="0"/>
              <a:t>冠冕”，大祭司裹头巾上加上一块金牌写着归耶和华为圣（出</a:t>
            </a:r>
            <a:r>
              <a:rPr lang="en-US" altLang="zh-CN" dirty="0" smtClean="0"/>
              <a:t>28:36</a:t>
            </a:r>
            <a:r>
              <a:rPr lang="zh-CN" altLang="en-US" dirty="0" smtClean="0"/>
              <a:t>）。所有事奉神的人，应以全人归神为圣为荣耀，全然分别为圣的生活就是神仆人的冠冕，在神面前被看为尊贵的记号。</a:t>
            </a:r>
          </a:p>
          <a:p>
            <a:r>
              <a:rPr lang="zh-CN" altLang="en-US" dirty="0" smtClean="0"/>
              <a:t>    过渡：第一大段，神告诉先知，虽然祭司制度一度被中断，但是神还要为他们恢复，通过洁净的仪式把约书亚立为大祭司。接下来我们看第二大段。</a:t>
            </a:r>
            <a:endParaRPr lang="zh-CN" altLang="zh-CN" sz="1200" kern="1200" dirty="0">
              <a:solidFill>
                <a:schemeClr val="tx1"/>
              </a:solidFill>
              <a:effectLst/>
              <a:latin typeface="Arial" charset="0"/>
              <a:ea typeface="+mn-ea"/>
              <a:cs typeface="+mn-cs"/>
            </a:endParaRPr>
          </a:p>
        </p:txBody>
      </p:sp>
      <p:sp>
        <p:nvSpPr>
          <p:cNvPr id="4" name="灯片编号占位符 3"/>
          <p:cNvSpPr>
            <a:spLocks noGrp="1"/>
          </p:cNvSpPr>
          <p:nvPr>
            <p:ph type="sldNum" sz="quarter" idx="10"/>
          </p:nvPr>
        </p:nvSpPr>
        <p:spPr/>
        <p:txBody>
          <a:bodyPr/>
          <a:lstStyle/>
          <a:p>
            <a:fld id="{4F212CDC-BBBD-47F2-BD0A-0380DC626990}" type="slidenum">
              <a:rPr lang="en-US" altLang="zh-CN" smtClean="0"/>
              <a:pPr/>
              <a:t>9</a:t>
            </a:fld>
            <a:endParaRPr lang="en-US" altLang="zh-CN"/>
          </a:p>
        </p:txBody>
      </p:sp>
    </p:spTree>
    <p:extLst>
      <p:ext uri="{BB962C8B-B14F-4D97-AF65-F5344CB8AC3E}">
        <p14:creationId xmlns:p14="http://schemas.microsoft.com/office/powerpoint/2010/main" val="40742728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1.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3145" name="Rectangle 73"/>
          <p:cNvSpPr>
            <a:spLocks noChangeArrowheads="1"/>
          </p:cNvSpPr>
          <p:nvPr/>
        </p:nvSpPr>
        <p:spPr bwMode="gray">
          <a:xfrm>
            <a:off x="1698625" y="3705225"/>
            <a:ext cx="742950" cy="74295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6" name="Rectangle 44" descr="3"/>
          <p:cNvSpPr>
            <a:spLocks noChangeArrowheads="1"/>
          </p:cNvSpPr>
          <p:nvPr/>
        </p:nvSpPr>
        <p:spPr bwMode="gray">
          <a:xfrm>
            <a:off x="2492375" y="4510088"/>
            <a:ext cx="742950" cy="744537"/>
          </a:xfrm>
          <a:prstGeom prst="rect">
            <a:avLst/>
          </a:prstGeom>
          <a:blipFill dpi="0" rotWithShape="1">
            <a:blip r:embed="rId2"/>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Rectangle 34" descr="5"/>
          <p:cNvSpPr>
            <a:spLocks noChangeArrowheads="1"/>
          </p:cNvSpPr>
          <p:nvPr/>
        </p:nvSpPr>
        <p:spPr bwMode="gray">
          <a:xfrm>
            <a:off x="915988" y="4510088"/>
            <a:ext cx="742950" cy="744537"/>
          </a:xfrm>
          <a:prstGeom prst="rect">
            <a:avLst/>
          </a:prstGeom>
          <a:blipFill dpi="0" rotWithShape="1">
            <a:blip r:embed="rId3"/>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31" name="Rectangle 59"/>
          <p:cNvSpPr>
            <a:spLocks noChangeArrowheads="1"/>
          </p:cNvSpPr>
          <p:nvPr/>
        </p:nvSpPr>
        <p:spPr bwMode="gray">
          <a:xfrm>
            <a:off x="1703388" y="5314950"/>
            <a:ext cx="742950" cy="7429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6" name="Rectangle 54"/>
          <p:cNvSpPr>
            <a:spLocks noChangeArrowheads="1"/>
          </p:cNvSpPr>
          <p:nvPr/>
        </p:nvSpPr>
        <p:spPr bwMode="gray">
          <a:xfrm>
            <a:off x="128588" y="3705225"/>
            <a:ext cx="742950" cy="7429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8" name="Rectangle 56"/>
          <p:cNvSpPr>
            <a:spLocks noChangeArrowheads="1"/>
          </p:cNvSpPr>
          <p:nvPr/>
        </p:nvSpPr>
        <p:spPr bwMode="gray">
          <a:xfrm>
            <a:off x="2492375" y="3705225"/>
            <a:ext cx="742950" cy="7429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47" name="Group 75"/>
          <p:cNvGrpSpPr>
            <a:grpSpLocks/>
          </p:cNvGrpSpPr>
          <p:nvPr/>
        </p:nvGrpSpPr>
        <p:grpSpPr bwMode="auto">
          <a:xfrm>
            <a:off x="112713" y="5954713"/>
            <a:ext cx="8936037" cy="631825"/>
            <a:chOff x="71" y="3751"/>
            <a:chExt cx="5629" cy="398"/>
          </a:xfrm>
        </p:grpSpPr>
        <p:sp>
          <p:nvSpPr>
            <p:cNvPr id="3096" name="Freeform 24"/>
            <p:cNvSpPr>
              <a:spLocks/>
            </p:cNvSpPr>
            <p:nvPr userDrawn="1"/>
          </p:nvSpPr>
          <p:spPr bwMode="gray">
            <a:xfrm>
              <a:off x="71" y="3751"/>
              <a:ext cx="5626" cy="349"/>
            </a:xfrm>
            <a:custGeom>
              <a:avLst/>
              <a:gdLst>
                <a:gd name="T0" fmla="*/ 5626 w 5626"/>
                <a:gd name="T1" fmla="*/ 349 h 349"/>
                <a:gd name="T2" fmla="*/ 0 w 5626"/>
                <a:gd name="T3" fmla="*/ 349 h 349"/>
                <a:gd name="T4" fmla="*/ 0 w 5626"/>
                <a:gd name="T5" fmla="*/ 187 h 349"/>
                <a:gd name="T6" fmla="*/ 0 w 5626"/>
                <a:gd name="T7" fmla="*/ 114 h 349"/>
                <a:gd name="T8" fmla="*/ 4064 w 5626"/>
                <a:gd name="T9" fmla="*/ 118 h 349"/>
                <a:gd name="T10" fmla="*/ 4329 w 5626"/>
                <a:gd name="T11" fmla="*/ 0 h 349"/>
                <a:gd name="T12" fmla="*/ 5623 w 5626"/>
                <a:gd name="T13" fmla="*/ 0 h 349"/>
                <a:gd name="T14" fmla="*/ 5626 w 5626"/>
                <a:gd name="T15" fmla="*/ 349 h 3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6" h="349">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7" name="Freeform 25"/>
            <p:cNvSpPr>
              <a:spLocks/>
            </p:cNvSpPr>
            <p:nvPr userDrawn="1"/>
          </p:nvSpPr>
          <p:spPr bwMode="gray">
            <a:xfrm>
              <a:off x="71" y="3800"/>
              <a:ext cx="5626" cy="349"/>
            </a:xfrm>
            <a:custGeom>
              <a:avLst/>
              <a:gdLst>
                <a:gd name="T0" fmla="*/ 5626 w 5626"/>
                <a:gd name="T1" fmla="*/ 349 h 349"/>
                <a:gd name="T2" fmla="*/ 0 w 5626"/>
                <a:gd name="T3" fmla="*/ 349 h 349"/>
                <a:gd name="T4" fmla="*/ 0 w 5626"/>
                <a:gd name="T5" fmla="*/ 187 h 349"/>
                <a:gd name="T6" fmla="*/ 0 w 5626"/>
                <a:gd name="T7" fmla="*/ 114 h 349"/>
                <a:gd name="T8" fmla="*/ 4082 w 5626"/>
                <a:gd name="T9" fmla="*/ 118 h 349"/>
                <a:gd name="T10" fmla="*/ 4345 w 5626"/>
                <a:gd name="T11" fmla="*/ 0 h 349"/>
                <a:gd name="T12" fmla="*/ 5623 w 5626"/>
                <a:gd name="T13" fmla="*/ 6 h 349"/>
                <a:gd name="T14" fmla="*/ 5626 w 5626"/>
                <a:gd name="T15" fmla="*/ 349 h 3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26" h="349">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8" name="Freeform 26"/>
            <p:cNvSpPr>
              <a:spLocks/>
            </p:cNvSpPr>
            <p:nvPr userDrawn="1"/>
          </p:nvSpPr>
          <p:spPr bwMode="gray">
            <a:xfrm>
              <a:off x="4209" y="3833"/>
              <a:ext cx="1491" cy="88"/>
            </a:xfrm>
            <a:custGeom>
              <a:avLst/>
              <a:gdLst>
                <a:gd name="T0" fmla="*/ 0 w 1491"/>
                <a:gd name="T1" fmla="*/ 84 h 88"/>
                <a:gd name="T2" fmla="*/ 223 w 1491"/>
                <a:gd name="T3" fmla="*/ 0 h 88"/>
                <a:gd name="T4" fmla="*/ 1491 w 1491"/>
                <a:gd name="T5" fmla="*/ 0 h 88"/>
                <a:gd name="T6" fmla="*/ 1488 w 1491"/>
                <a:gd name="T7" fmla="*/ 60 h 88"/>
                <a:gd name="T8" fmla="*/ 383 w 1491"/>
                <a:gd name="T9" fmla="*/ 59 h 88"/>
                <a:gd name="T10" fmla="*/ 273 w 1491"/>
                <a:gd name="T11" fmla="*/ 88 h 88"/>
                <a:gd name="T12" fmla="*/ 0 w 1491"/>
                <a:gd name="T13" fmla="*/ 84 h 88"/>
              </a:gdLst>
              <a:ahLst/>
              <a:cxnLst>
                <a:cxn ang="0">
                  <a:pos x="T0" y="T1"/>
                </a:cxn>
                <a:cxn ang="0">
                  <a:pos x="T2" y="T3"/>
                </a:cxn>
                <a:cxn ang="0">
                  <a:pos x="T4" y="T5"/>
                </a:cxn>
                <a:cxn ang="0">
                  <a:pos x="T6" y="T7"/>
                </a:cxn>
                <a:cxn ang="0">
                  <a:pos x="T8" y="T9"/>
                </a:cxn>
                <a:cxn ang="0">
                  <a:pos x="T10" y="T11"/>
                </a:cxn>
                <a:cxn ang="0">
                  <a:pos x="T12" y="T13"/>
                </a:cxn>
              </a:cxnLst>
              <a:rect l="0" t="0" r="r" b="b"/>
              <a:pathLst>
                <a:path w="1491" h="88">
                  <a:moveTo>
                    <a:pt x="0" y="84"/>
                  </a:moveTo>
                  <a:lnTo>
                    <a:pt x="223" y="0"/>
                  </a:lnTo>
                  <a:lnTo>
                    <a:pt x="1491" y="0"/>
                  </a:lnTo>
                  <a:lnTo>
                    <a:pt x="1488" y="60"/>
                  </a:lnTo>
                  <a:lnTo>
                    <a:pt x="383" y="59"/>
                  </a:lnTo>
                  <a:lnTo>
                    <a:pt x="273" y="88"/>
                  </a:lnTo>
                  <a:lnTo>
                    <a:pt x="0" y="84"/>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9" name="Group 7"/>
          <p:cNvGrpSpPr>
            <a:grpSpLocks/>
          </p:cNvGrpSpPr>
          <p:nvPr/>
        </p:nvGrpSpPr>
        <p:grpSpPr bwMode="auto">
          <a:xfrm rot="10800000">
            <a:off x="6003925" y="1778000"/>
            <a:ext cx="2768600" cy="779463"/>
            <a:chOff x="1566" y="164"/>
            <a:chExt cx="1455" cy="425"/>
          </a:xfrm>
        </p:grpSpPr>
        <p:sp>
          <p:nvSpPr>
            <p:cNvPr id="3080" name="Freeform 8"/>
            <p:cNvSpPr>
              <a:spLocks/>
            </p:cNvSpPr>
            <p:nvPr/>
          </p:nvSpPr>
          <p:spPr bwMode="gray">
            <a:xfrm>
              <a:off x="1892" y="468"/>
              <a:ext cx="39" cy="121"/>
            </a:xfrm>
            <a:custGeom>
              <a:avLst/>
              <a:gdLst>
                <a:gd name="T0" fmla="*/ 37 w 39"/>
                <a:gd name="T1" fmla="*/ 36 h 121"/>
                <a:gd name="T2" fmla="*/ 35 w 39"/>
                <a:gd name="T3" fmla="*/ 36 h 121"/>
                <a:gd name="T4" fmla="*/ 30 w 39"/>
                <a:gd name="T5" fmla="*/ 36 h 121"/>
                <a:gd name="T6" fmla="*/ 22 w 39"/>
                <a:gd name="T7" fmla="*/ 34 h 121"/>
                <a:gd name="T8" fmla="*/ 15 w 39"/>
                <a:gd name="T9" fmla="*/ 30 h 121"/>
                <a:gd name="T10" fmla="*/ 7 w 39"/>
                <a:gd name="T11" fmla="*/ 23 h 121"/>
                <a:gd name="T12" fmla="*/ 3 w 39"/>
                <a:gd name="T13" fmla="*/ 13 h 121"/>
                <a:gd name="T14" fmla="*/ 0 w 39"/>
                <a:gd name="T15" fmla="*/ 0 h 121"/>
                <a:gd name="T16" fmla="*/ 3 w 39"/>
                <a:gd name="T17" fmla="*/ 0 h 121"/>
                <a:gd name="T18" fmla="*/ 7 w 39"/>
                <a:gd name="T19" fmla="*/ 1 h 121"/>
                <a:gd name="T20" fmla="*/ 15 w 39"/>
                <a:gd name="T21" fmla="*/ 3 h 121"/>
                <a:gd name="T22" fmla="*/ 23 w 39"/>
                <a:gd name="T23" fmla="*/ 5 h 121"/>
                <a:gd name="T24" fmla="*/ 30 w 39"/>
                <a:gd name="T25" fmla="*/ 11 h 121"/>
                <a:gd name="T26" fmla="*/ 37 w 39"/>
                <a:gd name="T27" fmla="*/ 20 h 121"/>
                <a:gd name="T28" fmla="*/ 39 w 39"/>
                <a:gd name="T29" fmla="*/ 34 h 121"/>
                <a:gd name="T30" fmla="*/ 39 w 39"/>
                <a:gd name="T31" fmla="*/ 121 h 121"/>
                <a:gd name="T32" fmla="*/ 37 w 39"/>
                <a:gd name="T33" fmla="*/ 121 h 121"/>
                <a:gd name="T34" fmla="*/ 37 w 39"/>
                <a:gd name="T35" fmla="*/ 3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1" name="Freeform 9"/>
            <p:cNvSpPr>
              <a:spLocks/>
            </p:cNvSpPr>
            <p:nvPr/>
          </p:nvSpPr>
          <p:spPr bwMode="gray">
            <a:xfrm>
              <a:off x="2271" y="450"/>
              <a:ext cx="45" cy="139"/>
            </a:xfrm>
            <a:custGeom>
              <a:avLst/>
              <a:gdLst>
                <a:gd name="T0" fmla="*/ 3 w 45"/>
                <a:gd name="T1" fmla="*/ 42 h 139"/>
                <a:gd name="T2" fmla="*/ 6 w 45"/>
                <a:gd name="T3" fmla="*/ 42 h 139"/>
                <a:gd name="T4" fmla="*/ 12 w 45"/>
                <a:gd name="T5" fmla="*/ 42 h 139"/>
                <a:gd name="T6" fmla="*/ 20 w 45"/>
                <a:gd name="T7" fmla="*/ 39 h 139"/>
                <a:gd name="T8" fmla="*/ 29 w 45"/>
                <a:gd name="T9" fmla="*/ 35 h 139"/>
                <a:gd name="T10" fmla="*/ 37 w 45"/>
                <a:gd name="T11" fmla="*/ 27 h 139"/>
                <a:gd name="T12" fmla="*/ 43 w 45"/>
                <a:gd name="T13" fmla="*/ 17 h 139"/>
                <a:gd name="T14" fmla="*/ 45 w 45"/>
                <a:gd name="T15" fmla="*/ 2 h 139"/>
                <a:gd name="T16" fmla="*/ 43 w 45"/>
                <a:gd name="T17" fmla="*/ 0 h 139"/>
                <a:gd name="T18" fmla="*/ 37 w 45"/>
                <a:gd name="T19" fmla="*/ 2 h 139"/>
                <a:gd name="T20" fmla="*/ 29 w 45"/>
                <a:gd name="T21" fmla="*/ 3 h 139"/>
                <a:gd name="T22" fmla="*/ 19 w 45"/>
                <a:gd name="T23" fmla="*/ 7 h 139"/>
                <a:gd name="T24" fmla="*/ 11 w 45"/>
                <a:gd name="T25" fmla="*/ 14 h 139"/>
                <a:gd name="T26" fmla="*/ 4 w 45"/>
                <a:gd name="T27" fmla="*/ 23 h 139"/>
                <a:gd name="T28" fmla="*/ 0 w 45"/>
                <a:gd name="T29" fmla="*/ 39 h 139"/>
                <a:gd name="T30" fmla="*/ 0 w 45"/>
                <a:gd name="T31" fmla="*/ 139 h 139"/>
                <a:gd name="T32" fmla="*/ 3 w 45"/>
                <a:gd name="T33" fmla="*/ 139 h 139"/>
                <a:gd name="T34" fmla="*/ 3 w 45"/>
                <a:gd name="T35"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2" name="Freeform 10"/>
            <p:cNvSpPr>
              <a:spLocks/>
            </p:cNvSpPr>
            <p:nvPr/>
          </p:nvSpPr>
          <p:spPr bwMode="gray">
            <a:xfrm>
              <a:off x="1765" y="378"/>
              <a:ext cx="146" cy="211"/>
            </a:xfrm>
            <a:custGeom>
              <a:avLst/>
              <a:gdLst>
                <a:gd name="T0" fmla="*/ 68 w 146"/>
                <a:gd name="T1" fmla="*/ 67 h 211"/>
                <a:gd name="T2" fmla="*/ 67 w 146"/>
                <a:gd name="T3" fmla="*/ 67 h 211"/>
                <a:gd name="T4" fmla="*/ 60 w 146"/>
                <a:gd name="T5" fmla="*/ 66 h 211"/>
                <a:gd name="T6" fmla="*/ 50 w 146"/>
                <a:gd name="T7" fmla="*/ 64 h 211"/>
                <a:gd name="T8" fmla="*/ 41 w 146"/>
                <a:gd name="T9" fmla="*/ 62 h 211"/>
                <a:gd name="T10" fmla="*/ 29 w 146"/>
                <a:gd name="T11" fmla="*/ 55 h 211"/>
                <a:gd name="T12" fmla="*/ 18 w 146"/>
                <a:gd name="T13" fmla="*/ 47 h 211"/>
                <a:gd name="T14" fmla="*/ 10 w 146"/>
                <a:gd name="T15" fmla="*/ 35 h 211"/>
                <a:gd name="T16" fmla="*/ 3 w 146"/>
                <a:gd name="T17" fmla="*/ 20 h 211"/>
                <a:gd name="T18" fmla="*/ 0 w 146"/>
                <a:gd name="T19" fmla="*/ 0 h 211"/>
                <a:gd name="T20" fmla="*/ 3 w 146"/>
                <a:gd name="T21" fmla="*/ 0 h 211"/>
                <a:gd name="T22" fmla="*/ 10 w 146"/>
                <a:gd name="T23" fmla="*/ 0 h 211"/>
                <a:gd name="T24" fmla="*/ 19 w 146"/>
                <a:gd name="T25" fmla="*/ 0 h 211"/>
                <a:gd name="T26" fmla="*/ 30 w 146"/>
                <a:gd name="T27" fmla="*/ 2 h 211"/>
                <a:gd name="T28" fmla="*/ 41 w 146"/>
                <a:gd name="T29" fmla="*/ 6 h 211"/>
                <a:gd name="T30" fmla="*/ 53 w 146"/>
                <a:gd name="T31" fmla="*/ 14 h 211"/>
                <a:gd name="T32" fmla="*/ 62 w 146"/>
                <a:gd name="T33" fmla="*/ 25 h 211"/>
                <a:gd name="T34" fmla="*/ 69 w 146"/>
                <a:gd name="T35" fmla="*/ 41 h 211"/>
                <a:gd name="T36" fmla="*/ 73 w 146"/>
                <a:gd name="T37" fmla="*/ 62 h 211"/>
                <a:gd name="T38" fmla="*/ 73 w 146"/>
                <a:gd name="T39" fmla="*/ 60 h 211"/>
                <a:gd name="T40" fmla="*/ 73 w 146"/>
                <a:gd name="T41" fmla="*/ 55 h 211"/>
                <a:gd name="T42" fmla="*/ 75 w 146"/>
                <a:gd name="T43" fmla="*/ 45 h 211"/>
                <a:gd name="T44" fmla="*/ 79 w 146"/>
                <a:gd name="T45" fmla="*/ 36 h 211"/>
                <a:gd name="T46" fmla="*/ 84 w 146"/>
                <a:gd name="T47" fmla="*/ 25 h 211"/>
                <a:gd name="T48" fmla="*/ 92 w 146"/>
                <a:gd name="T49" fmla="*/ 16 h 211"/>
                <a:gd name="T50" fmla="*/ 106 w 146"/>
                <a:gd name="T51" fmla="*/ 8 h 211"/>
                <a:gd name="T52" fmla="*/ 123 w 146"/>
                <a:gd name="T53" fmla="*/ 2 h 211"/>
                <a:gd name="T54" fmla="*/ 146 w 146"/>
                <a:gd name="T55" fmla="*/ 0 h 211"/>
                <a:gd name="T56" fmla="*/ 145 w 146"/>
                <a:gd name="T57" fmla="*/ 2 h 211"/>
                <a:gd name="T58" fmla="*/ 145 w 146"/>
                <a:gd name="T59" fmla="*/ 8 h 211"/>
                <a:gd name="T60" fmla="*/ 143 w 146"/>
                <a:gd name="T61" fmla="*/ 17 h 211"/>
                <a:gd name="T62" fmla="*/ 139 w 146"/>
                <a:gd name="T63" fmla="*/ 28 h 211"/>
                <a:gd name="T64" fmla="*/ 134 w 146"/>
                <a:gd name="T65" fmla="*/ 39 h 211"/>
                <a:gd name="T66" fmla="*/ 126 w 146"/>
                <a:gd name="T67" fmla="*/ 49 h 211"/>
                <a:gd name="T68" fmla="*/ 114 w 146"/>
                <a:gd name="T69" fmla="*/ 59 h 211"/>
                <a:gd name="T70" fmla="*/ 98 w 146"/>
                <a:gd name="T71" fmla="*/ 64 h 211"/>
                <a:gd name="T72" fmla="*/ 79 w 146"/>
                <a:gd name="T73" fmla="*/ 67 h 211"/>
                <a:gd name="T74" fmla="*/ 79 w 146"/>
                <a:gd name="T75" fmla="*/ 211 h 211"/>
                <a:gd name="T76" fmla="*/ 68 w 146"/>
                <a:gd name="T77" fmla="*/ 211 h 211"/>
                <a:gd name="T78" fmla="*/ 68 w 146"/>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3" name="Freeform 11"/>
            <p:cNvSpPr>
              <a:spLocks/>
            </p:cNvSpPr>
            <p:nvPr/>
          </p:nvSpPr>
          <p:spPr bwMode="gray">
            <a:xfrm>
              <a:off x="2792" y="378"/>
              <a:ext cx="144" cy="211"/>
            </a:xfrm>
            <a:custGeom>
              <a:avLst/>
              <a:gdLst>
                <a:gd name="T0" fmla="*/ 67 w 144"/>
                <a:gd name="T1" fmla="*/ 67 h 211"/>
                <a:gd name="T2" fmla="*/ 66 w 144"/>
                <a:gd name="T3" fmla="*/ 67 h 211"/>
                <a:gd name="T4" fmla="*/ 59 w 144"/>
                <a:gd name="T5" fmla="*/ 66 h 211"/>
                <a:gd name="T6" fmla="*/ 50 w 144"/>
                <a:gd name="T7" fmla="*/ 64 h 211"/>
                <a:gd name="T8" fmla="*/ 39 w 144"/>
                <a:gd name="T9" fmla="*/ 62 h 211"/>
                <a:gd name="T10" fmla="*/ 28 w 144"/>
                <a:gd name="T11" fmla="*/ 55 h 211"/>
                <a:gd name="T12" fmla="*/ 17 w 144"/>
                <a:gd name="T13" fmla="*/ 47 h 211"/>
                <a:gd name="T14" fmla="*/ 9 w 144"/>
                <a:gd name="T15" fmla="*/ 35 h 211"/>
                <a:gd name="T16" fmla="*/ 2 w 144"/>
                <a:gd name="T17" fmla="*/ 20 h 211"/>
                <a:gd name="T18" fmla="*/ 0 w 144"/>
                <a:gd name="T19" fmla="*/ 0 h 211"/>
                <a:gd name="T20" fmla="*/ 2 w 144"/>
                <a:gd name="T21" fmla="*/ 0 h 211"/>
                <a:gd name="T22" fmla="*/ 9 w 144"/>
                <a:gd name="T23" fmla="*/ 0 h 211"/>
                <a:gd name="T24" fmla="*/ 17 w 144"/>
                <a:gd name="T25" fmla="*/ 0 h 211"/>
                <a:gd name="T26" fmla="*/ 28 w 144"/>
                <a:gd name="T27" fmla="*/ 2 h 211"/>
                <a:gd name="T28" fmla="*/ 40 w 144"/>
                <a:gd name="T29" fmla="*/ 6 h 211"/>
                <a:gd name="T30" fmla="*/ 51 w 144"/>
                <a:gd name="T31" fmla="*/ 14 h 211"/>
                <a:gd name="T32" fmla="*/ 62 w 144"/>
                <a:gd name="T33" fmla="*/ 25 h 211"/>
                <a:gd name="T34" fmla="*/ 69 w 144"/>
                <a:gd name="T35" fmla="*/ 41 h 211"/>
                <a:gd name="T36" fmla="*/ 73 w 144"/>
                <a:gd name="T37" fmla="*/ 62 h 211"/>
                <a:gd name="T38" fmla="*/ 73 w 144"/>
                <a:gd name="T39" fmla="*/ 60 h 211"/>
                <a:gd name="T40" fmla="*/ 73 w 144"/>
                <a:gd name="T41" fmla="*/ 55 h 211"/>
                <a:gd name="T42" fmla="*/ 74 w 144"/>
                <a:gd name="T43" fmla="*/ 45 h 211"/>
                <a:gd name="T44" fmla="*/ 77 w 144"/>
                <a:gd name="T45" fmla="*/ 36 h 211"/>
                <a:gd name="T46" fmla="*/ 82 w 144"/>
                <a:gd name="T47" fmla="*/ 25 h 211"/>
                <a:gd name="T48" fmla="*/ 91 w 144"/>
                <a:gd name="T49" fmla="*/ 16 h 211"/>
                <a:gd name="T50" fmla="*/ 105 w 144"/>
                <a:gd name="T51" fmla="*/ 8 h 211"/>
                <a:gd name="T52" fmla="*/ 121 w 144"/>
                <a:gd name="T53" fmla="*/ 2 h 211"/>
                <a:gd name="T54" fmla="*/ 144 w 144"/>
                <a:gd name="T55" fmla="*/ 0 h 211"/>
                <a:gd name="T56" fmla="*/ 144 w 144"/>
                <a:gd name="T57" fmla="*/ 2 h 211"/>
                <a:gd name="T58" fmla="*/ 144 w 144"/>
                <a:gd name="T59" fmla="*/ 8 h 211"/>
                <a:gd name="T60" fmla="*/ 141 w 144"/>
                <a:gd name="T61" fmla="*/ 17 h 211"/>
                <a:gd name="T62" fmla="*/ 139 w 144"/>
                <a:gd name="T63" fmla="*/ 28 h 211"/>
                <a:gd name="T64" fmla="*/ 133 w 144"/>
                <a:gd name="T65" fmla="*/ 39 h 211"/>
                <a:gd name="T66" fmla="*/ 125 w 144"/>
                <a:gd name="T67" fmla="*/ 49 h 211"/>
                <a:gd name="T68" fmla="*/ 113 w 144"/>
                <a:gd name="T69" fmla="*/ 59 h 211"/>
                <a:gd name="T70" fmla="*/ 97 w 144"/>
                <a:gd name="T71" fmla="*/ 64 h 211"/>
                <a:gd name="T72" fmla="*/ 77 w 144"/>
                <a:gd name="T73" fmla="*/ 67 h 211"/>
                <a:gd name="T74" fmla="*/ 77 w 144"/>
                <a:gd name="T75" fmla="*/ 211 h 211"/>
                <a:gd name="T76" fmla="*/ 67 w 144"/>
                <a:gd name="T77" fmla="*/ 211 h 211"/>
                <a:gd name="T78" fmla="*/ 67 w 144"/>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4" name="Freeform 12"/>
            <p:cNvSpPr>
              <a:spLocks/>
            </p:cNvSpPr>
            <p:nvPr/>
          </p:nvSpPr>
          <p:spPr bwMode="gray">
            <a:xfrm>
              <a:off x="2631" y="457"/>
              <a:ext cx="89" cy="132"/>
            </a:xfrm>
            <a:custGeom>
              <a:avLst/>
              <a:gdLst>
                <a:gd name="T0" fmla="*/ 42 w 89"/>
                <a:gd name="T1" fmla="*/ 43 h 132"/>
                <a:gd name="T2" fmla="*/ 39 w 89"/>
                <a:gd name="T3" fmla="*/ 42 h 132"/>
                <a:gd name="T4" fmla="*/ 33 w 89"/>
                <a:gd name="T5" fmla="*/ 42 h 132"/>
                <a:gd name="T6" fmla="*/ 25 w 89"/>
                <a:gd name="T7" fmla="*/ 39 h 132"/>
                <a:gd name="T8" fmla="*/ 16 w 89"/>
                <a:gd name="T9" fmla="*/ 35 h 132"/>
                <a:gd name="T10" fmla="*/ 8 w 89"/>
                <a:gd name="T11" fmla="*/ 27 h 132"/>
                <a:gd name="T12" fmla="*/ 2 w 89"/>
                <a:gd name="T13" fmla="*/ 16 h 132"/>
                <a:gd name="T14" fmla="*/ 0 w 89"/>
                <a:gd name="T15" fmla="*/ 0 h 132"/>
                <a:gd name="T16" fmla="*/ 2 w 89"/>
                <a:gd name="T17" fmla="*/ 0 h 132"/>
                <a:gd name="T18" fmla="*/ 6 w 89"/>
                <a:gd name="T19" fmla="*/ 0 h 132"/>
                <a:gd name="T20" fmla="*/ 12 w 89"/>
                <a:gd name="T21" fmla="*/ 1 h 132"/>
                <a:gd name="T22" fmla="*/ 21 w 89"/>
                <a:gd name="T23" fmla="*/ 3 h 132"/>
                <a:gd name="T24" fmla="*/ 29 w 89"/>
                <a:gd name="T25" fmla="*/ 8 h 132"/>
                <a:gd name="T26" fmla="*/ 37 w 89"/>
                <a:gd name="T27" fmla="*/ 15 h 132"/>
                <a:gd name="T28" fmla="*/ 42 w 89"/>
                <a:gd name="T29" fmla="*/ 26 h 132"/>
                <a:gd name="T30" fmla="*/ 45 w 89"/>
                <a:gd name="T31" fmla="*/ 39 h 132"/>
                <a:gd name="T32" fmla="*/ 45 w 89"/>
                <a:gd name="T33" fmla="*/ 38 h 132"/>
                <a:gd name="T34" fmla="*/ 45 w 89"/>
                <a:gd name="T35" fmla="*/ 34 h 132"/>
                <a:gd name="T36" fmla="*/ 46 w 89"/>
                <a:gd name="T37" fmla="*/ 27 h 132"/>
                <a:gd name="T38" fmla="*/ 49 w 89"/>
                <a:gd name="T39" fmla="*/ 20 h 132"/>
                <a:gd name="T40" fmla="*/ 54 w 89"/>
                <a:gd name="T41" fmla="*/ 14 h 132"/>
                <a:gd name="T42" fmla="*/ 62 w 89"/>
                <a:gd name="T43" fmla="*/ 7 h 132"/>
                <a:gd name="T44" fmla="*/ 73 w 89"/>
                <a:gd name="T45" fmla="*/ 3 h 132"/>
                <a:gd name="T46" fmla="*/ 89 w 89"/>
                <a:gd name="T47" fmla="*/ 0 h 132"/>
                <a:gd name="T48" fmla="*/ 89 w 89"/>
                <a:gd name="T49" fmla="*/ 3 h 132"/>
                <a:gd name="T50" fmla="*/ 88 w 89"/>
                <a:gd name="T51" fmla="*/ 10 h 132"/>
                <a:gd name="T52" fmla="*/ 87 w 89"/>
                <a:gd name="T53" fmla="*/ 18 h 132"/>
                <a:gd name="T54" fmla="*/ 81 w 89"/>
                <a:gd name="T55" fmla="*/ 26 h 132"/>
                <a:gd name="T56" fmla="*/ 74 w 89"/>
                <a:gd name="T57" fmla="*/ 34 h 132"/>
                <a:gd name="T58" fmla="*/ 64 w 89"/>
                <a:gd name="T59" fmla="*/ 41 h 132"/>
                <a:gd name="T60" fmla="*/ 47 w 89"/>
                <a:gd name="T61" fmla="*/ 43 h 132"/>
                <a:gd name="T62" fmla="*/ 47 w 89"/>
                <a:gd name="T63" fmla="*/ 132 h 132"/>
                <a:gd name="T64" fmla="*/ 42 w 89"/>
                <a:gd name="T65" fmla="*/ 132 h 132"/>
                <a:gd name="T66" fmla="*/ 42 w 89"/>
                <a:gd name="T67" fmla="*/ 4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5" name="Freeform 13"/>
            <p:cNvSpPr>
              <a:spLocks/>
            </p:cNvSpPr>
            <p:nvPr/>
          </p:nvSpPr>
          <p:spPr bwMode="gray">
            <a:xfrm>
              <a:off x="2430" y="403"/>
              <a:ext cx="88" cy="186"/>
            </a:xfrm>
            <a:custGeom>
              <a:avLst/>
              <a:gdLst>
                <a:gd name="T0" fmla="*/ 43 w 88"/>
                <a:gd name="T1" fmla="*/ 43 h 186"/>
                <a:gd name="T2" fmla="*/ 41 w 88"/>
                <a:gd name="T3" fmla="*/ 43 h 186"/>
                <a:gd name="T4" fmla="*/ 35 w 88"/>
                <a:gd name="T5" fmla="*/ 43 h 186"/>
                <a:gd name="T6" fmla="*/ 27 w 88"/>
                <a:gd name="T7" fmla="*/ 41 h 186"/>
                <a:gd name="T8" fmla="*/ 18 w 88"/>
                <a:gd name="T9" fmla="*/ 35 h 186"/>
                <a:gd name="T10" fmla="*/ 8 w 88"/>
                <a:gd name="T11" fmla="*/ 28 h 186"/>
                <a:gd name="T12" fmla="*/ 3 w 88"/>
                <a:gd name="T13" fmla="*/ 16 h 186"/>
                <a:gd name="T14" fmla="*/ 0 w 88"/>
                <a:gd name="T15" fmla="*/ 0 h 186"/>
                <a:gd name="T16" fmla="*/ 3 w 88"/>
                <a:gd name="T17" fmla="*/ 0 h 186"/>
                <a:gd name="T18" fmla="*/ 8 w 88"/>
                <a:gd name="T19" fmla="*/ 0 h 186"/>
                <a:gd name="T20" fmla="*/ 17 w 88"/>
                <a:gd name="T21" fmla="*/ 1 h 186"/>
                <a:gd name="T22" fmla="*/ 26 w 88"/>
                <a:gd name="T23" fmla="*/ 6 h 186"/>
                <a:gd name="T24" fmla="*/ 35 w 88"/>
                <a:gd name="T25" fmla="*/ 12 h 186"/>
                <a:gd name="T26" fmla="*/ 42 w 88"/>
                <a:gd name="T27" fmla="*/ 24 h 186"/>
                <a:gd name="T28" fmla="*/ 48 w 88"/>
                <a:gd name="T29" fmla="*/ 41 h 186"/>
                <a:gd name="T30" fmla="*/ 48 w 88"/>
                <a:gd name="T31" fmla="*/ 90 h 186"/>
                <a:gd name="T32" fmla="*/ 48 w 88"/>
                <a:gd name="T33" fmla="*/ 88 h 186"/>
                <a:gd name="T34" fmla="*/ 48 w 88"/>
                <a:gd name="T35" fmla="*/ 82 h 186"/>
                <a:gd name="T36" fmla="*/ 50 w 88"/>
                <a:gd name="T37" fmla="*/ 74 h 186"/>
                <a:gd name="T38" fmla="*/ 54 w 88"/>
                <a:gd name="T39" fmla="*/ 66 h 186"/>
                <a:gd name="T40" fmla="*/ 61 w 88"/>
                <a:gd name="T41" fmla="*/ 58 h 186"/>
                <a:gd name="T42" fmla="*/ 72 w 88"/>
                <a:gd name="T43" fmla="*/ 53 h 186"/>
                <a:gd name="T44" fmla="*/ 87 w 88"/>
                <a:gd name="T45" fmla="*/ 50 h 186"/>
                <a:gd name="T46" fmla="*/ 88 w 88"/>
                <a:gd name="T47" fmla="*/ 51 h 186"/>
                <a:gd name="T48" fmla="*/ 88 w 88"/>
                <a:gd name="T49" fmla="*/ 57 h 186"/>
                <a:gd name="T50" fmla="*/ 87 w 88"/>
                <a:gd name="T51" fmla="*/ 64 h 186"/>
                <a:gd name="T52" fmla="*/ 84 w 88"/>
                <a:gd name="T53" fmla="*/ 72 h 186"/>
                <a:gd name="T54" fmla="*/ 80 w 88"/>
                <a:gd name="T55" fmla="*/ 80 h 186"/>
                <a:gd name="T56" fmla="*/ 73 w 88"/>
                <a:gd name="T57" fmla="*/ 86 h 186"/>
                <a:gd name="T58" fmla="*/ 62 w 88"/>
                <a:gd name="T59" fmla="*/ 92 h 186"/>
                <a:gd name="T60" fmla="*/ 48 w 88"/>
                <a:gd name="T61" fmla="*/ 93 h 186"/>
                <a:gd name="T62" fmla="*/ 48 w 88"/>
                <a:gd name="T63" fmla="*/ 186 h 186"/>
                <a:gd name="T64" fmla="*/ 43 w 88"/>
                <a:gd name="T65" fmla="*/ 186 h 186"/>
                <a:gd name="T66" fmla="*/ 43 w 88"/>
                <a:gd name="T67" fmla="*/ 143 h 186"/>
                <a:gd name="T68" fmla="*/ 42 w 88"/>
                <a:gd name="T69" fmla="*/ 143 h 186"/>
                <a:gd name="T70" fmla="*/ 37 w 88"/>
                <a:gd name="T71" fmla="*/ 142 h 186"/>
                <a:gd name="T72" fmla="*/ 29 w 88"/>
                <a:gd name="T73" fmla="*/ 140 h 186"/>
                <a:gd name="T74" fmla="*/ 22 w 88"/>
                <a:gd name="T75" fmla="*/ 136 h 186"/>
                <a:gd name="T76" fmla="*/ 14 w 88"/>
                <a:gd name="T77" fmla="*/ 130 h 186"/>
                <a:gd name="T78" fmla="*/ 8 w 88"/>
                <a:gd name="T79" fmla="*/ 120 h 186"/>
                <a:gd name="T80" fmla="*/ 7 w 88"/>
                <a:gd name="T81" fmla="*/ 105 h 186"/>
                <a:gd name="T82" fmla="*/ 8 w 88"/>
                <a:gd name="T83" fmla="*/ 105 h 186"/>
                <a:gd name="T84" fmla="*/ 12 w 88"/>
                <a:gd name="T85" fmla="*/ 107 h 186"/>
                <a:gd name="T86" fmla="*/ 19 w 88"/>
                <a:gd name="T87" fmla="*/ 108 h 186"/>
                <a:gd name="T88" fmla="*/ 26 w 88"/>
                <a:gd name="T89" fmla="*/ 111 h 186"/>
                <a:gd name="T90" fmla="*/ 34 w 88"/>
                <a:gd name="T91" fmla="*/ 117 h 186"/>
                <a:gd name="T92" fmla="*/ 39 w 88"/>
                <a:gd name="T93" fmla="*/ 127 h 186"/>
                <a:gd name="T94" fmla="*/ 43 w 88"/>
                <a:gd name="T95" fmla="*/ 140 h 186"/>
                <a:gd name="T96" fmla="*/ 43 w 88"/>
                <a:gd name="T97" fmla="*/ 4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6" name="Freeform 14"/>
            <p:cNvSpPr>
              <a:spLocks/>
            </p:cNvSpPr>
            <p:nvPr/>
          </p:nvSpPr>
          <p:spPr bwMode="gray">
            <a:xfrm>
              <a:off x="1914" y="233"/>
              <a:ext cx="166" cy="356"/>
            </a:xfrm>
            <a:custGeom>
              <a:avLst/>
              <a:gdLst>
                <a:gd name="T0" fmla="*/ 85 w 166"/>
                <a:gd name="T1" fmla="*/ 84 h 356"/>
                <a:gd name="T2" fmla="*/ 101 w 166"/>
                <a:gd name="T3" fmla="*/ 81 h 356"/>
                <a:gd name="T4" fmla="*/ 124 w 166"/>
                <a:gd name="T5" fmla="*/ 73 h 356"/>
                <a:gd name="T6" fmla="*/ 148 w 166"/>
                <a:gd name="T7" fmla="*/ 56 h 356"/>
                <a:gd name="T8" fmla="*/ 163 w 166"/>
                <a:gd name="T9" fmla="*/ 23 h 356"/>
                <a:gd name="T10" fmla="*/ 163 w 166"/>
                <a:gd name="T11" fmla="*/ 0 h 356"/>
                <a:gd name="T12" fmla="*/ 148 w 166"/>
                <a:gd name="T13" fmla="*/ 0 h 356"/>
                <a:gd name="T14" fmla="*/ 125 w 166"/>
                <a:gd name="T15" fmla="*/ 6 h 356"/>
                <a:gd name="T16" fmla="*/ 101 w 166"/>
                <a:gd name="T17" fmla="*/ 22 h 356"/>
                <a:gd name="T18" fmla="*/ 82 w 166"/>
                <a:gd name="T19" fmla="*/ 54 h 356"/>
                <a:gd name="T20" fmla="*/ 77 w 166"/>
                <a:gd name="T21" fmla="*/ 173 h 356"/>
                <a:gd name="T22" fmla="*/ 77 w 166"/>
                <a:gd name="T23" fmla="*/ 165 h 356"/>
                <a:gd name="T24" fmla="*/ 71 w 166"/>
                <a:gd name="T25" fmla="*/ 146 h 356"/>
                <a:gd name="T26" fmla="*/ 60 w 166"/>
                <a:gd name="T27" fmla="*/ 123 h 356"/>
                <a:gd name="T28" fmla="*/ 38 w 166"/>
                <a:gd name="T29" fmla="*/ 104 h 356"/>
                <a:gd name="T30" fmla="*/ 0 w 166"/>
                <a:gd name="T31" fmla="*/ 96 h 356"/>
                <a:gd name="T32" fmla="*/ 0 w 166"/>
                <a:gd name="T33" fmla="*/ 103 h 356"/>
                <a:gd name="T34" fmla="*/ 0 w 166"/>
                <a:gd name="T35" fmla="*/ 120 h 356"/>
                <a:gd name="T36" fmla="*/ 8 w 166"/>
                <a:gd name="T37" fmla="*/ 143 h 356"/>
                <a:gd name="T38" fmla="*/ 24 w 166"/>
                <a:gd name="T39" fmla="*/ 163 h 356"/>
                <a:gd name="T40" fmla="*/ 55 w 166"/>
                <a:gd name="T41" fmla="*/ 177 h 356"/>
                <a:gd name="T42" fmla="*/ 77 w 166"/>
                <a:gd name="T43" fmla="*/ 356 h 356"/>
                <a:gd name="T44" fmla="*/ 82 w 166"/>
                <a:gd name="T45" fmla="*/ 274 h 356"/>
                <a:gd name="T46" fmla="*/ 91 w 166"/>
                <a:gd name="T47" fmla="*/ 273 h 356"/>
                <a:gd name="T48" fmla="*/ 112 w 166"/>
                <a:gd name="T49" fmla="*/ 267 h 356"/>
                <a:gd name="T50" fmla="*/ 135 w 166"/>
                <a:gd name="T51" fmla="*/ 252 h 356"/>
                <a:gd name="T52" fmla="*/ 151 w 166"/>
                <a:gd name="T53" fmla="*/ 224 h 356"/>
                <a:gd name="T54" fmla="*/ 152 w 166"/>
                <a:gd name="T55" fmla="*/ 203 h 356"/>
                <a:gd name="T56" fmla="*/ 137 w 166"/>
                <a:gd name="T57" fmla="*/ 204 h 356"/>
                <a:gd name="T58" fmla="*/ 117 w 166"/>
                <a:gd name="T59" fmla="*/ 211 h 356"/>
                <a:gd name="T60" fmla="*/ 97 w 166"/>
                <a:gd name="T61" fmla="*/ 231 h 356"/>
                <a:gd name="T62" fmla="*/ 82 w 166"/>
                <a:gd name="T63" fmla="*/ 26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7" name="Freeform 15"/>
            <p:cNvSpPr>
              <a:spLocks/>
            </p:cNvSpPr>
            <p:nvPr/>
          </p:nvSpPr>
          <p:spPr bwMode="gray">
            <a:xfrm>
              <a:off x="2514" y="379"/>
              <a:ext cx="92" cy="210"/>
            </a:xfrm>
            <a:custGeom>
              <a:avLst/>
              <a:gdLst>
                <a:gd name="T0" fmla="*/ 43 w 92"/>
                <a:gd name="T1" fmla="*/ 162 h 210"/>
                <a:gd name="T2" fmla="*/ 36 w 92"/>
                <a:gd name="T3" fmla="*/ 160 h 210"/>
                <a:gd name="T4" fmla="*/ 23 w 92"/>
                <a:gd name="T5" fmla="*/ 155 h 210"/>
                <a:gd name="T6" fmla="*/ 12 w 92"/>
                <a:gd name="T7" fmla="*/ 141 h 210"/>
                <a:gd name="T8" fmla="*/ 12 w 92"/>
                <a:gd name="T9" fmla="*/ 129 h 210"/>
                <a:gd name="T10" fmla="*/ 23 w 92"/>
                <a:gd name="T11" fmla="*/ 132 h 210"/>
                <a:gd name="T12" fmla="*/ 38 w 92"/>
                <a:gd name="T13" fmla="*/ 145 h 210"/>
                <a:gd name="T14" fmla="*/ 43 w 92"/>
                <a:gd name="T15" fmla="*/ 108 h 210"/>
                <a:gd name="T16" fmla="*/ 35 w 92"/>
                <a:gd name="T17" fmla="*/ 106 h 210"/>
                <a:gd name="T18" fmla="*/ 20 w 92"/>
                <a:gd name="T19" fmla="*/ 101 h 210"/>
                <a:gd name="T20" fmla="*/ 7 w 92"/>
                <a:gd name="T21" fmla="*/ 83 h 210"/>
                <a:gd name="T22" fmla="*/ 7 w 92"/>
                <a:gd name="T23" fmla="*/ 70 h 210"/>
                <a:gd name="T24" fmla="*/ 17 w 92"/>
                <a:gd name="T25" fmla="*/ 71 h 210"/>
                <a:gd name="T26" fmla="*/ 31 w 92"/>
                <a:gd name="T27" fmla="*/ 81 h 210"/>
                <a:gd name="T28" fmla="*/ 43 w 92"/>
                <a:gd name="T29" fmla="*/ 105 h 210"/>
                <a:gd name="T30" fmla="*/ 40 w 92"/>
                <a:gd name="T31" fmla="*/ 43 h 210"/>
                <a:gd name="T32" fmla="*/ 26 w 92"/>
                <a:gd name="T33" fmla="*/ 39 h 210"/>
                <a:gd name="T34" fmla="*/ 8 w 92"/>
                <a:gd name="T35" fmla="*/ 27 h 210"/>
                <a:gd name="T36" fmla="*/ 0 w 92"/>
                <a:gd name="T37" fmla="*/ 0 h 210"/>
                <a:gd name="T38" fmla="*/ 7 w 92"/>
                <a:gd name="T39" fmla="*/ 0 h 210"/>
                <a:gd name="T40" fmla="*/ 23 w 92"/>
                <a:gd name="T41" fmla="*/ 5 h 210"/>
                <a:gd name="T42" fmla="*/ 39 w 92"/>
                <a:gd name="T43" fmla="*/ 23 h 210"/>
                <a:gd name="T44" fmla="*/ 46 w 92"/>
                <a:gd name="T45" fmla="*/ 38 h 210"/>
                <a:gd name="T46" fmla="*/ 51 w 92"/>
                <a:gd name="T47" fmla="*/ 24 h 210"/>
                <a:gd name="T48" fmla="*/ 66 w 92"/>
                <a:gd name="T49" fmla="*/ 8 h 210"/>
                <a:gd name="T50" fmla="*/ 92 w 92"/>
                <a:gd name="T51" fmla="*/ 0 h 210"/>
                <a:gd name="T52" fmla="*/ 90 w 92"/>
                <a:gd name="T53" fmla="*/ 8 h 210"/>
                <a:gd name="T54" fmla="*/ 82 w 92"/>
                <a:gd name="T55" fmla="*/ 25 h 210"/>
                <a:gd name="T56" fmla="*/ 63 w 92"/>
                <a:gd name="T57" fmla="*/ 40 h 210"/>
                <a:gd name="T58" fmla="*/ 49 w 92"/>
                <a:gd name="T59" fmla="*/ 124 h 210"/>
                <a:gd name="T60" fmla="*/ 50 w 92"/>
                <a:gd name="T61" fmla="*/ 116 h 210"/>
                <a:gd name="T62" fmla="*/ 59 w 92"/>
                <a:gd name="T63" fmla="*/ 100 h 210"/>
                <a:gd name="T64" fmla="*/ 81 w 92"/>
                <a:gd name="T65" fmla="*/ 92 h 210"/>
                <a:gd name="T66" fmla="*/ 80 w 92"/>
                <a:gd name="T67" fmla="*/ 98 h 210"/>
                <a:gd name="T68" fmla="*/ 73 w 92"/>
                <a:gd name="T69" fmla="*/ 114 h 210"/>
                <a:gd name="T70" fmla="*/ 59 w 92"/>
                <a:gd name="T71" fmla="*/ 127 h 210"/>
                <a:gd name="T72" fmla="*/ 49 w 92"/>
                <a:gd name="T73"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8" name="Freeform 16"/>
            <p:cNvSpPr>
              <a:spLocks/>
            </p:cNvSpPr>
            <p:nvPr/>
          </p:nvSpPr>
          <p:spPr bwMode="gray">
            <a:xfrm>
              <a:off x="1566" y="297"/>
              <a:ext cx="128" cy="292"/>
            </a:xfrm>
            <a:custGeom>
              <a:avLst/>
              <a:gdLst>
                <a:gd name="T0" fmla="*/ 61 w 128"/>
                <a:gd name="T1" fmla="*/ 225 h 292"/>
                <a:gd name="T2" fmla="*/ 54 w 128"/>
                <a:gd name="T3" fmla="*/ 225 h 292"/>
                <a:gd name="T4" fmla="*/ 38 w 128"/>
                <a:gd name="T5" fmla="*/ 219 h 292"/>
                <a:gd name="T6" fmla="*/ 23 w 128"/>
                <a:gd name="T7" fmla="*/ 206 h 292"/>
                <a:gd name="T8" fmla="*/ 15 w 128"/>
                <a:gd name="T9" fmla="*/ 180 h 292"/>
                <a:gd name="T10" fmla="*/ 23 w 128"/>
                <a:gd name="T11" fmla="*/ 180 h 292"/>
                <a:gd name="T12" fmla="*/ 38 w 128"/>
                <a:gd name="T13" fmla="*/ 186 h 292"/>
                <a:gd name="T14" fmla="*/ 54 w 128"/>
                <a:gd name="T15" fmla="*/ 205 h 292"/>
                <a:gd name="T16" fmla="*/ 61 w 128"/>
                <a:gd name="T17" fmla="*/ 151 h 292"/>
                <a:gd name="T18" fmla="*/ 52 w 128"/>
                <a:gd name="T19" fmla="*/ 149 h 292"/>
                <a:gd name="T20" fmla="*/ 34 w 128"/>
                <a:gd name="T21" fmla="*/ 144 h 292"/>
                <a:gd name="T22" fmla="*/ 16 w 128"/>
                <a:gd name="T23" fmla="*/ 128 h 292"/>
                <a:gd name="T24" fmla="*/ 8 w 128"/>
                <a:gd name="T25" fmla="*/ 98 h 292"/>
                <a:gd name="T26" fmla="*/ 15 w 128"/>
                <a:gd name="T27" fmla="*/ 97 h 292"/>
                <a:gd name="T28" fmla="*/ 29 w 128"/>
                <a:gd name="T29" fmla="*/ 101 h 292"/>
                <a:gd name="T30" fmla="*/ 47 w 128"/>
                <a:gd name="T31" fmla="*/ 116 h 292"/>
                <a:gd name="T32" fmla="*/ 61 w 128"/>
                <a:gd name="T33" fmla="*/ 147 h 292"/>
                <a:gd name="T34" fmla="*/ 58 w 128"/>
                <a:gd name="T35" fmla="*/ 60 h 292"/>
                <a:gd name="T36" fmla="*/ 44 w 128"/>
                <a:gd name="T37" fmla="*/ 58 h 292"/>
                <a:gd name="T38" fmla="*/ 25 w 128"/>
                <a:gd name="T39" fmla="*/ 50 h 292"/>
                <a:gd name="T40" fmla="*/ 8 w 128"/>
                <a:gd name="T41" fmla="*/ 32 h 292"/>
                <a:gd name="T42" fmla="*/ 0 w 128"/>
                <a:gd name="T43" fmla="*/ 0 h 292"/>
                <a:gd name="T44" fmla="*/ 8 w 128"/>
                <a:gd name="T45" fmla="*/ 0 h 292"/>
                <a:gd name="T46" fmla="*/ 27 w 128"/>
                <a:gd name="T47" fmla="*/ 5 h 292"/>
                <a:gd name="T48" fmla="*/ 48 w 128"/>
                <a:gd name="T49" fmla="*/ 21 h 292"/>
                <a:gd name="T50" fmla="*/ 65 w 128"/>
                <a:gd name="T51" fmla="*/ 56 h 292"/>
                <a:gd name="T52" fmla="*/ 66 w 128"/>
                <a:gd name="T53" fmla="*/ 48 h 292"/>
                <a:gd name="T54" fmla="*/ 77 w 128"/>
                <a:gd name="T55" fmla="*/ 28 h 292"/>
                <a:gd name="T56" fmla="*/ 96 w 128"/>
                <a:gd name="T57" fmla="*/ 9 h 292"/>
                <a:gd name="T58" fmla="*/ 128 w 128"/>
                <a:gd name="T59" fmla="*/ 0 h 292"/>
                <a:gd name="T60" fmla="*/ 127 w 128"/>
                <a:gd name="T61" fmla="*/ 9 h 292"/>
                <a:gd name="T62" fmla="*/ 119 w 128"/>
                <a:gd name="T63" fmla="*/ 31 h 292"/>
                <a:gd name="T64" fmla="*/ 101 w 128"/>
                <a:gd name="T65" fmla="*/ 51 h 292"/>
                <a:gd name="T66" fmla="*/ 67 w 128"/>
                <a:gd name="T67" fmla="*/ 60 h 292"/>
                <a:gd name="T68" fmla="*/ 69 w 128"/>
                <a:gd name="T69" fmla="*/ 170 h 292"/>
                <a:gd name="T70" fmla="*/ 73 w 128"/>
                <a:gd name="T71" fmla="*/ 155 h 292"/>
                <a:gd name="T72" fmla="*/ 86 w 128"/>
                <a:gd name="T73" fmla="*/ 136 h 292"/>
                <a:gd name="T74" fmla="*/ 113 w 128"/>
                <a:gd name="T75" fmla="*/ 128 h 292"/>
                <a:gd name="T76" fmla="*/ 112 w 128"/>
                <a:gd name="T77" fmla="*/ 136 h 292"/>
                <a:gd name="T78" fmla="*/ 105 w 128"/>
                <a:gd name="T79" fmla="*/ 153 h 292"/>
                <a:gd name="T80" fmla="*/ 92 w 128"/>
                <a:gd name="T81" fmla="*/ 172 h 292"/>
                <a:gd name="T82" fmla="*/ 67 w 128"/>
                <a:gd name="T83" fmla="*/ 180 h 292"/>
                <a:gd name="T84" fmla="*/ 61 w 128"/>
                <a:gd name="T8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89" name="Freeform 17"/>
            <p:cNvSpPr>
              <a:spLocks/>
            </p:cNvSpPr>
            <p:nvPr/>
          </p:nvSpPr>
          <p:spPr bwMode="gray">
            <a:xfrm>
              <a:off x="2596" y="332"/>
              <a:ext cx="68" cy="257"/>
            </a:xfrm>
            <a:custGeom>
              <a:avLst/>
              <a:gdLst>
                <a:gd name="T0" fmla="*/ 31 w 68"/>
                <a:gd name="T1" fmla="*/ 164 h 257"/>
                <a:gd name="T2" fmla="*/ 23 w 68"/>
                <a:gd name="T3" fmla="*/ 163 h 257"/>
                <a:gd name="T4" fmla="*/ 8 w 68"/>
                <a:gd name="T5" fmla="*/ 155 h 257"/>
                <a:gd name="T6" fmla="*/ 0 w 68"/>
                <a:gd name="T7" fmla="*/ 132 h 257"/>
                <a:gd name="T8" fmla="*/ 7 w 68"/>
                <a:gd name="T9" fmla="*/ 132 h 257"/>
                <a:gd name="T10" fmla="*/ 22 w 68"/>
                <a:gd name="T11" fmla="*/ 139 h 257"/>
                <a:gd name="T12" fmla="*/ 31 w 68"/>
                <a:gd name="T13" fmla="*/ 160 h 257"/>
                <a:gd name="T14" fmla="*/ 29 w 68"/>
                <a:gd name="T15" fmla="*/ 101 h 257"/>
                <a:gd name="T16" fmla="*/ 16 w 68"/>
                <a:gd name="T17" fmla="*/ 97 h 257"/>
                <a:gd name="T18" fmla="*/ 3 w 68"/>
                <a:gd name="T19" fmla="*/ 83 h 257"/>
                <a:gd name="T20" fmla="*/ 3 w 68"/>
                <a:gd name="T21" fmla="*/ 70 h 257"/>
                <a:gd name="T22" fmla="*/ 15 w 68"/>
                <a:gd name="T23" fmla="*/ 74 h 257"/>
                <a:gd name="T24" fmla="*/ 27 w 68"/>
                <a:gd name="T25" fmla="*/ 86 h 257"/>
                <a:gd name="T26" fmla="*/ 31 w 68"/>
                <a:gd name="T27" fmla="*/ 31 h 257"/>
                <a:gd name="T28" fmla="*/ 33 w 68"/>
                <a:gd name="T29" fmla="*/ 23 h 257"/>
                <a:gd name="T30" fmla="*/ 41 w 68"/>
                <a:gd name="T31" fmla="*/ 8 h 257"/>
                <a:gd name="T32" fmla="*/ 62 w 68"/>
                <a:gd name="T33" fmla="*/ 0 h 257"/>
                <a:gd name="T34" fmla="*/ 61 w 68"/>
                <a:gd name="T35" fmla="*/ 8 h 257"/>
                <a:gd name="T36" fmla="*/ 53 w 68"/>
                <a:gd name="T37" fmla="*/ 23 h 257"/>
                <a:gd name="T38" fmla="*/ 35 w 68"/>
                <a:gd name="T39" fmla="*/ 31 h 257"/>
                <a:gd name="T40" fmla="*/ 35 w 68"/>
                <a:gd name="T41" fmla="*/ 75 h 257"/>
                <a:gd name="T42" fmla="*/ 39 w 68"/>
                <a:gd name="T43" fmla="*/ 62 h 257"/>
                <a:gd name="T44" fmla="*/ 54 w 68"/>
                <a:gd name="T45" fmla="*/ 48 h 257"/>
                <a:gd name="T46" fmla="*/ 68 w 68"/>
                <a:gd name="T47" fmla="*/ 48 h 257"/>
                <a:gd name="T48" fmla="*/ 66 w 68"/>
                <a:gd name="T49" fmla="*/ 59 h 257"/>
                <a:gd name="T50" fmla="*/ 58 w 68"/>
                <a:gd name="T51" fmla="*/ 72 h 257"/>
                <a:gd name="T52" fmla="*/ 35 w 68"/>
                <a:gd name="T53" fmla="*/ 82 h 257"/>
                <a:gd name="T54" fmla="*/ 35 w 68"/>
                <a:gd name="T55" fmla="*/ 143 h 257"/>
                <a:gd name="T56" fmla="*/ 38 w 68"/>
                <a:gd name="T57" fmla="*/ 132 h 257"/>
                <a:gd name="T58" fmla="*/ 49 w 68"/>
                <a:gd name="T59" fmla="*/ 122 h 257"/>
                <a:gd name="T60" fmla="*/ 60 w 68"/>
                <a:gd name="T61" fmla="*/ 122 h 257"/>
                <a:gd name="T62" fmla="*/ 58 w 68"/>
                <a:gd name="T63" fmla="*/ 133 h 257"/>
                <a:gd name="T64" fmla="*/ 47 w 68"/>
                <a:gd name="T65" fmla="*/ 144 h 257"/>
                <a:gd name="T66" fmla="*/ 35 w 68"/>
                <a:gd name="T67"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0" name="Freeform 18"/>
            <p:cNvSpPr>
              <a:spLocks/>
            </p:cNvSpPr>
            <p:nvPr/>
          </p:nvSpPr>
          <p:spPr bwMode="gray">
            <a:xfrm>
              <a:off x="1672" y="164"/>
              <a:ext cx="111" cy="425"/>
            </a:xfrm>
            <a:custGeom>
              <a:avLst/>
              <a:gdLst>
                <a:gd name="T0" fmla="*/ 52 w 111"/>
                <a:gd name="T1" fmla="*/ 272 h 425"/>
                <a:gd name="T2" fmla="*/ 44 w 111"/>
                <a:gd name="T3" fmla="*/ 270 h 425"/>
                <a:gd name="T4" fmla="*/ 26 w 111"/>
                <a:gd name="T5" fmla="*/ 265 h 425"/>
                <a:gd name="T6" fmla="*/ 8 w 111"/>
                <a:gd name="T7" fmla="*/ 249 h 425"/>
                <a:gd name="T8" fmla="*/ 0 w 111"/>
                <a:gd name="T9" fmla="*/ 219 h 425"/>
                <a:gd name="T10" fmla="*/ 8 w 111"/>
                <a:gd name="T11" fmla="*/ 219 h 425"/>
                <a:gd name="T12" fmla="*/ 25 w 111"/>
                <a:gd name="T13" fmla="*/ 223 h 425"/>
                <a:gd name="T14" fmla="*/ 41 w 111"/>
                <a:gd name="T15" fmla="*/ 235 h 425"/>
                <a:gd name="T16" fmla="*/ 52 w 111"/>
                <a:gd name="T17" fmla="*/ 265 h 425"/>
                <a:gd name="T18" fmla="*/ 50 w 111"/>
                <a:gd name="T19" fmla="*/ 168 h 425"/>
                <a:gd name="T20" fmla="*/ 35 w 111"/>
                <a:gd name="T21" fmla="*/ 165 h 425"/>
                <a:gd name="T22" fmla="*/ 17 w 111"/>
                <a:gd name="T23" fmla="*/ 156 h 425"/>
                <a:gd name="T24" fmla="*/ 3 w 111"/>
                <a:gd name="T25" fmla="*/ 134 h 425"/>
                <a:gd name="T26" fmla="*/ 3 w 111"/>
                <a:gd name="T27" fmla="*/ 116 h 425"/>
                <a:gd name="T28" fmla="*/ 19 w 111"/>
                <a:gd name="T29" fmla="*/ 120 h 425"/>
                <a:gd name="T30" fmla="*/ 39 w 111"/>
                <a:gd name="T31" fmla="*/ 133 h 425"/>
                <a:gd name="T32" fmla="*/ 52 w 111"/>
                <a:gd name="T33" fmla="*/ 161 h 425"/>
                <a:gd name="T34" fmla="*/ 53 w 111"/>
                <a:gd name="T35" fmla="*/ 50 h 425"/>
                <a:gd name="T36" fmla="*/ 54 w 111"/>
                <a:gd name="T37" fmla="*/ 36 h 425"/>
                <a:gd name="T38" fmla="*/ 65 w 111"/>
                <a:gd name="T39" fmla="*/ 17 h 425"/>
                <a:gd name="T40" fmla="*/ 87 w 111"/>
                <a:gd name="T41" fmla="*/ 3 h 425"/>
                <a:gd name="T42" fmla="*/ 103 w 111"/>
                <a:gd name="T43" fmla="*/ 3 h 425"/>
                <a:gd name="T44" fmla="*/ 99 w 111"/>
                <a:gd name="T45" fmla="*/ 21 h 425"/>
                <a:gd name="T46" fmla="*/ 84 w 111"/>
                <a:gd name="T47" fmla="*/ 42 h 425"/>
                <a:gd name="T48" fmla="*/ 58 w 111"/>
                <a:gd name="T49" fmla="*/ 52 h 425"/>
                <a:gd name="T50" fmla="*/ 58 w 111"/>
                <a:gd name="T51" fmla="*/ 127 h 425"/>
                <a:gd name="T52" fmla="*/ 61 w 111"/>
                <a:gd name="T53" fmla="*/ 112 h 425"/>
                <a:gd name="T54" fmla="*/ 72 w 111"/>
                <a:gd name="T55" fmla="*/ 94 h 425"/>
                <a:gd name="T56" fmla="*/ 93 w 111"/>
                <a:gd name="T57" fmla="*/ 80 h 425"/>
                <a:gd name="T58" fmla="*/ 111 w 111"/>
                <a:gd name="T59" fmla="*/ 80 h 425"/>
                <a:gd name="T60" fmla="*/ 111 w 111"/>
                <a:gd name="T61" fmla="*/ 91 h 425"/>
                <a:gd name="T62" fmla="*/ 107 w 111"/>
                <a:gd name="T63" fmla="*/ 108 h 425"/>
                <a:gd name="T64" fmla="*/ 91 w 111"/>
                <a:gd name="T65" fmla="*/ 126 h 425"/>
                <a:gd name="T66" fmla="*/ 58 w 111"/>
                <a:gd name="T67" fmla="*/ 135 h 425"/>
                <a:gd name="T68" fmla="*/ 58 w 111"/>
                <a:gd name="T69" fmla="*/ 236 h 425"/>
                <a:gd name="T70" fmla="*/ 61 w 111"/>
                <a:gd name="T71" fmla="*/ 223 h 425"/>
                <a:gd name="T72" fmla="*/ 73 w 111"/>
                <a:gd name="T73" fmla="*/ 208 h 425"/>
                <a:gd name="T74" fmla="*/ 97 w 111"/>
                <a:gd name="T75" fmla="*/ 200 h 425"/>
                <a:gd name="T76" fmla="*/ 99 w 111"/>
                <a:gd name="T77" fmla="*/ 207 h 425"/>
                <a:gd name="T78" fmla="*/ 97 w 111"/>
                <a:gd name="T79" fmla="*/ 220 h 425"/>
                <a:gd name="T80" fmla="*/ 87 w 111"/>
                <a:gd name="T81" fmla="*/ 235 h 425"/>
                <a:gd name="T82" fmla="*/ 58 w 111"/>
                <a:gd name="T83" fmla="*/ 245 h 425"/>
                <a:gd name="T84" fmla="*/ 52 w 111"/>
                <a:gd name="T85"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1" name="Freeform 19"/>
            <p:cNvSpPr>
              <a:spLocks/>
            </p:cNvSpPr>
            <p:nvPr/>
          </p:nvSpPr>
          <p:spPr bwMode="gray">
            <a:xfrm>
              <a:off x="2065" y="361"/>
              <a:ext cx="100" cy="228"/>
            </a:xfrm>
            <a:custGeom>
              <a:avLst/>
              <a:gdLst>
                <a:gd name="T0" fmla="*/ 52 w 100"/>
                <a:gd name="T1" fmla="*/ 176 h 228"/>
                <a:gd name="T2" fmla="*/ 59 w 100"/>
                <a:gd name="T3" fmla="*/ 176 h 228"/>
                <a:gd name="T4" fmla="*/ 74 w 100"/>
                <a:gd name="T5" fmla="*/ 169 h 228"/>
                <a:gd name="T6" fmla="*/ 86 w 100"/>
                <a:gd name="T7" fmla="*/ 154 h 228"/>
                <a:gd name="T8" fmla="*/ 86 w 100"/>
                <a:gd name="T9" fmla="*/ 141 h 228"/>
                <a:gd name="T10" fmla="*/ 74 w 100"/>
                <a:gd name="T11" fmla="*/ 143 h 228"/>
                <a:gd name="T12" fmla="*/ 58 w 100"/>
                <a:gd name="T13" fmla="*/ 158 h 228"/>
                <a:gd name="T14" fmla="*/ 52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2 w 100"/>
                <a:gd name="T29" fmla="*/ 115 h 228"/>
                <a:gd name="T30" fmla="*/ 55 w 100"/>
                <a:gd name="T31" fmla="*/ 48 h 228"/>
                <a:gd name="T32" fmla="*/ 67 w 100"/>
                <a:gd name="T33" fmla="*/ 45 h 228"/>
                <a:gd name="T34" fmla="*/ 85 w 100"/>
                <a:gd name="T35" fmla="*/ 37 h 228"/>
                <a:gd name="T36" fmla="*/ 97 w 100"/>
                <a:gd name="T37" fmla="*/ 17 h 228"/>
                <a:gd name="T38" fmla="*/ 97 w 100"/>
                <a:gd name="T39" fmla="*/ 0 h 228"/>
                <a:gd name="T40" fmla="*/ 83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1 w 100"/>
                <a:gd name="T53" fmla="*/ 3 h 228"/>
                <a:gd name="T54" fmla="*/ 5 w 100"/>
                <a:gd name="T55" fmla="*/ 19 h 228"/>
                <a:gd name="T56" fmla="*/ 19 w 100"/>
                <a:gd name="T57" fmla="*/ 38 h 228"/>
                <a:gd name="T58" fmla="*/ 47 w 100"/>
                <a:gd name="T59" fmla="*/ 48 h 228"/>
                <a:gd name="T60" fmla="*/ 47 w 100"/>
                <a:gd name="T61" fmla="*/ 132 h 228"/>
                <a:gd name="T62" fmla="*/ 42 w 100"/>
                <a:gd name="T63" fmla="*/ 118 h 228"/>
                <a:gd name="T64" fmla="*/ 25 w 100"/>
                <a:gd name="T65" fmla="*/ 103 h 228"/>
                <a:gd name="T66" fmla="*/ 12 w 100"/>
                <a:gd name="T67" fmla="*/ 103 h 228"/>
                <a:gd name="T68" fmla="*/ 16 w 100"/>
                <a:gd name="T69" fmla="*/ 116 h 228"/>
                <a:gd name="T70" fmla="*/ 25 w 100"/>
                <a:gd name="T71" fmla="*/ 132 h 228"/>
                <a:gd name="T72" fmla="*/ 47 w 100"/>
                <a:gd name="T73" fmla="*/ 141 h 228"/>
                <a:gd name="T74" fmla="*/ 52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2" name="Freeform 20"/>
            <p:cNvSpPr>
              <a:spLocks/>
            </p:cNvSpPr>
            <p:nvPr/>
          </p:nvSpPr>
          <p:spPr bwMode="gray">
            <a:xfrm>
              <a:off x="2921" y="361"/>
              <a:ext cx="100" cy="228"/>
            </a:xfrm>
            <a:custGeom>
              <a:avLst/>
              <a:gdLst>
                <a:gd name="T0" fmla="*/ 53 w 100"/>
                <a:gd name="T1" fmla="*/ 176 h 228"/>
                <a:gd name="T2" fmla="*/ 60 w 100"/>
                <a:gd name="T3" fmla="*/ 176 h 228"/>
                <a:gd name="T4" fmla="*/ 74 w 100"/>
                <a:gd name="T5" fmla="*/ 169 h 228"/>
                <a:gd name="T6" fmla="*/ 87 w 100"/>
                <a:gd name="T7" fmla="*/ 154 h 228"/>
                <a:gd name="T8" fmla="*/ 87 w 100"/>
                <a:gd name="T9" fmla="*/ 141 h 228"/>
                <a:gd name="T10" fmla="*/ 74 w 100"/>
                <a:gd name="T11" fmla="*/ 143 h 228"/>
                <a:gd name="T12" fmla="*/ 60 w 100"/>
                <a:gd name="T13" fmla="*/ 158 h 228"/>
                <a:gd name="T14" fmla="*/ 53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3 w 100"/>
                <a:gd name="T29" fmla="*/ 115 h 228"/>
                <a:gd name="T30" fmla="*/ 56 w 100"/>
                <a:gd name="T31" fmla="*/ 48 h 228"/>
                <a:gd name="T32" fmla="*/ 68 w 100"/>
                <a:gd name="T33" fmla="*/ 45 h 228"/>
                <a:gd name="T34" fmla="*/ 85 w 100"/>
                <a:gd name="T35" fmla="*/ 37 h 228"/>
                <a:gd name="T36" fmla="*/ 97 w 100"/>
                <a:gd name="T37" fmla="*/ 17 h 228"/>
                <a:gd name="T38" fmla="*/ 97 w 100"/>
                <a:gd name="T39" fmla="*/ 0 h 228"/>
                <a:gd name="T40" fmla="*/ 84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2 w 100"/>
                <a:gd name="T53" fmla="*/ 3 h 228"/>
                <a:gd name="T54" fmla="*/ 6 w 100"/>
                <a:gd name="T55" fmla="*/ 19 h 228"/>
                <a:gd name="T56" fmla="*/ 19 w 100"/>
                <a:gd name="T57" fmla="*/ 38 h 228"/>
                <a:gd name="T58" fmla="*/ 47 w 100"/>
                <a:gd name="T59" fmla="*/ 48 h 228"/>
                <a:gd name="T60" fmla="*/ 47 w 100"/>
                <a:gd name="T61" fmla="*/ 132 h 228"/>
                <a:gd name="T62" fmla="*/ 42 w 100"/>
                <a:gd name="T63" fmla="*/ 118 h 228"/>
                <a:gd name="T64" fmla="*/ 26 w 100"/>
                <a:gd name="T65" fmla="*/ 103 h 228"/>
                <a:gd name="T66" fmla="*/ 12 w 100"/>
                <a:gd name="T67" fmla="*/ 103 h 228"/>
                <a:gd name="T68" fmla="*/ 16 w 100"/>
                <a:gd name="T69" fmla="*/ 116 h 228"/>
                <a:gd name="T70" fmla="*/ 26 w 100"/>
                <a:gd name="T71" fmla="*/ 132 h 228"/>
                <a:gd name="T72" fmla="*/ 47 w 100"/>
                <a:gd name="T73" fmla="*/ 141 h 228"/>
                <a:gd name="T74" fmla="*/ 53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3" name="Freeform 21"/>
            <p:cNvSpPr>
              <a:spLocks/>
            </p:cNvSpPr>
            <p:nvPr/>
          </p:nvSpPr>
          <p:spPr bwMode="gray">
            <a:xfrm>
              <a:off x="2273" y="187"/>
              <a:ext cx="175" cy="402"/>
            </a:xfrm>
            <a:custGeom>
              <a:avLst/>
              <a:gdLst>
                <a:gd name="T0" fmla="*/ 93 w 175"/>
                <a:gd name="T1" fmla="*/ 309 h 402"/>
                <a:gd name="T2" fmla="*/ 101 w 175"/>
                <a:gd name="T3" fmla="*/ 309 h 402"/>
                <a:gd name="T4" fmla="*/ 118 w 175"/>
                <a:gd name="T5" fmla="*/ 304 h 402"/>
                <a:gd name="T6" fmla="*/ 138 w 175"/>
                <a:gd name="T7" fmla="*/ 292 h 402"/>
                <a:gd name="T8" fmla="*/ 152 w 175"/>
                <a:gd name="T9" fmla="*/ 266 h 402"/>
                <a:gd name="T10" fmla="*/ 152 w 175"/>
                <a:gd name="T11" fmla="*/ 247 h 402"/>
                <a:gd name="T12" fmla="*/ 138 w 175"/>
                <a:gd name="T13" fmla="*/ 250 h 402"/>
                <a:gd name="T14" fmla="*/ 120 w 175"/>
                <a:gd name="T15" fmla="*/ 259 h 402"/>
                <a:gd name="T16" fmla="*/ 99 w 175"/>
                <a:gd name="T17" fmla="*/ 285 h 402"/>
                <a:gd name="T18" fmla="*/ 93 w 175"/>
                <a:gd name="T19" fmla="*/ 207 h 402"/>
                <a:gd name="T20" fmla="*/ 102 w 175"/>
                <a:gd name="T21" fmla="*/ 205 h 402"/>
                <a:gd name="T22" fmla="*/ 122 w 175"/>
                <a:gd name="T23" fmla="*/ 200 h 402"/>
                <a:gd name="T24" fmla="*/ 147 w 175"/>
                <a:gd name="T25" fmla="*/ 185 h 402"/>
                <a:gd name="T26" fmla="*/ 163 w 175"/>
                <a:gd name="T27" fmla="*/ 155 h 402"/>
                <a:gd name="T28" fmla="*/ 163 w 175"/>
                <a:gd name="T29" fmla="*/ 134 h 402"/>
                <a:gd name="T30" fmla="*/ 149 w 175"/>
                <a:gd name="T31" fmla="*/ 135 h 402"/>
                <a:gd name="T32" fmla="*/ 129 w 175"/>
                <a:gd name="T33" fmla="*/ 142 h 402"/>
                <a:gd name="T34" fmla="*/ 107 w 175"/>
                <a:gd name="T35" fmla="*/ 162 h 402"/>
                <a:gd name="T36" fmla="*/ 93 w 175"/>
                <a:gd name="T37" fmla="*/ 201 h 402"/>
                <a:gd name="T38" fmla="*/ 95 w 175"/>
                <a:gd name="T39" fmla="*/ 83 h 402"/>
                <a:gd name="T40" fmla="*/ 110 w 175"/>
                <a:gd name="T41" fmla="*/ 81 h 402"/>
                <a:gd name="T42" fmla="*/ 134 w 175"/>
                <a:gd name="T43" fmla="*/ 73 h 402"/>
                <a:gd name="T44" fmla="*/ 157 w 175"/>
                <a:gd name="T45" fmla="*/ 54 h 402"/>
                <a:gd name="T46" fmla="*/ 174 w 175"/>
                <a:gd name="T47" fmla="*/ 23 h 402"/>
                <a:gd name="T48" fmla="*/ 174 w 175"/>
                <a:gd name="T49" fmla="*/ 0 h 402"/>
                <a:gd name="T50" fmla="*/ 157 w 175"/>
                <a:gd name="T51" fmla="*/ 2 h 402"/>
                <a:gd name="T52" fmla="*/ 133 w 175"/>
                <a:gd name="T53" fmla="*/ 10 h 402"/>
                <a:gd name="T54" fmla="*/ 107 w 175"/>
                <a:gd name="T55" fmla="*/ 33 h 402"/>
                <a:gd name="T56" fmla="*/ 87 w 175"/>
                <a:gd name="T57" fmla="*/ 77 h 402"/>
                <a:gd name="T58" fmla="*/ 85 w 175"/>
                <a:gd name="T59" fmla="*/ 68 h 402"/>
                <a:gd name="T60" fmla="*/ 75 w 175"/>
                <a:gd name="T61" fmla="*/ 46 h 402"/>
                <a:gd name="T62" fmla="*/ 55 w 175"/>
                <a:gd name="T63" fmla="*/ 21 h 402"/>
                <a:gd name="T64" fmla="*/ 22 w 175"/>
                <a:gd name="T65" fmla="*/ 3 h 402"/>
                <a:gd name="T66" fmla="*/ 1 w 175"/>
                <a:gd name="T67" fmla="*/ 3 h 402"/>
                <a:gd name="T68" fmla="*/ 4 w 175"/>
                <a:gd name="T69" fmla="*/ 18 h 402"/>
                <a:gd name="T70" fmla="*/ 12 w 175"/>
                <a:gd name="T71" fmla="*/ 42 h 402"/>
                <a:gd name="T72" fmla="*/ 31 w 175"/>
                <a:gd name="T73" fmla="*/ 65 h 402"/>
                <a:gd name="T74" fmla="*/ 62 w 175"/>
                <a:gd name="T75" fmla="*/ 81 h 402"/>
                <a:gd name="T76" fmla="*/ 82 w 175"/>
                <a:gd name="T77" fmla="*/ 238 h 402"/>
                <a:gd name="T78" fmla="*/ 80 w 175"/>
                <a:gd name="T79" fmla="*/ 228 h 402"/>
                <a:gd name="T80" fmla="*/ 72 w 175"/>
                <a:gd name="T81" fmla="*/ 207 h 402"/>
                <a:gd name="T82" fmla="*/ 55 w 175"/>
                <a:gd name="T83" fmla="*/ 185 h 402"/>
                <a:gd name="T84" fmla="*/ 21 w 175"/>
                <a:gd name="T85" fmla="*/ 176 h 402"/>
                <a:gd name="T86" fmla="*/ 22 w 175"/>
                <a:gd name="T87" fmla="*/ 185 h 402"/>
                <a:gd name="T88" fmla="*/ 28 w 175"/>
                <a:gd name="T89" fmla="*/ 205 h 402"/>
                <a:gd name="T90" fmla="*/ 41 w 175"/>
                <a:gd name="T91" fmla="*/ 230 h 402"/>
                <a:gd name="T92" fmla="*/ 66 w 175"/>
                <a:gd name="T93" fmla="*/ 246 h 402"/>
                <a:gd name="T94" fmla="*/ 82 w 175"/>
                <a:gd name="T9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4" name="Freeform 22"/>
            <p:cNvSpPr>
              <a:spLocks/>
            </p:cNvSpPr>
            <p:nvPr/>
          </p:nvSpPr>
          <p:spPr bwMode="gray">
            <a:xfrm>
              <a:off x="2161" y="216"/>
              <a:ext cx="97" cy="373"/>
            </a:xfrm>
            <a:custGeom>
              <a:avLst/>
              <a:gdLst>
                <a:gd name="T0" fmla="*/ 52 w 97"/>
                <a:gd name="T1" fmla="*/ 237 h 373"/>
                <a:gd name="T2" fmla="*/ 59 w 97"/>
                <a:gd name="T3" fmla="*/ 237 h 373"/>
                <a:gd name="T4" fmla="*/ 74 w 97"/>
                <a:gd name="T5" fmla="*/ 232 h 373"/>
                <a:gd name="T6" fmla="*/ 90 w 97"/>
                <a:gd name="T7" fmla="*/ 218 h 373"/>
                <a:gd name="T8" fmla="*/ 97 w 97"/>
                <a:gd name="T9" fmla="*/ 193 h 373"/>
                <a:gd name="T10" fmla="*/ 89 w 97"/>
                <a:gd name="T11" fmla="*/ 193 h 373"/>
                <a:gd name="T12" fmla="*/ 71 w 97"/>
                <a:gd name="T13" fmla="*/ 197 h 373"/>
                <a:gd name="T14" fmla="*/ 56 w 97"/>
                <a:gd name="T15" fmla="*/ 215 h 373"/>
                <a:gd name="T16" fmla="*/ 52 w 97"/>
                <a:gd name="T17" fmla="*/ 147 h 373"/>
                <a:gd name="T18" fmla="*/ 59 w 97"/>
                <a:gd name="T19" fmla="*/ 147 h 373"/>
                <a:gd name="T20" fmla="*/ 74 w 97"/>
                <a:gd name="T21" fmla="*/ 141 h 373"/>
                <a:gd name="T22" fmla="*/ 90 w 97"/>
                <a:gd name="T23" fmla="*/ 128 h 373"/>
                <a:gd name="T24" fmla="*/ 97 w 97"/>
                <a:gd name="T25" fmla="*/ 102 h 373"/>
                <a:gd name="T26" fmla="*/ 89 w 97"/>
                <a:gd name="T27" fmla="*/ 102 h 373"/>
                <a:gd name="T28" fmla="*/ 71 w 97"/>
                <a:gd name="T29" fmla="*/ 109 h 373"/>
                <a:gd name="T30" fmla="*/ 56 w 97"/>
                <a:gd name="T31" fmla="*/ 126 h 373"/>
                <a:gd name="T32" fmla="*/ 52 w 97"/>
                <a:gd name="T33" fmla="*/ 46 h 373"/>
                <a:gd name="T34" fmla="*/ 51 w 97"/>
                <a:gd name="T35" fmla="*/ 37 h 373"/>
                <a:gd name="T36" fmla="*/ 45 w 97"/>
                <a:gd name="T37" fmla="*/ 23 h 373"/>
                <a:gd name="T38" fmla="*/ 32 w 97"/>
                <a:gd name="T39" fmla="*/ 6 h 373"/>
                <a:gd name="T40" fmla="*/ 6 w 97"/>
                <a:gd name="T41" fmla="*/ 0 h 373"/>
                <a:gd name="T42" fmla="*/ 8 w 97"/>
                <a:gd name="T43" fmla="*/ 9 h 373"/>
                <a:gd name="T44" fmla="*/ 16 w 97"/>
                <a:gd name="T45" fmla="*/ 27 h 373"/>
                <a:gd name="T46" fmla="*/ 33 w 97"/>
                <a:gd name="T47" fmla="*/ 43 h 373"/>
                <a:gd name="T48" fmla="*/ 45 w 97"/>
                <a:gd name="T49" fmla="*/ 113 h 373"/>
                <a:gd name="T50" fmla="*/ 45 w 97"/>
                <a:gd name="T51" fmla="*/ 106 h 373"/>
                <a:gd name="T52" fmla="*/ 40 w 97"/>
                <a:gd name="T53" fmla="*/ 90 h 373"/>
                <a:gd name="T54" fmla="*/ 27 w 97"/>
                <a:gd name="T55" fmla="*/ 75 h 373"/>
                <a:gd name="T56" fmla="*/ 1 w 97"/>
                <a:gd name="T57" fmla="*/ 67 h 373"/>
                <a:gd name="T58" fmla="*/ 0 w 97"/>
                <a:gd name="T59" fmla="*/ 75 h 373"/>
                <a:gd name="T60" fmla="*/ 2 w 97"/>
                <a:gd name="T61" fmla="*/ 91 h 373"/>
                <a:gd name="T62" fmla="*/ 14 w 97"/>
                <a:gd name="T63" fmla="*/ 109 h 373"/>
                <a:gd name="T64" fmla="*/ 45 w 97"/>
                <a:gd name="T65" fmla="*/ 118 h 373"/>
                <a:gd name="T66" fmla="*/ 45 w 97"/>
                <a:gd name="T67" fmla="*/ 207 h 373"/>
                <a:gd name="T68" fmla="*/ 43 w 97"/>
                <a:gd name="T69" fmla="*/ 195 h 373"/>
                <a:gd name="T70" fmla="*/ 33 w 97"/>
                <a:gd name="T71" fmla="*/ 182 h 373"/>
                <a:gd name="T72" fmla="*/ 12 w 97"/>
                <a:gd name="T73" fmla="*/ 175 h 373"/>
                <a:gd name="T74" fmla="*/ 10 w 97"/>
                <a:gd name="T75" fmla="*/ 182 h 373"/>
                <a:gd name="T76" fmla="*/ 13 w 97"/>
                <a:gd name="T77" fmla="*/ 197 h 373"/>
                <a:gd name="T78" fmla="*/ 29 w 97"/>
                <a:gd name="T79" fmla="*/ 211 h 373"/>
                <a:gd name="T80" fmla="*/ 45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3095" name="Freeform 23"/>
            <p:cNvSpPr>
              <a:spLocks/>
            </p:cNvSpPr>
            <p:nvPr/>
          </p:nvSpPr>
          <p:spPr bwMode="gray">
            <a:xfrm>
              <a:off x="2708" y="216"/>
              <a:ext cx="97" cy="373"/>
            </a:xfrm>
            <a:custGeom>
              <a:avLst/>
              <a:gdLst>
                <a:gd name="T0" fmla="*/ 51 w 97"/>
                <a:gd name="T1" fmla="*/ 237 h 373"/>
                <a:gd name="T2" fmla="*/ 60 w 97"/>
                <a:gd name="T3" fmla="*/ 237 h 373"/>
                <a:gd name="T4" fmla="*/ 74 w 97"/>
                <a:gd name="T5" fmla="*/ 232 h 373"/>
                <a:gd name="T6" fmla="*/ 91 w 97"/>
                <a:gd name="T7" fmla="*/ 218 h 373"/>
                <a:gd name="T8" fmla="*/ 97 w 97"/>
                <a:gd name="T9" fmla="*/ 193 h 373"/>
                <a:gd name="T10" fmla="*/ 89 w 97"/>
                <a:gd name="T11" fmla="*/ 193 h 373"/>
                <a:gd name="T12" fmla="*/ 72 w 97"/>
                <a:gd name="T13" fmla="*/ 197 h 373"/>
                <a:gd name="T14" fmla="*/ 55 w 97"/>
                <a:gd name="T15" fmla="*/ 215 h 373"/>
                <a:gd name="T16" fmla="*/ 51 w 97"/>
                <a:gd name="T17" fmla="*/ 147 h 373"/>
                <a:gd name="T18" fmla="*/ 60 w 97"/>
                <a:gd name="T19" fmla="*/ 147 h 373"/>
                <a:gd name="T20" fmla="*/ 74 w 97"/>
                <a:gd name="T21" fmla="*/ 141 h 373"/>
                <a:gd name="T22" fmla="*/ 91 w 97"/>
                <a:gd name="T23" fmla="*/ 128 h 373"/>
                <a:gd name="T24" fmla="*/ 97 w 97"/>
                <a:gd name="T25" fmla="*/ 102 h 373"/>
                <a:gd name="T26" fmla="*/ 89 w 97"/>
                <a:gd name="T27" fmla="*/ 102 h 373"/>
                <a:gd name="T28" fmla="*/ 72 w 97"/>
                <a:gd name="T29" fmla="*/ 109 h 373"/>
                <a:gd name="T30" fmla="*/ 55 w 97"/>
                <a:gd name="T31" fmla="*/ 126 h 373"/>
                <a:gd name="T32" fmla="*/ 51 w 97"/>
                <a:gd name="T33" fmla="*/ 46 h 373"/>
                <a:gd name="T34" fmla="*/ 51 w 97"/>
                <a:gd name="T35" fmla="*/ 37 h 373"/>
                <a:gd name="T36" fmla="*/ 46 w 97"/>
                <a:gd name="T37" fmla="*/ 23 h 373"/>
                <a:gd name="T38" fmla="*/ 33 w 97"/>
                <a:gd name="T39" fmla="*/ 6 h 373"/>
                <a:gd name="T40" fmla="*/ 7 w 97"/>
                <a:gd name="T41" fmla="*/ 0 h 373"/>
                <a:gd name="T42" fmla="*/ 8 w 97"/>
                <a:gd name="T43" fmla="*/ 9 h 373"/>
                <a:gd name="T44" fmla="*/ 16 w 97"/>
                <a:gd name="T45" fmla="*/ 27 h 373"/>
                <a:gd name="T46" fmla="*/ 34 w 97"/>
                <a:gd name="T47" fmla="*/ 43 h 373"/>
                <a:gd name="T48" fmla="*/ 46 w 97"/>
                <a:gd name="T49" fmla="*/ 113 h 373"/>
                <a:gd name="T50" fmla="*/ 46 w 97"/>
                <a:gd name="T51" fmla="*/ 106 h 373"/>
                <a:gd name="T52" fmla="*/ 41 w 97"/>
                <a:gd name="T53" fmla="*/ 90 h 373"/>
                <a:gd name="T54" fmla="*/ 27 w 97"/>
                <a:gd name="T55" fmla="*/ 75 h 373"/>
                <a:gd name="T56" fmla="*/ 0 w 97"/>
                <a:gd name="T57" fmla="*/ 67 h 373"/>
                <a:gd name="T58" fmla="*/ 0 w 97"/>
                <a:gd name="T59" fmla="*/ 75 h 373"/>
                <a:gd name="T60" fmla="*/ 3 w 97"/>
                <a:gd name="T61" fmla="*/ 91 h 373"/>
                <a:gd name="T62" fmla="*/ 15 w 97"/>
                <a:gd name="T63" fmla="*/ 109 h 373"/>
                <a:gd name="T64" fmla="*/ 46 w 97"/>
                <a:gd name="T65" fmla="*/ 118 h 373"/>
                <a:gd name="T66" fmla="*/ 46 w 97"/>
                <a:gd name="T67" fmla="*/ 207 h 373"/>
                <a:gd name="T68" fmla="*/ 43 w 97"/>
                <a:gd name="T69" fmla="*/ 195 h 373"/>
                <a:gd name="T70" fmla="*/ 34 w 97"/>
                <a:gd name="T71" fmla="*/ 182 h 373"/>
                <a:gd name="T72" fmla="*/ 12 w 97"/>
                <a:gd name="T73" fmla="*/ 175 h 373"/>
                <a:gd name="T74" fmla="*/ 11 w 97"/>
                <a:gd name="T75" fmla="*/ 182 h 373"/>
                <a:gd name="T76" fmla="*/ 14 w 97"/>
                <a:gd name="T77" fmla="*/ 197 h 373"/>
                <a:gd name="T78" fmla="*/ 30 w 97"/>
                <a:gd name="T79" fmla="*/ 211 h 373"/>
                <a:gd name="T80" fmla="*/ 46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zh-CN" altLang="en-US"/>
            </a:p>
          </p:txBody>
        </p:sp>
      </p:grpSp>
      <p:sp>
        <p:nvSpPr>
          <p:cNvPr id="3099" name="Freeform 27" descr="Dark upward diagonal"/>
          <p:cNvSpPr>
            <a:spLocks/>
          </p:cNvSpPr>
          <p:nvPr/>
        </p:nvSpPr>
        <p:spPr bwMode="gray">
          <a:xfrm>
            <a:off x="85725" y="76200"/>
            <a:ext cx="8977313" cy="500063"/>
          </a:xfrm>
          <a:custGeom>
            <a:avLst/>
            <a:gdLst>
              <a:gd name="T0" fmla="*/ 0 w 5655"/>
              <a:gd name="T1" fmla="*/ 1 h 315"/>
              <a:gd name="T2" fmla="*/ 5546 w 5655"/>
              <a:gd name="T3" fmla="*/ 0 h 315"/>
              <a:gd name="T4" fmla="*/ 5655 w 5655"/>
              <a:gd name="T5" fmla="*/ 84 h 315"/>
              <a:gd name="T6" fmla="*/ 5649 w 5655"/>
              <a:gd name="T7" fmla="*/ 315 h 315"/>
              <a:gd name="T8" fmla="*/ 1 w 5655"/>
              <a:gd name="T9" fmla="*/ 314 h 315"/>
              <a:gd name="T10" fmla="*/ 0 w 5655"/>
              <a:gd name="T11" fmla="*/ 1 h 315"/>
            </a:gdLst>
            <a:ahLst/>
            <a:cxnLst>
              <a:cxn ang="0">
                <a:pos x="T0" y="T1"/>
              </a:cxn>
              <a:cxn ang="0">
                <a:pos x="T2" y="T3"/>
              </a:cxn>
              <a:cxn ang="0">
                <a:pos x="T4" y="T5"/>
              </a:cxn>
              <a:cxn ang="0">
                <a:pos x="T6" y="T7"/>
              </a:cxn>
              <a:cxn ang="0">
                <a:pos x="T8" y="T9"/>
              </a:cxn>
              <a:cxn ang="0">
                <a:pos x="T10" y="T11"/>
              </a:cxn>
            </a:cxnLst>
            <a:rect l="0" t="0" r="r" b="b"/>
            <a:pathLst>
              <a:path w="5655" h="315">
                <a:moveTo>
                  <a:pt x="0" y="1"/>
                </a:moveTo>
                <a:lnTo>
                  <a:pt x="5546" y="0"/>
                </a:lnTo>
                <a:cubicBezTo>
                  <a:pt x="5652" y="0"/>
                  <a:pt x="5655" y="84"/>
                  <a:pt x="5655" y="84"/>
                </a:cubicBezTo>
                <a:lnTo>
                  <a:pt x="5649" y="315"/>
                </a:lnTo>
                <a:lnTo>
                  <a:pt x="1" y="314"/>
                </a:lnTo>
                <a:lnTo>
                  <a:pt x="0" y="1"/>
                </a:lnTo>
                <a:close/>
              </a:path>
            </a:pathLst>
          </a:custGeom>
          <a:pattFill prst="dkUpDiag">
            <a:fgClr>
              <a:schemeClr val="bg1">
                <a:alpha val="77000"/>
              </a:schemeClr>
            </a:fgClr>
            <a:bgClr>
              <a:schemeClr val="tx1">
                <a:alpha val="77000"/>
              </a:schemeClr>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0" name="Rectangle 28"/>
          <p:cNvSpPr>
            <a:spLocks noChangeArrowheads="1"/>
          </p:cNvSpPr>
          <p:nvPr/>
        </p:nvSpPr>
        <p:spPr bwMode="gray">
          <a:xfrm>
            <a:off x="114300" y="6610350"/>
            <a:ext cx="8931275" cy="1635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46" name="Group 74"/>
          <p:cNvGrpSpPr>
            <a:grpSpLocks/>
          </p:cNvGrpSpPr>
          <p:nvPr/>
        </p:nvGrpSpPr>
        <p:grpSpPr bwMode="auto">
          <a:xfrm>
            <a:off x="85725" y="854075"/>
            <a:ext cx="8982075" cy="1131888"/>
            <a:chOff x="54" y="538"/>
            <a:chExt cx="5658" cy="713"/>
          </a:xfrm>
        </p:grpSpPr>
        <p:sp>
          <p:nvSpPr>
            <p:cNvPr id="3102" name="Freeform 30"/>
            <p:cNvSpPr>
              <a:spLocks/>
            </p:cNvSpPr>
            <p:nvPr userDrawn="1"/>
          </p:nvSpPr>
          <p:spPr bwMode="gray">
            <a:xfrm>
              <a:off x="54" y="736"/>
              <a:ext cx="5658" cy="515"/>
            </a:xfrm>
            <a:custGeom>
              <a:avLst/>
              <a:gdLst>
                <a:gd name="T0" fmla="*/ 0 w 5446"/>
                <a:gd name="T1" fmla="*/ 0 h 590"/>
                <a:gd name="T2" fmla="*/ 5446 w 5446"/>
                <a:gd name="T3" fmla="*/ 0 h 590"/>
                <a:gd name="T4" fmla="*/ 5446 w 5446"/>
                <a:gd name="T5" fmla="*/ 312 h 590"/>
                <a:gd name="T6" fmla="*/ 5446 w 5446"/>
                <a:gd name="T7" fmla="*/ 451 h 590"/>
                <a:gd name="T8" fmla="*/ 1512 w 5446"/>
                <a:gd name="T9" fmla="*/ 443 h 590"/>
                <a:gd name="T10" fmla="*/ 1288 w 5446"/>
                <a:gd name="T11" fmla="*/ 584 h 590"/>
                <a:gd name="T12" fmla="*/ 0 w 5446"/>
                <a:gd name="T13" fmla="*/ 590 h 590"/>
                <a:gd name="T14" fmla="*/ 0 w 5446"/>
                <a:gd name="T15" fmla="*/ 0 h 5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46" h="590">
                  <a:moveTo>
                    <a:pt x="0" y="0"/>
                  </a:moveTo>
                  <a:lnTo>
                    <a:pt x="5446" y="0"/>
                  </a:lnTo>
                  <a:lnTo>
                    <a:pt x="5446" y="312"/>
                  </a:lnTo>
                  <a:lnTo>
                    <a:pt x="5446" y="451"/>
                  </a:lnTo>
                  <a:cubicBezTo>
                    <a:pt x="4790" y="473"/>
                    <a:pt x="2205" y="421"/>
                    <a:pt x="1512" y="443"/>
                  </a:cubicBezTo>
                  <a:lnTo>
                    <a:pt x="1288" y="584"/>
                  </a:lnTo>
                  <a:lnTo>
                    <a:pt x="0" y="590"/>
                  </a:lnTo>
                  <a:lnTo>
                    <a:pt x="0" y="0"/>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3" name="Freeform 31"/>
            <p:cNvSpPr>
              <a:spLocks/>
            </p:cNvSpPr>
            <p:nvPr userDrawn="1"/>
          </p:nvSpPr>
          <p:spPr bwMode="gray">
            <a:xfrm>
              <a:off x="54" y="538"/>
              <a:ext cx="5658" cy="655"/>
            </a:xfrm>
            <a:custGeom>
              <a:avLst/>
              <a:gdLst>
                <a:gd name="T0" fmla="*/ 1 w 5658"/>
                <a:gd name="T1" fmla="*/ 0 h 655"/>
                <a:gd name="T2" fmla="*/ 5657 w 5658"/>
                <a:gd name="T3" fmla="*/ 0 h 655"/>
                <a:gd name="T4" fmla="*/ 5658 w 5658"/>
                <a:gd name="T5" fmla="*/ 534 h 655"/>
                <a:gd name="T6" fmla="*/ 1553 w 5658"/>
                <a:gd name="T7" fmla="*/ 528 h 655"/>
                <a:gd name="T8" fmla="*/ 1317 w 5658"/>
                <a:gd name="T9" fmla="*/ 651 h 655"/>
                <a:gd name="T10" fmla="*/ 0 w 5658"/>
                <a:gd name="T11" fmla="*/ 655 h 655"/>
                <a:gd name="T12" fmla="*/ 1 w 5658"/>
                <a:gd name="T13" fmla="*/ 0 h 655"/>
              </a:gdLst>
              <a:ahLst/>
              <a:cxnLst>
                <a:cxn ang="0">
                  <a:pos x="T0" y="T1"/>
                </a:cxn>
                <a:cxn ang="0">
                  <a:pos x="T2" y="T3"/>
                </a:cxn>
                <a:cxn ang="0">
                  <a:pos x="T4" y="T5"/>
                </a:cxn>
                <a:cxn ang="0">
                  <a:pos x="T6" y="T7"/>
                </a:cxn>
                <a:cxn ang="0">
                  <a:pos x="T8" y="T9"/>
                </a:cxn>
                <a:cxn ang="0">
                  <a:pos x="T10" y="T11"/>
                </a:cxn>
                <a:cxn ang="0">
                  <a:pos x="T12" y="T13"/>
                </a:cxn>
              </a:cxnLst>
              <a:rect l="0" t="0" r="r" b="b"/>
              <a:pathLst>
                <a:path w="5658" h="655">
                  <a:moveTo>
                    <a:pt x="1" y="0"/>
                  </a:moveTo>
                  <a:lnTo>
                    <a:pt x="5657" y="0"/>
                  </a:lnTo>
                  <a:lnTo>
                    <a:pt x="5658" y="534"/>
                  </a:lnTo>
                  <a:lnTo>
                    <a:pt x="1553" y="528"/>
                  </a:lnTo>
                  <a:lnTo>
                    <a:pt x="1317" y="651"/>
                  </a:lnTo>
                  <a:lnTo>
                    <a:pt x="0" y="655"/>
                  </a:lnTo>
                  <a:lnTo>
                    <a:pt x="1"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4" name="Freeform 32"/>
            <p:cNvSpPr>
              <a:spLocks/>
            </p:cNvSpPr>
            <p:nvPr userDrawn="1"/>
          </p:nvSpPr>
          <p:spPr bwMode="gray">
            <a:xfrm>
              <a:off x="54" y="1062"/>
              <a:ext cx="1496" cy="98"/>
            </a:xfrm>
            <a:custGeom>
              <a:avLst/>
              <a:gdLst>
                <a:gd name="T0" fmla="*/ 1440 w 1440"/>
                <a:gd name="T1" fmla="*/ 1 h 112"/>
                <a:gd name="T2" fmla="*/ 1261 w 1440"/>
                <a:gd name="T3" fmla="*/ 112 h 112"/>
                <a:gd name="T4" fmla="*/ 0 w 1440"/>
                <a:gd name="T5" fmla="*/ 110 h 112"/>
                <a:gd name="T6" fmla="*/ 0 w 1440"/>
                <a:gd name="T7" fmla="*/ 49 h 112"/>
                <a:gd name="T8" fmla="*/ 1069 w 1440"/>
                <a:gd name="T9" fmla="*/ 50 h 112"/>
                <a:gd name="T10" fmla="*/ 1142 w 1440"/>
                <a:gd name="T11" fmla="*/ 0 h 112"/>
                <a:gd name="T12" fmla="*/ 1440 w 1440"/>
                <a:gd name="T13" fmla="*/ 1 h 112"/>
              </a:gdLst>
              <a:ahLst/>
              <a:cxnLst>
                <a:cxn ang="0">
                  <a:pos x="T0" y="T1"/>
                </a:cxn>
                <a:cxn ang="0">
                  <a:pos x="T2" y="T3"/>
                </a:cxn>
                <a:cxn ang="0">
                  <a:pos x="T4" y="T5"/>
                </a:cxn>
                <a:cxn ang="0">
                  <a:pos x="T6" y="T7"/>
                </a:cxn>
                <a:cxn ang="0">
                  <a:pos x="T8" y="T9"/>
                </a:cxn>
                <a:cxn ang="0">
                  <a:pos x="T10" y="T11"/>
                </a:cxn>
                <a:cxn ang="0">
                  <a:pos x="T12" y="T13"/>
                </a:cxn>
              </a:cxnLst>
              <a:rect l="0" t="0" r="r" b="b"/>
              <a:pathLst>
                <a:path w="1440" h="112">
                  <a:moveTo>
                    <a:pt x="1440" y="1"/>
                  </a:moveTo>
                  <a:lnTo>
                    <a:pt x="1261" y="112"/>
                  </a:lnTo>
                  <a:lnTo>
                    <a:pt x="0" y="110"/>
                  </a:lnTo>
                  <a:lnTo>
                    <a:pt x="0" y="49"/>
                  </a:lnTo>
                  <a:lnTo>
                    <a:pt x="1069" y="50"/>
                  </a:lnTo>
                  <a:lnTo>
                    <a:pt x="1142" y="0"/>
                  </a:lnTo>
                  <a:lnTo>
                    <a:pt x="1440" y="1"/>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05" name="Rectangle 33"/>
          <p:cNvSpPr>
            <a:spLocks noChangeArrowheads="1"/>
          </p:cNvSpPr>
          <p:nvPr/>
        </p:nvSpPr>
        <p:spPr bwMode="gray">
          <a:xfrm>
            <a:off x="85725" y="609600"/>
            <a:ext cx="8982075" cy="185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Rectangle 38" descr="1"/>
          <p:cNvSpPr>
            <a:spLocks noChangeArrowheads="1"/>
          </p:cNvSpPr>
          <p:nvPr/>
        </p:nvSpPr>
        <p:spPr bwMode="gray">
          <a:xfrm>
            <a:off x="4067175" y="4497388"/>
            <a:ext cx="741363" cy="742950"/>
          </a:xfrm>
          <a:prstGeom prst="rect">
            <a:avLst/>
          </a:pr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2" name="Rectangle 40" descr="7"/>
          <p:cNvSpPr>
            <a:spLocks noChangeArrowheads="1"/>
          </p:cNvSpPr>
          <p:nvPr/>
        </p:nvSpPr>
        <p:spPr bwMode="gray">
          <a:xfrm>
            <a:off x="3275013" y="5314950"/>
            <a:ext cx="742950" cy="742950"/>
          </a:xfrm>
          <a:prstGeom prst="rect">
            <a:avLst/>
          </a:pr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4" name="Rectangle 42"/>
          <p:cNvSpPr>
            <a:spLocks noChangeArrowheads="1"/>
          </p:cNvSpPr>
          <p:nvPr/>
        </p:nvSpPr>
        <p:spPr bwMode="gray">
          <a:xfrm>
            <a:off x="3282950" y="4510088"/>
            <a:ext cx="741363" cy="744537"/>
          </a:xfrm>
          <a:prstGeom prst="rect">
            <a:avLst/>
          </a:prstGeom>
          <a:solidFill>
            <a:srgbClr val="D7D7D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9" name="Rectangle 37" descr="6"/>
          <p:cNvSpPr>
            <a:spLocks noChangeArrowheads="1"/>
          </p:cNvSpPr>
          <p:nvPr/>
        </p:nvSpPr>
        <p:spPr bwMode="gray">
          <a:xfrm>
            <a:off x="1703388" y="5314950"/>
            <a:ext cx="742950" cy="742950"/>
          </a:xfrm>
          <a:prstGeom prst="rect">
            <a:avLst/>
          </a:prstGeom>
          <a:blipFill dpi="0" rotWithShape="1">
            <a:blip r:embed="rId6"/>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 name="Rectangle 3"/>
          <p:cNvSpPr>
            <a:spLocks noGrp="1" noChangeArrowheads="1"/>
          </p:cNvSpPr>
          <p:nvPr>
            <p:ph type="subTitle" idx="1"/>
          </p:nvPr>
        </p:nvSpPr>
        <p:spPr>
          <a:xfrm>
            <a:off x="4114800" y="6196013"/>
            <a:ext cx="4811713" cy="403225"/>
          </a:xfrm>
        </p:spPr>
        <p:txBody>
          <a:bodyPr/>
          <a:lstStyle>
            <a:lvl1pPr marL="0" indent="0" algn="r">
              <a:buFontTx/>
              <a:buNone/>
              <a:defRPr sz="1600" i="1">
                <a:solidFill>
                  <a:srgbClr val="FFFFFF"/>
                </a:solidFill>
                <a:latin typeface="Times New Roman" pitchFamily="18" charset="0"/>
              </a:defRPr>
            </a:lvl1pPr>
          </a:lstStyle>
          <a:p>
            <a:pPr lvl="0"/>
            <a:r>
              <a:rPr lang="zh-CN" altLang="en-US" noProof="0" smtClean="0"/>
              <a:t>单击此处编辑母版副标题样式</a:t>
            </a:r>
            <a:endParaRPr lang="en-US" altLang="zh-CN" noProof="0" smtClean="0"/>
          </a:p>
        </p:txBody>
      </p:sp>
      <p:sp>
        <p:nvSpPr>
          <p:cNvPr id="3076" name="Rectangle 4"/>
          <p:cNvSpPr>
            <a:spLocks noGrp="1" noChangeArrowheads="1"/>
          </p:cNvSpPr>
          <p:nvPr>
            <p:ph type="dt" sz="half" idx="2"/>
          </p:nvPr>
        </p:nvSpPr>
        <p:spPr>
          <a:xfrm>
            <a:off x="231775" y="6445250"/>
            <a:ext cx="2205038" cy="317500"/>
          </a:xfrm>
        </p:spPr>
        <p:txBody>
          <a:bodyPr/>
          <a:lstStyle>
            <a:lvl1pPr>
              <a:defRPr/>
            </a:lvl1pPr>
          </a:lstStyle>
          <a:p>
            <a:endParaRPr lang="en-US" altLang="zh-CN"/>
          </a:p>
        </p:txBody>
      </p:sp>
      <p:sp>
        <p:nvSpPr>
          <p:cNvPr id="3077" name="Rectangle 5"/>
          <p:cNvSpPr>
            <a:spLocks noGrp="1" noChangeArrowheads="1"/>
          </p:cNvSpPr>
          <p:nvPr>
            <p:ph type="ftr" sz="quarter" idx="3"/>
          </p:nvPr>
        </p:nvSpPr>
        <p:spPr>
          <a:xfrm>
            <a:off x="2574925" y="6445250"/>
            <a:ext cx="2990850" cy="317500"/>
          </a:xfrm>
        </p:spPr>
        <p:txBody>
          <a:bodyPr/>
          <a:lstStyle>
            <a:lvl1pPr>
              <a:defRPr/>
            </a:lvl1pPr>
          </a:lstStyle>
          <a:p>
            <a:endParaRPr lang="en-US" altLang="zh-CN"/>
          </a:p>
        </p:txBody>
      </p:sp>
      <p:sp>
        <p:nvSpPr>
          <p:cNvPr id="3078" name="Rectangle 6"/>
          <p:cNvSpPr>
            <a:spLocks noGrp="1" noChangeArrowheads="1"/>
          </p:cNvSpPr>
          <p:nvPr>
            <p:ph type="sldNum" sz="quarter" idx="4"/>
          </p:nvPr>
        </p:nvSpPr>
        <p:spPr>
          <a:xfrm>
            <a:off x="5700713" y="6445250"/>
            <a:ext cx="2205037" cy="317500"/>
          </a:xfrm>
        </p:spPr>
        <p:txBody>
          <a:bodyPr/>
          <a:lstStyle>
            <a:lvl1pPr>
              <a:defRPr/>
            </a:lvl1pPr>
          </a:lstStyle>
          <a:p>
            <a:fld id="{AE26F59C-3411-46F5-BBE5-F5D15850953D}" type="slidenum">
              <a:rPr lang="en-US" altLang="zh-CN"/>
              <a:pPr/>
              <a:t>‹#›</a:t>
            </a:fld>
            <a:endParaRPr lang="en-US" altLang="zh-CN"/>
          </a:p>
        </p:txBody>
      </p:sp>
      <p:sp>
        <p:nvSpPr>
          <p:cNvPr id="3121" name="Rectangle 49"/>
          <p:cNvSpPr>
            <a:spLocks noChangeArrowheads="1"/>
          </p:cNvSpPr>
          <p:nvPr/>
        </p:nvSpPr>
        <p:spPr bwMode="gray">
          <a:xfrm>
            <a:off x="1703388" y="4511675"/>
            <a:ext cx="742950" cy="742950"/>
          </a:xfrm>
          <a:prstGeom prst="rect">
            <a:avLst/>
          </a:prstGeom>
          <a:solidFill>
            <a:schemeClr val="accent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2" name="Rectangle 50"/>
          <p:cNvSpPr>
            <a:spLocks noChangeArrowheads="1"/>
          </p:cNvSpPr>
          <p:nvPr/>
        </p:nvSpPr>
        <p:spPr bwMode="gray">
          <a:xfrm>
            <a:off x="128588" y="4511675"/>
            <a:ext cx="741362" cy="742950"/>
          </a:xfrm>
          <a:prstGeom prst="rect">
            <a:avLst/>
          </a:prstGeom>
          <a:solidFill>
            <a:schemeClr val="bg1">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24" name="Rectangle 52"/>
          <p:cNvSpPr>
            <a:spLocks noChangeArrowheads="1"/>
          </p:cNvSpPr>
          <p:nvPr/>
        </p:nvSpPr>
        <p:spPr bwMode="gray">
          <a:xfrm>
            <a:off x="2492375" y="5314950"/>
            <a:ext cx="742950" cy="7429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115" name="Picture 43" descr="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30175" y="2911475"/>
            <a:ext cx="1347788" cy="1531938"/>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p:cNvSpPr>
            <a:spLocks noGrp="1" noChangeArrowheads="1"/>
          </p:cNvSpPr>
          <p:nvPr>
            <p:ph type="ctrTitle"/>
          </p:nvPr>
        </p:nvSpPr>
        <p:spPr>
          <a:xfrm>
            <a:off x="2819400" y="2819400"/>
            <a:ext cx="6019800" cy="1470025"/>
          </a:xfrm>
        </p:spPr>
        <p:txBody>
          <a:bodyPr/>
          <a:lstStyle>
            <a:lvl1pPr algn="r">
              <a:defRPr sz="4800">
                <a:solidFill>
                  <a:srgbClr val="000000"/>
                </a:solidFill>
              </a:defRPr>
            </a:lvl1pPr>
          </a:lstStyle>
          <a:p>
            <a:pPr lvl="0"/>
            <a:r>
              <a:rPr lang="zh-CN" altLang="en-US" noProof="0" smtClean="0"/>
              <a:t>单击此处编辑母版标题样式</a:t>
            </a:r>
            <a:endParaRPr lang="en-US" altLang="zh-CN" noProof="0" smtClean="0"/>
          </a:p>
        </p:txBody>
      </p:sp>
      <p:sp>
        <p:nvSpPr>
          <p:cNvPr id="3142" name="Rectangle 70" descr="2"/>
          <p:cNvSpPr>
            <a:spLocks noChangeArrowheads="1"/>
          </p:cNvSpPr>
          <p:nvPr/>
        </p:nvSpPr>
        <p:spPr bwMode="gray">
          <a:xfrm>
            <a:off x="1701800" y="3705225"/>
            <a:ext cx="744538" cy="742950"/>
          </a:xfrm>
          <a:prstGeom prst="rect">
            <a:avLst/>
          </a:prstGeom>
          <a:blipFill dpi="0" rotWithShape="1">
            <a:blip r:embed="rId8"/>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099"/>
                                        </p:tgtEl>
                                        <p:attrNameLst>
                                          <p:attrName>style.visibility</p:attrName>
                                        </p:attrNameLst>
                                      </p:cBhvr>
                                      <p:to>
                                        <p:strVal val="visible"/>
                                      </p:to>
                                    </p:set>
                                    <p:anim calcmode="lin" valueType="num">
                                      <p:cBhvr>
                                        <p:cTn id="7" dur="1000" fill="hold"/>
                                        <p:tgtEl>
                                          <p:spTgt spid="3099"/>
                                        </p:tgtEl>
                                        <p:attrNameLst>
                                          <p:attrName>ppt_x</p:attrName>
                                        </p:attrNameLst>
                                      </p:cBhvr>
                                      <p:tavLst>
                                        <p:tav tm="0">
                                          <p:val>
                                            <p:strVal val="#ppt_x-.2"/>
                                          </p:val>
                                        </p:tav>
                                        <p:tav tm="100000">
                                          <p:val>
                                            <p:strVal val="#ppt_x"/>
                                          </p:val>
                                        </p:tav>
                                      </p:tavLst>
                                    </p:anim>
                                    <p:anim calcmode="lin" valueType="num">
                                      <p:cBhvr>
                                        <p:cTn id="8" dur="1000" fill="hold"/>
                                        <p:tgtEl>
                                          <p:spTgt spid="30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99"/>
                                        </p:tgtEl>
                                      </p:cBhvr>
                                    </p:animEffect>
                                  </p:childTnLst>
                                </p:cTn>
                              </p:par>
                            </p:childTnLst>
                          </p:cTn>
                        </p:par>
                        <p:par>
                          <p:cTn id="10" fill="hold" nodeType="afterGroup">
                            <p:stCondLst>
                              <p:cond delay="1000"/>
                            </p:stCondLst>
                            <p:childTnLst>
                              <p:par>
                                <p:cTn id="11" presetID="22" presetClass="entr" presetSubtype="2" fill="hold" grpId="0" nodeType="afterEffect">
                                  <p:stCondLst>
                                    <p:cond delay="0"/>
                                  </p:stCondLst>
                                  <p:childTnLst>
                                    <p:set>
                                      <p:cBhvr>
                                        <p:cTn id="12" dur="1" fill="hold">
                                          <p:stCondLst>
                                            <p:cond delay="0"/>
                                          </p:stCondLst>
                                        </p:cTn>
                                        <p:tgtEl>
                                          <p:spTgt spid="3105"/>
                                        </p:tgtEl>
                                        <p:attrNameLst>
                                          <p:attrName>style.visibility</p:attrName>
                                        </p:attrNameLst>
                                      </p:cBhvr>
                                      <p:to>
                                        <p:strVal val="visible"/>
                                      </p:to>
                                    </p:set>
                                    <p:animEffect transition="in" filter="wipe(right)">
                                      <p:cBhvr>
                                        <p:cTn id="13" dur="500"/>
                                        <p:tgtEl>
                                          <p:spTgt spid="3105"/>
                                        </p:tgtEl>
                                      </p:cBhvr>
                                    </p:animEffect>
                                  </p:childTnLst>
                                </p:cTn>
                              </p:par>
                              <p:par>
                                <p:cTn id="14" presetID="22" presetClass="entr" presetSubtype="8" fill="hold" nodeType="withEffect">
                                  <p:stCondLst>
                                    <p:cond delay="0"/>
                                  </p:stCondLst>
                                  <p:childTnLst>
                                    <p:set>
                                      <p:cBhvr>
                                        <p:cTn id="15" dur="1" fill="hold">
                                          <p:stCondLst>
                                            <p:cond delay="0"/>
                                          </p:stCondLst>
                                        </p:cTn>
                                        <p:tgtEl>
                                          <p:spTgt spid="3146"/>
                                        </p:tgtEl>
                                        <p:attrNameLst>
                                          <p:attrName>style.visibility</p:attrName>
                                        </p:attrNameLst>
                                      </p:cBhvr>
                                      <p:to>
                                        <p:strVal val="visible"/>
                                      </p:to>
                                    </p:set>
                                    <p:animEffect transition="in" filter="wipe(left)">
                                      <p:cBhvr>
                                        <p:cTn id="16" dur="500"/>
                                        <p:tgtEl>
                                          <p:spTgt spid="314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00"/>
                                        </p:tgtEl>
                                        <p:attrNameLst>
                                          <p:attrName>style.visibility</p:attrName>
                                        </p:attrNameLst>
                                      </p:cBhvr>
                                      <p:to>
                                        <p:strVal val="visible"/>
                                      </p:to>
                                    </p:set>
                                    <p:animEffect transition="in" filter="wipe(left)">
                                      <p:cBhvr>
                                        <p:cTn id="19" dur="1000"/>
                                        <p:tgtEl>
                                          <p:spTgt spid="3100"/>
                                        </p:tgtEl>
                                      </p:cBhvr>
                                    </p:animEffect>
                                  </p:childTnLst>
                                </p:cTn>
                              </p:par>
                              <p:par>
                                <p:cTn id="20" presetID="22" presetClass="entr" presetSubtype="2" fill="hold" nodeType="withEffect">
                                  <p:stCondLst>
                                    <p:cond delay="0"/>
                                  </p:stCondLst>
                                  <p:childTnLst>
                                    <p:set>
                                      <p:cBhvr>
                                        <p:cTn id="21" dur="1" fill="hold">
                                          <p:stCondLst>
                                            <p:cond delay="0"/>
                                          </p:stCondLst>
                                        </p:cTn>
                                        <p:tgtEl>
                                          <p:spTgt spid="3147"/>
                                        </p:tgtEl>
                                        <p:attrNameLst>
                                          <p:attrName>style.visibility</p:attrName>
                                        </p:attrNameLst>
                                      </p:cBhvr>
                                      <p:to>
                                        <p:strVal val="visible"/>
                                      </p:to>
                                    </p:set>
                                    <p:animEffect transition="in" filter="wipe(right)">
                                      <p:cBhvr>
                                        <p:cTn id="22" dur="500"/>
                                        <p:tgtEl>
                                          <p:spTgt spid="3147"/>
                                        </p:tgtEl>
                                      </p:cBhvr>
                                    </p:animEffect>
                                  </p:childTnLst>
                                </p:cTn>
                              </p:par>
                            </p:childTnLst>
                          </p:cTn>
                        </p:par>
                        <p:par>
                          <p:cTn id="23" fill="hold" nodeType="afterGroup">
                            <p:stCondLst>
                              <p:cond delay="2000"/>
                            </p:stCondLst>
                            <p:childTnLst>
                              <p:par>
                                <p:cTn id="24" presetID="29" presetClass="entr" presetSubtype="0" fill="hold" grpId="0" nodeType="afterEffect">
                                  <p:stCondLst>
                                    <p:cond delay="0"/>
                                  </p:stCondLst>
                                  <p:childTnLst>
                                    <p:set>
                                      <p:cBhvr>
                                        <p:cTn id="25" dur="1" fill="hold">
                                          <p:stCondLst>
                                            <p:cond delay="0"/>
                                          </p:stCondLst>
                                        </p:cTn>
                                        <p:tgtEl>
                                          <p:spTgt spid="3074"/>
                                        </p:tgtEl>
                                        <p:attrNameLst>
                                          <p:attrName>style.visibility</p:attrName>
                                        </p:attrNameLst>
                                      </p:cBhvr>
                                      <p:to>
                                        <p:strVal val="visible"/>
                                      </p:to>
                                    </p:set>
                                    <p:anim calcmode="lin" valueType="num">
                                      <p:cBhvr>
                                        <p:cTn id="26" dur="500" fill="hold"/>
                                        <p:tgtEl>
                                          <p:spTgt spid="3074"/>
                                        </p:tgtEl>
                                        <p:attrNameLst>
                                          <p:attrName>ppt_x</p:attrName>
                                        </p:attrNameLst>
                                      </p:cBhvr>
                                      <p:tavLst>
                                        <p:tav tm="0">
                                          <p:val>
                                            <p:strVal val="#ppt_x-.2"/>
                                          </p:val>
                                        </p:tav>
                                        <p:tav tm="100000">
                                          <p:val>
                                            <p:strVal val="#ppt_x"/>
                                          </p:val>
                                        </p:tav>
                                      </p:tavLst>
                                    </p:anim>
                                    <p:anim calcmode="lin" valueType="num">
                                      <p:cBhvr>
                                        <p:cTn id="27" dur="5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28" dur="500"/>
                                        <p:tgtEl>
                                          <p:spTgt spid="3074"/>
                                        </p:tgtEl>
                                      </p:cBhvr>
                                    </p:animEffect>
                                  </p:childTnLst>
                                </p:cTn>
                              </p:par>
                            </p:childTnLst>
                          </p:cTn>
                        </p:par>
                        <p:par>
                          <p:cTn id="29" fill="hold" nodeType="afterGroup">
                            <p:stCondLst>
                              <p:cond delay="2500"/>
                            </p:stCondLst>
                            <p:childTnLst>
                              <p:par>
                                <p:cTn id="30" presetID="22" presetClass="entr" presetSubtype="1" fill="hold" nodeType="after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wipe(up)">
                                      <p:cBhvr>
                                        <p:cTn id="32" dur="500"/>
                                        <p:tgtEl>
                                          <p:spTgt spid="3079"/>
                                        </p:tgtEl>
                                      </p:cBhvr>
                                    </p:animEffect>
                                  </p:childTnLst>
                                </p:cTn>
                              </p:par>
                            </p:childTnLst>
                          </p:cTn>
                        </p:par>
                        <p:par>
                          <p:cTn id="33" fill="hold" nodeType="afterGroup">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3142"/>
                                        </p:tgtEl>
                                        <p:attrNameLst>
                                          <p:attrName>style.visibility</p:attrName>
                                        </p:attrNameLst>
                                      </p:cBhvr>
                                      <p:to>
                                        <p:strVal val="visible"/>
                                      </p:to>
                                    </p:set>
                                    <p:animEffect transition="in" filter="fade">
                                      <p:cBhvr>
                                        <p:cTn id="36" dur="1000"/>
                                        <p:tgtEl>
                                          <p:spTgt spid="3142"/>
                                        </p:tgtEl>
                                      </p:cBhvr>
                                    </p:animEffect>
                                  </p:childTnLst>
                                </p:cTn>
                              </p:par>
                            </p:childTnLst>
                          </p:cTn>
                        </p:par>
                        <p:par>
                          <p:cTn id="37" fill="hold" nodeType="afterGroup">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3116"/>
                                        </p:tgtEl>
                                        <p:attrNameLst>
                                          <p:attrName>style.visibility</p:attrName>
                                        </p:attrNameLst>
                                      </p:cBhvr>
                                      <p:to>
                                        <p:strVal val="visible"/>
                                      </p:to>
                                    </p:set>
                                    <p:animEffect transition="in" filter="fade">
                                      <p:cBhvr>
                                        <p:cTn id="40" dur="1000"/>
                                        <p:tgtEl>
                                          <p:spTgt spid="3116"/>
                                        </p:tgtEl>
                                      </p:cBhvr>
                                    </p:animEffect>
                                  </p:childTnLst>
                                </p:cTn>
                              </p:par>
                            </p:childTnLst>
                          </p:cTn>
                        </p:par>
                        <p:par>
                          <p:cTn id="41" fill="hold" nodeType="afterGroup">
                            <p:stCondLst>
                              <p:cond delay="5000"/>
                            </p:stCondLst>
                            <p:childTnLst>
                              <p:par>
                                <p:cTn id="42" presetID="10" presetClass="exit" presetSubtype="0" fill="hold" grpId="0" nodeType="afterEffect">
                                  <p:stCondLst>
                                    <p:cond delay="0"/>
                                  </p:stCondLst>
                                  <p:childTnLst>
                                    <p:animEffect transition="out" filter="fade">
                                      <p:cBhvr>
                                        <p:cTn id="43" dur="1000"/>
                                        <p:tgtEl>
                                          <p:spTgt spid="3128"/>
                                        </p:tgtEl>
                                      </p:cBhvr>
                                    </p:animEffect>
                                    <p:set>
                                      <p:cBhvr>
                                        <p:cTn id="44" dur="1" fill="hold">
                                          <p:stCondLst>
                                            <p:cond delay="999"/>
                                          </p:stCondLst>
                                        </p:cTn>
                                        <p:tgtEl>
                                          <p:spTgt spid="3128"/>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109"/>
                                        </p:tgtEl>
                                        <p:attrNameLst>
                                          <p:attrName>style.visibility</p:attrName>
                                        </p:attrNameLst>
                                      </p:cBhvr>
                                      <p:to>
                                        <p:strVal val="visible"/>
                                      </p:to>
                                    </p:set>
                                    <p:animEffect transition="in" filter="fade">
                                      <p:cBhvr>
                                        <p:cTn id="47" dur="1000"/>
                                        <p:tgtEl>
                                          <p:spTgt spid="3109"/>
                                        </p:tgtEl>
                                      </p:cBhvr>
                                    </p:animEffect>
                                  </p:childTnLst>
                                </p:cTn>
                              </p:par>
                              <p:par>
                                <p:cTn id="48" presetID="10" presetClass="entr" presetSubtype="0" fill="hold" nodeType="withEffect">
                                  <p:stCondLst>
                                    <p:cond delay="0"/>
                                  </p:stCondLst>
                                  <p:childTnLst>
                                    <p:set>
                                      <p:cBhvr>
                                        <p:cTn id="49" dur="1" fill="hold">
                                          <p:stCondLst>
                                            <p:cond delay="0"/>
                                          </p:stCondLst>
                                        </p:cTn>
                                        <p:tgtEl>
                                          <p:spTgt spid="3115"/>
                                        </p:tgtEl>
                                        <p:attrNameLst>
                                          <p:attrName>style.visibility</p:attrName>
                                        </p:attrNameLst>
                                      </p:cBhvr>
                                      <p:to>
                                        <p:strVal val="visible"/>
                                      </p:to>
                                    </p:set>
                                    <p:animEffect transition="in" filter="fade">
                                      <p:cBhvr>
                                        <p:cTn id="50" dur="1000"/>
                                        <p:tgtEl>
                                          <p:spTgt spid="3115"/>
                                        </p:tgtEl>
                                      </p:cBhvr>
                                    </p:animEffect>
                                  </p:childTnLst>
                                </p:cTn>
                              </p:par>
                            </p:childTnLst>
                          </p:cTn>
                        </p:par>
                        <p:par>
                          <p:cTn id="51" fill="hold" nodeType="afterGroup">
                            <p:stCondLst>
                              <p:cond delay="6000"/>
                            </p:stCondLst>
                            <p:childTnLst>
                              <p:par>
                                <p:cTn id="52" presetID="10" presetClass="exit" presetSubtype="0" fill="hold" grpId="0" nodeType="afterEffect">
                                  <p:stCondLst>
                                    <p:cond delay="0"/>
                                  </p:stCondLst>
                                  <p:childTnLst>
                                    <p:animEffect transition="out" filter="fade">
                                      <p:cBhvr>
                                        <p:cTn id="53" dur="1000"/>
                                        <p:tgtEl>
                                          <p:spTgt spid="3121"/>
                                        </p:tgtEl>
                                      </p:cBhvr>
                                    </p:animEffect>
                                    <p:set>
                                      <p:cBhvr>
                                        <p:cTn id="54" dur="1" fill="hold">
                                          <p:stCondLst>
                                            <p:cond delay="999"/>
                                          </p:stCondLst>
                                        </p:cTn>
                                        <p:tgtEl>
                                          <p:spTgt spid="3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6" grpId="0" animBg="1"/>
      <p:bldP spid="3128" grpId="0" animBg="1"/>
      <p:bldP spid="3099" grpId="0" animBg="1"/>
      <p:bldP spid="3100" grpId="0" animBg="1"/>
      <p:bldP spid="3105" grpId="0" animBg="1"/>
      <p:bldP spid="3109" grpId="0" animBg="1"/>
      <p:bldP spid="3121" grpId="0" animBg="1"/>
      <p:bldP spid="3074" grpId="0"/>
      <p:bldP spid="314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DDB348B-602D-48EA-9324-BEC649946004}" type="slidenum">
              <a:rPr lang="en-US" altLang="zh-CN"/>
              <a:pPr/>
              <a:t>‹#›</a:t>
            </a:fld>
            <a:endParaRPr lang="en-US" altLang="zh-CN"/>
          </a:p>
        </p:txBody>
      </p:sp>
    </p:spTree>
    <p:extLst>
      <p:ext uri="{BB962C8B-B14F-4D97-AF65-F5344CB8AC3E}">
        <p14:creationId xmlns:p14="http://schemas.microsoft.com/office/powerpoint/2010/main" val="3837632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8125"/>
            <a:ext cx="2057400" cy="59340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8125"/>
            <a:ext cx="6019800" cy="59340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0D1F0E6-BDF5-4A2E-8151-29730E6D637C}" type="slidenum">
              <a:rPr lang="en-US" altLang="zh-CN"/>
              <a:pPr/>
              <a:t>‹#›</a:t>
            </a:fld>
            <a:endParaRPr lang="en-US" altLang="zh-CN"/>
          </a:p>
        </p:txBody>
      </p:sp>
    </p:spTree>
    <p:extLst>
      <p:ext uri="{BB962C8B-B14F-4D97-AF65-F5344CB8AC3E}">
        <p14:creationId xmlns:p14="http://schemas.microsoft.com/office/powerpoint/2010/main" val="2834318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38275"/>
            <a:ext cx="4038600" cy="4733925"/>
          </a:xfrm>
        </p:spPr>
        <p:txBody>
          <a:bodyPr/>
          <a:lstStyle>
            <a:lvl3pPr>
              <a:defRPr>
                <a:solidFill>
                  <a:srgbClr val="0070C0"/>
                </a:solidFill>
              </a:defRPr>
            </a:lvl3pPr>
            <a:lvl4pPr>
              <a:defRPr>
                <a:solidFill>
                  <a:srgbClr val="0070C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438275"/>
            <a:ext cx="4038600" cy="47339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48000" y="6311900"/>
            <a:ext cx="1712913" cy="290513"/>
          </a:xfrm>
        </p:spPr>
        <p:txBody>
          <a:bodyPr/>
          <a:lstStyle>
            <a:lvl1pPr>
              <a:defRPr/>
            </a:lvl1pPr>
          </a:lstStyle>
          <a:p>
            <a:endParaRPr lang="en-US" altLang="zh-CN"/>
          </a:p>
        </p:txBody>
      </p:sp>
      <p:sp>
        <p:nvSpPr>
          <p:cNvPr id="6" name="页脚占位符 5"/>
          <p:cNvSpPr>
            <a:spLocks noGrp="1"/>
          </p:cNvSpPr>
          <p:nvPr>
            <p:ph type="ftr" sz="quarter" idx="11"/>
          </p:nvPr>
        </p:nvSpPr>
        <p:spPr>
          <a:xfrm>
            <a:off x="4830763" y="6323013"/>
            <a:ext cx="2311400" cy="290512"/>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116763" y="6323013"/>
            <a:ext cx="1616075" cy="290512"/>
          </a:xfrm>
        </p:spPr>
        <p:txBody>
          <a:bodyPr/>
          <a:lstStyle>
            <a:lvl1pPr>
              <a:defRPr/>
            </a:lvl1pPr>
          </a:lstStyle>
          <a:p>
            <a:fld id="{F3613DB7-EBF6-45A7-9245-B5A04003CBDC}" type="slidenum">
              <a:rPr lang="en-US" altLang="zh-CN"/>
              <a:pPr/>
              <a:t>‹#›</a:t>
            </a:fld>
            <a:endParaRPr lang="en-US" altLang="zh-CN"/>
          </a:p>
        </p:txBody>
      </p:sp>
    </p:spTree>
    <p:extLst>
      <p:ext uri="{BB962C8B-B14F-4D97-AF65-F5344CB8AC3E}">
        <p14:creationId xmlns:p14="http://schemas.microsoft.com/office/powerpoint/2010/main" val="4048891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438275"/>
            <a:ext cx="8229600" cy="473392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3048000" y="6311900"/>
            <a:ext cx="1712913" cy="290513"/>
          </a:xfrm>
        </p:spPr>
        <p:txBody>
          <a:bodyPr/>
          <a:lstStyle>
            <a:lvl1pPr>
              <a:defRPr/>
            </a:lvl1pPr>
          </a:lstStyle>
          <a:p>
            <a:endParaRPr lang="en-US" altLang="zh-CN"/>
          </a:p>
        </p:txBody>
      </p:sp>
      <p:sp>
        <p:nvSpPr>
          <p:cNvPr id="5" name="页脚占位符 4"/>
          <p:cNvSpPr>
            <a:spLocks noGrp="1"/>
          </p:cNvSpPr>
          <p:nvPr>
            <p:ph type="ftr" sz="quarter" idx="11"/>
          </p:nvPr>
        </p:nvSpPr>
        <p:spPr>
          <a:xfrm>
            <a:off x="4830763" y="6323013"/>
            <a:ext cx="2311400" cy="290512"/>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116763" y="6323013"/>
            <a:ext cx="1616075" cy="290512"/>
          </a:xfrm>
        </p:spPr>
        <p:txBody>
          <a:bodyPr/>
          <a:lstStyle>
            <a:lvl1pPr>
              <a:defRPr/>
            </a:lvl1pPr>
          </a:lstStyle>
          <a:p>
            <a:fld id="{BBA65DC7-1971-4696-A32B-4086FDC72B42}" type="slidenum">
              <a:rPr lang="en-US" altLang="zh-CN"/>
              <a:pPr/>
              <a:t>‹#›</a:t>
            </a:fld>
            <a:endParaRPr lang="en-US" altLang="zh-CN"/>
          </a:p>
        </p:txBody>
      </p:sp>
    </p:spTree>
    <p:extLst>
      <p:ext uri="{BB962C8B-B14F-4D97-AF65-F5344CB8AC3E}">
        <p14:creationId xmlns:p14="http://schemas.microsoft.com/office/powerpoint/2010/main" val="356270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438275"/>
            <a:ext cx="8229600" cy="4733925"/>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3048000" y="6311900"/>
            <a:ext cx="1712913" cy="290513"/>
          </a:xfrm>
        </p:spPr>
        <p:txBody>
          <a:bodyPr/>
          <a:lstStyle>
            <a:lvl1pPr>
              <a:defRPr/>
            </a:lvl1pPr>
          </a:lstStyle>
          <a:p>
            <a:endParaRPr lang="en-US" altLang="zh-CN"/>
          </a:p>
        </p:txBody>
      </p:sp>
      <p:sp>
        <p:nvSpPr>
          <p:cNvPr id="5" name="页脚占位符 4"/>
          <p:cNvSpPr>
            <a:spLocks noGrp="1"/>
          </p:cNvSpPr>
          <p:nvPr>
            <p:ph type="ftr" sz="quarter" idx="11"/>
          </p:nvPr>
        </p:nvSpPr>
        <p:spPr>
          <a:xfrm>
            <a:off x="4830763" y="6323013"/>
            <a:ext cx="2311400" cy="290512"/>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116763" y="6323013"/>
            <a:ext cx="1616075" cy="290512"/>
          </a:xfrm>
        </p:spPr>
        <p:txBody>
          <a:bodyPr/>
          <a:lstStyle>
            <a:lvl1pPr>
              <a:defRPr/>
            </a:lvl1pPr>
          </a:lstStyle>
          <a:p>
            <a:fld id="{B5970288-5464-4AAB-B2A5-DD32EB6F291E}" type="slidenum">
              <a:rPr lang="en-US" altLang="zh-CN"/>
              <a:pPr/>
              <a:t>‹#›</a:t>
            </a:fld>
            <a:endParaRPr lang="en-US" altLang="zh-CN"/>
          </a:p>
        </p:txBody>
      </p:sp>
    </p:spTree>
    <p:extLst>
      <p:ext uri="{BB962C8B-B14F-4D97-AF65-F5344CB8AC3E}">
        <p14:creationId xmlns:p14="http://schemas.microsoft.com/office/powerpoint/2010/main" val="1537390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38125"/>
            <a:ext cx="6477000" cy="8683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438275"/>
            <a:ext cx="8229600" cy="4733925"/>
          </a:xfrm>
        </p:spPr>
        <p:txBody>
          <a:bodyPr/>
          <a:lstStyle/>
          <a:p>
            <a:r>
              <a:rPr lang="zh-CN" altLang="en-US" smtClean="0"/>
              <a:t>单击图标添加 </a:t>
            </a:r>
            <a:r>
              <a:rPr lang="en-US" altLang="zh-CN" smtClean="0"/>
              <a:t>SmartArt </a:t>
            </a:r>
            <a:r>
              <a:rPr lang="zh-CN" altLang="en-US" smtClean="0"/>
              <a:t>图形</a:t>
            </a:r>
            <a:endParaRPr lang="zh-CN" altLang="en-US"/>
          </a:p>
        </p:txBody>
      </p:sp>
      <p:sp>
        <p:nvSpPr>
          <p:cNvPr id="4" name="日期占位符 3"/>
          <p:cNvSpPr>
            <a:spLocks noGrp="1"/>
          </p:cNvSpPr>
          <p:nvPr>
            <p:ph type="dt" sz="half" idx="10"/>
          </p:nvPr>
        </p:nvSpPr>
        <p:spPr>
          <a:xfrm>
            <a:off x="3048000" y="6311900"/>
            <a:ext cx="1712913" cy="290513"/>
          </a:xfrm>
        </p:spPr>
        <p:txBody>
          <a:bodyPr/>
          <a:lstStyle>
            <a:lvl1pPr>
              <a:defRPr/>
            </a:lvl1pPr>
          </a:lstStyle>
          <a:p>
            <a:endParaRPr lang="en-US" altLang="zh-CN"/>
          </a:p>
        </p:txBody>
      </p:sp>
      <p:sp>
        <p:nvSpPr>
          <p:cNvPr id="5" name="页脚占位符 4"/>
          <p:cNvSpPr>
            <a:spLocks noGrp="1"/>
          </p:cNvSpPr>
          <p:nvPr>
            <p:ph type="ftr" sz="quarter" idx="11"/>
          </p:nvPr>
        </p:nvSpPr>
        <p:spPr>
          <a:xfrm>
            <a:off x="4830763" y="6323013"/>
            <a:ext cx="2311400" cy="290512"/>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7116763" y="6323013"/>
            <a:ext cx="1616075" cy="290512"/>
          </a:xfrm>
        </p:spPr>
        <p:txBody>
          <a:bodyPr/>
          <a:lstStyle>
            <a:lvl1pPr>
              <a:defRPr/>
            </a:lvl1pPr>
          </a:lstStyle>
          <a:p>
            <a:fld id="{30A47AE5-DE0B-4B64-8B63-7C6EB9579100}" type="slidenum">
              <a:rPr lang="en-US" altLang="zh-CN"/>
              <a:pPr/>
              <a:t>‹#›</a:t>
            </a:fld>
            <a:endParaRPr lang="en-US" altLang="zh-CN"/>
          </a:p>
        </p:txBody>
      </p:sp>
    </p:spTree>
    <p:extLst>
      <p:ext uri="{BB962C8B-B14F-4D97-AF65-F5344CB8AC3E}">
        <p14:creationId xmlns:p14="http://schemas.microsoft.com/office/powerpoint/2010/main" val="2350597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AE492A-EB21-4417-816A-264454D7AF77}" type="slidenum">
              <a:rPr lang="en-US" altLang="zh-CN"/>
              <a:pPr/>
              <a:t>‹#›</a:t>
            </a:fld>
            <a:endParaRPr lang="en-US" altLang="zh-CN"/>
          </a:p>
        </p:txBody>
      </p:sp>
    </p:spTree>
    <p:extLst>
      <p:ext uri="{BB962C8B-B14F-4D97-AF65-F5344CB8AC3E}">
        <p14:creationId xmlns:p14="http://schemas.microsoft.com/office/powerpoint/2010/main" val="15536430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6E9D79-7BD0-43A7-994F-021D0974C033}" type="slidenum">
              <a:rPr lang="en-US" altLang="zh-CN"/>
              <a:pPr/>
              <a:t>‹#›</a:t>
            </a:fld>
            <a:endParaRPr lang="en-US" altLang="zh-CN"/>
          </a:p>
        </p:txBody>
      </p:sp>
    </p:spTree>
    <p:extLst>
      <p:ext uri="{BB962C8B-B14F-4D97-AF65-F5344CB8AC3E}">
        <p14:creationId xmlns:p14="http://schemas.microsoft.com/office/powerpoint/2010/main" val="3931288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38275"/>
            <a:ext cx="4038600" cy="4733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21E9CAB-44E1-41A7-82E9-DBEAC3E602C3}" type="slidenum">
              <a:rPr lang="en-US" altLang="zh-CN"/>
              <a:pPr/>
              <a:t>‹#›</a:t>
            </a:fld>
            <a:endParaRPr lang="en-US" altLang="zh-CN"/>
          </a:p>
        </p:txBody>
      </p:sp>
    </p:spTree>
    <p:extLst>
      <p:ext uri="{BB962C8B-B14F-4D97-AF65-F5344CB8AC3E}">
        <p14:creationId xmlns:p14="http://schemas.microsoft.com/office/powerpoint/2010/main" val="1436502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0AB0B48-FED5-4F2B-9225-396F98B0F9DD}" type="slidenum">
              <a:rPr lang="en-US" altLang="zh-CN"/>
              <a:pPr/>
              <a:t>‹#›</a:t>
            </a:fld>
            <a:endParaRPr lang="en-US" altLang="zh-CN"/>
          </a:p>
        </p:txBody>
      </p:sp>
    </p:spTree>
    <p:extLst>
      <p:ext uri="{BB962C8B-B14F-4D97-AF65-F5344CB8AC3E}">
        <p14:creationId xmlns:p14="http://schemas.microsoft.com/office/powerpoint/2010/main" val="4218482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3384003-0CCB-4660-B0A5-802C4EFE5C25}" type="slidenum">
              <a:rPr lang="en-US" altLang="zh-CN"/>
              <a:pPr/>
              <a:t>‹#›</a:t>
            </a:fld>
            <a:endParaRPr lang="en-US" altLang="zh-CN"/>
          </a:p>
        </p:txBody>
      </p:sp>
    </p:spTree>
    <p:extLst>
      <p:ext uri="{BB962C8B-B14F-4D97-AF65-F5344CB8AC3E}">
        <p14:creationId xmlns:p14="http://schemas.microsoft.com/office/powerpoint/2010/main" val="3367094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2F4A8FB-5CBF-49ED-8467-FA1B58F5B88C}" type="slidenum">
              <a:rPr lang="en-US" altLang="zh-CN"/>
              <a:pPr/>
              <a:t>‹#›</a:t>
            </a:fld>
            <a:endParaRPr lang="en-US" altLang="zh-CN"/>
          </a:p>
        </p:txBody>
      </p:sp>
    </p:spTree>
    <p:extLst>
      <p:ext uri="{BB962C8B-B14F-4D97-AF65-F5344CB8AC3E}">
        <p14:creationId xmlns:p14="http://schemas.microsoft.com/office/powerpoint/2010/main" val="1902852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97E1355-6374-4864-83DF-EBCF870CCB1B}" type="slidenum">
              <a:rPr lang="en-US" altLang="zh-CN"/>
              <a:pPr/>
              <a:t>‹#›</a:t>
            </a:fld>
            <a:endParaRPr lang="en-US" altLang="zh-CN"/>
          </a:p>
        </p:txBody>
      </p:sp>
    </p:spTree>
    <p:extLst>
      <p:ext uri="{BB962C8B-B14F-4D97-AF65-F5344CB8AC3E}">
        <p14:creationId xmlns:p14="http://schemas.microsoft.com/office/powerpoint/2010/main" val="397507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EF701A6-E434-434F-B92E-D0DDD7DB7CF9}" type="slidenum">
              <a:rPr lang="en-US" altLang="zh-CN"/>
              <a:pPr/>
              <a:t>‹#›</a:t>
            </a:fld>
            <a:endParaRPr lang="en-US" altLang="zh-CN"/>
          </a:p>
        </p:txBody>
      </p:sp>
    </p:spTree>
    <p:extLst>
      <p:ext uri="{BB962C8B-B14F-4D97-AF65-F5344CB8AC3E}">
        <p14:creationId xmlns:p14="http://schemas.microsoft.com/office/powerpoint/2010/main" val="3345478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31" name="Group 7"/>
          <p:cNvGrpSpPr>
            <a:grpSpLocks/>
          </p:cNvGrpSpPr>
          <p:nvPr/>
        </p:nvGrpSpPr>
        <p:grpSpPr bwMode="auto">
          <a:xfrm>
            <a:off x="6553200" y="6013450"/>
            <a:ext cx="2392363" cy="563563"/>
            <a:chOff x="1566" y="164"/>
            <a:chExt cx="1455" cy="425"/>
          </a:xfrm>
        </p:grpSpPr>
        <p:sp>
          <p:nvSpPr>
            <p:cNvPr id="1032" name="Freeform 8"/>
            <p:cNvSpPr>
              <a:spLocks/>
            </p:cNvSpPr>
            <p:nvPr/>
          </p:nvSpPr>
          <p:spPr bwMode="gray">
            <a:xfrm>
              <a:off x="1892" y="468"/>
              <a:ext cx="39" cy="121"/>
            </a:xfrm>
            <a:custGeom>
              <a:avLst/>
              <a:gdLst>
                <a:gd name="T0" fmla="*/ 37 w 39"/>
                <a:gd name="T1" fmla="*/ 36 h 121"/>
                <a:gd name="T2" fmla="*/ 35 w 39"/>
                <a:gd name="T3" fmla="*/ 36 h 121"/>
                <a:gd name="T4" fmla="*/ 30 w 39"/>
                <a:gd name="T5" fmla="*/ 36 h 121"/>
                <a:gd name="T6" fmla="*/ 22 w 39"/>
                <a:gd name="T7" fmla="*/ 34 h 121"/>
                <a:gd name="T8" fmla="*/ 15 w 39"/>
                <a:gd name="T9" fmla="*/ 30 h 121"/>
                <a:gd name="T10" fmla="*/ 7 w 39"/>
                <a:gd name="T11" fmla="*/ 23 h 121"/>
                <a:gd name="T12" fmla="*/ 3 w 39"/>
                <a:gd name="T13" fmla="*/ 13 h 121"/>
                <a:gd name="T14" fmla="*/ 0 w 39"/>
                <a:gd name="T15" fmla="*/ 0 h 121"/>
                <a:gd name="T16" fmla="*/ 3 w 39"/>
                <a:gd name="T17" fmla="*/ 0 h 121"/>
                <a:gd name="T18" fmla="*/ 7 w 39"/>
                <a:gd name="T19" fmla="*/ 1 h 121"/>
                <a:gd name="T20" fmla="*/ 15 w 39"/>
                <a:gd name="T21" fmla="*/ 3 h 121"/>
                <a:gd name="T22" fmla="*/ 23 w 39"/>
                <a:gd name="T23" fmla="*/ 5 h 121"/>
                <a:gd name="T24" fmla="*/ 30 w 39"/>
                <a:gd name="T25" fmla="*/ 11 h 121"/>
                <a:gd name="T26" fmla="*/ 37 w 39"/>
                <a:gd name="T27" fmla="*/ 20 h 121"/>
                <a:gd name="T28" fmla="*/ 39 w 39"/>
                <a:gd name="T29" fmla="*/ 34 h 121"/>
                <a:gd name="T30" fmla="*/ 39 w 39"/>
                <a:gd name="T31" fmla="*/ 121 h 121"/>
                <a:gd name="T32" fmla="*/ 37 w 39"/>
                <a:gd name="T33" fmla="*/ 121 h 121"/>
                <a:gd name="T34" fmla="*/ 37 w 39"/>
                <a:gd name="T35" fmla="*/ 3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121">
                  <a:moveTo>
                    <a:pt x="37" y="36"/>
                  </a:moveTo>
                  <a:lnTo>
                    <a:pt x="35" y="36"/>
                  </a:lnTo>
                  <a:lnTo>
                    <a:pt x="30" y="36"/>
                  </a:lnTo>
                  <a:lnTo>
                    <a:pt x="22" y="34"/>
                  </a:lnTo>
                  <a:lnTo>
                    <a:pt x="15" y="30"/>
                  </a:lnTo>
                  <a:lnTo>
                    <a:pt x="7" y="23"/>
                  </a:lnTo>
                  <a:lnTo>
                    <a:pt x="3" y="13"/>
                  </a:lnTo>
                  <a:lnTo>
                    <a:pt x="0" y="0"/>
                  </a:lnTo>
                  <a:lnTo>
                    <a:pt x="3" y="0"/>
                  </a:lnTo>
                  <a:lnTo>
                    <a:pt x="7" y="1"/>
                  </a:lnTo>
                  <a:lnTo>
                    <a:pt x="15" y="3"/>
                  </a:lnTo>
                  <a:lnTo>
                    <a:pt x="23" y="5"/>
                  </a:lnTo>
                  <a:lnTo>
                    <a:pt x="30" y="11"/>
                  </a:lnTo>
                  <a:lnTo>
                    <a:pt x="37" y="20"/>
                  </a:lnTo>
                  <a:lnTo>
                    <a:pt x="39" y="34"/>
                  </a:lnTo>
                  <a:lnTo>
                    <a:pt x="39" y="121"/>
                  </a:lnTo>
                  <a:lnTo>
                    <a:pt x="37" y="121"/>
                  </a:lnTo>
                  <a:lnTo>
                    <a:pt x="37" y="36"/>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3" name="Freeform 9"/>
            <p:cNvSpPr>
              <a:spLocks/>
            </p:cNvSpPr>
            <p:nvPr/>
          </p:nvSpPr>
          <p:spPr bwMode="gray">
            <a:xfrm>
              <a:off x="2271" y="450"/>
              <a:ext cx="45" cy="139"/>
            </a:xfrm>
            <a:custGeom>
              <a:avLst/>
              <a:gdLst>
                <a:gd name="T0" fmla="*/ 3 w 45"/>
                <a:gd name="T1" fmla="*/ 42 h 139"/>
                <a:gd name="T2" fmla="*/ 6 w 45"/>
                <a:gd name="T3" fmla="*/ 42 h 139"/>
                <a:gd name="T4" fmla="*/ 12 w 45"/>
                <a:gd name="T5" fmla="*/ 42 h 139"/>
                <a:gd name="T6" fmla="*/ 20 w 45"/>
                <a:gd name="T7" fmla="*/ 39 h 139"/>
                <a:gd name="T8" fmla="*/ 29 w 45"/>
                <a:gd name="T9" fmla="*/ 35 h 139"/>
                <a:gd name="T10" fmla="*/ 37 w 45"/>
                <a:gd name="T11" fmla="*/ 27 h 139"/>
                <a:gd name="T12" fmla="*/ 43 w 45"/>
                <a:gd name="T13" fmla="*/ 17 h 139"/>
                <a:gd name="T14" fmla="*/ 45 w 45"/>
                <a:gd name="T15" fmla="*/ 2 h 139"/>
                <a:gd name="T16" fmla="*/ 43 w 45"/>
                <a:gd name="T17" fmla="*/ 0 h 139"/>
                <a:gd name="T18" fmla="*/ 37 w 45"/>
                <a:gd name="T19" fmla="*/ 2 h 139"/>
                <a:gd name="T20" fmla="*/ 29 w 45"/>
                <a:gd name="T21" fmla="*/ 3 h 139"/>
                <a:gd name="T22" fmla="*/ 19 w 45"/>
                <a:gd name="T23" fmla="*/ 7 h 139"/>
                <a:gd name="T24" fmla="*/ 11 w 45"/>
                <a:gd name="T25" fmla="*/ 14 h 139"/>
                <a:gd name="T26" fmla="*/ 4 w 45"/>
                <a:gd name="T27" fmla="*/ 23 h 139"/>
                <a:gd name="T28" fmla="*/ 0 w 45"/>
                <a:gd name="T29" fmla="*/ 39 h 139"/>
                <a:gd name="T30" fmla="*/ 0 w 45"/>
                <a:gd name="T31" fmla="*/ 139 h 139"/>
                <a:gd name="T32" fmla="*/ 3 w 45"/>
                <a:gd name="T33" fmla="*/ 139 h 139"/>
                <a:gd name="T34" fmla="*/ 3 w 45"/>
                <a:gd name="T35"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139">
                  <a:moveTo>
                    <a:pt x="3" y="42"/>
                  </a:moveTo>
                  <a:lnTo>
                    <a:pt x="6" y="42"/>
                  </a:lnTo>
                  <a:lnTo>
                    <a:pt x="12" y="42"/>
                  </a:lnTo>
                  <a:lnTo>
                    <a:pt x="20" y="39"/>
                  </a:lnTo>
                  <a:lnTo>
                    <a:pt x="29" y="35"/>
                  </a:lnTo>
                  <a:lnTo>
                    <a:pt x="37" y="27"/>
                  </a:lnTo>
                  <a:lnTo>
                    <a:pt x="43" y="17"/>
                  </a:lnTo>
                  <a:lnTo>
                    <a:pt x="45" y="2"/>
                  </a:lnTo>
                  <a:lnTo>
                    <a:pt x="43" y="0"/>
                  </a:lnTo>
                  <a:lnTo>
                    <a:pt x="37" y="2"/>
                  </a:lnTo>
                  <a:lnTo>
                    <a:pt x="29" y="3"/>
                  </a:lnTo>
                  <a:lnTo>
                    <a:pt x="19" y="7"/>
                  </a:lnTo>
                  <a:lnTo>
                    <a:pt x="11" y="14"/>
                  </a:lnTo>
                  <a:lnTo>
                    <a:pt x="4" y="23"/>
                  </a:lnTo>
                  <a:lnTo>
                    <a:pt x="0" y="39"/>
                  </a:lnTo>
                  <a:lnTo>
                    <a:pt x="0" y="139"/>
                  </a:lnTo>
                  <a:lnTo>
                    <a:pt x="3" y="139"/>
                  </a:lnTo>
                  <a:lnTo>
                    <a:pt x="3" y="4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4" name="Freeform 10"/>
            <p:cNvSpPr>
              <a:spLocks/>
            </p:cNvSpPr>
            <p:nvPr/>
          </p:nvSpPr>
          <p:spPr bwMode="gray">
            <a:xfrm>
              <a:off x="1765" y="378"/>
              <a:ext cx="146" cy="211"/>
            </a:xfrm>
            <a:custGeom>
              <a:avLst/>
              <a:gdLst>
                <a:gd name="T0" fmla="*/ 68 w 146"/>
                <a:gd name="T1" fmla="*/ 67 h 211"/>
                <a:gd name="T2" fmla="*/ 67 w 146"/>
                <a:gd name="T3" fmla="*/ 67 h 211"/>
                <a:gd name="T4" fmla="*/ 60 w 146"/>
                <a:gd name="T5" fmla="*/ 66 h 211"/>
                <a:gd name="T6" fmla="*/ 50 w 146"/>
                <a:gd name="T7" fmla="*/ 64 h 211"/>
                <a:gd name="T8" fmla="*/ 41 w 146"/>
                <a:gd name="T9" fmla="*/ 62 h 211"/>
                <a:gd name="T10" fmla="*/ 29 w 146"/>
                <a:gd name="T11" fmla="*/ 55 h 211"/>
                <a:gd name="T12" fmla="*/ 18 w 146"/>
                <a:gd name="T13" fmla="*/ 47 h 211"/>
                <a:gd name="T14" fmla="*/ 10 w 146"/>
                <a:gd name="T15" fmla="*/ 35 h 211"/>
                <a:gd name="T16" fmla="*/ 3 w 146"/>
                <a:gd name="T17" fmla="*/ 20 h 211"/>
                <a:gd name="T18" fmla="*/ 0 w 146"/>
                <a:gd name="T19" fmla="*/ 0 h 211"/>
                <a:gd name="T20" fmla="*/ 3 w 146"/>
                <a:gd name="T21" fmla="*/ 0 h 211"/>
                <a:gd name="T22" fmla="*/ 10 w 146"/>
                <a:gd name="T23" fmla="*/ 0 h 211"/>
                <a:gd name="T24" fmla="*/ 19 w 146"/>
                <a:gd name="T25" fmla="*/ 0 h 211"/>
                <a:gd name="T26" fmla="*/ 30 w 146"/>
                <a:gd name="T27" fmla="*/ 2 h 211"/>
                <a:gd name="T28" fmla="*/ 41 w 146"/>
                <a:gd name="T29" fmla="*/ 6 h 211"/>
                <a:gd name="T30" fmla="*/ 53 w 146"/>
                <a:gd name="T31" fmla="*/ 14 h 211"/>
                <a:gd name="T32" fmla="*/ 62 w 146"/>
                <a:gd name="T33" fmla="*/ 25 h 211"/>
                <a:gd name="T34" fmla="*/ 69 w 146"/>
                <a:gd name="T35" fmla="*/ 41 h 211"/>
                <a:gd name="T36" fmla="*/ 73 w 146"/>
                <a:gd name="T37" fmla="*/ 62 h 211"/>
                <a:gd name="T38" fmla="*/ 73 w 146"/>
                <a:gd name="T39" fmla="*/ 60 h 211"/>
                <a:gd name="T40" fmla="*/ 73 w 146"/>
                <a:gd name="T41" fmla="*/ 55 h 211"/>
                <a:gd name="T42" fmla="*/ 75 w 146"/>
                <a:gd name="T43" fmla="*/ 45 h 211"/>
                <a:gd name="T44" fmla="*/ 79 w 146"/>
                <a:gd name="T45" fmla="*/ 36 h 211"/>
                <a:gd name="T46" fmla="*/ 84 w 146"/>
                <a:gd name="T47" fmla="*/ 25 h 211"/>
                <a:gd name="T48" fmla="*/ 92 w 146"/>
                <a:gd name="T49" fmla="*/ 16 h 211"/>
                <a:gd name="T50" fmla="*/ 106 w 146"/>
                <a:gd name="T51" fmla="*/ 8 h 211"/>
                <a:gd name="T52" fmla="*/ 123 w 146"/>
                <a:gd name="T53" fmla="*/ 2 h 211"/>
                <a:gd name="T54" fmla="*/ 146 w 146"/>
                <a:gd name="T55" fmla="*/ 0 h 211"/>
                <a:gd name="T56" fmla="*/ 145 w 146"/>
                <a:gd name="T57" fmla="*/ 2 h 211"/>
                <a:gd name="T58" fmla="*/ 145 w 146"/>
                <a:gd name="T59" fmla="*/ 8 h 211"/>
                <a:gd name="T60" fmla="*/ 143 w 146"/>
                <a:gd name="T61" fmla="*/ 17 h 211"/>
                <a:gd name="T62" fmla="*/ 139 w 146"/>
                <a:gd name="T63" fmla="*/ 28 h 211"/>
                <a:gd name="T64" fmla="*/ 134 w 146"/>
                <a:gd name="T65" fmla="*/ 39 h 211"/>
                <a:gd name="T66" fmla="*/ 126 w 146"/>
                <a:gd name="T67" fmla="*/ 49 h 211"/>
                <a:gd name="T68" fmla="*/ 114 w 146"/>
                <a:gd name="T69" fmla="*/ 59 h 211"/>
                <a:gd name="T70" fmla="*/ 98 w 146"/>
                <a:gd name="T71" fmla="*/ 64 h 211"/>
                <a:gd name="T72" fmla="*/ 79 w 146"/>
                <a:gd name="T73" fmla="*/ 67 h 211"/>
                <a:gd name="T74" fmla="*/ 79 w 146"/>
                <a:gd name="T75" fmla="*/ 211 h 211"/>
                <a:gd name="T76" fmla="*/ 68 w 146"/>
                <a:gd name="T77" fmla="*/ 211 h 211"/>
                <a:gd name="T78" fmla="*/ 68 w 146"/>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211">
                  <a:moveTo>
                    <a:pt x="68" y="67"/>
                  </a:moveTo>
                  <a:lnTo>
                    <a:pt x="67" y="67"/>
                  </a:lnTo>
                  <a:lnTo>
                    <a:pt x="60" y="66"/>
                  </a:lnTo>
                  <a:lnTo>
                    <a:pt x="50" y="64"/>
                  </a:lnTo>
                  <a:lnTo>
                    <a:pt x="41" y="62"/>
                  </a:lnTo>
                  <a:lnTo>
                    <a:pt x="29" y="55"/>
                  </a:lnTo>
                  <a:lnTo>
                    <a:pt x="18" y="47"/>
                  </a:lnTo>
                  <a:lnTo>
                    <a:pt x="10" y="35"/>
                  </a:lnTo>
                  <a:lnTo>
                    <a:pt x="3" y="20"/>
                  </a:lnTo>
                  <a:lnTo>
                    <a:pt x="0" y="0"/>
                  </a:lnTo>
                  <a:lnTo>
                    <a:pt x="3" y="0"/>
                  </a:lnTo>
                  <a:lnTo>
                    <a:pt x="10" y="0"/>
                  </a:lnTo>
                  <a:lnTo>
                    <a:pt x="19" y="0"/>
                  </a:lnTo>
                  <a:lnTo>
                    <a:pt x="30" y="2"/>
                  </a:lnTo>
                  <a:lnTo>
                    <a:pt x="41" y="6"/>
                  </a:lnTo>
                  <a:lnTo>
                    <a:pt x="53" y="14"/>
                  </a:lnTo>
                  <a:lnTo>
                    <a:pt x="62" y="25"/>
                  </a:lnTo>
                  <a:lnTo>
                    <a:pt x="69" y="41"/>
                  </a:lnTo>
                  <a:lnTo>
                    <a:pt x="73" y="62"/>
                  </a:lnTo>
                  <a:lnTo>
                    <a:pt x="73" y="60"/>
                  </a:lnTo>
                  <a:lnTo>
                    <a:pt x="73" y="55"/>
                  </a:lnTo>
                  <a:lnTo>
                    <a:pt x="75" y="45"/>
                  </a:lnTo>
                  <a:lnTo>
                    <a:pt x="79" y="36"/>
                  </a:lnTo>
                  <a:lnTo>
                    <a:pt x="84" y="25"/>
                  </a:lnTo>
                  <a:lnTo>
                    <a:pt x="92" y="16"/>
                  </a:lnTo>
                  <a:lnTo>
                    <a:pt x="106" y="8"/>
                  </a:lnTo>
                  <a:lnTo>
                    <a:pt x="123" y="2"/>
                  </a:lnTo>
                  <a:lnTo>
                    <a:pt x="146" y="0"/>
                  </a:lnTo>
                  <a:lnTo>
                    <a:pt x="145" y="2"/>
                  </a:lnTo>
                  <a:lnTo>
                    <a:pt x="145" y="8"/>
                  </a:lnTo>
                  <a:lnTo>
                    <a:pt x="143" y="17"/>
                  </a:lnTo>
                  <a:lnTo>
                    <a:pt x="139" y="28"/>
                  </a:lnTo>
                  <a:lnTo>
                    <a:pt x="134" y="39"/>
                  </a:lnTo>
                  <a:lnTo>
                    <a:pt x="126" y="49"/>
                  </a:lnTo>
                  <a:lnTo>
                    <a:pt x="114" y="59"/>
                  </a:lnTo>
                  <a:lnTo>
                    <a:pt x="98" y="64"/>
                  </a:lnTo>
                  <a:lnTo>
                    <a:pt x="79" y="67"/>
                  </a:lnTo>
                  <a:lnTo>
                    <a:pt x="79" y="211"/>
                  </a:lnTo>
                  <a:lnTo>
                    <a:pt x="68" y="211"/>
                  </a:lnTo>
                  <a:lnTo>
                    <a:pt x="68"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5" name="Freeform 11"/>
            <p:cNvSpPr>
              <a:spLocks/>
            </p:cNvSpPr>
            <p:nvPr/>
          </p:nvSpPr>
          <p:spPr bwMode="gray">
            <a:xfrm>
              <a:off x="2792" y="378"/>
              <a:ext cx="144" cy="211"/>
            </a:xfrm>
            <a:custGeom>
              <a:avLst/>
              <a:gdLst>
                <a:gd name="T0" fmla="*/ 67 w 144"/>
                <a:gd name="T1" fmla="*/ 67 h 211"/>
                <a:gd name="T2" fmla="*/ 66 w 144"/>
                <a:gd name="T3" fmla="*/ 67 h 211"/>
                <a:gd name="T4" fmla="*/ 59 w 144"/>
                <a:gd name="T5" fmla="*/ 66 h 211"/>
                <a:gd name="T6" fmla="*/ 50 w 144"/>
                <a:gd name="T7" fmla="*/ 64 h 211"/>
                <a:gd name="T8" fmla="*/ 39 w 144"/>
                <a:gd name="T9" fmla="*/ 62 h 211"/>
                <a:gd name="T10" fmla="*/ 28 w 144"/>
                <a:gd name="T11" fmla="*/ 55 h 211"/>
                <a:gd name="T12" fmla="*/ 17 w 144"/>
                <a:gd name="T13" fmla="*/ 47 h 211"/>
                <a:gd name="T14" fmla="*/ 9 w 144"/>
                <a:gd name="T15" fmla="*/ 35 h 211"/>
                <a:gd name="T16" fmla="*/ 2 w 144"/>
                <a:gd name="T17" fmla="*/ 20 h 211"/>
                <a:gd name="T18" fmla="*/ 0 w 144"/>
                <a:gd name="T19" fmla="*/ 0 h 211"/>
                <a:gd name="T20" fmla="*/ 2 w 144"/>
                <a:gd name="T21" fmla="*/ 0 h 211"/>
                <a:gd name="T22" fmla="*/ 9 w 144"/>
                <a:gd name="T23" fmla="*/ 0 h 211"/>
                <a:gd name="T24" fmla="*/ 17 w 144"/>
                <a:gd name="T25" fmla="*/ 0 h 211"/>
                <a:gd name="T26" fmla="*/ 28 w 144"/>
                <a:gd name="T27" fmla="*/ 2 h 211"/>
                <a:gd name="T28" fmla="*/ 40 w 144"/>
                <a:gd name="T29" fmla="*/ 6 h 211"/>
                <a:gd name="T30" fmla="*/ 51 w 144"/>
                <a:gd name="T31" fmla="*/ 14 h 211"/>
                <a:gd name="T32" fmla="*/ 62 w 144"/>
                <a:gd name="T33" fmla="*/ 25 h 211"/>
                <a:gd name="T34" fmla="*/ 69 w 144"/>
                <a:gd name="T35" fmla="*/ 41 h 211"/>
                <a:gd name="T36" fmla="*/ 73 w 144"/>
                <a:gd name="T37" fmla="*/ 62 h 211"/>
                <a:gd name="T38" fmla="*/ 73 w 144"/>
                <a:gd name="T39" fmla="*/ 60 h 211"/>
                <a:gd name="T40" fmla="*/ 73 w 144"/>
                <a:gd name="T41" fmla="*/ 55 h 211"/>
                <a:gd name="T42" fmla="*/ 74 w 144"/>
                <a:gd name="T43" fmla="*/ 45 h 211"/>
                <a:gd name="T44" fmla="*/ 77 w 144"/>
                <a:gd name="T45" fmla="*/ 36 h 211"/>
                <a:gd name="T46" fmla="*/ 82 w 144"/>
                <a:gd name="T47" fmla="*/ 25 h 211"/>
                <a:gd name="T48" fmla="*/ 91 w 144"/>
                <a:gd name="T49" fmla="*/ 16 h 211"/>
                <a:gd name="T50" fmla="*/ 105 w 144"/>
                <a:gd name="T51" fmla="*/ 8 h 211"/>
                <a:gd name="T52" fmla="*/ 121 w 144"/>
                <a:gd name="T53" fmla="*/ 2 h 211"/>
                <a:gd name="T54" fmla="*/ 144 w 144"/>
                <a:gd name="T55" fmla="*/ 0 h 211"/>
                <a:gd name="T56" fmla="*/ 144 w 144"/>
                <a:gd name="T57" fmla="*/ 2 h 211"/>
                <a:gd name="T58" fmla="*/ 144 w 144"/>
                <a:gd name="T59" fmla="*/ 8 h 211"/>
                <a:gd name="T60" fmla="*/ 141 w 144"/>
                <a:gd name="T61" fmla="*/ 17 h 211"/>
                <a:gd name="T62" fmla="*/ 139 w 144"/>
                <a:gd name="T63" fmla="*/ 28 h 211"/>
                <a:gd name="T64" fmla="*/ 133 w 144"/>
                <a:gd name="T65" fmla="*/ 39 h 211"/>
                <a:gd name="T66" fmla="*/ 125 w 144"/>
                <a:gd name="T67" fmla="*/ 49 h 211"/>
                <a:gd name="T68" fmla="*/ 113 w 144"/>
                <a:gd name="T69" fmla="*/ 59 h 211"/>
                <a:gd name="T70" fmla="*/ 97 w 144"/>
                <a:gd name="T71" fmla="*/ 64 h 211"/>
                <a:gd name="T72" fmla="*/ 77 w 144"/>
                <a:gd name="T73" fmla="*/ 67 h 211"/>
                <a:gd name="T74" fmla="*/ 77 w 144"/>
                <a:gd name="T75" fmla="*/ 211 h 211"/>
                <a:gd name="T76" fmla="*/ 67 w 144"/>
                <a:gd name="T77" fmla="*/ 211 h 211"/>
                <a:gd name="T78" fmla="*/ 67 w 144"/>
                <a:gd name="T79" fmla="*/ 6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11">
                  <a:moveTo>
                    <a:pt x="67" y="67"/>
                  </a:moveTo>
                  <a:lnTo>
                    <a:pt x="66" y="67"/>
                  </a:lnTo>
                  <a:lnTo>
                    <a:pt x="59" y="66"/>
                  </a:lnTo>
                  <a:lnTo>
                    <a:pt x="50" y="64"/>
                  </a:lnTo>
                  <a:lnTo>
                    <a:pt x="39" y="62"/>
                  </a:lnTo>
                  <a:lnTo>
                    <a:pt x="28" y="55"/>
                  </a:lnTo>
                  <a:lnTo>
                    <a:pt x="17" y="47"/>
                  </a:lnTo>
                  <a:lnTo>
                    <a:pt x="9" y="35"/>
                  </a:lnTo>
                  <a:lnTo>
                    <a:pt x="2" y="20"/>
                  </a:lnTo>
                  <a:lnTo>
                    <a:pt x="0" y="0"/>
                  </a:lnTo>
                  <a:lnTo>
                    <a:pt x="2" y="0"/>
                  </a:lnTo>
                  <a:lnTo>
                    <a:pt x="9" y="0"/>
                  </a:lnTo>
                  <a:lnTo>
                    <a:pt x="17" y="0"/>
                  </a:lnTo>
                  <a:lnTo>
                    <a:pt x="28" y="2"/>
                  </a:lnTo>
                  <a:lnTo>
                    <a:pt x="40" y="6"/>
                  </a:lnTo>
                  <a:lnTo>
                    <a:pt x="51" y="14"/>
                  </a:lnTo>
                  <a:lnTo>
                    <a:pt x="62" y="25"/>
                  </a:lnTo>
                  <a:lnTo>
                    <a:pt x="69" y="41"/>
                  </a:lnTo>
                  <a:lnTo>
                    <a:pt x="73" y="62"/>
                  </a:lnTo>
                  <a:lnTo>
                    <a:pt x="73" y="60"/>
                  </a:lnTo>
                  <a:lnTo>
                    <a:pt x="73" y="55"/>
                  </a:lnTo>
                  <a:lnTo>
                    <a:pt x="74" y="45"/>
                  </a:lnTo>
                  <a:lnTo>
                    <a:pt x="77" y="36"/>
                  </a:lnTo>
                  <a:lnTo>
                    <a:pt x="82" y="25"/>
                  </a:lnTo>
                  <a:lnTo>
                    <a:pt x="91" y="16"/>
                  </a:lnTo>
                  <a:lnTo>
                    <a:pt x="105" y="8"/>
                  </a:lnTo>
                  <a:lnTo>
                    <a:pt x="121" y="2"/>
                  </a:lnTo>
                  <a:lnTo>
                    <a:pt x="144" y="0"/>
                  </a:lnTo>
                  <a:lnTo>
                    <a:pt x="144" y="2"/>
                  </a:lnTo>
                  <a:lnTo>
                    <a:pt x="144" y="8"/>
                  </a:lnTo>
                  <a:lnTo>
                    <a:pt x="141" y="17"/>
                  </a:lnTo>
                  <a:lnTo>
                    <a:pt x="139" y="28"/>
                  </a:lnTo>
                  <a:lnTo>
                    <a:pt x="133" y="39"/>
                  </a:lnTo>
                  <a:lnTo>
                    <a:pt x="125" y="49"/>
                  </a:lnTo>
                  <a:lnTo>
                    <a:pt x="113" y="59"/>
                  </a:lnTo>
                  <a:lnTo>
                    <a:pt x="97" y="64"/>
                  </a:lnTo>
                  <a:lnTo>
                    <a:pt x="77" y="67"/>
                  </a:lnTo>
                  <a:lnTo>
                    <a:pt x="77" y="211"/>
                  </a:lnTo>
                  <a:lnTo>
                    <a:pt x="67" y="211"/>
                  </a:lnTo>
                  <a:lnTo>
                    <a:pt x="67" y="6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6" name="Freeform 12"/>
            <p:cNvSpPr>
              <a:spLocks/>
            </p:cNvSpPr>
            <p:nvPr/>
          </p:nvSpPr>
          <p:spPr bwMode="gray">
            <a:xfrm>
              <a:off x="2631" y="457"/>
              <a:ext cx="89" cy="132"/>
            </a:xfrm>
            <a:custGeom>
              <a:avLst/>
              <a:gdLst>
                <a:gd name="T0" fmla="*/ 42 w 89"/>
                <a:gd name="T1" fmla="*/ 43 h 132"/>
                <a:gd name="T2" fmla="*/ 39 w 89"/>
                <a:gd name="T3" fmla="*/ 42 h 132"/>
                <a:gd name="T4" fmla="*/ 33 w 89"/>
                <a:gd name="T5" fmla="*/ 42 h 132"/>
                <a:gd name="T6" fmla="*/ 25 w 89"/>
                <a:gd name="T7" fmla="*/ 39 h 132"/>
                <a:gd name="T8" fmla="*/ 16 w 89"/>
                <a:gd name="T9" fmla="*/ 35 h 132"/>
                <a:gd name="T10" fmla="*/ 8 w 89"/>
                <a:gd name="T11" fmla="*/ 27 h 132"/>
                <a:gd name="T12" fmla="*/ 2 w 89"/>
                <a:gd name="T13" fmla="*/ 16 h 132"/>
                <a:gd name="T14" fmla="*/ 0 w 89"/>
                <a:gd name="T15" fmla="*/ 0 h 132"/>
                <a:gd name="T16" fmla="*/ 2 w 89"/>
                <a:gd name="T17" fmla="*/ 0 h 132"/>
                <a:gd name="T18" fmla="*/ 6 w 89"/>
                <a:gd name="T19" fmla="*/ 0 h 132"/>
                <a:gd name="T20" fmla="*/ 12 w 89"/>
                <a:gd name="T21" fmla="*/ 1 h 132"/>
                <a:gd name="T22" fmla="*/ 21 w 89"/>
                <a:gd name="T23" fmla="*/ 3 h 132"/>
                <a:gd name="T24" fmla="*/ 29 w 89"/>
                <a:gd name="T25" fmla="*/ 8 h 132"/>
                <a:gd name="T26" fmla="*/ 37 w 89"/>
                <a:gd name="T27" fmla="*/ 15 h 132"/>
                <a:gd name="T28" fmla="*/ 42 w 89"/>
                <a:gd name="T29" fmla="*/ 26 h 132"/>
                <a:gd name="T30" fmla="*/ 45 w 89"/>
                <a:gd name="T31" fmla="*/ 39 h 132"/>
                <a:gd name="T32" fmla="*/ 45 w 89"/>
                <a:gd name="T33" fmla="*/ 38 h 132"/>
                <a:gd name="T34" fmla="*/ 45 w 89"/>
                <a:gd name="T35" fmla="*/ 34 h 132"/>
                <a:gd name="T36" fmla="*/ 46 w 89"/>
                <a:gd name="T37" fmla="*/ 27 h 132"/>
                <a:gd name="T38" fmla="*/ 49 w 89"/>
                <a:gd name="T39" fmla="*/ 20 h 132"/>
                <a:gd name="T40" fmla="*/ 54 w 89"/>
                <a:gd name="T41" fmla="*/ 14 h 132"/>
                <a:gd name="T42" fmla="*/ 62 w 89"/>
                <a:gd name="T43" fmla="*/ 7 h 132"/>
                <a:gd name="T44" fmla="*/ 73 w 89"/>
                <a:gd name="T45" fmla="*/ 3 h 132"/>
                <a:gd name="T46" fmla="*/ 89 w 89"/>
                <a:gd name="T47" fmla="*/ 0 h 132"/>
                <a:gd name="T48" fmla="*/ 89 w 89"/>
                <a:gd name="T49" fmla="*/ 3 h 132"/>
                <a:gd name="T50" fmla="*/ 88 w 89"/>
                <a:gd name="T51" fmla="*/ 10 h 132"/>
                <a:gd name="T52" fmla="*/ 87 w 89"/>
                <a:gd name="T53" fmla="*/ 18 h 132"/>
                <a:gd name="T54" fmla="*/ 81 w 89"/>
                <a:gd name="T55" fmla="*/ 26 h 132"/>
                <a:gd name="T56" fmla="*/ 74 w 89"/>
                <a:gd name="T57" fmla="*/ 34 h 132"/>
                <a:gd name="T58" fmla="*/ 64 w 89"/>
                <a:gd name="T59" fmla="*/ 41 h 132"/>
                <a:gd name="T60" fmla="*/ 47 w 89"/>
                <a:gd name="T61" fmla="*/ 43 h 132"/>
                <a:gd name="T62" fmla="*/ 47 w 89"/>
                <a:gd name="T63" fmla="*/ 132 h 132"/>
                <a:gd name="T64" fmla="*/ 42 w 89"/>
                <a:gd name="T65" fmla="*/ 132 h 132"/>
                <a:gd name="T66" fmla="*/ 42 w 89"/>
                <a:gd name="T67" fmla="*/ 4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9" h="132">
                  <a:moveTo>
                    <a:pt x="42" y="43"/>
                  </a:moveTo>
                  <a:lnTo>
                    <a:pt x="39" y="42"/>
                  </a:lnTo>
                  <a:lnTo>
                    <a:pt x="33" y="42"/>
                  </a:lnTo>
                  <a:lnTo>
                    <a:pt x="25" y="39"/>
                  </a:lnTo>
                  <a:lnTo>
                    <a:pt x="16" y="35"/>
                  </a:lnTo>
                  <a:lnTo>
                    <a:pt x="8" y="27"/>
                  </a:lnTo>
                  <a:lnTo>
                    <a:pt x="2" y="16"/>
                  </a:lnTo>
                  <a:lnTo>
                    <a:pt x="0" y="0"/>
                  </a:lnTo>
                  <a:lnTo>
                    <a:pt x="2" y="0"/>
                  </a:lnTo>
                  <a:lnTo>
                    <a:pt x="6" y="0"/>
                  </a:lnTo>
                  <a:lnTo>
                    <a:pt x="12" y="1"/>
                  </a:lnTo>
                  <a:lnTo>
                    <a:pt x="21" y="3"/>
                  </a:lnTo>
                  <a:lnTo>
                    <a:pt x="29" y="8"/>
                  </a:lnTo>
                  <a:lnTo>
                    <a:pt x="37" y="15"/>
                  </a:lnTo>
                  <a:lnTo>
                    <a:pt x="42" y="26"/>
                  </a:lnTo>
                  <a:lnTo>
                    <a:pt x="45" y="39"/>
                  </a:lnTo>
                  <a:lnTo>
                    <a:pt x="45" y="38"/>
                  </a:lnTo>
                  <a:lnTo>
                    <a:pt x="45" y="34"/>
                  </a:lnTo>
                  <a:lnTo>
                    <a:pt x="46" y="27"/>
                  </a:lnTo>
                  <a:lnTo>
                    <a:pt x="49" y="20"/>
                  </a:lnTo>
                  <a:lnTo>
                    <a:pt x="54" y="14"/>
                  </a:lnTo>
                  <a:lnTo>
                    <a:pt x="62" y="7"/>
                  </a:lnTo>
                  <a:lnTo>
                    <a:pt x="73" y="3"/>
                  </a:lnTo>
                  <a:lnTo>
                    <a:pt x="89" y="0"/>
                  </a:lnTo>
                  <a:lnTo>
                    <a:pt x="89" y="3"/>
                  </a:lnTo>
                  <a:lnTo>
                    <a:pt x="88" y="10"/>
                  </a:lnTo>
                  <a:lnTo>
                    <a:pt x="87" y="18"/>
                  </a:lnTo>
                  <a:lnTo>
                    <a:pt x="81" y="26"/>
                  </a:lnTo>
                  <a:lnTo>
                    <a:pt x="74" y="34"/>
                  </a:lnTo>
                  <a:lnTo>
                    <a:pt x="64" y="41"/>
                  </a:lnTo>
                  <a:lnTo>
                    <a:pt x="47" y="43"/>
                  </a:lnTo>
                  <a:lnTo>
                    <a:pt x="47" y="132"/>
                  </a:lnTo>
                  <a:lnTo>
                    <a:pt x="42" y="132"/>
                  </a:lnTo>
                  <a:lnTo>
                    <a:pt x="42"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7" name="Freeform 13"/>
            <p:cNvSpPr>
              <a:spLocks/>
            </p:cNvSpPr>
            <p:nvPr/>
          </p:nvSpPr>
          <p:spPr bwMode="gray">
            <a:xfrm>
              <a:off x="2430" y="403"/>
              <a:ext cx="88" cy="186"/>
            </a:xfrm>
            <a:custGeom>
              <a:avLst/>
              <a:gdLst>
                <a:gd name="T0" fmla="*/ 43 w 88"/>
                <a:gd name="T1" fmla="*/ 43 h 186"/>
                <a:gd name="T2" fmla="*/ 41 w 88"/>
                <a:gd name="T3" fmla="*/ 43 h 186"/>
                <a:gd name="T4" fmla="*/ 35 w 88"/>
                <a:gd name="T5" fmla="*/ 43 h 186"/>
                <a:gd name="T6" fmla="*/ 27 w 88"/>
                <a:gd name="T7" fmla="*/ 41 h 186"/>
                <a:gd name="T8" fmla="*/ 18 w 88"/>
                <a:gd name="T9" fmla="*/ 35 h 186"/>
                <a:gd name="T10" fmla="*/ 8 w 88"/>
                <a:gd name="T11" fmla="*/ 28 h 186"/>
                <a:gd name="T12" fmla="*/ 3 w 88"/>
                <a:gd name="T13" fmla="*/ 16 h 186"/>
                <a:gd name="T14" fmla="*/ 0 w 88"/>
                <a:gd name="T15" fmla="*/ 0 h 186"/>
                <a:gd name="T16" fmla="*/ 3 w 88"/>
                <a:gd name="T17" fmla="*/ 0 h 186"/>
                <a:gd name="T18" fmla="*/ 8 w 88"/>
                <a:gd name="T19" fmla="*/ 0 h 186"/>
                <a:gd name="T20" fmla="*/ 17 w 88"/>
                <a:gd name="T21" fmla="*/ 1 h 186"/>
                <a:gd name="T22" fmla="*/ 26 w 88"/>
                <a:gd name="T23" fmla="*/ 6 h 186"/>
                <a:gd name="T24" fmla="*/ 35 w 88"/>
                <a:gd name="T25" fmla="*/ 12 h 186"/>
                <a:gd name="T26" fmla="*/ 42 w 88"/>
                <a:gd name="T27" fmla="*/ 24 h 186"/>
                <a:gd name="T28" fmla="*/ 48 w 88"/>
                <a:gd name="T29" fmla="*/ 41 h 186"/>
                <a:gd name="T30" fmla="*/ 48 w 88"/>
                <a:gd name="T31" fmla="*/ 90 h 186"/>
                <a:gd name="T32" fmla="*/ 48 w 88"/>
                <a:gd name="T33" fmla="*/ 88 h 186"/>
                <a:gd name="T34" fmla="*/ 48 w 88"/>
                <a:gd name="T35" fmla="*/ 82 h 186"/>
                <a:gd name="T36" fmla="*/ 50 w 88"/>
                <a:gd name="T37" fmla="*/ 74 h 186"/>
                <a:gd name="T38" fmla="*/ 54 w 88"/>
                <a:gd name="T39" fmla="*/ 66 h 186"/>
                <a:gd name="T40" fmla="*/ 61 w 88"/>
                <a:gd name="T41" fmla="*/ 58 h 186"/>
                <a:gd name="T42" fmla="*/ 72 w 88"/>
                <a:gd name="T43" fmla="*/ 53 h 186"/>
                <a:gd name="T44" fmla="*/ 87 w 88"/>
                <a:gd name="T45" fmla="*/ 50 h 186"/>
                <a:gd name="T46" fmla="*/ 88 w 88"/>
                <a:gd name="T47" fmla="*/ 51 h 186"/>
                <a:gd name="T48" fmla="*/ 88 w 88"/>
                <a:gd name="T49" fmla="*/ 57 h 186"/>
                <a:gd name="T50" fmla="*/ 87 w 88"/>
                <a:gd name="T51" fmla="*/ 64 h 186"/>
                <a:gd name="T52" fmla="*/ 84 w 88"/>
                <a:gd name="T53" fmla="*/ 72 h 186"/>
                <a:gd name="T54" fmla="*/ 80 w 88"/>
                <a:gd name="T55" fmla="*/ 80 h 186"/>
                <a:gd name="T56" fmla="*/ 73 w 88"/>
                <a:gd name="T57" fmla="*/ 86 h 186"/>
                <a:gd name="T58" fmla="*/ 62 w 88"/>
                <a:gd name="T59" fmla="*/ 92 h 186"/>
                <a:gd name="T60" fmla="*/ 48 w 88"/>
                <a:gd name="T61" fmla="*/ 93 h 186"/>
                <a:gd name="T62" fmla="*/ 48 w 88"/>
                <a:gd name="T63" fmla="*/ 186 h 186"/>
                <a:gd name="T64" fmla="*/ 43 w 88"/>
                <a:gd name="T65" fmla="*/ 186 h 186"/>
                <a:gd name="T66" fmla="*/ 43 w 88"/>
                <a:gd name="T67" fmla="*/ 143 h 186"/>
                <a:gd name="T68" fmla="*/ 42 w 88"/>
                <a:gd name="T69" fmla="*/ 143 h 186"/>
                <a:gd name="T70" fmla="*/ 37 w 88"/>
                <a:gd name="T71" fmla="*/ 142 h 186"/>
                <a:gd name="T72" fmla="*/ 29 w 88"/>
                <a:gd name="T73" fmla="*/ 140 h 186"/>
                <a:gd name="T74" fmla="*/ 22 w 88"/>
                <a:gd name="T75" fmla="*/ 136 h 186"/>
                <a:gd name="T76" fmla="*/ 14 w 88"/>
                <a:gd name="T77" fmla="*/ 130 h 186"/>
                <a:gd name="T78" fmla="*/ 8 w 88"/>
                <a:gd name="T79" fmla="*/ 120 h 186"/>
                <a:gd name="T80" fmla="*/ 7 w 88"/>
                <a:gd name="T81" fmla="*/ 105 h 186"/>
                <a:gd name="T82" fmla="*/ 8 w 88"/>
                <a:gd name="T83" fmla="*/ 105 h 186"/>
                <a:gd name="T84" fmla="*/ 12 w 88"/>
                <a:gd name="T85" fmla="*/ 107 h 186"/>
                <a:gd name="T86" fmla="*/ 19 w 88"/>
                <a:gd name="T87" fmla="*/ 108 h 186"/>
                <a:gd name="T88" fmla="*/ 26 w 88"/>
                <a:gd name="T89" fmla="*/ 111 h 186"/>
                <a:gd name="T90" fmla="*/ 34 w 88"/>
                <a:gd name="T91" fmla="*/ 117 h 186"/>
                <a:gd name="T92" fmla="*/ 39 w 88"/>
                <a:gd name="T93" fmla="*/ 127 h 186"/>
                <a:gd name="T94" fmla="*/ 43 w 88"/>
                <a:gd name="T95" fmla="*/ 140 h 186"/>
                <a:gd name="T96" fmla="*/ 43 w 88"/>
                <a:gd name="T97" fmla="*/ 4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186">
                  <a:moveTo>
                    <a:pt x="43" y="43"/>
                  </a:moveTo>
                  <a:lnTo>
                    <a:pt x="41" y="43"/>
                  </a:lnTo>
                  <a:lnTo>
                    <a:pt x="35" y="43"/>
                  </a:lnTo>
                  <a:lnTo>
                    <a:pt x="27" y="41"/>
                  </a:lnTo>
                  <a:lnTo>
                    <a:pt x="18" y="35"/>
                  </a:lnTo>
                  <a:lnTo>
                    <a:pt x="8" y="28"/>
                  </a:lnTo>
                  <a:lnTo>
                    <a:pt x="3" y="16"/>
                  </a:lnTo>
                  <a:lnTo>
                    <a:pt x="0" y="0"/>
                  </a:lnTo>
                  <a:lnTo>
                    <a:pt x="3" y="0"/>
                  </a:lnTo>
                  <a:lnTo>
                    <a:pt x="8" y="0"/>
                  </a:lnTo>
                  <a:lnTo>
                    <a:pt x="17" y="1"/>
                  </a:lnTo>
                  <a:lnTo>
                    <a:pt x="26" y="6"/>
                  </a:lnTo>
                  <a:lnTo>
                    <a:pt x="35" y="12"/>
                  </a:lnTo>
                  <a:lnTo>
                    <a:pt x="42" y="24"/>
                  </a:lnTo>
                  <a:lnTo>
                    <a:pt x="48" y="41"/>
                  </a:lnTo>
                  <a:lnTo>
                    <a:pt x="48" y="90"/>
                  </a:lnTo>
                  <a:lnTo>
                    <a:pt x="48" y="88"/>
                  </a:lnTo>
                  <a:lnTo>
                    <a:pt x="48" y="82"/>
                  </a:lnTo>
                  <a:lnTo>
                    <a:pt x="50" y="74"/>
                  </a:lnTo>
                  <a:lnTo>
                    <a:pt x="54" y="66"/>
                  </a:lnTo>
                  <a:lnTo>
                    <a:pt x="61" y="58"/>
                  </a:lnTo>
                  <a:lnTo>
                    <a:pt x="72" y="53"/>
                  </a:lnTo>
                  <a:lnTo>
                    <a:pt x="87" y="50"/>
                  </a:lnTo>
                  <a:lnTo>
                    <a:pt x="88" y="51"/>
                  </a:lnTo>
                  <a:lnTo>
                    <a:pt x="88" y="57"/>
                  </a:lnTo>
                  <a:lnTo>
                    <a:pt x="87" y="64"/>
                  </a:lnTo>
                  <a:lnTo>
                    <a:pt x="84" y="72"/>
                  </a:lnTo>
                  <a:lnTo>
                    <a:pt x="80" y="80"/>
                  </a:lnTo>
                  <a:lnTo>
                    <a:pt x="73" y="86"/>
                  </a:lnTo>
                  <a:lnTo>
                    <a:pt x="62" y="92"/>
                  </a:lnTo>
                  <a:lnTo>
                    <a:pt x="48" y="93"/>
                  </a:lnTo>
                  <a:lnTo>
                    <a:pt x="48" y="186"/>
                  </a:lnTo>
                  <a:lnTo>
                    <a:pt x="43" y="186"/>
                  </a:lnTo>
                  <a:lnTo>
                    <a:pt x="43" y="143"/>
                  </a:lnTo>
                  <a:lnTo>
                    <a:pt x="42" y="143"/>
                  </a:lnTo>
                  <a:lnTo>
                    <a:pt x="37" y="142"/>
                  </a:lnTo>
                  <a:lnTo>
                    <a:pt x="29" y="140"/>
                  </a:lnTo>
                  <a:lnTo>
                    <a:pt x="22" y="136"/>
                  </a:lnTo>
                  <a:lnTo>
                    <a:pt x="14" y="130"/>
                  </a:lnTo>
                  <a:lnTo>
                    <a:pt x="8" y="120"/>
                  </a:lnTo>
                  <a:lnTo>
                    <a:pt x="7" y="105"/>
                  </a:lnTo>
                  <a:lnTo>
                    <a:pt x="8" y="105"/>
                  </a:lnTo>
                  <a:lnTo>
                    <a:pt x="12" y="107"/>
                  </a:lnTo>
                  <a:lnTo>
                    <a:pt x="19" y="108"/>
                  </a:lnTo>
                  <a:lnTo>
                    <a:pt x="26" y="111"/>
                  </a:lnTo>
                  <a:lnTo>
                    <a:pt x="34" y="117"/>
                  </a:lnTo>
                  <a:lnTo>
                    <a:pt x="39" y="127"/>
                  </a:lnTo>
                  <a:lnTo>
                    <a:pt x="43" y="140"/>
                  </a:lnTo>
                  <a:lnTo>
                    <a:pt x="43" y="4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8" name="Freeform 14"/>
            <p:cNvSpPr>
              <a:spLocks/>
            </p:cNvSpPr>
            <p:nvPr/>
          </p:nvSpPr>
          <p:spPr bwMode="gray">
            <a:xfrm>
              <a:off x="1914" y="233"/>
              <a:ext cx="166" cy="356"/>
            </a:xfrm>
            <a:custGeom>
              <a:avLst/>
              <a:gdLst>
                <a:gd name="T0" fmla="*/ 85 w 166"/>
                <a:gd name="T1" fmla="*/ 84 h 356"/>
                <a:gd name="T2" fmla="*/ 101 w 166"/>
                <a:gd name="T3" fmla="*/ 81 h 356"/>
                <a:gd name="T4" fmla="*/ 124 w 166"/>
                <a:gd name="T5" fmla="*/ 73 h 356"/>
                <a:gd name="T6" fmla="*/ 148 w 166"/>
                <a:gd name="T7" fmla="*/ 56 h 356"/>
                <a:gd name="T8" fmla="*/ 163 w 166"/>
                <a:gd name="T9" fmla="*/ 23 h 356"/>
                <a:gd name="T10" fmla="*/ 163 w 166"/>
                <a:gd name="T11" fmla="*/ 0 h 356"/>
                <a:gd name="T12" fmla="*/ 148 w 166"/>
                <a:gd name="T13" fmla="*/ 0 h 356"/>
                <a:gd name="T14" fmla="*/ 125 w 166"/>
                <a:gd name="T15" fmla="*/ 6 h 356"/>
                <a:gd name="T16" fmla="*/ 101 w 166"/>
                <a:gd name="T17" fmla="*/ 22 h 356"/>
                <a:gd name="T18" fmla="*/ 82 w 166"/>
                <a:gd name="T19" fmla="*/ 54 h 356"/>
                <a:gd name="T20" fmla="*/ 77 w 166"/>
                <a:gd name="T21" fmla="*/ 173 h 356"/>
                <a:gd name="T22" fmla="*/ 77 w 166"/>
                <a:gd name="T23" fmla="*/ 165 h 356"/>
                <a:gd name="T24" fmla="*/ 71 w 166"/>
                <a:gd name="T25" fmla="*/ 146 h 356"/>
                <a:gd name="T26" fmla="*/ 60 w 166"/>
                <a:gd name="T27" fmla="*/ 123 h 356"/>
                <a:gd name="T28" fmla="*/ 38 w 166"/>
                <a:gd name="T29" fmla="*/ 104 h 356"/>
                <a:gd name="T30" fmla="*/ 0 w 166"/>
                <a:gd name="T31" fmla="*/ 96 h 356"/>
                <a:gd name="T32" fmla="*/ 0 w 166"/>
                <a:gd name="T33" fmla="*/ 103 h 356"/>
                <a:gd name="T34" fmla="*/ 0 w 166"/>
                <a:gd name="T35" fmla="*/ 120 h 356"/>
                <a:gd name="T36" fmla="*/ 8 w 166"/>
                <a:gd name="T37" fmla="*/ 143 h 356"/>
                <a:gd name="T38" fmla="*/ 24 w 166"/>
                <a:gd name="T39" fmla="*/ 163 h 356"/>
                <a:gd name="T40" fmla="*/ 55 w 166"/>
                <a:gd name="T41" fmla="*/ 177 h 356"/>
                <a:gd name="T42" fmla="*/ 77 w 166"/>
                <a:gd name="T43" fmla="*/ 356 h 356"/>
                <a:gd name="T44" fmla="*/ 82 w 166"/>
                <a:gd name="T45" fmla="*/ 274 h 356"/>
                <a:gd name="T46" fmla="*/ 91 w 166"/>
                <a:gd name="T47" fmla="*/ 273 h 356"/>
                <a:gd name="T48" fmla="*/ 112 w 166"/>
                <a:gd name="T49" fmla="*/ 267 h 356"/>
                <a:gd name="T50" fmla="*/ 135 w 166"/>
                <a:gd name="T51" fmla="*/ 252 h 356"/>
                <a:gd name="T52" fmla="*/ 151 w 166"/>
                <a:gd name="T53" fmla="*/ 224 h 356"/>
                <a:gd name="T54" fmla="*/ 152 w 166"/>
                <a:gd name="T55" fmla="*/ 203 h 356"/>
                <a:gd name="T56" fmla="*/ 137 w 166"/>
                <a:gd name="T57" fmla="*/ 204 h 356"/>
                <a:gd name="T58" fmla="*/ 117 w 166"/>
                <a:gd name="T59" fmla="*/ 211 h 356"/>
                <a:gd name="T60" fmla="*/ 97 w 166"/>
                <a:gd name="T61" fmla="*/ 231 h 356"/>
                <a:gd name="T62" fmla="*/ 82 w 166"/>
                <a:gd name="T63" fmla="*/ 26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356">
                  <a:moveTo>
                    <a:pt x="82" y="84"/>
                  </a:moveTo>
                  <a:lnTo>
                    <a:pt x="85" y="84"/>
                  </a:lnTo>
                  <a:lnTo>
                    <a:pt x="91" y="84"/>
                  </a:lnTo>
                  <a:lnTo>
                    <a:pt x="101" y="81"/>
                  </a:lnTo>
                  <a:lnTo>
                    <a:pt x="112" y="78"/>
                  </a:lnTo>
                  <a:lnTo>
                    <a:pt x="124" y="73"/>
                  </a:lnTo>
                  <a:lnTo>
                    <a:pt x="136" y="66"/>
                  </a:lnTo>
                  <a:lnTo>
                    <a:pt x="148" y="56"/>
                  </a:lnTo>
                  <a:lnTo>
                    <a:pt x="156" y="42"/>
                  </a:lnTo>
                  <a:lnTo>
                    <a:pt x="163" y="23"/>
                  </a:lnTo>
                  <a:lnTo>
                    <a:pt x="166" y="2"/>
                  </a:lnTo>
                  <a:lnTo>
                    <a:pt x="163" y="0"/>
                  </a:lnTo>
                  <a:lnTo>
                    <a:pt x="158" y="0"/>
                  </a:lnTo>
                  <a:lnTo>
                    <a:pt x="148" y="0"/>
                  </a:lnTo>
                  <a:lnTo>
                    <a:pt x="137" y="3"/>
                  </a:lnTo>
                  <a:lnTo>
                    <a:pt x="125" y="6"/>
                  </a:lnTo>
                  <a:lnTo>
                    <a:pt x="113" y="12"/>
                  </a:lnTo>
                  <a:lnTo>
                    <a:pt x="101" y="22"/>
                  </a:lnTo>
                  <a:lnTo>
                    <a:pt x="90" y="35"/>
                  </a:lnTo>
                  <a:lnTo>
                    <a:pt x="82" y="54"/>
                  </a:lnTo>
                  <a:lnTo>
                    <a:pt x="77" y="78"/>
                  </a:lnTo>
                  <a:lnTo>
                    <a:pt x="77" y="173"/>
                  </a:lnTo>
                  <a:lnTo>
                    <a:pt x="77" y="170"/>
                  </a:lnTo>
                  <a:lnTo>
                    <a:pt x="77" y="165"/>
                  </a:lnTo>
                  <a:lnTo>
                    <a:pt x="74" y="157"/>
                  </a:lnTo>
                  <a:lnTo>
                    <a:pt x="71" y="146"/>
                  </a:lnTo>
                  <a:lnTo>
                    <a:pt x="67" y="134"/>
                  </a:lnTo>
                  <a:lnTo>
                    <a:pt x="60" y="123"/>
                  </a:lnTo>
                  <a:lnTo>
                    <a:pt x="50" y="112"/>
                  </a:lnTo>
                  <a:lnTo>
                    <a:pt x="38" y="104"/>
                  </a:lnTo>
                  <a:lnTo>
                    <a:pt x="20" y="97"/>
                  </a:lnTo>
                  <a:lnTo>
                    <a:pt x="0" y="96"/>
                  </a:lnTo>
                  <a:lnTo>
                    <a:pt x="0" y="97"/>
                  </a:lnTo>
                  <a:lnTo>
                    <a:pt x="0" y="103"/>
                  </a:lnTo>
                  <a:lnTo>
                    <a:pt x="0" y="111"/>
                  </a:lnTo>
                  <a:lnTo>
                    <a:pt x="0" y="120"/>
                  </a:lnTo>
                  <a:lnTo>
                    <a:pt x="2" y="131"/>
                  </a:lnTo>
                  <a:lnTo>
                    <a:pt x="8" y="143"/>
                  </a:lnTo>
                  <a:lnTo>
                    <a:pt x="15" y="154"/>
                  </a:lnTo>
                  <a:lnTo>
                    <a:pt x="24" y="163"/>
                  </a:lnTo>
                  <a:lnTo>
                    <a:pt x="38" y="171"/>
                  </a:lnTo>
                  <a:lnTo>
                    <a:pt x="55" y="177"/>
                  </a:lnTo>
                  <a:lnTo>
                    <a:pt x="77" y="178"/>
                  </a:lnTo>
                  <a:lnTo>
                    <a:pt x="77" y="356"/>
                  </a:lnTo>
                  <a:lnTo>
                    <a:pt x="82" y="356"/>
                  </a:lnTo>
                  <a:lnTo>
                    <a:pt x="82" y="274"/>
                  </a:lnTo>
                  <a:lnTo>
                    <a:pt x="85" y="273"/>
                  </a:lnTo>
                  <a:lnTo>
                    <a:pt x="91" y="273"/>
                  </a:lnTo>
                  <a:lnTo>
                    <a:pt x="101" y="271"/>
                  </a:lnTo>
                  <a:lnTo>
                    <a:pt x="112" y="267"/>
                  </a:lnTo>
                  <a:lnTo>
                    <a:pt x="124" y="262"/>
                  </a:lnTo>
                  <a:lnTo>
                    <a:pt x="135" y="252"/>
                  </a:lnTo>
                  <a:lnTo>
                    <a:pt x="144" y="240"/>
                  </a:lnTo>
                  <a:lnTo>
                    <a:pt x="151" y="224"/>
                  </a:lnTo>
                  <a:lnTo>
                    <a:pt x="154" y="203"/>
                  </a:lnTo>
                  <a:lnTo>
                    <a:pt x="152" y="203"/>
                  </a:lnTo>
                  <a:lnTo>
                    <a:pt x="145" y="203"/>
                  </a:lnTo>
                  <a:lnTo>
                    <a:pt x="137" y="204"/>
                  </a:lnTo>
                  <a:lnTo>
                    <a:pt x="128" y="207"/>
                  </a:lnTo>
                  <a:lnTo>
                    <a:pt x="117" y="211"/>
                  </a:lnTo>
                  <a:lnTo>
                    <a:pt x="106" y="219"/>
                  </a:lnTo>
                  <a:lnTo>
                    <a:pt x="97" y="231"/>
                  </a:lnTo>
                  <a:lnTo>
                    <a:pt x="89" y="247"/>
                  </a:lnTo>
                  <a:lnTo>
                    <a:pt x="82" y="267"/>
                  </a:lnTo>
                  <a:lnTo>
                    <a:pt x="82" y="84"/>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39" name="Freeform 15"/>
            <p:cNvSpPr>
              <a:spLocks/>
            </p:cNvSpPr>
            <p:nvPr/>
          </p:nvSpPr>
          <p:spPr bwMode="gray">
            <a:xfrm>
              <a:off x="2514" y="379"/>
              <a:ext cx="92" cy="210"/>
            </a:xfrm>
            <a:custGeom>
              <a:avLst/>
              <a:gdLst>
                <a:gd name="T0" fmla="*/ 43 w 92"/>
                <a:gd name="T1" fmla="*/ 162 h 210"/>
                <a:gd name="T2" fmla="*/ 36 w 92"/>
                <a:gd name="T3" fmla="*/ 160 h 210"/>
                <a:gd name="T4" fmla="*/ 23 w 92"/>
                <a:gd name="T5" fmla="*/ 155 h 210"/>
                <a:gd name="T6" fmla="*/ 12 w 92"/>
                <a:gd name="T7" fmla="*/ 141 h 210"/>
                <a:gd name="T8" fmla="*/ 12 w 92"/>
                <a:gd name="T9" fmla="*/ 129 h 210"/>
                <a:gd name="T10" fmla="*/ 23 w 92"/>
                <a:gd name="T11" fmla="*/ 132 h 210"/>
                <a:gd name="T12" fmla="*/ 38 w 92"/>
                <a:gd name="T13" fmla="*/ 145 h 210"/>
                <a:gd name="T14" fmla="*/ 43 w 92"/>
                <a:gd name="T15" fmla="*/ 108 h 210"/>
                <a:gd name="T16" fmla="*/ 35 w 92"/>
                <a:gd name="T17" fmla="*/ 106 h 210"/>
                <a:gd name="T18" fmla="*/ 20 w 92"/>
                <a:gd name="T19" fmla="*/ 101 h 210"/>
                <a:gd name="T20" fmla="*/ 7 w 92"/>
                <a:gd name="T21" fmla="*/ 83 h 210"/>
                <a:gd name="T22" fmla="*/ 7 w 92"/>
                <a:gd name="T23" fmla="*/ 70 h 210"/>
                <a:gd name="T24" fmla="*/ 17 w 92"/>
                <a:gd name="T25" fmla="*/ 71 h 210"/>
                <a:gd name="T26" fmla="*/ 31 w 92"/>
                <a:gd name="T27" fmla="*/ 81 h 210"/>
                <a:gd name="T28" fmla="*/ 43 w 92"/>
                <a:gd name="T29" fmla="*/ 105 h 210"/>
                <a:gd name="T30" fmla="*/ 40 w 92"/>
                <a:gd name="T31" fmla="*/ 43 h 210"/>
                <a:gd name="T32" fmla="*/ 26 w 92"/>
                <a:gd name="T33" fmla="*/ 39 h 210"/>
                <a:gd name="T34" fmla="*/ 8 w 92"/>
                <a:gd name="T35" fmla="*/ 27 h 210"/>
                <a:gd name="T36" fmla="*/ 0 w 92"/>
                <a:gd name="T37" fmla="*/ 0 h 210"/>
                <a:gd name="T38" fmla="*/ 7 w 92"/>
                <a:gd name="T39" fmla="*/ 0 h 210"/>
                <a:gd name="T40" fmla="*/ 23 w 92"/>
                <a:gd name="T41" fmla="*/ 5 h 210"/>
                <a:gd name="T42" fmla="*/ 39 w 92"/>
                <a:gd name="T43" fmla="*/ 23 h 210"/>
                <a:gd name="T44" fmla="*/ 46 w 92"/>
                <a:gd name="T45" fmla="*/ 38 h 210"/>
                <a:gd name="T46" fmla="*/ 51 w 92"/>
                <a:gd name="T47" fmla="*/ 24 h 210"/>
                <a:gd name="T48" fmla="*/ 66 w 92"/>
                <a:gd name="T49" fmla="*/ 8 h 210"/>
                <a:gd name="T50" fmla="*/ 92 w 92"/>
                <a:gd name="T51" fmla="*/ 0 h 210"/>
                <a:gd name="T52" fmla="*/ 90 w 92"/>
                <a:gd name="T53" fmla="*/ 8 h 210"/>
                <a:gd name="T54" fmla="*/ 82 w 92"/>
                <a:gd name="T55" fmla="*/ 25 h 210"/>
                <a:gd name="T56" fmla="*/ 63 w 92"/>
                <a:gd name="T57" fmla="*/ 40 h 210"/>
                <a:gd name="T58" fmla="*/ 49 w 92"/>
                <a:gd name="T59" fmla="*/ 124 h 210"/>
                <a:gd name="T60" fmla="*/ 50 w 92"/>
                <a:gd name="T61" fmla="*/ 116 h 210"/>
                <a:gd name="T62" fmla="*/ 59 w 92"/>
                <a:gd name="T63" fmla="*/ 100 h 210"/>
                <a:gd name="T64" fmla="*/ 81 w 92"/>
                <a:gd name="T65" fmla="*/ 92 h 210"/>
                <a:gd name="T66" fmla="*/ 80 w 92"/>
                <a:gd name="T67" fmla="*/ 98 h 210"/>
                <a:gd name="T68" fmla="*/ 73 w 92"/>
                <a:gd name="T69" fmla="*/ 114 h 210"/>
                <a:gd name="T70" fmla="*/ 59 w 92"/>
                <a:gd name="T71" fmla="*/ 127 h 210"/>
                <a:gd name="T72" fmla="*/ 49 w 92"/>
                <a:gd name="T73"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210">
                  <a:moveTo>
                    <a:pt x="43" y="210"/>
                  </a:moveTo>
                  <a:lnTo>
                    <a:pt x="43" y="162"/>
                  </a:lnTo>
                  <a:lnTo>
                    <a:pt x="40" y="162"/>
                  </a:lnTo>
                  <a:lnTo>
                    <a:pt x="36" y="160"/>
                  </a:lnTo>
                  <a:lnTo>
                    <a:pt x="30" y="159"/>
                  </a:lnTo>
                  <a:lnTo>
                    <a:pt x="23" y="155"/>
                  </a:lnTo>
                  <a:lnTo>
                    <a:pt x="16" y="150"/>
                  </a:lnTo>
                  <a:lnTo>
                    <a:pt x="12" y="141"/>
                  </a:lnTo>
                  <a:lnTo>
                    <a:pt x="11" y="129"/>
                  </a:lnTo>
                  <a:lnTo>
                    <a:pt x="12" y="129"/>
                  </a:lnTo>
                  <a:lnTo>
                    <a:pt x="16" y="129"/>
                  </a:lnTo>
                  <a:lnTo>
                    <a:pt x="23" y="132"/>
                  </a:lnTo>
                  <a:lnTo>
                    <a:pt x="31" y="137"/>
                  </a:lnTo>
                  <a:lnTo>
                    <a:pt x="38" y="145"/>
                  </a:lnTo>
                  <a:lnTo>
                    <a:pt x="43" y="159"/>
                  </a:lnTo>
                  <a:lnTo>
                    <a:pt x="43" y="108"/>
                  </a:lnTo>
                  <a:lnTo>
                    <a:pt x="40" y="108"/>
                  </a:lnTo>
                  <a:lnTo>
                    <a:pt x="35" y="106"/>
                  </a:lnTo>
                  <a:lnTo>
                    <a:pt x="28" y="105"/>
                  </a:lnTo>
                  <a:lnTo>
                    <a:pt x="20" y="101"/>
                  </a:lnTo>
                  <a:lnTo>
                    <a:pt x="12" y="94"/>
                  </a:lnTo>
                  <a:lnTo>
                    <a:pt x="7" y="83"/>
                  </a:lnTo>
                  <a:lnTo>
                    <a:pt x="5" y="70"/>
                  </a:lnTo>
                  <a:lnTo>
                    <a:pt x="7" y="70"/>
                  </a:lnTo>
                  <a:lnTo>
                    <a:pt x="11" y="70"/>
                  </a:lnTo>
                  <a:lnTo>
                    <a:pt x="17" y="71"/>
                  </a:lnTo>
                  <a:lnTo>
                    <a:pt x="24" y="74"/>
                  </a:lnTo>
                  <a:lnTo>
                    <a:pt x="31" y="81"/>
                  </a:lnTo>
                  <a:lnTo>
                    <a:pt x="38" y="90"/>
                  </a:lnTo>
                  <a:lnTo>
                    <a:pt x="43" y="105"/>
                  </a:lnTo>
                  <a:lnTo>
                    <a:pt x="43" y="43"/>
                  </a:lnTo>
                  <a:lnTo>
                    <a:pt x="40" y="43"/>
                  </a:lnTo>
                  <a:lnTo>
                    <a:pt x="34" y="42"/>
                  </a:lnTo>
                  <a:lnTo>
                    <a:pt x="26" y="39"/>
                  </a:lnTo>
                  <a:lnTo>
                    <a:pt x="16" y="35"/>
                  </a:lnTo>
                  <a:lnTo>
                    <a:pt x="8" y="27"/>
                  </a:lnTo>
                  <a:lnTo>
                    <a:pt x="1" y="16"/>
                  </a:lnTo>
                  <a:lnTo>
                    <a:pt x="0" y="0"/>
                  </a:lnTo>
                  <a:lnTo>
                    <a:pt x="1" y="0"/>
                  </a:lnTo>
                  <a:lnTo>
                    <a:pt x="7" y="0"/>
                  </a:lnTo>
                  <a:lnTo>
                    <a:pt x="13" y="1"/>
                  </a:lnTo>
                  <a:lnTo>
                    <a:pt x="23" y="5"/>
                  </a:lnTo>
                  <a:lnTo>
                    <a:pt x="31" y="12"/>
                  </a:lnTo>
                  <a:lnTo>
                    <a:pt x="39" y="23"/>
                  </a:lnTo>
                  <a:lnTo>
                    <a:pt x="46" y="40"/>
                  </a:lnTo>
                  <a:lnTo>
                    <a:pt x="46" y="38"/>
                  </a:lnTo>
                  <a:lnTo>
                    <a:pt x="49" y="32"/>
                  </a:lnTo>
                  <a:lnTo>
                    <a:pt x="51" y="24"/>
                  </a:lnTo>
                  <a:lnTo>
                    <a:pt x="58" y="15"/>
                  </a:lnTo>
                  <a:lnTo>
                    <a:pt x="66" y="8"/>
                  </a:lnTo>
                  <a:lnTo>
                    <a:pt x="77" y="1"/>
                  </a:lnTo>
                  <a:lnTo>
                    <a:pt x="92" y="0"/>
                  </a:lnTo>
                  <a:lnTo>
                    <a:pt x="92" y="1"/>
                  </a:lnTo>
                  <a:lnTo>
                    <a:pt x="90" y="8"/>
                  </a:lnTo>
                  <a:lnTo>
                    <a:pt x="88" y="16"/>
                  </a:lnTo>
                  <a:lnTo>
                    <a:pt x="82" y="25"/>
                  </a:lnTo>
                  <a:lnTo>
                    <a:pt x="74" y="34"/>
                  </a:lnTo>
                  <a:lnTo>
                    <a:pt x="63" y="40"/>
                  </a:lnTo>
                  <a:lnTo>
                    <a:pt x="49" y="43"/>
                  </a:lnTo>
                  <a:lnTo>
                    <a:pt x="49" y="124"/>
                  </a:lnTo>
                  <a:lnTo>
                    <a:pt x="49" y="121"/>
                  </a:lnTo>
                  <a:lnTo>
                    <a:pt x="50" y="116"/>
                  </a:lnTo>
                  <a:lnTo>
                    <a:pt x="53" y="108"/>
                  </a:lnTo>
                  <a:lnTo>
                    <a:pt x="59" y="100"/>
                  </a:lnTo>
                  <a:lnTo>
                    <a:pt x="67" y="94"/>
                  </a:lnTo>
                  <a:lnTo>
                    <a:pt x="81" y="92"/>
                  </a:lnTo>
                  <a:lnTo>
                    <a:pt x="81" y="93"/>
                  </a:lnTo>
                  <a:lnTo>
                    <a:pt x="80" y="98"/>
                  </a:lnTo>
                  <a:lnTo>
                    <a:pt x="77" y="106"/>
                  </a:lnTo>
                  <a:lnTo>
                    <a:pt x="73" y="114"/>
                  </a:lnTo>
                  <a:lnTo>
                    <a:pt x="67" y="121"/>
                  </a:lnTo>
                  <a:lnTo>
                    <a:pt x="59" y="127"/>
                  </a:lnTo>
                  <a:lnTo>
                    <a:pt x="49" y="129"/>
                  </a:lnTo>
                  <a:lnTo>
                    <a:pt x="49" y="210"/>
                  </a:lnTo>
                  <a:lnTo>
                    <a:pt x="43" y="210"/>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0" name="Freeform 16"/>
            <p:cNvSpPr>
              <a:spLocks/>
            </p:cNvSpPr>
            <p:nvPr/>
          </p:nvSpPr>
          <p:spPr bwMode="gray">
            <a:xfrm>
              <a:off x="1566" y="297"/>
              <a:ext cx="128" cy="292"/>
            </a:xfrm>
            <a:custGeom>
              <a:avLst/>
              <a:gdLst>
                <a:gd name="T0" fmla="*/ 61 w 128"/>
                <a:gd name="T1" fmla="*/ 225 h 292"/>
                <a:gd name="T2" fmla="*/ 54 w 128"/>
                <a:gd name="T3" fmla="*/ 225 h 292"/>
                <a:gd name="T4" fmla="*/ 38 w 128"/>
                <a:gd name="T5" fmla="*/ 219 h 292"/>
                <a:gd name="T6" fmla="*/ 23 w 128"/>
                <a:gd name="T7" fmla="*/ 206 h 292"/>
                <a:gd name="T8" fmla="*/ 15 w 128"/>
                <a:gd name="T9" fmla="*/ 180 h 292"/>
                <a:gd name="T10" fmla="*/ 23 w 128"/>
                <a:gd name="T11" fmla="*/ 180 h 292"/>
                <a:gd name="T12" fmla="*/ 38 w 128"/>
                <a:gd name="T13" fmla="*/ 186 h 292"/>
                <a:gd name="T14" fmla="*/ 54 w 128"/>
                <a:gd name="T15" fmla="*/ 205 h 292"/>
                <a:gd name="T16" fmla="*/ 61 w 128"/>
                <a:gd name="T17" fmla="*/ 151 h 292"/>
                <a:gd name="T18" fmla="*/ 52 w 128"/>
                <a:gd name="T19" fmla="*/ 149 h 292"/>
                <a:gd name="T20" fmla="*/ 34 w 128"/>
                <a:gd name="T21" fmla="*/ 144 h 292"/>
                <a:gd name="T22" fmla="*/ 16 w 128"/>
                <a:gd name="T23" fmla="*/ 128 h 292"/>
                <a:gd name="T24" fmla="*/ 8 w 128"/>
                <a:gd name="T25" fmla="*/ 98 h 292"/>
                <a:gd name="T26" fmla="*/ 15 w 128"/>
                <a:gd name="T27" fmla="*/ 97 h 292"/>
                <a:gd name="T28" fmla="*/ 29 w 128"/>
                <a:gd name="T29" fmla="*/ 101 h 292"/>
                <a:gd name="T30" fmla="*/ 47 w 128"/>
                <a:gd name="T31" fmla="*/ 116 h 292"/>
                <a:gd name="T32" fmla="*/ 61 w 128"/>
                <a:gd name="T33" fmla="*/ 147 h 292"/>
                <a:gd name="T34" fmla="*/ 58 w 128"/>
                <a:gd name="T35" fmla="*/ 60 h 292"/>
                <a:gd name="T36" fmla="*/ 44 w 128"/>
                <a:gd name="T37" fmla="*/ 58 h 292"/>
                <a:gd name="T38" fmla="*/ 25 w 128"/>
                <a:gd name="T39" fmla="*/ 50 h 292"/>
                <a:gd name="T40" fmla="*/ 8 w 128"/>
                <a:gd name="T41" fmla="*/ 32 h 292"/>
                <a:gd name="T42" fmla="*/ 0 w 128"/>
                <a:gd name="T43" fmla="*/ 0 h 292"/>
                <a:gd name="T44" fmla="*/ 8 w 128"/>
                <a:gd name="T45" fmla="*/ 0 h 292"/>
                <a:gd name="T46" fmla="*/ 27 w 128"/>
                <a:gd name="T47" fmla="*/ 5 h 292"/>
                <a:gd name="T48" fmla="*/ 48 w 128"/>
                <a:gd name="T49" fmla="*/ 21 h 292"/>
                <a:gd name="T50" fmla="*/ 65 w 128"/>
                <a:gd name="T51" fmla="*/ 56 h 292"/>
                <a:gd name="T52" fmla="*/ 66 w 128"/>
                <a:gd name="T53" fmla="*/ 48 h 292"/>
                <a:gd name="T54" fmla="*/ 77 w 128"/>
                <a:gd name="T55" fmla="*/ 28 h 292"/>
                <a:gd name="T56" fmla="*/ 96 w 128"/>
                <a:gd name="T57" fmla="*/ 9 h 292"/>
                <a:gd name="T58" fmla="*/ 128 w 128"/>
                <a:gd name="T59" fmla="*/ 0 h 292"/>
                <a:gd name="T60" fmla="*/ 127 w 128"/>
                <a:gd name="T61" fmla="*/ 9 h 292"/>
                <a:gd name="T62" fmla="*/ 119 w 128"/>
                <a:gd name="T63" fmla="*/ 31 h 292"/>
                <a:gd name="T64" fmla="*/ 101 w 128"/>
                <a:gd name="T65" fmla="*/ 51 h 292"/>
                <a:gd name="T66" fmla="*/ 67 w 128"/>
                <a:gd name="T67" fmla="*/ 60 h 292"/>
                <a:gd name="T68" fmla="*/ 69 w 128"/>
                <a:gd name="T69" fmla="*/ 170 h 292"/>
                <a:gd name="T70" fmla="*/ 73 w 128"/>
                <a:gd name="T71" fmla="*/ 155 h 292"/>
                <a:gd name="T72" fmla="*/ 86 w 128"/>
                <a:gd name="T73" fmla="*/ 136 h 292"/>
                <a:gd name="T74" fmla="*/ 113 w 128"/>
                <a:gd name="T75" fmla="*/ 128 h 292"/>
                <a:gd name="T76" fmla="*/ 112 w 128"/>
                <a:gd name="T77" fmla="*/ 136 h 292"/>
                <a:gd name="T78" fmla="*/ 105 w 128"/>
                <a:gd name="T79" fmla="*/ 153 h 292"/>
                <a:gd name="T80" fmla="*/ 92 w 128"/>
                <a:gd name="T81" fmla="*/ 172 h 292"/>
                <a:gd name="T82" fmla="*/ 67 w 128"/>
                <a:gd name="T83" fmla="*/ 180 h 292"/>
                <a:gd name="T84" fmla="*/ 61 w 128"/>
                <a:gd name="T85"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292">
                  <a:moveTo>
                    <a:pt x="61" y="292"/>
                  </a:moveTo>
                  <a:lnTo>
                    <a:pt x="61" y="225"/>
                  </a:lnTo>
                  <a:lnTo>
                    <a:pt x="58" y="225"/>
                  </a:lnTo>
                  <a:lnTo>
                    <a:pt x="54" y="225"/>
                  </a:lnTo>
                  <a:lnTo>
                    <a:pt x="46" y="222"/>
                  </a:lnTo>
                  <a:lnTo>
                    <a:pt x="38" y="219"/>
                  </a:lnTo>
                  <a:lnTo>
                    <a:pt x="29" y="214"/>
                  </a:lnTo>
                  <a:lnTo>
                    <a:pt x="23" y="206"/>
                  </a:lnTo>
                  <a:lnTo>
                    <a:pt x="17" y="195"/>
                  </a:lnTo>
                  <a:lnTo>
                    <a:pt x="15" y="180"/>
                  </a:lnTo>
                  <a:lnTo>
                    <a:pt x="17" y="180"/>
                  </a:lnTo>
                  <a:lnTo>
                    <a:pt x="23" y="180"/>
                  </a:lnTo>
                  <a:lnTo>
                    <a:pt x="29" y="182"/>
                  </a:lnTo>
                  <a:lnTo>
                    <a:pt x="38" y="186"/>
                  </a:lnTo>
                  <a:lnTo>
                    <a:pt x="47" y="194"/>
                  </a:lnTo>
                  <a:lnTo>
                    <a:pt x="54" y="205"/>
                  </a:lnTo>
                  <a:lnTo>
                    <a:pt x="61" y="221"/>
                  </a:lnTo>
                  <a:lnTo>
                    <a:pt x="61" y="151"/>
                  </a:lnTo>
                  <a:lnTo>
                    <a:pt x="58" y="149"/>
                  </a:lnTo>
                  <a:lnTo>
                    <a:pt x="52" y="149"/>
                  </a:lnTo>
                  <a:lnTo>
                    <a:pt x="44" y="147"/>
                  </a:lnTo>
                  <a:lnTo>
                    <a:pt x="34" y="144"/>
                  </a:lnTo>
                  <a:lnTo>
                    <a:pt x="24" y="137"/>
                  </a:lnTo>
                  <a:lnTo>
                    <a:pt x="16" y="128"/>
                  </a:lnTo>
                  <a:lnTo>
                    <a:pt x="11" y="114"/>
                  </a:lnTo>
                  <a:lnTo>
                    <a:pt x="8" y="98"/>
                  </a:lnTo>
                  <a:lnTo>
                    <a:pt x="9" y="97"/>
                  </a:lnTo>
                  <a:lnTo>
                    <a:pt x="15" y="97"/>
                  </a:lnTo>
                  <a:lnTo>
                    <a:pt x="21" y="98"/>
                  </a:lnTo>
                  <a:lnTo>
                    <a:pt x="29" y="101"/>
                  </a:lnTo>
                  <a:lnTo>
                    <a:pt x="39" y="106"/>
                  </a:lnTo>
                  <a:lnTo>
                    <a:pt x="47" y="116"/>
                  </a:lnTo>
                  <a:lnTo>
                    <a:pt x="55" y="128"/>
                  </a:lnTo>
                  <a:lnTo>
                    <a:pt x="61" y="147"/>
                  </a:lnTo>
                  <a:lnTo>
                    <a:pt x="61" y="60"/>
                  </a:lnTo>
                  <a:lnTo>
                    <a:pt x="58" y="60"/>
                  </a:lnTo>
                  <a:lnTo>
                    <a:pt x="52" y="59"/>
                  </a:lnTo>
                  <a:lnTo>
                    <a:pt x="44" y="58"/>
                  </a:lnTo>
                  <a:lnTo>
                    <a:pt x="35" y="55"/>
                  </a:lnTo>
                  <a:lnTo>
                    <a:pt x="25" y="50"/>
                  </a:lnTo>
                  <a:lnTo>
                    <a:pt x="16" y="43"/>
                  </a:lnTo>
                  <a:lnTo>
                    <a:pt x="8" y="32"/>
                  </a:lnTo>
                  <a:lnTo>
                    <a:pt x="3" y="19"/>
                  </a:lnTo>
                  <a:lnTo>
                    <a:pt x="0" y="0"/>
                  </a:lnTo>
                  <a:lnTo>
                    <a:pt x="3" y="0"/>
                  </a:lnTo>
                  <a:lnTo>
                    <a:pt x="8" y="0"/>
                  </a:lnTo>
                  <a:lnTo>
                    <a:pt x="16" y="1"/>
                  </a:lnTo>
                  <a:lnTo>
                    <a:pt x="27" y="5"/>
                  </a:lnTo>
                  <a:lnTo>
                    <a:pt x="38" y="10"/>
                  </a:lnTo>
                  <a:lnTo>
                    <a:pt x="48" y="21"/>
                  </a:lnTo>
                  <a:lnTo>
                    <a:pt x="56" y="36"/>
                  </a:lnTo>
                  <a:lnTo>
                    <a:pt x="65" y="56"/>
                  </a:lnTo>
                  <a:lnTo>
                    <a:pt x="65" y="54"/>
                  </a:lnTo>
                  <a:lnTo>
                    <a:pt x="66" y="48"/>
                  </a:lnTo>
                  <a:lnTo>
                    <a:pt x="70" y="39"/>
                  </a:lnTo>
                  <a:lnTo>
                    <a:pt x="77" y="28"/>
                  </a:lnTo>
                  <a:lnTo>
                    <a:pt x="85" y="19"/>
                  </a:lnTo>
                  <a:lnTo>
                    <a:pt x="96" y="9"/>
                  </a:lnTo>
                  <a:lnTo>
                    <a:pt x="110" y="2"/>
                  </a:lnTo>
                  <a:lnTo>
                    <a:pt x="128" y="0"/>
                  </a:lnTo>
                  <a:lnTo>
                    <a:pt x="128" y="2"/>
                  </a:lnTo>
                  <a:lnTo>
                    <a:pt x="127" y="9"/>
                  </a:lnTo>
                  <a:lnTo>
                    <a:pt x="124" y="19"/>
                  </a:lnTo>
                  <a:lnTo>
                    <a:pt x="119" y="31"/>
                  </a:lnTo>
                  <a:lnTo>
                    <a:pt x="112" y="41"/>
                  </a:lnTo>
                  <a:lnTo>
                    <a:pt x="101" y="51"/>
                  </a:lnTo>
                  <a:lnTo>
                    <a:pt x="86" y="58"/>
                  </a:lnTo>
                  <a:lnTo>
                    <a:pt x="67" y="60"/>
                  </a:lnTo>
                  <a:lnTo>
                    <a:pt x="67" y="172"/>
                  </a:lnTo>
                  <a:lnTo>
                    <a:pt x="69" y="170"/>
                  </a:lnTo>
                  <a:lnTo>
                    <a:pt x="70" y="164"/>
                  </a:lnTo>
                  <a:lnTo>
                    <a:pt x="73" y="155"/>
                  </a:lnTo>
                  <a:lnTo>
                    <a:pt x="78" y="145"/>
                  </a:lnTo>
                  <a:lnTo>
                    <a:pt x="86" y="136"/>
                  </a:lnTo>
                  <a:lnTo>
                    <a:pt x="97" y="130"/>
                  </a:lnTo>
                  <a:lnTo>
                    <a:pt x="113" y="128"/>
                  </a:lnTo>
                  <a:lnTo>
                    <a:pt x="113" y="130"/>
                  </a:lnTo>
                  <a:lnTo>
                    <a:pt x="112" y="136"/>
                  </a:lnTo>
                  <a:lnTo>
                    <a:pt x="109" y="144"/>
                  </a:lnTo>
                  <a:lnTo>
                    <a:pt x="105" y="153"/>
                  </a:lnTo>
                  <a:lnTo>
                    <a:pt x="100" y="163"/>
                  </a:lnTo>
                  <a:lnTo>
                    <a:pt x="92" y="172"/>
                  </a:lnTo>
                  <a:lnTo>
                    <a:pt x="82" y="178"/>
                  </a:lnTo>
                  <a:lnTo>
                    <a:pt x="67" y="180"/>
                  </a:lnTo>
                  <a:lnTo>
                    <a:pt x="67" y="292"/>
                  </a:lnTo>
                  <a:lnTo>
                    <a:pt x="61" y="29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1" name="Freeform 17"/>
            <p:cNvSpPr>
              <a:spLocks/>
            </p:cNvSpPr>
            <p:nvPr/>
          </p:nvSpPr>
          <p:spPr bwMode="gray">
            <a:xfrm>
              <a:off x="2596" y="332"/>
              <a:ext cx="68" cy="257"/>
            </a:xfrm>
            <a:custGeom>
              <a:avLst/>
              <a:gdLst>
                <a:gd name="T0" fmla="*/ 31 w 68"/>
                <a:gd name="T1" fmla="*/ 164 h 257"/>
                <a:gd name="T2" fmla="*/ 23 w 68"/>
                <a:gd name="T3" fmla="*/ 163 h 257"/>
                <a:gd name="T4" fmla="*/ 8 w 68"/>
                <a:gd name="T5" fmla="*/ 155 h 257"/>
                <a:gd name="T6" fmla="*/ 0 w 68"/>
                <a:gd name="T7" fmla="*/ 132 h 257"/>
                <a:gd name="T8" fmla="*/ 7 w 68"/>
                <a:gd name="T9" fmla="*/ 132 h 257"/>
                <a:gd name="T10" fmla="*/ 22 w 68"/>
                <a:gd name="T11" fmla="*/ 139 h 257"/>
                <a:gd name="T12" fmla="*/ 31 w 68"/>
                <a:gd name="T13" fmla="*/ 160 h 257"/>
                <a:gd name="T14" fmla="*/ 29 w 68"/>
                <a:gd name="T15" fmla="*/ 101 h 257"/>
                <a:gd name="T16" fmla="*/ 16 w 68"/>
                <a:gd name="T17" fmla="*/ 97 h 257"/>
                <a:gd name="T18" fmla="*/ 3 w 68"/>
                <a:gd name="T19" fmla="*/ 83 h 257"/>
                <a:gd name="T20" fmla="*/ 3 w 68"/>
                <a:gd name="T21" fmla="*/ 70 h 257"/>
                <a:gd name="T22" fmla="*/ 15 w 68"/>
                <a:gd name="T23" fmla="*/ 74 h 257"/>
                <a:gd name="T24" fmla="*/ 27 w 68"/>
                <a:gd name="T25" fmla="*/ 86 h 257"/>
                <a:gd name="T26" fmla="*/ 31 w 68"/>
                <a:gd name="T27" fmla="*/ 31 h 257"/>
                <a:gd name="T28" fmla="*/ 33 w 68"/>
                <a:gd name="T29" fmla="*/ 23 h 257"/>
                <a:gd name="T30" fmla="*/ 41 w 68"/>
                <a:gd name="T31" fmla="*/ 8 h 257"/>
                <a:gd name="T32" fmla="*/ 62 w 68"/>
                <a:gd name="T33" fmla="*/ 0 h 257"/>
                <a:gd name="T34" fmla="*/ 61 w 68"/>
                <a:gd name="T35" fmla="*/ 8 h 257"/>
                <a:gd name="T36" fmla="*/ 53 w 68"/>
                <a:gd name="T37" fmla="*/ 23 h 257"/>
                <a:gd name="T38" fmla="*/ 35 w 68"/>
                <a:gd name="T39" fmla="*/ 31 h 257"/>
                <a:gd name="T40" fmla="*/ 35 w 68"/>
                <a:gd name="T41" fmla="*/ 75 h 257"/>
                <a:gd name="T42" fmla="*/ 39 w 68"/>
                <a:gd name="T43" fmla="*/ 62 h 257"/>
                <a:gd name="T44" fmla="*/ 54 w 68"/>
                <a:gd name="T45" fmla="*/ 48 h 257"/>
                <a:gd name="T46" fmla="*/ 68 w 68"/>
                <a:gd name="T47" fmla="*/ 48 h 257"/>
                <a:gd name="T48" fmla="*/ 66 w 68"/>
                <a:gd name="T49" fmla="*/ 59 h 257"/>
                <a:gd name="T50" fmla="*/ 58 w 68"/>
                <a:gd name="T51" fmla="*/ 72 h 257"/>
                <a:gd name="T52" fmla="*/ 35 w 68"/>
                <a:gd name="T53" fmla="*/ 82 h 257"/>
                <a:gd name="T54" fmla="*/ 35 w 68"/>
                <a:gd name="T55" fmla="*/ 143 h 257"/>
                <a:gd name="T56" fmla="*/ 38 w 68"/>
                <a:gd name="T57" fmla="*/ 132 h 257"/>
                <a:gd name="T58" fmla="*/ 49 w 68"/>
                <a:gd name="T59" fmla="*/ 122 h 257"/>
                <a:gd name="T60" fmla="*/ 60 w 68"/>
                <a:gd name="T61" fmla="*/ 122 h 257"/>
                <a:gd name="T62" fmla="*/ 58 w 68"/>
                <a:gd name="T63" fmla="*/ 133 h 257"/>
                <a:gd name="T64" fmla="*/ 47 w 68"/>
                <a:gd name="T65" fmla="*/ 144 h 257"/>
                <a:gd name="T66" fmla="*/ 35 w 68"/>
                <a:gd name="T67"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257">
                  <a:moveTo>
                    <a:pt x="31" y="257"/>
                  </a:moveTo>
                  <a:lnTo>
                    <a:pt x="31" y="164"/>
                  </a:lnTo>
                  <a:lnTo>
                    <a:pt x="29" y="163"/>
                  </a:lnTo>
                  <a:lnTo>
                    <a:pt x="23" y="163"/>
                  </a:lnTo>
                  <a:lnTo>
                    <a:pt x="16" y="160"/>
                  </a:lnTo>
                  <a:lnTo>
                    <a:pt x="8" y="155"/>
                  </a:lnTo>
                  <a:lnTo>
                    <a:pt x="3" y="145"/>
                  </a:lnTo>
                  <a:lnTo>
                    <a:pt x="0" y="132"/>
                  </a:lnTo>
                  <a:lnTo>
                    <a:pt x="3" y="132"/>
                  </a:lnTo>
                  <a:lnTo>
                    <a:pt x="7" y="132"/>
                  </a:lnTo>
                  <a:lnTo>
                    <a:pt x="15" y="135"/>
                  </a:lnTo>
                  <a:lnTo>
                    <a:pt x="22" y="139"/>
                  </a:lnTo>
                  <a:lnTo>
                    <a:pt x="27" y="147"/>
                  </a:lnTo>
                  <a:lnTo>
                    <a:pt x="31" y="160"/>
                  </a:lnTo>
                  <a:lnTo>
                    <a:pt x="31" y="101"/>
                  </a:lnTo>
                  <a:lnTo>
                    <a:pt x="29" y="101"/>
                  </a:lnTo>
                  <a:lnTo>
                    <a:pt x="23" y="99"/>
                  </a:lnTo>
                  <a:lnTo>
                    <a:pt x="16" y="97"/>
                  </a:lnTo>
                  <a:lnTo>
                    <a:pt x="8" y="91"/>
                  </a:lnTo>
                  <a:lnTo>
                    <a:pt x="3" y="83"/>
                  </a:lnTo>
                  <a:lnTo>
                    <a:pt x="0" y="70"/>
                  </a:lnTo>
                  <a:lnTo>
                    <a:pt x="3" y="70"/>
                  </a:lnTo>
                  <a:lnTo>
                    <a:pt x="7" y="71"/>
                  </a:lnTo>
                  <a:lnTo>
                    <a:pt x="15" y="74"/>
                  </a:lnTo>
                  <a:lnTo>
                    <a:pt x="22" y="78"/>
                  </a:lnTo>
                  <a:lnTo>
                    <a:pt x="27" y="86"/>
                  </a:lnTo>
                  <a:lnTo>
                    <a:pt x="31" y="97"/>
                  </a:lnTo>
                  <a:lnTo>
                    <a:pt x="31" y="31"/>
                  </a:lnTo>
                  <a:lnTo>
                    <a:pt x="31" y="28"/>
                  </a:lnTo>
                  <a:lnTo>
                    <a:pt x="33" y="23"/>
                  </a:lnTo>
                  <a:lnTo>
                    <a:pt x="35" y="15"/>
                  </a:lnTo>
                  <a:lnTo>
                    <a:pt x="41" y="8"/>
                  </a:lnTo>
                  <a:lnTo>
                    <a:pt x="50" y="2"/>
                  </a:lnTo>
                  <a:lnTo>
                    <a:pt x="62" y="0"/>
                  </a:lnTo>
                  <a:lnTo>
                    <a:pt x="62" y="2"/>
                  </a:lnTo>
                  <a:lnTo>
                    <a:pt x="61" y="8"/>
                  </a:lnTo>
                  <a:lnTo>
                    <a:pt x="58" y="15"/>
                  </a:lnTo>
                  <a:lnTo>
                    <a:pt x="53" y="23"/>
                  </a:lnTo>
                  <a:lnTo>
                    <a:pt x="46" y="28"/>
                  </a:lnTo>
                  <a:lnTo>
                    <a:pt x="35" y="31"/>
                  </a:lnTo>
                  <a:lnTo>
                    <a:pt x="35" y="78"/>
                  </a:lnTo>
                  <a:lnTo>
                    <a:pt x="35" y="75"/>
                  </a:lnTo>
                  <a:lnTo>
                    <a:pt x="37" y="70"/>
                  </a:lnTo>
                  <a:lnTo>
                    <a:pt x="39" y="62"/>
                  </a:lnTo>
                  <a:lnTo>
                    <a:pt x="45" y="55"/>
                  </a:lnTo>
                  <a:lnTo>
                    <a:pt x="54" y="48"/>
                  </a:lnTo>
                  <a:lnTo>
                    <a:pt x="66" y="47"/>
                  </a:lnTo>
                  <a:lnTo>
                    <a:pt x="68" y="48"/>
                  </a:lnTo>
                  <a:lnTo>
                    <a:pt x="68" y="52"/>
                  </a:lnTo>
                  <a:lnTo>
                    <a:pt x="66" y="59"/>
                  </a:lnTo>
                  <a:lnTo>
                    <a:pt x="64" y="66"/>
                  </a:lnTo>
                  <a:lnTo>
                    <a:pt x="58" y="72"/>
                  </a:lnTo>
                  <a:lnTo>
                    <a:pt x="50" y="78"/>
                  </a:lnTo>
                  <a:lnTo>
                    <a:pt x="35" y="82"/>
                  </a:lnTo>
                  <a:lnTo>
                    <a:pt x="35" y="144"/>
                  </a:lnTo>
                  <a:lnTo>
                    <a:pt x="35" y="143"/>
                  </a:lnTo>
                  <a:lnTo>
                    <a:pt x="37" y="139"/>
                  </a:lnTo>
                  <a:lnTo>
                    <a:pt x="38" y="132"/>
                  </a:lnTo>
                  <a:lnTo>
                    <a:pt x="42" y="126"/>
                  </a:lnTo>
                  <a:lnTo>
                    <a:pt x="49" y="122"/>
                  </a:lnTo>
                  <a:lnTo>
                    <a:pt x="58" y="121"/>
                  </a:lnTo>
                  <a:lnTo>
                    <a:pt x="60" y="122"/>
                  </a:lnTo>
                  <a:lnTo>
                    <a:pt x="60" y="126"/>
                  </a:lnTo>
                  <a:lnTo>
                    <a:pt x="58" y="133"/>
                  </a:lnTo>
                  <a:lnTo>
                    <a:pt x="56" y="139"/>
                  </a:lnTo>
                  <a:lnTo>
                    <a:pt x="47" y="144"/>
                  </a:lnTo>
                  <a:lnTo>
                    <a:pt x="35" y="148"/>
                  </a:lnTo>
                  <a:lnTo>
                    <a:pt x="35" y="257"/>
                  </a:lnTo>
                  <a:lnTo>
                    <a:pt x="31" y="257"/>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2" name="Freeform 18"/>
            <p:cNvSpPr>
              <a:spLocks/>
            </p:cNvSpPr>
            <p:nvPr/>
          </p:nvSpPr>
          <p:spPr bwMode="gray">
            <a:xfrm>
              <a:off x="1672" y="164"/>
              <a:ext cx="111" cy="425"/>
            </a:xfrm>
            <a:custGeom>
              <a:avLst/>
              <a:gdLst>
                <a:gd name="T0" fmla="*/ 52 w 111"/>
                <a:gd name="T1" fmla="*/ 272 h 425"/>
                <a:gd name="T2" fmla="*/ 44 w 111"/>
                <a:gd name="T3" fmla="*/ 270 h 425"/>
                <a:gd name="T4" fmla="*/ 26 w 111"/>
                <a:gd name="T5" fmla="*/ 265 h 425"/>
                <a:gd name="T6" fmla="*/ 8 w 111"/>
                <a:gd name="T7" fmla="*/ 249 h 425"/>
                <a:gd name="T8" fmla="*/ 0 w 111"/>
                <a:gd name="T9" fmla="*/ 219 h 425"/>
                <a:gd name="T10" fmla="*/ 8 w 111"/>
                <a:gd name="T11" fmla="*/ 219 h 425"/>
                <a:gd name="T12" fmla="*/ 25 w 111"/>
                <a:gd name="T13" fmla="*/ 223 h 425"/>
                <a:gd name="T14" fmla="*/ 41 w 111"/>
                <a:gd name="T15" fmla="*/ 235 h 425"/>
                <a:gd name="T16" fmla="*/ 52 w 111"/>
                <a:gd name="T17" fmla="*/ 265 h 425"/>
                <a:gd name="T18" fmla="*/ 50 w 111"/>
                <a:gd name="T19" fmla="*/ 168 h 425"/>
                <a:gd name="T20" fmla="*/ 35 w 111"/>
                <a:gd name="T21" fmla="*/ 165 h 425"/>
                <a:gd name="T22" fmla="*/ 17 w 111"/>
                <a:gd name="T23" fmla="*/ 156 h 425"/>
                <a:gd name="T24" fmla="*/ 3 w 111"/>
                <a:gd name="T25" fmla="*/ 134 h 425"/>
                <a:gd name="T26" fmla="*/ 3 w 111"/>
                <a:gd name="T27" fmla="*/ 116 h 425"/>
                <a:gd name="T28" fmla="*/ 19 w 111"/>
                <a:gd name="T29" fmla="*/ 120 h 425"/>
                <a:gd name="T30" fmla="*/ 39 w 111"/>
                <a:gd name="T31" fmla="*/ 133 h 425"/>
                <a:gd name="T32" fmla="*/ 52 w 111"/>
                <a:gd name="T33" fmla="*/ 161 h 425"/>
                <a:gd name="T34" fmla="*/ 53 w 111"/>
                <a:gd name="T35" fmla="*/ 50 h 425"/>
                <a:gd name="T36" fmla="*/ 54 w 111"/>
                <a:gd name="T37" fmla="*/ 36 h 425"/>
                <a:gd name="T38" fmla="*/ 65 w 111"/>
                <a:gd name="T39" fmla="*/ 17 h 425"/>
                <a:gd name="T40" fmla="*/ 87 w 111"/>
                <a:gd name="T41" fmla="*/ 3 h 425"/>
                <a:gd name="T42" fmla="*/ 103 w 111"/>
                <a:gd name="T43" fmla="*/ 3 h 425"/>
                <a:gd name="T44" fmla="*/ 99 w 111"/>
                <a:gd name="T45" fmla="*/ 21 h 425"/>
                <a:gd name="T46" fmla="*/ 84 w 111"/>
                <a:gd name="T47" fmla="*/ 42 h 425"/>
                <a:gd name="T48" fmla="*/ 58 w 111"/>
                <a:gd name="T49" fmla="*/ 52 h 425"/>
                <a:gd name="T50" fmla="*/ 58 w 111"/>
                <a:gd name="T51" fmla="*/ 127 h 425"/>
                <a:gd name="T52" fmla="*/ 61 w 111"/>
                <a:gd name="T53" fmla="*/ 112 h 425"/>
                <a:gd name="T54" fmla="*/ 72 w 111"/>
                <a:gd name="T55" fmla="*/ 94 h 425"/>
                <a:gd name="T56" fmla="*/ 93 w 111"/>
                <a:gd name="T57" fmla="*/ 80 h 425"/>
                <a:gd name="T58" fmla="*/ 111 w 111"/>
                <a:gd name="T59" fmla="*/ 80 h 425"/>
                <a:gd name="T60" fmla="*/ 111 w 111"/>
                <a:gd name="T61" fmla="*/ 91 h 425"/>
                <a:gd name="T62" fmla="*/ 107 w 111"/>
                <a:gd name="T63" fmla="*/ 108 h 425"/>
                <a:gd name="T64" fmla="*/ 91 w 111"/>
                <a:gd name="T65" fmla="*/ 126 h 425"/>
                <a:gd name="T66" fmla="*/ 58 w 111"/>
                <a:gd name="T67" fmla="*/ 135 h 425"/>
                <a:gd name="T68" fmla="*/ 58 w 111"/>
                <a:gd name="T69" fmla="*/ 236 h 425"/>
                <a:gd name="T70" fmla="*/ 61 w 111"/>
                <a:gd name="T71" fmla="*/ 223 h 425"/>
                <a:gd name="T72" fmla="*/ 73 w 111"/>
                <a:gd name="T73" fmla="*/ 208 h 425"/>
                <a:gd name="T74" fmla="*/ 97 w 111"/>
                <a:gd name="T75" fmla="*/ 200 h 425"/>
                <a:gd name="T76" fmla="*/ 99 w 111"/>
                <a:gd name="T77" fmla="*/ 207 h 425"/>
                <a:gd name="T78" fmla="*/ 97 w 111"/>
                <a:gd name="T79" fmla="*/ 220 h 425"/>
                <a:gd name="T80" fmla="*/ 87 w 111"/>
                <a:gd name="T81" fmla="*/ 235 h 425"/>
                <a:gd name="T82" fmla="*/ 58 w 111"/>
                <a:gd name="T83" fmla="*/ 245 h 425"/>
                <a:gd name="T84" fmla="*/ 52 w 111"/>
                <a:gd name="T85"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425">
                  <a:moveTo>
                    <a:pt x="52" y="425"/>
                  </a:moveTo>
                  <a:lnTo>
                    <a:pt x="52" y="272"/>
                  </a:lnTo>
                  <a:lnTo>
                    <a:pt x="50" y="270"/>
                  </a:lnTo>
                  <a:lnTo>
                    <a:pt x="44" y="270"/>
                  </a:lnTo>
                  <a:lnTo>
                    <a:pt x="35" y="269"/>
                  </a:lnTo>
                  <a:lnTo>
                    <a:pt x="26" y="265"/>
                  </a:lnTo>
                  <a:lnTo>
                    <a:pt x="17" y="258"/>
                  </a:lnTo>
                  <a:lnTo>
                    <a:pt x="8" y="249"/>
                  </a:lnTo>
                  <a:lnTo>
                    <a:pt x="3" y="236"/>
                  </a:lnTo>
                  <a:lnTo>
                    <a:pt x="0" y="219"/>
                  </a:lnTo>
                  <a:lnTo>
                    <a:pt x="3" y="219"/>
                  </a:lnTo>
                  <a:lnTo>
                    <a:pt x="8" y="219"/>
                  </a:lnTo>
                  <a:lnTo>
                    <a:pt x="15" y="220"/>
                  </a:lnTo>
                  <a:lnTo>
                    <a:pt x="25" y="223"/>
                  </a:lnTo>
                  <a:lnTo>
                    <a:pt x="33" y="227"/>
                  </a:lnTo>
                  <a:lnTo>
                    <a:pt x="41" y="235"/>
                  </a:lnTo>
                  <a:lnTo>
                    <a:pt x="48" y="247"/>
                  </a:lnTo>
                  <a:lnTo>
                    <a:pt x="52" y="265"/>
                  </a:lnTo>
                  <a:lnTo>
                    <a:pt x="52" y="168"/>
                  </a:lnTo>
                  <a:lnTo>
                    <a:pt x="50" y="168"/>
                  </a:lnTo>
                  <a:lnTo>
                    <a:pt x="44" y="168"/>
                  </a:lnTo>
                  <a:lnTo>
                    <a:pt x="35" y="165"/>
                  </a:lnTo>
                  <a:lnTo>
                    <a:pt x="26" y="161"/>
                  </a:lnTo>
                  <a:lnTo>
                    <a:pt x="17" y="156"/>
                  </a:lnTo>
                  <a:lnTo>
                    <a:pt x="8" y="146"/>
                  </a:lnTo>
                  <a:lnTo>
                    <a:pt x="3" y="134"/>
                  </a:lnTo>
                  <a:lnTo>
                    <a:pt x="0" y="116"/>
                  </a:lnTo>
                  <a:lnTo>
                    <a:pt x="3" y="116"/>
                  </a:lnTo>
                  <a:lnTo>
                    <a:pt x="10" y="118"/>
                  </a:lnTo>
                  <a:lnTo>
                    <a:pt x="19" y="120"/>
                  </a:lnTo>
                  <a:lnTo>
                    <a:pt x="29" y="125"/>
                  </a:lnTo>
                  <a:lnTo>
                    <a:pt x="39" y="133"/>
                  </a:lnTo>
                  <a:lnTo>
                    <a:pt x="48" y="145"/>
                  </a:lnTo>
                  <a:lnTo>
                    <a:pt x="52" y="161"/>
                  </a:lnTo>
                  <a:lnTo>
                    <a:pt x="52" y="52"/>
                  </a:lnTo>
                  <a:lnTo>
                    <a:pt x="53" y="50"/>
                  </a:lnTo>
                  <a:lnTo>
                    <a:pt x="53" y="44"/>
                  </a:lnTo>
                  <a:lnTo>
                    <a:pt x="54" y="36"/>
                  </a:lnTo>
                  <a:lnTo>
                    <a:pt x="58" y="26"/>
                  </a:lnTo>
                  <a:lnTo>
                    <a:pt x="65" y="17"/>
                  </a:lnTo>
                  <a:lnTo>
                    <a:pt x="75" y="9"/>
                  </a:lnTo>
                  <a:lnTo>
                    <a:pt x="87" y="3"/>
                  </a:lnTo>
                  <a:lnTo>
                    <a:pt x="104" y="0"/>
                  </a:lnTo>
                  <a:lnTo>
                    <a:pt x="103" y="3"/>
                  </a:lnTo>
                  <a:lnTo>
                    <a:pt x="102" y="11"/>
                  </a:lnTo>
                  <a:lnTo>
                    <a:pt x="99" y="21"/>
                  </a:lnTo>
                  <a:lnTo>
                    <a:pt x="92" y="32"/>
                  </a:lnTo>
                  <a:lnTo>
                    <a:pt x="84" y="42"/>
                  </a:lnTo>
                  <a:lnTo>
                    <a:pt x="73" y="49"/>
                  </a:lnTo>
                  <a:lnTo>
                    <a:pt x="58" y="52"/>
                  </a:lnTo>
                  <a:lnTo>
                    <a:pt x="58" y="130"/>
                  </a:lnTo>
                  <a:lnTo>
                    <a:pt x="58" y="127"/>
                  </a:lnTo>
                  <a:lnTo>
                    <a:pt x="60" y="122"/>
                  </a:lnTo>
                  <a:lnTo>
                    <a:pt x="61" y="112"/>
                  </a:lnTo>
                  <a:lnTo>
                    <a:pt x="65" y="103"/>
                  </a:lnTo>
                  <a:lnTo>
                    <a:pt x="72" y="94"/>
                  </a:lnTo>
                  <a:lnTo>
                    <a:pt x="80" y="85"/>
                  </a:lnTo>
                  <a:lnTo>
                    <a:pt x="93" y="80"/>
                  </a:lnTo>
                  <a:lnTo>
                    <a:pt x="110" y="77"/>
                  </a:lnTo>
                  <a:lnTo>
                    <a:pt x="111" y="80"/>
                  </a:lnTo>
                  <a:lnTo>
                    <a:pt x="111" y="84"/>
                  </a:lnTo>
                  <a:lnTo>
                    <a:pt x="111" y="91"/>
                  </a:lnTo>
                  <a:lnTo>
                    <a:pt x="110" y="100"/>
                  </a:lnTo>
                  <a:lnTo>
                    <a:pt x="107" y="108"/>
                  </a:lnTo>
                  <a:lnTo>
                    <a:pt x="100" y="118"/>
                  </a:lnTo>
                  <a:lnTo>
                    <a:pt x="91" y="126"/>
                  </a:lnTo>
                  <a:lnTo>
                    <a:pt x="77" y="133"/>
                  </a:lnTo>
                  <a:lnTo>
                    <a:pt x="58" y="135"/>
                  </a:lnTo>
                  <a:lnTo>
                    <a:pt x="58" y="239"/>
                  </a:lnTo>
                  <a:lnTo>
                    <a:pt x="58" y="236"/>
                  </a:lnTo>
                  <a:lnTo>
                    <a:pt x="60" y="231"/>
                  </a:lnTo>
                  <a:lnTo>
                    <a:pt x="61" y="223"/>
                  </a:lnTo>
                  <a:lnTo>
                    <a:pt x="66" y="215"/>
                  </a:lnTo>
                  <a:lnTo>
                    <a:pt x="73" y="208"/>
                  </a:lnTo>
                  <a:lnTo>
                    <a:pt x="83" y="203"/>
                  </a:lnTo>
                  <a:lnTo>
                    <a:pt x="97" y="200"/>
                  </a:lnTo>
                  <a:lnTo>
                    <a:pt x="97" y="201"/>
                  </a:lnTo>
                  <a:lnTo>
                    <a:pt x="99" y="207"/>
                  </a:lnTo>
                  <a:lnTo>
                    <a:pt x="99" y="212"/>
                  </a:lnTo>
                  <a:lnTo>
                    <a:pt x="97" y="220"/>
                  </a:lnTo>
                  <a:lnTo>
                    <a:pt x="93" y="228"/>
                  </a:lnTo>
                  <a:lnTo>
                    <a:pt x="87" y="235"/>
                  </a:lnTo>
                  <a:lnTo>
                    <a:pt x="75" y="242"/>
                  </a:lnTo>
                  <a:lnTo>
                    <a:pt x="58" y="245"/>
                  </a:lnTo>
                  <a:lnTo>
                    <a:pt x="58" y="425"/>
                  </a:lnTo>
                  <a:lnTo>
                    <a:pt x="52" y="425"/>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3" name="Freeform 19"/>
            <p:cNvSpPr>
              <a:spLocks/>
            </p:cNvSpPr>
            <p:nvPr/>
          </p:nvSpPr>
          <p:spPr bwMode="gray">
            <a:xfrm>
              <a:off x="2065" y="361"/>
              <a:ext cx="100" cy="228"/>
            </a:xfrm>
            <a:custGeom>
              <a:avLst/>
              <a:gdLst>
                <a:gd name="T0" fmla="*/ 52 w 100"/>
                <a:gd name="T1" fmla="*/ 176 h 228"/>
                <a:gd name="T2" fmla="*/ 59 w 100"/>
                <a:gd name="T3" fmla="*/ 176 h 228"/>
                <a:gd name="T4" fmla="*/ 74 w 100"/>
                <a:gd name="T5" fmla="*/ 169 h 228"/>
                <a:gd name="T6" fmla="*/ 86 w 100"/>
                <a:gd name="T7" fmla="*/ 154 h 228"/>
                <a:gd name="T8" fmla="*/ 86 w 100"/>
                <a:gd name="T9" fmla="*/ 141 h 228"/>
                <a:gd name="T10" fmla="*/ 74 w 100"/>
                <a:gd name="T11" fmla="*/ 143 h 228"/>
                <a:gd name="T12" fmla="*/ 58 w 100"/>
                <a:gd name="T13" fmla="*/ 158 h 228"/>
                <a:gd name="T14" fmla="*/ 52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2 w 100"/>
                <a:gd name="T29" fmla="*/ 115 h 228"/>
                <a:gd name="T30" fmla="*/ 55 w 100"/>
                <a:gd name="T31" fmla="*/ 48 h 228"/>
                <a:gd name="T32" fmla="*/ 67 w 100"/>
                <a:gd name="T33" fmla="*/ 45 h 228"/>
                <a:gd name="T34" fmla="*/ 85 w 100"/>
                <a:gd name="T35" fmla="*/ 37 h 228"/>
                <a:gd name="T36" fmla="*/ 97 w 100"/>
                <a:gd name="T37" fmla="*/ 17 h 228"/>
                <a:gd name="T38" fmla="*/ 97 w 100"/>
                <a:gd name="T39" fmla="*/ 0 h 228"/>
                <a:gd name="T40" fmla="*/ 83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1 w 100"/>
                <a:gd name="T53" fmla="*/ 3 h 228"/>
                <a:gd name="T54" fmla="*/ 5 w 100"/>
                <a:gd name="T55" fmla="*/ 19 h 228"/>
                <a:gd name="T56" fmla="*/ 19 w 100"/>
                <a:gd name="T57" fmla="*/ 38 h 228"/>
                <a:gd name="T58" fmla="*/ 47 w 100"/>
                <a:gd name="T59" fmla="*/ 48 h 228"/>
                <a:gd name="T60" fmla="*/ 47 w 100"/>
                <a:gd name="T61" fmla="*/ 132 h 228"/>
                <a:gd name="T62" fmla="*/ 42 w 100"/>
                <a:gd name="T63" fmla="*/ 118 h 228"/>
                <a:gd name="T64" fmla="*/ 25 w 100"/>
                <a:gd name="T65" fmla="*/ 103 h 228"/>
                <a:gd name="T66" fmla="*/ 12 w 100"/>
                <a:gd name="T67" fmla="*/ 103 h 228"/>
                <a:gd name="T68" fmla="*/ 16 w 100"/>
                <a:gd name="T69" fmla="*/ 116 h 228"/>
                <a:gd name="T70" fmla="*/ 25 w 100"/>
                <a:gd name="T71" fmla="*/ 132 h 228"/>
                <a:gd name="T72" fmla="*/ 47 w 100"/>
                <a:gd name="T73" fmla="*/ 141 h 228"/>
                <a:gd name="T74" fmla="*/ 52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2" y="228"/>
                  </a:moveTo>
                  <a:lnTo>
                    <a:pt x="52" y="176"/>
                  </a:lnTo>
                  <a:lnTo>
                    <a:pt x="55" y="176"/>
                  </a:lnTo>
                  <a:lnTo>
                    <a:pt x="59" y="176"/>
                  </a:lnTo>
                  <a:lnTo>
                    <a:pt x="67" y="173"/>
                  </a:lnTo>
                  <a:lnTo>
                    <a:pt x="74" y="169"/>
                  </a:lnTo>
                  <a:lnTo>
                    <a:pt x="81" y="163"/>
                  </a:lnTo>
                  <a:lnTo>
                    <a:pt x="86" y="154"/>
                  </a:lnTo>
                  <a:lnTo>
                    <a:pt x="88" y="141"/>
                  </a:lnTo>
                  <a:lnTo>
                    <a:pt x="86" y="141"/>
                  </a:lnTo>
                  <a:lnTo>
                    <a:pt x="81" y="142"/>
                  </a:lnTo>
                  <a:lnTo>
                    <a:pt x="74" y="143"/>
                  </a:lnTo>
                  <a:lnTo>
                    <a:pt x="66" y="149"/>
                  </a:lnTo>
                  <a:lnTo>
                    <a:pt x="58" y="158"/>
                  </a:lnTo>
                  <a:lnTo>
                    <a:pt x="52" y="173"/>
                  </a:lnTo>
                  <a:lnTo>
                    <a:pt x="52" y="118"/>
                  </a:lnTo>
                  <a:lnTo>
                    <a:pt x="55" y="118"/>
                  </a:lnTo>
                  <a:lnTo>
                    <a:pt x="61" y="116"/>
                  </a:lnTo>
                  <a:lnTo>
                    <a:pt x="69" y="115"/>
                  </a:lnTo>
                  <a:lnTo>
                    <a:pt x="78" y="110"/>
                  </a:lnTo>
                  <a:lnTo>
                    <a:pt x="86" y="103"/>
                  </a:lnTo>
                  <a:lnTo>
                    <a:pt x="92" y="92"/>
                  </a:lnTo>
                  <a:lnTo>
                    <a:pt x="94" y="77"/>
                  </a:lnTo>
                  <a:lnTo>
                    <a:pt x="92" y="77"/>
                  </a:lnTo>
                  <a:lnTo>
                    <a:pt x="88" y="77"/>
                  </a:lnTo>
                  <a:lnTo>
                    <a:pt x="81" y="79"/>
                  </a:lnTo>
                  <a:lnTo>
                    <a:pt x="73" y="81"/>
                  </a:lnTo>
                  <a:lnTo>
                    <a:pt x="65" y="88"/>
                  </a:lnTo>
                  <a:lnTo>
                    <a:pt x="58" y="99"/>
                  </a:lnTo>
                  <a:lnTo>
                    <a:pt x="52" y="115"/>
                  </a:lnTo>
                  <a:lnTo>
                    <a:pt x="52" y="48"/>
                  </a:lnTo>
                  <a:lnTo>
                    <a:pt x="55" y="48"/>
                  </a:lnTo>
                  <a:lnTo>
                    <a:pt x="61" y="48"/>
                  </a:lnTo>
                  <a:lnTo>
                    <a:pt x="67" y="45"/>
                  </a:lnTo>
                  <a:lnTo>
                    <a:pt x="77" y="42"/>
                  </a:lnTo>
                  <a:lnTo>
                    <a:pt x="85" y="37"/>
                  </a:lnTo>
                  <a:lnTo>
                    <a:pt x="92" y="27"/>
                  </a:lnTo>
                  <a:lnTo>
                    <a:pt x="97" y="17"/>
                  </a:lnTo>
                  <a:lnTo>
                    <a:pt x="100" y="0"/>
                  </a:lnTo>
                  <a:lnTo>
                    <a:pt x="97" y="0"/>
                  </a:lnTo>
                  <a:lnTo>
                    <a:pt x="92" y="0"/>
                  </a:lnTo>
                  <a:lnTo>
                    <a:pt x="83" y="3"/>
                  </a:lnTo>
                  <a:lnTo>
                    <a:pt x="74" y="7"/>
                  </a:lnTo>
                  <a:lnTo>
                    <a:pt x="65" y="14"/>
                  </a:lnTo>
                  <a:lnTo>
                    <a:pt x="56" y="27"/>
                  </a:lnTo>
                  <a:lnTo>
                    <a:pt x="50" y="45"/>
                  </a:lnTo>
                  <a:lnTo>
                    <a:pt x="50" y="42"/>
                  </a:lnTo>
                  <a:lnTo>
                    <a:pt x="47" y="35"/>
                  </a:lnTo>
                  <a:lnTo>
                    <a:pt x="43" y="27"/>
                  </a:lnTo>
                  <a:lnTo>
                    <a:pt x="38" y="18"/>
                  </a:lnTo>
                  <a:lnTo>
                    <a:pt x="28" y="10"/>
                  </a:lnTo>
                  <a:lnTo>
                    <a:pt x="16" y="3"/>
                  </a:lnTo>
                  <a:lnTo>
                    <a:pt x="0" y="0"/>
                  </a:lnTo>
                  <a:lnTo>
                    <a:pt x="1" y="3"/>
                  </a:lnTo>
                  <a:lnTo>
                    <a:pt x="3" y="10"/>
                  </a:lnTo>
                  <a:lnTo>
                    <a:pt x="5" y="19"/>
                  </a:lnTo>
                  <a:lnTo>
                    <a:pt x="11" y="29"/>
                  </a:lnTo>
                  <a:lnTo>
                    <a:pt x="19" y="38"/>
                  </a:lnTo>
                  <a:lnTo>
                    <a:pt x="31" y="45"/>
                  </a:lnTo>
                  <a:lnTo>
                    <a:pt x="47" y="48"/>
                  </a:lnTo>
                  <a:lnTo>
                    <a:pt x="47" y="135"/>
                  </a:lnTo>
                  <a:lnTo>
                    <a:pt x="47" y="132"/>
                  </a:lnTo>
                  <a:lnTo>
                    <a:pt x="46" y="126"/>
                  </a:lnTo>
                  <a:lnTo>
                    <a:pt x="42" y="118"/>
                  </a:lnTo>
                  <a:lnTo>
                    <a:pt x="35" y="110"/>
                  </a:lnTo>
                  <a:lnTo>
                    <a:pt x="25" y="103"/>
                  </a:lnTo>
                  <a:lnTo>
                    <a:pt x="12" y="100"/>
                  </a:lnTo>
                  <a:lnTo>
                    <a:pt x="12" y="103"/>
                  </a:lnTo>
                  <a:lnTo>
                    <a:pt x="13" y="108"/>
                  </a:lnTo>
                  <a:lnTo>
                    <a:pt x="16" y="116"/>
                  </a:lnTo>
                  <a:lnTo>
                    <a:pt x="20" y="124"/>
                  </a:lnTo>
                  <a:lnTo>
                    <a:pt x="25" y="132"/>
                  </a:lnTo>
                  <a:lnTo>
                    <a:pt x="35" y="139"/>
                  </a:lnTo>
                  <a:lnTo>
                    <a:pt x="47" y="141"/>
                  </a:lnTo>
                  <a:lnTo>
                    <a:pt x="47" y="228"/>
                  </a:lnTo>
                  <a:lnTo>
                    <a:pt x="52"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4" name="Freeform 20"/>
            <p:cNvSpPr>
              <a:spLocks/>
            </p:cNvSpPr>
            <p:nvPr/>
          </p:nvSpPr>
          <p:spPr bwMode="gray">
            <a:xfrm>
              <a:off x="2921" y="361"/>
              <a:ext cx="100" cy="228"/>
            </a:xfrm>
            <a:custGeom>
              <a:avLst/>
              <a:gdLst>
                <a:gd name="T0" fmla="*/ 53 w 100"/>
                <a:gd name="T1" fmla="*/ 176 h 228"/>
                <a:gd name="T2" fmla="*/ 60 w 100"/>
                <a:gd name="T3" fmla="*/ 176 h 228"/>
                <a:gd name="T4" fmla="*/ 74 w 100"/>
                <a:gd name="T5" fmla="*/ 169 h 228"/>
                <a:gd name="T6" fmla="*/ 87 w 100"/>
                <a:gd name="T7" fmla="*/ 154 h 228"/>
                <a:gd name="T8" fmla="*/ 87 w 100"/>
                <a:gd name="T9" fmla="*/ 141 h 228"/>
                <a:gd name="T10" fmla="*/ 74 w 100"/>
                <a:gd name="T11" fmla="*/ 143 h 228"/>
                <a:gd name="T12" fmla="*/ 60 w 100"/>
                <a:gd name="T13" fmla="*/ 158 h 228"/>
                <a:gd name="T14" fmla="*/ 53 w 100"/>
                <a:gd name="T15" fmla="*/ 118 h 228"/>
                <a:gd name="T16" fmla="*/ 61 w 100"/>
                <a:gd name="T17" fmla="*/ 116 h 228"/>
                <a:gd name="T18" fmla="*/ 78 w 100"/>
                <a:gd name="T19" fmla="*/ 110 h 228"/>
                <a:gd name="T20" fmla="*/ 92 w 100"/>
                <a:gd name="T21" fmla="*/ 92 h 228"/>
                <a:gd name="T22" fmla="*/ 92 w 100"/>
                <a:gd name="T23" fmla="*/ 77 h 228"/>
                <a:gd name="T24" fmla="*/ 81 w 100"/>
                <a:gd name="T25" fmla="*/ 79 h 228"/>
                <a:gd name="T26" fmla="*/ 65 w 100"/>
                <a:gd name="T27" fmla="*/ 88 h 228"/>
                <a:gd name="T28" fmla="*/ 53 w 100"/>
                <a:gd name="T29" fmla="*/ 115 h 228"/>
                <a:gd name="T30" fmla="*/ 56 w 100"/>
                <a:gd name="T31" fmla="*/ 48 h 228"/>
                <a:gd name="T32" fmla="*/ 68 w 100"/>
                <a:gd name="T33" fmla="*/ 45 h 228"/>
                <a:gd name="T34" fmla="*/ 85 w 100"/>
                <a:gd name="T35" fmla="*/ 37 h 228"/>
                <a:gd name="T36" fmla="*/ 97 w 100"/>
                <a:gd name="T37" fmla="*/ 17 h 228"/>
                <a:gd name="T38" fmla="*/ 97 w 100"/>
                <a:gd name="T39" fmla="*/ 0 h 228"/>
                <a:gd name="T40" fmla="*/ 84 w 100"/>
                <a:gd name="T41" fmla="*/ 3 h 228"/>
                <a:gd name="T42" fmla="*/ 65 w 100"/>
                <a:gd name="T43" fmla="*/ 14 h 228"/>
                <a:gd name="T44" fmla="*/ 50 w 100"/>
                <a:gd name="T45" fmla="*/ 45 h 228"/>
                <a:gd name="T46" fmla="*/ 47 w 100"/>
                <a:gd name="T47" fmla="*/ 35 h 228"/>
                <a:gd name="T48" fmla="*/ 38 w 100"/>
                <a:gd name="T49" fmla="*/ 18 h 228"/>
                <a:gd name="T50" fmla="*/ 16 w 100"/>
                <a:gd name="T51" fmla="*/ 3 h 228"/>
                <a:gd name="T52" fmla="*/ 2 w 100"/>
                <a:gd name="T53" fmla="*/ 3 h 228"/>
                <a:gd name="T54" fmla="*/ 6 w 100"/>
                <a:gd name="T55" fmla="*/ 19 h 228"/>
                <a:gd name="T56" fmla="*/ 19 w 100"/>
                <a:gd name="T57" fmla="*/ 38 h 228"/>
                <a:gd name="T58" fmla="*/ 47 w 100"/>
                <a:gd name="T59" fmla="*/ 48 h 228"/>
                <a:gd name="T60" fmla="*/ 47 w 100"/>
                <a:gd name="T61" fmla="*/ 132 h 228"/>
                <a:gd name="T62" fmla="*/ 42 w 100"/>
                <a:gd name="T63" fmla="*/ 118 h 228"/>
                <a:gd name="T64" fmla="*/ 26 w 100"/>
                <a:gd name="T65" fmla="*/ 103 h 228"/>
                <a:gd name="T66" fmla="*/ 12 w 100"/>
                <a:gd name="T67" fmla="*/ 103 h 228"/>
                <a:gd name="T68" fmla="*/ 16 w 100"/>
                <a:gd name="T69" fmla="*/ 116 h 228"/>
                <a:gd name="T70" fmla="*/ 26 w 100"/>
                <a:gd name="T71" fmla="*/ 132 h 228"/>
                <a:gd name="T72" fmla="*/ 47 w 100"/>
                <a:gd name="T73" fmla="*/ 141 h 228"/>
                <a:gd name="T74" fmla="*/ 53 w 100"/>
                <a:gd name="T75"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0" h="228">
                  <a:moveTo>
                    <a:pt x="53" y="228"/>
                  </a:moveTo>
                  <a:lnTo>
                    <a:pt x="53" y="176"/>
                  </a:lnTo>
                  <a:lnTo>
                    <a:pt x="56" y="176"/>
                  </a:lnTo>
                  <a:lnTo>
                    <a:pt x="60" y="176"/>
                  </a:lnTo>
                  <a:lnTo>
                    <a:pt x="68" y="173"/>
                  </a:lnTo>
                  <a:lnTo>
                    <a:pt x="74" y="169"/>
                  </a:lnTo>
                  <a:lnTo>
                    <a:pt x="81" y="163"/>
                  </a:lnTo>
                  <a:lnTo>
                    <a:pt x="87" y="154"/>
                  </a:lnTo>
                  <a:lnTo>
                    <a:pt x="88" y="141"/>
                  </a:lnTo>
                  <a:lnTo>
                    <a:pt x="87" y="141"/>
                  </a:lnTo>
                  <a:lnTo>
                    <a:pt x="81" y="142"/>
                  </a:lnTo>
                  <a:lnTo>
                    <a:pt x="74" y="143"/>
                  </a:lnTo>
                  <a:lnTo>
                    <a:pt x="66" y="149"/>
                  </a:lnTo>
                  <a:lnTo>
                    <a:pt x="60" y="158"/>
                  </a:lnTo>
                  <a:lnTo>
                    <a:pt x="53" y="173"/>
                  </a:lnTo>
                  <a:lnTo>
                    <a:pt x="53" y="118"/>
                  </a:lnTo>
                  <a:lnTo>
                    <a:pt x="56" y="118"/>
                  </a:lnTo>
                  <a:lnTo>
                    <a:pt x="61" y="116"/>
                  </a:lnTo>
                  <a:lnTo>
                    <a:pt x="69" y="115"/>
                  </a:lnTo>
                  <a:lnTo>
                    <a:pt x="78" y="110"/>
                  </a:lnTo>
                  <a:lnTo>
                    <a:pt x="87" y="103"/>
                  </a:lnTo>
                  <a:lnTo>
                    <a:pt x="92" y="92"/>
                  </a:lnTo>
                  <a:lnTo>
                    <a:pt x="95" y="77"/>
                  </a:lnTo>
                  <a:lnTo>
                    <a:pt x="92" y="77"/>
                  </a:lnTo>
                  <a:lnTo>
                    <a:pt x="88" y="77"/>
                  </a:lnTo>
                  <a:lnTo>
                    <a:pt x="81" y="79"/>
                  </a:lnTo>
                  <a:lnTo>
                    <a:pt x="73" y="81"/>
                  </a:lnTo>
                  <a:lnTo>
                    <a:pt x="65" y="88"/>
                  </a:lnTo>
                  <a:lnTo>
                    <a:pt x="58" y="99"/>
                  </a:lnTo>
                  <a:lnTo>
                    <a:pt x="53" y="115"/>
                  </a:lnTo>
                  <a:lnTo>
                    <a:pt x="53" y="48"/>
                  </a:lnTo>
                  <a:lnTo>
                    <a:pt x="56" y="48"/>
                  </a:lnTo>
                  <a:lnTo>
                    <a:pt x="61" y="48"/>
                  </a:lnTo>
                  <a:lnTo>
                    <a:pt x="68" y="45"/>
                  </a:lnTo>
                  <a:lnTo>
                    <a:pt x="77" y="42"/>
                  </a:lnTo>
                  <a:lnTo>
                    <a:pt x="85" y="37"/>
                  </a:lnTo>
                  <a:lnTo>
                    <a:pt x="93" y="27"/>
                  </a:lnTo>
                  <a:lnTo>
                    <a:pt x="97" y="17"/>
                  </a:lnTo>
                  <a:lnTo>
                    <a:pt x="100" y="0"/>
                  </a:lnTo>
                  <a:lnTo>
                    <a:pt x="97" y="0"/>
                  </a:lnTo>
                  <a:lnTo>
                    <a:pt x="92" y="0"/>
                  </a:lnTo>
                  <a:lnTo>
                    <a:pt x="84" y="3"/>
                  </a:lnTo>
                  <a:lnTo>
                    <a:pt x="74" y="7"/>
                  </a:lnTo>
                  <a:lnTo>
                    <a:pt x="65" y="14"/>
                  </a:lnTo>
                  <a:lnTo>
                    <a:pt x="57" y="27"/>
                  </a:lnTo>
                  <a:lnTo>
                    <a:pt x="50" y="45"/>
                  </a:lnTo>
                  <a:lnTo>
                    <a:pt x="50" y="42"/>
                  </a:lnTo>
                  <a:lnTo>
                    <a:pt x="47" y="35"/>
                  </a:lnTo>
                  <a:lnTo>
                    <a:pt x="43" y="27"/>
                  </a:lnTo>
                  <a:lnTo>
                    <a:pt x="38" y="18"/>
                  </a:lnTo>
                  <a:lnTo>
                    <a:pt x="29" y="10"/>
                  </a:lnTo>
                  <a:lnTo>
                    <a:pt x="16" y="3"/>
                  </a:lnTo>
                  <a:lnTo>
                    <a:pt x="0" y="0"/>
                  </a:lnTo>
                  <a:lnTo>
                    <a:pt x="2" y="3"/>
                  </a:lnTo>
                  <a:lnTo>
                    <a:pt x="3" y="10"/>
                  </a:lnTo>
                  <a:lnTo>
                    <a:pt x="6" y="19"/>
                  </a:lnTo>
                  <a:lnTo>
                    <a:pt x="11" y="29"/>
                  </a:lnTo>
                  <a:lnTo>
                    <a:pt x="19" y="38"/>
                  </a:lnTo>
                  <a:lnTo>
                    <a:pt x="31" y="45"/>
                  </a:lnTo>
                  <a:lnTo>
                    <a:pt x="47" y="48"/>
                  </a:lnTo>
                  <a:lnTo>
                    <a:pt x="47" y="135"/>
                  </a:lnTo>
                  <a:lnTo>
                    <a:pt x="47" y="132"/>
                  </a:lnTo>
                  <a:lnTo>
                    <a:pt x="46" y="126"/>
                  </a:lnTo>
                  <a:lnTo>
                    <a:pt x="42" y="118"/>
                  </a:lnTo>
                  <a:lnTo>
                    <a:pt x="35" y="110"/>
                  </a:lnTo>
                  <a:lnTo>
                    <a:pt x="26" y="103"/>
                  </a:lnTo>
                  <a:lnTo>
                    <a:pt x="12" y="100"/>
                  </a:lnTo>
                  <a:lnTo>
                    <a:pt x="12" y="103"/>
                  </a:lnTo>
                  <a:lnTo>
                    <a:pt x="14" y="108"/>
                  </a:lnTo>
                  <a:lnTo>
                    <a:pt x="16" y="116"/>
                  </a:lnTo>
                  <a:lnTo>
                    <a:pt x="20" y="124"/>
                  </a:lnTo>
                  <a:lnTo>
                    <a:pt x="26" y="132"/>
                  </a:lnTo>
                  <a:lnTo>
                    <a:pt x="35" y="139"/>
                  </a:lnTo>
                  <a:lnTo>
                    <a:pt x="47" y="141"/>
                  </a:lnTo>
                  <a:lnTo>
                    <a:pt x="47" y="228"/>
                  </a:lnTo>
                  <a:lnTo>
                    <a:pt x="53" y="228"/>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5" name="Freeform 21"/>
            <p:cNvSpPr>
              <a:spLocks/>
            </p:cNvSpPr>
            <p:nvPr/>
          </p:nvSpPr>
          <p:spPr bwMode="gray">
            <a:xfrm>
              <a:off x="2273" y="187"/>
              <a:ext cx="175" cy="402"/>
            </a:xfrm>
            <a:custGeom>
              <a:avLst/>
              <a:gdLst>
                <a:gd name="T0" fmla="*/ 93 w 175"/>
                <a:gd name="T1" fmla="*/ 309 h 402"/>
                <a:gd name="T2" fmla="*/ 101 w 175"/>
                <a:gd name="T3" fmla="*/ 309 h 402"/>
                <a:gd name="T4" fmla="*/ 118 w 175"/>
                <a:gd name="T5" fmla="*/ 304 h 402"/>
                <a:gd name="T6" fmla="*/ 138 w 175"/>
                <a:gd name="T7" fmla="*/ 292 h 402"/>
                <a:gd name="T8" fmla="*/ 152 w 175"/>
                <a:gd name="T9" fmla="*/ 266 h 402"/>
                <a:gd name="T10" fmla="*/ 152 w 175"/>
                <a:gd name="T11" fmla="*/ 247 h 402"/>
                <a:gd name="T12" fmla="*/ 138 w 175"/>
                <a:gd name="T13" fmla="*/ 250 h 402"/>
                <a:gd name="T14" fmla="*/ 120 w 175"/>
                <a:gd name="T15" fmla="*/ 259 h 402"/>
                <a:gd name="T16" fmla="*/ 99 w 175"/>
                <a:gd name="T17" fmla="*/ 285 h 402"/>
                <a:gd name="T18" fmla="*/ 93 w 175"/>
                <a:gd name="T19" fmla="*/ 207 h 402"/>
                <a:gd name="T20" fmla="*/ 102 w 175"/>
                <a:gd name="T21" fmla="*/ 205 h 402"/>
                <a:gd name="T22" fmla="*/ 122 w 175"/>
                <a:gd name="T23" fmla="*/ 200 h 402"/>
                <a:gd name="T24" fmla="*/ 147 w 175"/>
                <a:gd name="T25" fmla="*/ 185 h 402"/>
                <a:gd name="T26" fmla="*/ 163 w 175"/>
                <a:gd name="T27" fmla="*/ 155 h 402"/>
                <a:gd name="T28" fmla="*/ 163 w 175"/>
                <a:gd name="T29" fmla="*/ 134 h 402"/>
                <a:gd name="T30" fmla="*/ 149 w 175"/>
                <a:gd name="T31" fmla="*/ 135 h 402"/>
                <a:gd name="T32" fmla="*/ 129 w 175"/>
                <a:gd name="T33" fmla="*/ 142 h 402"/>
                <a:gd name="T34" fmla="*/ 107 w 175"/>
                <a:gd name="T35" fmla="*/ 162 h 402"/>
                <a:gd name="T36" fmla="*/ 93 w 175"/>
                <a:gd name="T37" fmla="*/ 201 h 402"/>
                <a:gd name="T38" fmla="*/ 95 w 175"/>
                <a:gd name="T39" fmla="*/ 83 h 402"/>
                <a:gd name="T40" fmla="*/ 110 w 175"/>
                <a:gd name="T41" fmla="*/ 81 h 402"/>
                <a:gd name="T42" fmla="*/ 134 w 175"/>
                <a:gd name="T43" fmla="*/ 73 h 402"/>
                <a:gd name="T44" fmla="*/ 157 w 175"/>
                <a:gd name="T45" fmla="*/ 54 h 402"/>
                <a:gd name="T46" fmla="*/ 174 w 175"/>
                <a:gd name="T47" fmla="*/ 23 h 402"/>
                <a:gd name="T48" fmla="*/ 174 w 175"/>
                <a:gd name="T49" fmla="*/ 0 h 402"/>
                <a:gd name="T50" fmla="*/ 157 w 175"/>
                <a:gd name="T51" fmla="*/ 2 h 402"/>
                <a:gd name="T52" fmla="*/ 133 w 175"/>
                <a:gd name="T53" fmla="*/ 10 h 402"/>
                <a:gd name="T54" fmla="*/ 107 w 175"/>
                <a:gd name="T55" fmla="*/ 33 h 402"/>
                <a:gd name="T56" fmla="*/ 87 w 175"/>
                <a:gd name="T57" fmla="*/ 77 h 402"/>
                <a:gd name="T58" fmla="*/ 85 w 175"/>
                <a:gd name="T59" fmla="*/ 68 h 402"/>
                <a:gd name="T60" fmla="*/ 75 w 175"/>
                <a:gd name="T61" fmla="*/ 46 h 402"/>
                <a:gd name="T62" fmla="*/ 55 w 175"/>
                <a:gd name="T63" fmla="*/ 21 h 402"/>
                <a:gd name="T64" fmla="*/ 22 w 175"/>
                <a:gd name="T65" fmla="*/ 3 h 402"/>
                <a:gd name="T66" fmla="*/ 1 w 175"/>
                <a:gd name="T67" fmla="*/ 3 h 402"/>
                <a:gd name="T68" fmla="*/ 4 w 175"/>
                <a:gd name="T69" fmla="*/ 18 h 402"/>
                <a:gd name="T70" fmla="*/ 12 w 175"/>
                <a:gd name="T71" fmla="*/ 42 h 402"/>
                <a:gd name="T72" fmla="*/ 31 w 175"/>
                <a:gd name="T73" fmla="*/ 65 h 402"/>
                <a:gd name="T74" fmla="*/ 62 w 175"/>
                <a:gd name="T75" fmla="*/ 81 h 402"/>
                <a:gd name="T76" fmla="*/ 82 w 175"/>
                <a:gd name="T77" fmla="*/ 238 h 402"/>
                <a:gd name="T78" fmla="*/ 80 w 175"/>
                <a:gd name="T79" fmla="*/ 228 h 402"/>
                <a:gd name="T80" fmla="*/ 72 w 175"/>
                <a:gd name="T81" fmla="*/ 207 h 402"/>
                <a:gd name="T82" fmla="*/ 55 w 175"/>
                <a:gd name="T83" fmla="*/ 185 h 402"/>
                <a:gd name="T84" fmla="*/ 21 w 175"/>
                <a:gd name="T85" fmla="*/ 176 h 402"/>
                <a:gd name="T86" fmla="*/ 22 w 175"/>
                <a:gd name="T87" fmla="*/ 185 h 402"/>
                <a:gd name="T88" fmla="*/ 28 w 175"/>
                <a:gd name="T89" fmla="*/ 205 h 402"/>
                <a:gd name="T90" fmla="*/ 41 w 175"/>
                <a:gd name="T91" fmla="*/ 230 h 402"/>
                <a:gd name="T92" fmla="*/ 66 w 175"/>
                <a:gd name="T93" fmla="*/ 246 h 402"/>
                <a:gd name="T94" fmla="*/ 82 w 175"/>
                <a:gd name="T95" fmla="*/ 402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5" h="402">
                  <a:moveTo>
                    <a:pt x="93" y="402"/>
                  </a:moveTo>
                  <a:lnTo>
                    <a:pt x="93" y="309"/>
                  </a:lnTo>
                  <a:lnTo>
                    <a:pt x="95" y="309"/>
                  </a:lnTo>
                  <a:lnTo>
                    <a:pt x="101" y="309"/>
                  </a:lnTo>
                  <a:lnTo>
                    <a:pt x="109" y="308"/>
                  </a:lnTo>
                  <a:lnTo>
                    <a:pt x="118" y="304"/>
                  </a:lnTo>
                  <a:lnTo>
                    <a:pt x="129" y="298"/>
                  </a:lnTo>
                  <a:lnTo>
                    <a:pt x="138" y="292"/>
                  </a:lnTo>
                  <a:lnTo>
                    <a:pt x="147" y="281"/>
                  </a:lnTo>
                  <a:lnTo>
                    <a:pt x="152" y="266"/>
                  </a:lnTo>
                  <a:lnTo>
                    <a:pt x="155" y="247"/>
                  </a:lnTo>
                  <a:lnTo>
                    <a:pt x="152" y="247"/>
                  </a:lnTo>
                  <a:lnTo>
                    <a:pt x="147" y="249"/>
                  </a:lnTo>
                  <a:lnTo>
                    <a:pt x="138" y="250"/>
                  </a:lnTo>
                  <a:lnTo>
                    <a:pt x="129" y="253"/>
                  </a:lnTo>
                  <a:lnTo>
                    <a:pt x="120" y="259"/>
                  </a:lnTo>
                  <a:lnTo>
                    <a:pt x="109" y="270"/>
                  </a:lnTo>
                  <a:lnTo>
                    <a:pt x="99" y="285"/>
                  </a:lnTo>
                  <a:lnTo>
                    <a:pt x="93" y="304"/>
                  </a:lnTo>
                  <a:lnTo>
                    <a:pt x="93" y="207"/>
                  </a:lnTo>
                  <a:lnTo>
                    <a:pt x="95" y="207"/>
                  </a:lnTo>
                  <a:lnTo>
                    <a:pt x="102" y="205"/>
                  </a:lnTo>
                  <a:lnTo>
                    <a:pt x="111" y="204"/>
                  </a:lnTo>
                  <a:lnTo>
                    <a:pt x="122" y="200"/>
                  </a:lnTo>
                  <a:lnTo>
                    <a:pt x="134" y="195"/>
                  </a:lnTo>
                  <a:lnTo>
                    <a:pt x="147" y="185"/>
                  </a:lnTo>
                  <a:lnTo>
                    <a:pt x="156" y="173"/>
                  </a:lnTo>
                  <a:lnTo>
                    <a:pt x="163" y="155"/>
                  </a:lnTo>
                  <a:lnTo>
                    <a:pt x="165" y="134"/>
                  </a:lnTo>
                  <a:lnTo>
                    <a:pt x="163" y="134"/>
                  </a:lnTo>
                  <a:lnTo>
                    <a:pt x="157" y="134"/>
                  </a:lnTo>
                  <a:lnTo>
                    <a:pt x="149" y="135"/>
                  </a:lnTo>
                  <a:lnTo>
                    <a:pt x="140" y="137"/>
                  </a:lnTo>
                  <a:lnTo>
                    <a:pt x="129" y="142"/>
                  </a:lnTo>
                  <a:lnTo>
                    <a:pt x="118" y="150"/>
                  </a:lnTo>
                  <a:lnTo>
                    <a:pt x="107" y="162"/>
                  </a:lnTo>
                  <a:lnTo>
                    <a:pt x="99" y="178"/>
                  </a:lnTo>
                  <a:lnTo>
                    <a:pt x="93" y="201"/>
                  </a:lnTo>
                  <a:lnTo>
                    <a:pt x="93" y="83"/>
                  </a:lnTo>
                  <a:lnTo>
                    <a:pt x="95" y="83"/>
                  </a:lnTo>
                  <a:lnTo>
                    <a:pt x="101" y="83"/>
                  </a:lnTo>
                  <a:lnTo>
                    <a:pt x="110" y="81"/>
                  </a:lnTo>
                  <a:lnTo>
                    <a:pt x="122" y="77"/>
                  </a:lnTo>
                  <a:lnTo>
                    <a:pt x="134" y="73"/>
                  </a:lnTo>
                  <a:lnTo>
                    <a:pt x="147" y="65"/>
                  </a:lnTo>
                  <a:lnTo>
                    <a:pt x="157" y="54"/>
                  </a:lnTo>
                  <a:lnTo>
                    <a:pt x="167" y="41"/>
                  </a:lnTo>
                  <a:lnTo>
                    <a:pt x="174" y="23"/>
                  </a:lnTo>
                  <a:lnTo>
                    <a:pt x="175" y="0"/>
                  </a:lnTo>
                  <a:lnTo>
                    <a:pt x="174" y="0"/>
                  </a:lnTo>
                  <a:lnTo>
                    <a:pt x="167" y="0"/>
                  </a:lnTo>
                  <a:lnTo>
                    <a:pt x="157" y="2"/>
                  </a:lnTo>
                  <a:lnTo>
                    <a:pt x="145" y="4"/>
                  </a:lnTo>
                  <a:lnTo>
                    <a:pt x="133" y="10"/>
                  </a:lnTo>
                  <a:lnTo>
                    <a:pt x="120" y="19"/>
                  </a:lnTo>
                  <a:lnTo>
                    <a:pt x="107" y="33"/>
                  </a:lnTo>
                  <a:lnTo>
                    <a:pt x="97" y="52"/>
                  </a:lnTo>
                  <a:lnTo>
                    <a:pt x="87" y="77"/>
                  </a:lnTo>
                  <a:lnTo>
                    <a:pt x="87" y="75"/>
                  </a:lnTo>
                  <a:lnTo>
                    <a:pt x="85" y="68"/>
                  </a:lnTo>
                  <a:lnTo>
                    <a:pt x="80" y="58"/>
                  </a:lnTo>
                  <a:lnTo>
                    <a:pt x="75" y="46"/>
                  </a:lnTo>
                  <a:lnTo>
                    <a:pt x="66" y="33"/>
                  </a:lnTo>
                  <a:lnTo>
                    <a:pt x="55" y="21"/>
                  </a:lnTo>
                  <a:lnTo>
                    <a:pt x="40" y="10"/>
                  </a:lnTo>
                  <a:lnTo>
                    <a:pt x="22" y="3"/>
                  </a:lnTo>
                  <a:lnTo>
                    <a:pt x="0" y="0"/>
                  </a:lnTo>
                  <a:lnTo>
                    <a:pt x="1" y="3"/>
                  </a:lnTo>
                  <a:lnTo>
                    <a:pt x="1" y="10"/>
                  </a:lnTo>
                  <a:lnTo>
                    <a:pt x="4" y="18"/>
                  </a:lnTo>
                  <a:lnTo>
                    <a:pt x="6" y="30"/>
                  </a:lnTo>
                  <a:lnTo>
                    <a:pt x="12" y="42"/>
                  </a:lnTo>
                  <a:lnTo>
                    <a:pt x="20" y="54"/>
                  </a:lnTo>
                  <a:lnTo>
                    <a:pt x="31" y="65"/>
                  </a:lnTo>
                  <a:lnTo>
                    <a:pt x="44" y="75"/>
                  </a:lnTo>
                  <a:lnTo>
                    <a:pt x="62" y="81"/>
                  </a:lnTo>
                  <a:lnTo>
                    <a:pt x="82" y="83"/>
                  </a:lnTo>
                  <a:lnTo>
                    <a:pt x="82" y="238"/>
                  </a:lnTo>
                  <a:lnTo>
                    <a:pt x="82" y="235"/>
                  </a:lnTo>
                  <a:lnTo>
                    <a:pt x="80" y="228"/>
                  </a:lnTo>
                  <a:lnTo>
                    <a:pt x="78" y="217"/>
                  </a:lnTo>
                  <a:lnTo>
                    <a:pt x="72" y="207"/>
                  </a:lnTo>
                  <a:lnTo>
                    <a:pt x="66" y="196"/>
                  </a:lnTo>
                  <a:lnTo>
                    <a:pt x="55" y="185"/>
                  </a:lnTo>
                  <a:lnTo>
                    <a:pt x="40" y="178"/>
                  </a:lnTo>
                  <a:lnTo>
                    <a:pt x="21" y="176"/>
                  </a:lnTo>
                  <a:lnTo>
                    <a:pt x="21" y="178"/>
                  </a:lnTo>
                  <a:lnTo>
                    <a:pt x="22" y="185"/>
                  </a:lnTo>
                  <a:lnTo>
                    <a:pt x="24" y="195"/>
                  </a:lnTo>
                  <a:lnTo>
                    <a:pt x="28" y="205"/>
                  </a:lnTo>
                  <a:lnTo>
                    <a:pt x="33" y="217"/>
                  </a:lnTo>
                  <a:lnTo>
                    <a:pt x="41" y="230"/>
                  </a:lnTo>
                  <a:lnTo>
                    <a:pt x="52" y="239"/>
                  </a:lnTo>
                  <a:lnTo>
                    <a:pt x="66" y="246"/>
                  </a:lnTo>
                  <a:lnTo>
                    <a:pt x="82" y="247"/>
                  </a:lnTo>
                  <a:lnTo>
                    <a:pt x="82" y="402"/>
                  </a:lnTo>
                  <a:lnTo>
                    <a:pt x="93" y="402"/>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6" name="Freeform 22"/>
            <p:cNvSpPr>
              <a:spLocks/>
            </p:cNvSpPr>
            <p:nvPr/>
          </p:nvSpPr>
          <p:spPr bwMode="gray">
            <a:xfrm>
              <a:off x="2161" y="216"/>
              <a:ext cx="97" cy="373"/>
            </a:xfrm>
            <a:custGeom>
              <a:avLst/>
              <a:gdLst>
                <a:gd name="T0" fmla="*/ 52 w 97"/>
                <a:gd name="T1" fmla="*/ 237 h 373"/>
                <a:gd name="T2" fmla="*/ 59 w 97"/>
                <a:gd name="T3" fmla="*/ 237 h 373"/>
                <a:gd name="T4" fmla="*/ 74 w 97"/>
                <a:gd name="T5" fmla="*/ 232 h 373"/>
                <a:gd name="T6" fmla="*/ 90 w 97"/>
                <a:gd name="T7" fmla="*/ 218 h 373"/>
                <a:gd name="T8" fmla="*/ 97 w 97"/>
                <a:gd name="T9" fmla="*/ 193 h 373"/>
                <a:gd name="T10" fmla="*/ 89 w 97"/>
                <a:gd name="T11" fmla="*/ 193 h 373"/>
                <a:gd name="T12" fmla="*/ 71 w 97"/>
                <a:gd name="T13" fmla="*/ 197 h 373"/>
                <a:gd name="T14" fmla="*/ 56 w 97"/>
                <a:gd name="T15" fmla="*/ 215 h 373"/>
                <a:gd name="T16" fmla="*/ 52 w 97"/>
                <a:gd name="T17" fmla="*/ 147 h 373"/>
                <a:gd name="T18" fmla="*/ 59 w 97"/>
                <a:gd name="T19" fmla="*/ 147 h 373"/>
                <a:gd name="T20" fmla="*/ 74 w 97"/>
                <a:gd name="T21" fmla="*/ 141 h 373"/>
                <a:gd name="T22" fmla="*/ 90 w 97"/>
                <a:gd name="T23" fmla="*/ 128 h 373"/>
                <a:gd name="T24" fmla="*/ 97 w 97"/>
                <a:gd name="T25" fmla="*/ 102 h 373"/>
                <a:gd name="T26" fmla="*/ 89 w 97"/>
                <a:gd name="T27" fmla="*/ 102 h 373"/>
                <a:gd name="T28" fmla="*/ 71 w 97"/>
                <a:gd name="T29" fmla="*/ 109 h 373"/>
                <a:gd name="T30" fmla="*/ 56 w 97"/>
                <a:gd name="T31" fmla="*/ 126 h 373"/>
                <a:gd name="T32" fmla="*/ 52 w 97"/>
                <a:gd name="T33" fmla="*/ 46 h 373"/>
                <a:gd name="T34" fmla="*/ 51 w 97"/>
                <a:gd name="T35" fmla="*/ 37 h 373"/>
                <a:gd name="T36" fmla="*/ 45 w 97"/>
                <a:gd name="T37" fmla="*/ 23 h 373"/>
                <a:gd name="T38" fmla="*/ 32 w 97"/>
                <a:gd name="T39" fmla="*/ 6 h 373"/>
                <a:gd name="T40" fmla="*/ 6 w 97"/>
                <a:gd name="T41" fmla="*/ 0 h 373"/>
                <a:gd name="T42" fmla="*/ 8 w 97"/>
                <a:gd name="T43" fmla="*/ 9 h 373"/>
                <a:gd name="T44" fmla="*/ 16 w 97"/>
                <a:gd name="T45" fmla="*/ 27 h 373"/>
                <a:gd name="T46" fmla="*/ 33 w 97"/>
                <a:gd name="T47" fmla="*/ 43 h 373"/>
                <a:gd name="T48" fmla="*/ 45 w 97"/>
                <a:gd name="T49" fmla="*/ 113 h 373"/>
                <a:gd name="T50" fmla="*/ 45 w 97"/>
                <a:gd name="T51" fmla="*/ 106 h 373"/>
                <a:gd name="T52" fmla="*/ 40 w 97"/>
                <a:gd name="T53" fmla="*/ 90 h 373"/>
                <a:gd name="T54" fmla="*/ 27 w 97"/>
                <a:gd name="T55" fmla="*/ 75 h 373"/>
                <a:gd name="T56" fmla="*/ 1 w 97"/>
                <a:gd name="T57" fmla="*/ 67 h 373"/>
                <a:gd name="T58" fmla="*/ 0 w 97"/>
                <a:gd name="T59" fmla="*/ 75 h 373"/>
                <a:gd name="T60" fmla="*/ 2 w 97"/>
                <a:gd name="T61" fmla="*/ 91 h 373"/>
                <a:gd name="T62" fmla="*/ 14 w 97"/>
                <a:gd name="T63" fmla="*/ 109 h 373"/>
                <a:gd name="T64" fmla="*/ 45 w 97"/>
                <a:gd name="T65" fmla="*/ 118 h 373"/>
                <a:gd name="T66" fmla="*/ 45 w 97"/>
                <a:gd name="T67" fmla="*/ 207 h 373"/>
                <a:gd name="T68" fmla="*/ 43 w 97"/>
                <a:gd name="T69" fmla="*/ 195 h 373"/>
                <a:gd name="T70" fmla="*/ 33 w 97"/>
                <a:gd name="T71" fmla="*/ 182 h 373"/>
                <a:gd name="T72" fmla="*/ 12 w 97"/>
                <a:gd name="T73" fmla="*/ 175 h 373"/>
                <a:gd name="T74" fmla="*/ 10 w 97"/>
                <a:gd name="T75" fmla="*/ 182 h 373"/>
                <a:gd name="T76" fmla="*/ 13 w 97"/>
                <a:gd name="T77" fmla="*/ 197 h 373"/>
                <a:gd name="T78" fmla="*/ 29 w 97"/>
                <a:gd name="T79" fmla="*/ 211 h 373"/>
                <a:gd name="T80" fmla="*/ 45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2" y="373"/>
                  </a:moveTo>
                  <a:lnTo>
                    <a:pt x="52" y="237"/>
                  </a:lnTo>
                  <a:lnTo>
                    <a:pt x="54" y="237"/>
                  </a:lnTo>
                  <a:lnTo>
                    <a:pt x="59" y="237"/>
                  </a:lnTo>
                  <a:lnTo>
                    <a:pt x="66" y="236"/>
                  </a:lnTo>
                  <a:lnTo>
                    <a:pt x="74" y="232"/>
                  </a:lnTo>
                  <a:lnTo>
                    <a:pt x="82" y="226"/>
                  </a:lnTo>
                  <a:lnTo>
                    <a:pt x="90" y="218"/>
                  </a:lnTo>
                  <a:lnTo>
                    <a:pt x="95" y="207"/>
                  </a:lnTo>
                  <a:lnTo>
                    <a:pt x="97" y="193"/>
                  </a:lnTo>
                  <a:lnTo>
                    <a:pt x="94" y="193"/>
                  </a:lnTo>
                  <a:lnTo>
                    <a:pt x="89" y="193"/>
                  </a:lnTo>
                  <a:lnTo>
                    <a:pt x="81" y="194"/>
                  </a:lnTo>
                  <a:lnTo>
                    <a:pt x="71" y="197"/>
                  </a:lnTo>
                  <a:lnTo>
                    <a:pt x="63" y="205"/>
                  </a:lnTo>
                  <a:lnTo>
                    <a:pt x="56" y="215"/>
                  </a:lnTo>
                  <a:lnTo>
                    <a:pt x="52" y="232"/>
                  </a:lnTo>
                  <a:lnTo>
                    <a:pt x="52" y="147"/>
                  </a:lnTo>
                  <a:lnTo>
                    <a:pt x="54" y="147"/>
                  </a:lnTo>
                  <a:lnTo>
                    <a:pt x="59" y="147"/>
                  </a:lnTo>
                  <a:lnTo>
                    <a:pt x="66" y="144"/>
                  </a:lnTo>
                  <a:lnTo>
                    <a:pt x="74" y="141"/>
                  </a:lnTo>
                  <a:lnTo>
                    <a:pt x="82" y="136"/>
                  </a:lnTo>
                  <a:lnTo>
                    <a:pt x="90" y="128"/>
                  </a:lnTo>
                  <a:lnTo>
                    <a:pt x="95" y="117"/>
                  </a:lnTo>
                  <a:lnTo>
                    <a:pt x="97" y="102"/>
                  </a:lnTo>
                  <a:lnTo>
                    <a:pt x="94" y="102"/>
                  </a:lnTo>
                  <a:lnTo>
                    <a:pt x="89" y="102"/>
                  </a:lnTo>
                  <a:lnTo>
                    <a:pt x="81" y="105"/>
                  </a:lnTo>
                  <a:lnTo>
                    <a:pt x="71" y="109"/>
                  </a:lnTo>
                  <a:lnTo>
                    <a:pt x="63" y="116"/>
                  </a:lnTo>
                  <a:lnTo>
                    <a:pt x="56" y="126"/>
                  </a:lnTo>
                  <a:lnTo>
                    <a:pt x="52" y="141"/>
                  </a:lnTo>
                  <a:lnTo>
                    <a:pt x="52" y="46"/>
                  </a:lnTo>
                  <a:lnTo>
                    <a:pt x="51" y="43"/>
                  </a:lnTo>
                  <a:lnTo>
                    <a:pt x="51" y="37"/>
                  </a:lnTo>
                  <a:lnTo>
                    <a:pt x="49" y="31"/>
                  </a:lnTo>
                  <a:lnTo>
                    <a:pt x="45" y="23"/>
                  </a:lnTo>
                  <a:lnTo>
                    <a:pt x="40" y="15"/>
                  </a:lnTo>
                  <a:lnTo>
                    <a:pt x="32" y="6"/>
                  </a:lnTo>
                  <a:lnTo>
                    <a:pt x="21" y="2"/>
                  </a:lnTo>
                  <a:lnTo>
                    <a:pt x="6" y="0"/>
                  </a:lnTo>
                  <a:lnTo>
                    <a:pt x="6" y="2"/>
                  </a:lnTo>
                  <a:lnTo>
                    <a:pt x="8" y="9"/>
                  </a:lnTo>
                  <a:lnTo>
                    <a:pt x="12" y="17"/>
                  </a:lnTo>
                  <a:lnTo>
                    <a:pt x="16" y="27"/>
                  </a:lnTo>
                  <a:lnTo>
                    <a:pt x="23" y="36"/>
                  </a:lnTo>
                  <a:lnTo>
                    <a:pt x="33" y="43"/>
                  </a:lnTo>
                  <a:lnTo>
                    <a:pt x="45" y="46"/>
                  </a:lnTo>
                  <a:lnTo>
                    <a:pt x="45" y="113"/>
                  </a:lnTo>
                  <a:lnTo>
                    <a:pt x="45" y="112"/>
                  </a:lnTo>
                  <a:lnTo>
                    <a:pt x="45" y="106"/>
                  </a:lnTo>
                  <a:lnTo>
                    <a:pt x="44" y="98"/>
                  </a:lnTo>
                  <a:lnTo>
                    <a:pt x="40" y="90"/>
                  </a:lnTo>
                  <a:lnTo>
                    <a:pt x="35" y="82"/>
                  </a:lnTo>
                  <a:lnTo>
                    <a:pt x="27" y="75"/>
                  </a:lnTo>
                  <a:lnTo>
                    <a:pt x="16" y="70"/>
                  </a:lnTo>
                  <a:lnTo>
                    <a:pt x="1" y="67"/>
                  </a:lnTo>
                  <a:lnTo>
                    <a:pt x="0" y="70"/>
                  </a:lnTo>
                  <a:lnTo>
                    <a:pt x="0" y="75"/>
                  </a:lnTo>
                  <a:lnTo>
                    <a:pt x="0" y="82"/>
                  </a:lnTo>
                  <a:lnTo>
                    <a:pt x="2" y="91"/>
                  </a:lnTo>
                  <a:lnTo>
                    <a:pt x="6" y="100"/>
                  </a:lnTo>
                  <a:lnTo>
                    <a:pt x="14" y="109"/>
                  </a:lnTo>
                  <a:lnTo>
                    <a:pt x="28" y="114"/>
                  </a:lnTo>
                  <a:lnTo>
                    <a:pt x="45" y="118"/>
                  </a:lnTo>
                  <a:lnTo>
                    <a:pt x="45" y="209"/>
                  </a:lnTo>
                  <a:lnTo>
                    <a:pt x="45" y="207"/>
                  </a:lnTo>
                  <a:lnTo>
                    <a:pt x="45" y="202"/>
                  </a:lnTo>
                  <a:lnTo>
                    <a:pt x="43" y="195"/>
                  </a:lnTo>
                  <a:lnTo>
                    <a:pt x="40" y="188"/>
                  </a:lnTo>
                  <a:lnTo>
                    <a:pt x="33" y="182"/>
                  </a:lnTo>
                  <a:lnTo>
                    <a:pt x="24" y="178"/>
                  </a:lnTo>
                  <a:lnTo>
                    <a:pt x="12" y="175"/>
                  </a:lnTo>
                  <a:lnTo>
                    <a:pt x="12" y="178"/>
                  </a:lnTo>
                  <a:lnTo>
                    <a:pt x="10" y="182"/>
                  </a:lnTo>
                  <a:lnTo>
                    <a:pt x="10" y="188"/>
                  </a:lnTo>
                  <a:lnTo>
                    <a:pt x="13" y="197"/>
                  </a:lnTo>
                  <a:lnTo>
                    <a:pt x="20" y="205"/>
                  </a:lnTo>
                  <a:lnTo>
                    <a:pt x="29" y="211"/>
                  </a:lnTo>
                  <a:lnTo>
                    <a:pt x="45" y="215"/>
                  </a:lnTo>
                  <a:lnTo>
                    <a:pt x="45" y="373"/>
                  </a:lnTo>
                  <a:lnTo>
                    <a:pt x="52" y="373"/>
                  </a:lnTo>
                  <a:close/>
                </a:path>
              </a:pathLst>
            </a:custGeom>
            <a:solidFill>
              <a:srgbClr val="D7D7D7"/>
            </a:solidFill>
            <a:ln w="0">
              <a:solidFill>
                <a:srgbClr val="D7D7D7"/>
              </a:solidFill>
              <a:prstDash val="solid"/>
              <a:round/>
              <a:headEnd/>
              <a:tailEnd/>
            </a:ln>
          </p:spPr>
          <p:txBody>
            <a:bodyPr/>
            <a:lstStyle/>
            <a:p>
              <a:endParaRPr lang="zh-CN" altLang="en-US"/>
            </a:p>
          </p:txBody>
        </p:sp>
        <p:sp>
          <p:nvSpPr>
            <p:cNvPr id="1047" name="Freeform 23"/>
            <p:cNvSpPr>
              <a:spLocks/>
            </p:cNvSpPr>
            <p:nvPr/>
          </p:nvSpPr>
          <p:spPr bwMode="gray">
            <a:xfrm>
              <a:off x="2708" y="216"/>
              <a:ext cx="97" cy="373"/>
            </a:xfrm>
            <a:custGeom>
              <a:avLst/>
              <a:gdLst>
                <a:gd name="T0" fmla="*/ 51 w 97"/>
                <a:gd name="T1" fmla="*/ 237 h 373"/>
                <a:gd name="T2" fmla="*/ 60 w 97"/>
                <a:gd name="T3" fmla="*/ 237 h 373"/>
                <a:gd name="T4" fmla="*/ 74 w 97"/>
                <a:gd name="T5" fmla="*/ 232 h 373"/>
                <a:gd name="T6" fmla="*/ 91 w 97"/>
                <a:gd name="T7" fmla="*/ 218 h 373"/>
                <a:gd name="T8" fmla="*/ 97 w 97"/>
                <a:gd name="T9" fmla="*/ 193 h 373"/>
                <a:gd name="T10" fmla="*/ 89 w 97"/>
                <a:gd name="T11" fmla="*/ 193 h 373"/>
                <a:gd name="T12" fmla="*/ 72 w 97"/>
                <a:gd name="T13" fmla="*/ 197 h 373"/>
                <a:gd name="T14" fmla="*/ 55 w 97"/>
                <a:gd name="T15" fmla="*/ 215 h 373"/>
                <a:gd name="T16" fmla="*/ 51 w 97"/>
                <a:gd name="T17" fmla="*/ 147 h 373"/>
                <a:gd name="T18" fmla="*/ 60 w 97"/>
                <a:gd name="T19" fmla="*/ 147 h 373"/>
                <a:gd name="T20" fmla="*/ 74 w 97"/>
                <a:gd name="T21" fmla="*/ 141 h 373"/>
                <a:gd name="T22" fmla="*/ 91 w 97"/>
                <a:gd name="T23" fmla="*/ 128 h 373"/>
                <a:gd name="T24" fmla="*/ 97 w 97"/>
                <a:gd name="T25" fmla="*/ 102 h 373"/>
                <a:gd name="T26" fmla="*/ 89 w 97"/>
                <a:gd name="T27" fmla="*/ 102 h 373"/>
                <a:gd name="T28" fmla="*/ 72 w 97"/>
                <a:gd name="T29" fmla="*/ 109 h 373"/>
                <a:gd name="T30" fmla="*/ 55 w 97"/>
                <a:gd name="T31" fmla="*/ 126 h 373"/>
                <a:gd name="T32" fmla="*/ 51 w 97"/>
                <a:gd name="T33" fmla="*/ 46 h 373"/>
                <a:gd name="T34" fmla="*/ 51 w 97"/>
                <a:gd name="T35" fmla="*/ 37 h 373"/>
                <a:gd name="T36" fmla="*/ 46 w 97"/>
                <a:gd name="T37" fmla="*/ 23 h 373"/>
                <a:gd name="T38" fmla="*/ 33 w 97"/>
                <a:gd name="T39" fmla="*/ 6 h 373"/>
                <a:gd name="T40" fmla="*/ 7 w 97"/>
                <a:gd name="T41" fmla="*/ 0 h 373"/>
                <a:gd name="T42" fmla="*/ 8 w 97"/>
                <a:gd name="T43" fmla="*/ 9 h 373"/>
                <a:gd name="T44" fmla="*/ 16 w 97"/>
                <a:gd name="T45" fmla="*/ 27 h 373"/>
                <a:gd name="T46" fmla="*/ 34 w 97"/>
                <a:gd name="T47" fmla="*/ 43 h 373"/>
                <a:gd name="T48" fmla="*/ 46 w 97"/>
                <a:gd name="T49" fmla="*/ 113 h 373"/>
                <a:gd name="T50" fmla="*/ 46 w 97"/>
                <a:gd name="T51" fmla="*/ 106 h 373"/>
                <a:gd name="T52" fmla="*/ 41 w 97"/>
                <a:gd name="T53" fmla="*/ 90 h 373"/>
                <a:gd name="T54" fmla="*/ 27 w 97"/>
                <a:gd name="T55" fmla="*/ 75 h 373"/>
                <a:gd name="T56" fmla="*/ 0 w 97"/>
                <a:gd name="T57" fmla="*/ 67 h 373"/>
                <a:gd name="T58" fmla="*/ 0 w 97"/>
                <a:gd name="T59" fmla="*/ 75 h 373"/>
                <a:gd name="T60" fmla="*/ 3 w 97"/>
                <a:gd name="T61" fmla="*/ 91 h 373"/>
                <a:gd name="T62" fmla="*/ 15 w 97"/>
                <a:gd name="T63" fmla="*/ 109 h 373"/>
                <a:gd name="T64" fmla="*/ 46 w 97"/>
                <a:gd name="T65" fmla="*/ 118 h 373"/>
                <a:gd name="T66" fmla="*/ 46 w 97"/>
                <a:gd name="T67" fmla="*/ 207 h 373"/>
                <a:gd name="T68" fmla="*/ 43 w 97"/>
                <a:gd name="T69" fmla="*/ 195 h 373"/>
                <a:gd name="T70" fmla="*/ 34 w 97"/>
                <a:gd name="T71" fmla="*/ 182 h 373"/>
                <a:gd name="T72" fmla="*/ 12 w 97"/>
                <a:gd name="T73" fmla="*/ 175 h 373"/>
                <a:gd name="T74" fmla="*/ 11 w 97"/>
                <a:gd name="T75" fmla="*/ 182 h 373"/>
                <a:gd name="T76" fmla="*/ 14 w 97"/>
                <a:gd name="T77" fmla="*/ 197 h 373"/>
                <a:gd name="T78" fmla="*/ 30 w 97"/>
                <a:gd name="T79" fmla="*/ 211 h 373"/>
                <a:gd name="T80" fmla="*/ 46 w 97"/>
                <a:gd name="T8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373">
                  <a:moveTo>
                    <a:pt x="51" y="373"/>
                  </a:moveTo>
                  <a:lnTo>
                    <a:pt x="51" y="237"/>
                  </a:lnTo>
                  <a:lnTo>
                    <a:pt x="54" y="237"/>
                  </a:lnTo>
                  <a:lnTo>
                    <a:pt x="60" y="237"/>
                  </a:lnTo>
                  <a:lnTo>
                    <a:pt x="66" y="236"/>
                  </a:lnTo>
                  <a:lnTo>
                    <a:pt x="74" y="232"/>
                  </a:lnTo>
                  <a:lnTo>
                    <a:pt x="82" y="226"/>
                  </a:lnTo>
                  <a:lnTo>
                    <a:pt x="91" y="218"/>
                  </a:lnTo>
                  <a:lnTo>
                    <a:pt x="95" y="207"/>
                  </a:lnTo>
                  <a:lnTo>
                    <a:pt x="97" y="193"/>
                  </a:lnTo>
                  <a:lnTo>
                    <a:pt x="95" y="193"/>
                  </a:lnTo>
                  <a:lnTo>
                    <a:pt x="89" y="193"/>
                  </a:lnTo>
                  <a:lnTo>
                    <a:pt x="81" y="194"/>
                  </a:lnTo>
                  <a:lnTo>
                    <a:pt x="72" y="197"/>
                  </a:lnTo>
                  <a:lnTo>
                    <a:pt x="64" y="205"/>
                  </a:lnTo>
                  <a:lnTo>
                    <a:pt x="55" y="215"/>
                  </a:lnTo>
                  <a:lnTo>
                    <a:pt x="51" y="232"/>
                  </a:lnTo>
                  <a:lnTo>
                    <a:pt x="51" y="147"/>
                  </a:lnTo>
                  <a:lnTo>
                    <a:pt x="54" y="147"/>
                  </a:lnTo>
                  <a:lnTo>
                    <a:pt x="60" y="147"/>
                  </a:lnTo>
                  <a:lnTo>
                    <a:pt x="66" y="144"/>
                  </a:lnTo>
                  <a:lnTo>
                    <a:pt x="74" y="141"/>
                  </a:lnTo>
                  <a:lnTo>
                    <a:pt x="82" y="136"/>
                  </a:lnTo>
                  <a:lnTo>
                    <a:pt x="91" y="128"/>
                  </a:lnTo>
                  <a:lnTo>
                    <a:pt x="95" y="117"/>
                  </a:lnTo>
                  <a:lnTo>
                    <a:pt x="97" y="102"/>
                  </a:lnTo>
                  <a:lnTo>
                    <a:pt x="95" y="102"/>
                  </a:lnTo>
                  <a:lnTo>
                    <a:pt x="89" y="102"/>
                  </a:lnTo>
                  <a:lnTo>
                    <a:pt x="81" y="105"/>
                  </a:lnTo>
                  <a:lnTo>
                    <a:pt x="72" y="109"/>
                  </a:lnTo>
                  <a:lnTo>
                    <a:pt x="64" y="116"/>
                  </a:lnTo>
                  <a:lnTo>
                    <a:pt x="55" y="126"/>
                  </a:lnTo>
                  <a:lnTo>
                    <a:pt x="51" y="141"/>
                  </a:lnTo>
                  <a:lnTo>
                    <a:pt x="51" y="46"/>
                  </a:lnTo>
                  <a:lnTo>
                    <a:pt x="51" y="43"/>
                  </a:lnTo>
                  <a:lnTo>
                    <a:pt x="51" y="37"/>
                  </a:lnTo>
                  <a:lnTo>
                    <a:pt x="49" y="31"/>
                  </a:lnTo>
                  <a:lnTo>
                    <a:pt x="46" y="23"/>
                  </a:lnTo>
                  <a:lnTo>
                    <a:pt x="41" y="15"/>
                  </a:lnTo>
                  <a:lnTo>
                    <a:pt x="33" y="6"/>
                  </a:lnTo>
                  <a:lnTo>
                    <a:pt x="22" y="2"/>
                  </a:lnTo>
                  <a:lnTo>
                    <a:pt x="7" y="0"/>
                  </a:lnTo>
                  <a:lnTo>
                    <a:pt x="7" y="2"/>
                  </a:lnTo>
                  <a:lnTo>
                    <a:pt x="8" y="9"/>
                  </a:lnTo>
                  <a:lnTo>
                    <a:pt x="11" y="17"/>
                  </a:lnTo>
                  <a:lnTo>
                    <a:pt x="16" y="27"/>
                  </a:lnTo>
                  <a:lnTo>
                    <a:pt x="23" y="36"/>
                  </a:lnTo>
                  <a:lnTo>
                    <a:pt x="34" y="43"/>
                  </a:lnTo>
                  <a:lnTo>
                    <a:pt x="46" y="46"/>
                  </a:lnTo>
                  <a:lnTo>
                    <a:pt x="46" y="113"/>
                  </a:lnTo>
                  <a:lnTo>
                    <a:pt x="46" y="112"/>
                  </a:lnTo>
                  <a:lnTo>
                    <a:pt x="46" y="106"/>
                  </a:lnTo>
                  <a:lnTo>
                    <a:pt x="43" y="98"/>
                  </a:lnTo>
                  <a:lnTo>
                    <a:pt x="41" y="90"/>
                  </a:lnTo>
                  <a:lnTo>
                    <a:pt x="35" y="82"/>
                  </a:lnTo>
                  <a:lnTo>
                    <a:pt x="27" y="75"/>
                  </a:lnTo>
                  <a:lnTo>
                    <a:pt x="16" y="70"/>
                  </a:lnTo>
                  <a:lnTo>
                    <a:pt x="0" y="67"/>
                  </a:lnTo>
                  <a:lnTo>
                    <a:pt x="0" y="70"/>
                  </a:lnTo>
                  <a:lnTo>
                    <a:pt x="0" y="75"/>
                  </a:lnTo>
                  <a:lnTo>
                    <a:pt x="0" y="82"/>
                  </a:lnTo>
                  <a:lnTo>
                    <a:pt x="3" y="91"/>
                  </a:lnTo>
                  <a:lnTo>
                    <a:pt x="7" y="100"/>
                  </a:lnTo>
                  <a:lnTo>
                    <a:pt x="15" y="109"/>
                  </a:lnTo>
                  <a:lnTo>
                    <a:pt x="28" y="114"/>
                  </a:lnTo>
                  <a:lnTo>
                    <a:pt x="46" y="118"/>
                  </a:lnTo>
                  <a:lnTo>
                    <a:pt x="46" y="209"/>
                  </a:lnTo>
                  <a:lnTo>
                    <a:pt x="46" y="207"/>
                  </a:lnTo>
                  <a:lnTo>
                    <a:pt x="45" y="202"/>
                  </a:lnTo>
                  <a:lnTo>
                    <a:pt x="43" y="195"/>
                  </a:lnTo>
                  <a:lnTo>
                    <a:pt x="39" y="188"/>
                  </a:lnTo>
                  <a:lnTo>
                    <a:pt x="34" y="182"/>
                  </a:lnTo>
                  <a:lnTo>
                    <a:pt x="24" y="178"/>
                  </a:lnTo>
                  <a:lnTo>
                    <a:pt x="12" y="175"/>
                  </a:lnTo>
                  <a:lnTo>
                    <a:pt x="12" y="178"/>
                  </a:lnTo>
                  <a:lnTo>
                    <a:pt x="11" y="182"/>
                  </a:lnTo>
                  <a:lnTo>
                    <a:pt x="11" y="188"/>
                  </a:lnTo>
                  <a:lnTo>
                    <a:pt x="14" y="197"/>
                  </a:lnTo>
                  <a:lnTo>
                    <a:pt x="19" y="205"/>
                  </a:lnTo>
                  <a:lnTo>
                    <a:pt x="30" y="211"/>
                  </a:lnTo>
                  <a:lnTo>
                    <a:pt x="46" y="215"/>
                  </a:lnTo>
                  <a:lnTo>
                    <a:pt x="46" y="373"/>
                  </a:lnTo>
                  <a:lnTo>
                    <a:pt x="51" y="373"/>
                  </a:lnTo>
                  <a:close/>
                </a:path>
              </a:pathLst>
            </a:custGeom>
            <a:solidFill>
              <a:srgbClr val="D7D7D7"/>
            </a:solidFill>
            <a:ln w="0">
              <a:solidFill>
                <a:srgbClr val="D7D7D7"/>
              </a:solidFill>
              <a:prstDash val="solid"/>
              <a:round/>
              <a:headEnd/>
              <a:tailEnd/>
            </a:ln>
          </p:spPr>
          <p:txBody>
            <a:bodyPr/>
            <a:lstStyle/>
            <a:p>
              <a:endParaRPr lang="zh-CN" altLang="en-US"/>
            </a:p>
          </p:txBody>
        </p:sp>
      </p:grpSp>
      <p:sp>
        <p:nvSpPr>
          <p:cNvPr id="1049" name="Freeform 25"/>
          <p:cNvSpPr>
            <a:spLocks/>
          </p:cNvSpPr>
          <p:nvPr/>
        </p:nvSpPr>
        <p:spPr bwMode="gray">
          <a:xfrm>
            <a:off x="95250" y="6446838"/>
            <a:ext cx="8970963" cy="314325"/>
          </a:xfrm>
          <a:custGeom>
            <a:avLst/>
            <a:gdLst>
              <a:gd name="T0" fmla="*/ 4 w 5651"/>
              <a:gd name="T1" fmla="*/ 198 h 198"/>
              <a:gd name="T2" fmla="*/ 5651 w 5651"/>
              <a:gd name="T3" fmla="*/ 198 h 198"/>
              <a:gd name="T4" fmla="*/ 5646 w 5651"/>
              <a:gd name="T5" fmla="*/ 94 h 198"/>
              <a:gd name="T6" fmla="*/ 1491 w 5651"/>
              <a:gd name="T7" fmla="*/ 94 h 198"/>
              <a:gd name="T8" fmla="*/ 1343 w 5651"/>
              <a:gd name="T9" fmla="*/ 2 h 198"/>
              <a:gd name="T10" fmla="*/ 0 w 5651"/>
              <a:gd name="T11" fmla="*/ 0 h 198"/>
              <a:gd name="T12" fmla="*/ 4 w 5651"/>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26"/>
          <p:cNvSpPr>
            <a:spLocks/>
          </p:cNvSpPr>
          <p:nvPr/>
        </p:nvSpPr>
        <p:spPr bwMode="gray">
          <a:xfrm>
            <a:off x="95250" y="6491288"/>
            <a:ext cx="8975725" cy="279400"/>
          </a:xfrm>
          <a:custGeom>
            <a:avLst/>
            <a:gdLst>
              <a:gd name="T0" fmla="*/ 0 w 5650"/>
              <a:gd name="T1" fmla="*/ 176 h 176"/>
              <a:gd name="T2" fmla="*/ 5650 w 5650"/>
              <a:gd name="T3" fmla="*/ 169 h 176"/>
              <a:gd name="T4" fmla="*/ 5646 w 5650"/>
              <a:gd name="T5" fmla="*/ 95 h 176"/>
              <a:gd name="T6" fmla="*/ 1478 w 5650"/>
              <a:gd name="T7" fmla="*/ 95 h 176"/>
              <a:gd name="T8" fmla="*/ 1317 w 5650"/>
              <a:gd name="T9" fmla="*/ 3 h 176"/>
              <a:gd name="T10" fmla="*/ 0 w 5650"/>
              <a:gd name="T11" fmla="*/ 0 h 176"/>
              <a:gd name="T12" fmla="*/ 0 w 565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27" descr="Dark upward diagonal"/>
          <p:cNvSpPr>
            <a:spLocks/>
          </p:cNvSpPr>
          <p:nvPr/>
        </p:nvSpPr>
        <p:spPr bwMode="gray">
          <a:xfrm>
            <a:off x="92075" y="98425"/>
            <a:ext cx="8956675" cy="179388"/>
          </a:xfrm>
          <a:custGeom>
            <a:avLst/>
            <a:gdLst>
              <a:gd name="T0" fmla="*/ 0 w 5639"/>
              <a:gd name="T1" fmla="*/ 0 h 113"/>
              <a:gd name="T2" fmla="*/ 5582 w 5639"/>
              <a:gd name="T3" fmla="*/ 0 h 113"/>
              <a:gd name="T4" fmla="*/ 5639 w 5639"/>
              <a:gd name="T5" fmla="*/ 45 h 113"/>
              <a:gd name="T6" fmla="*/ 5636 w 5639"/>
              <a:gd name="T7" fmla="*/ 113 h 113"/>
              <a:gd name="T8" fmla="*/ 0 w 5639"/>
              <a:gd name="T9" fmla="*/ 113 h 113"/>
              <a:gd name="T10" fmla="*/ 0 w 5639"/>
              <a:gd name="T11" fmla="*/ 0 h 113"/>
            </a:gdLst>
            <a:ahLst/>
            <a:cxnLst>
              <a:cxn ang="0">
                <a:pos x="T0" y="T1"/>
              </a:cxn>
              <a:cxn ang="0">
                <a:pos x="T2" y="T3"/>
              </a:cxn>
              <a:cxn ang="0">
                <a:pos x="T4" y="T5"/>
              </a:cxn>
              <a:cxn ang="0">
                <a:pos x="T6" y="T7"/>
              </a:cxn>
              <a:cxn ang="0">
                <a:pos x="T8" y="T9"/>
              </a:cxn>
              <a:cxn ang="0">
                <a:pos x="T10" y="T11"/>
              </a:cxn>
            </a:cxnLst>
            <a:rect l="0" t="0" r="r" b="b"/>
            <a:pathLst>
              <a:path w="5639" h="113">
                <a:moveTo>
                  <a:pt x="0" y="0"/>
                </a:moveTo>
                <a:lnTo>
                  <a:pt x="5582" y="0"/>
                </a:lnTo>
                <a:cubicBezTo>
                  <a:pt x="5630" y="3"/>
                  <a:pt x="5639" y="45"/>
                  <a:pt x="5639" y="45"/>
                </a:cubicBezTo>
                <a:lnTo>
                  <a:pt x="5636" y="113"/>
                </a:lnTo>
                <a:lnTo>
                  <a:pt x="0" y="113"/>
                </a:lnTo>
                <a:lnTo>
                  <a:pt x="0" y="0"/>
                </a:lnTo>
                <a:close/>
              </a:path>
            </a:pathLst>
          </a:custGeom>
          <a:pattFill prst="dkUpDiag">
            <a:fgClr>
              <a:schemeClr val="accent1"/>
            </a:fgClr>
            <a:bgClr>
              <a:schemeClr val="bg1"/>
            </a:bgClr>
          </a:patt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8"/>
          <p:cNvSpPr>
            <a:spLocks/>
          </p:cNvSpPr>
          <p:nvPr/>
        </p:nvSpPr>
        <p:spPr bwMode="gray">
          <a:xfrm>
            <a:off x="92075" y="307975"/>
            <a:ext cx="8955088" cy="938213"/>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9"/>
          <p:cNvSpPr>
            <a:spLocks/>
          </p:cNvSpPr>
          <p:nvPr/>
        </p:nvSpPr>
        <p:spPr bwMode="gray">
          <a:xfrm>
            <a:off x="92075" y="306388"/>
            <a:ext cx="8955088" cy="836612"/>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Freeform 35"/>
          <p:cNvSpPr>
            <a:spLocks/>
          </p:cNvSpPr>
          <p:nvPr/>
        </p:nvSpPr>
        <p:spPr bwMode="gray">
          <a:xfrm>
            <a:off x="6896100" y="1047750"/>
            <a:ext cx="2155825"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Lst>
            <a:ahLst/>
            <a:cxnLst>
              <a:cxn ang="0">
                <a:pos x="T0" y="T1"/>
              </a:cxn>
              <a:cxn ang="0">
                <a:pos x="T2" y="T3"/>
              </a:cxn>
              <a:cxn ang="0">
                <a:pos x="T4" y="T5"/>
              </a:cxn>
              <a:cxn ang="0">
                <a:pos x="T6" y="T7"/>
              </a:cxn>
              <a:cxn ang="0">
                <a:pos x="T8" y="T9"/>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 name="Rectangle 2"/>
          <p:cNvSpPr>
            <a:spLocks noGrp="1" noChangeArrowheads="1"/>
          </p:cNvSpPr>
          <p:nvPr>
            <p:ph type="title"/>
          </p:nvPr>
        </p:nvSpPr>
        <p:spPr bwMode="gray">
          <a:xfrm>
            <a:off x="457200" y="238125"/>
            <a:ext cx="64770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7" name="Rectangle 3"/>
          <p:cNvSpPr>
            <a:spLocks noGrp="1" noChangeArrowheads="1"/>
          </p:cNvSpPr>
          <p:nvPr>
            <p:ph type="body" idx="1"/>
          </p:nvPr>
        </p:nvSpPr>
        <p:spPr bwMode="gray">
          <a:xfrm>
            <a:off x="457200" y="1438275"/>
            <a:ext cx="82296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8" name="Rectangle 4"/>
          <p:cNvSpPr>
            <a:spLocks noGrp="1" noChangeArrowheads="1"/>
          </p:cNvSpPr>
          <p:nvPr>
            <p:ph type="dt" sz="half" idx="2"/>
          </p:nvPr>
        </p:nvSpPr>
        <p:spPr bwMode="gray">
          <a:xfrm>
            <a:off x="3048000" y="6311900"/>
            <a:ext cx="1712913"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rgbClr val="000000"/>
                </a:solidFill>
                <a:ea typeface="宋体" charset="-122"/>
              </a:defRPr>
            </a:lvl1pPr>
          </a:lstStyle>
          <a:p>
            <a:endParaRPr lang="en-US" altLang="zh-CN"/>
          </a:p>
        </p:txBody>
      </p:sp>
      <p:sp>
        <p:nvSpPr>
          <p:cNvPr id="1029" name="Rectangle 5"/>
          <p:cNvSpPr>
            <a:spLocks noGrp="1" noChangeArrowheads="1"/>
          </p:cNvSpPr>
          <p:nvPr>
            <p:ph type="ftr" sz="quarter" idx="3"/>
          </p:nvPr>
        </p:nvSpPr>
        <p:spPr bwMode="gray">
          <a:xfrm>
            <a:off x="4830763" y="6323013"/>
            <a:ext cx="23114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rgbClr val="000000"/>
                </a:solidFill>
                <a:ea typeface="宋体" charset="-122"/>
              </a:defRPr>
            </a:lvl1pPr>
          </a:lstStyle>
          <a:p>
            <a:endParaRPr lang="en-US" altLang="zh-CN"/>
          </a:p>
        </p:txBody>
      </p:sp>
      <p:sp>
        <p:nvSpPr>
          <p:cNvPr id="1030" name="Rectangle 6"/>
          <p:cNvSpPr>
            <a:spLocks noGrp="1" noChangeArrowheads="1"/>
          </p:cNvSpPr>
          <p:nvPr>
            <p:ph type="sldNum" sz="quarter" idx="4"/>
          </p:nvPr>
        </p:nvSpPr>
        <p:spPr bwMode="gray">
          <a:xfrm>
            <a:off x="7116763" y="6323013"/>
            <a:ext cx="161607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000000"/>
                </a:solidFill>
                <a:ea typeface="宋体" charset="-122"/>
              </a:defRPr>
            </a:lvl1pPr>
          </a:lstStyle>
          <a:p>
            <a:fld id="{B50AA6E5-B486-498D-9B1F-076E4378AF3D}" type="slidenum">
              <a:rPr lang="en-US" altLang="zh-CN"/>
              <a:pPr/>
              <a:t>‹#›</a:t>
            </a:fld>
            <a:endParaRPr lang="en-US" altLang="zh-CN"/>
          </a:p>
        </p:txBody>
      </p:sp>
      <p:sp>
        <p:nvSpPr>
          <p:cNvPr id="1054" name="Rectangle 30" descr="7"/>
          <p:cNvSpPr>
            <a:spLocks noChangeArrowheads="1"/>
          </p:cNvSpPr>
          <p:nvPr/>
        </p:nvSpPr>
        <p:spPr bwMode="gray">
          <a:xfrm>
            <a:off x="8245475" y="415925"/>
            <a:ext cx="534988" cy="546100"/>
          </a:xfrm>
          <a:prstGeom prst="rect">
            <a:avLst/>
          </a:prstGeom>
          <a:blipFill dpi="0" rotWithShape="1">
            <a:blip r:embed="rId17"/>
            <a:srcRect/>
            <a:stretch>
              <a:fillRect/>
            </a:stretch>
          </a:blip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31" descr="4"/>
          <p:cNvSpPr>
            <a:spLocks noChangeArrowheads="1"/>
          </p:cNvSpPr>
          <p:nvPr/>
        </p:nvSpPr>
        <p:spPr bwMode="gray">
          <a:xfrm>
            <a:off x="7620000" y="415925"/>
            <a:ext cx="534988" cy="546100"/>
          </a:xfrm>
          <a:prstGeom prst="rect">
            <a:avLst/>
          </a:prstGeom>
          <a:blipFill dpi="0" rotWithShape="1">
            <a:blip r:embed="rId18"/>
            <a:srcRect/>
            <a:stretch>
              <a:fillRect/>
            </a:stretch>
          </a:blip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Rectangle 36"/>
          <p:cNvSpPr>
            <a:spLocks noChangeArrowheads="1"/>
          </p:cNvSpPr>
          <p:nvPr/>
        </p:nvSpPr>
        <p:spPr bwMode="gray">
          <a:xfrm>
            <a:off x="7000875" y="415925"/>
            <a:ext cx="534988" cy="546100"/>
          </a:xfrm>
          <a:prstGeom prst="rect">
            <a:avLst/>
          </a:prstGeom>
          <a:solidFill>
            <a:srgbClr val="FFFFFF">
              <a:alpha val="30000"/>
            </a:srgbClr>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55"/>
                                        </p:tgtEl>
                                        <p:attrNameLst>
                                          <p:attrName>style.visibility</p:attrName>
                                        </p:attrNameLst>
                                      </p:cBhvr>
                                      <p:to>
                                        <p:strVal val="visible"/>
                                      </p:to>
                                    </p:set>
                                    <p:animEffect transition="in" filter="fade">
                                      <p:cBhvr>
                                        <p:cTn id="13" dur="1000"/>
                                        <p:tgtEl>
                                          <p:spTgt spid="1055"/>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060"/>
                                        </p:tgtEl>
                                        <p:attrNameLst>
                                          <p:attrName>style.visibility</p:attrName>
                                        </p:attrNameLst>
                                      </p:cBhvr>
                                      <p:to>
                                        <p:strVal val="visible"/>
                                      </p:to>
                                    </p:set>
                                    <p:animEffect transition="in" filter="fade">
                                      <p:cBhvr>
                                        <p:cTn id="17" dur="1000"/>
                                        <p:tgtEl>
                                          <p:spTgt spid="1060"/>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054"/>
                                        </p:tgtEl>
                                        <p:attrNameLst>
                                          <p:attrName>style.visibility</p:attrName>
                                        </p:attrNameLst>
                                      </p:cBhvr>
                                      <p:to>
                                        <p:strVal val="visible"/>
                                      </p:to>
                                    </p:set>
                                    <p:animEffect transition="in" filter="fade">
                                      <p:cBhvr>
                                        <p:cTn id="21" dur="1000"/>
                                        <p:tgtEl>
                                          <p:spTgt spid="1054"/>
                                        </p:tgtEl>
                                      </p:cBhvr>
                                    </p:animEffect>
                                  </p:childTnLst>
                                </p:cTn>
                              </p:par>
                            </p:childTnLst>
                          </p:cTn>
                        </p:par>
                        <p:par>
                          <p:cTn id="22" fill="hold" nodeType="afterGroup">
                            <p:stCondLst>
                              <p:cond delay="3500"/>
                            </p:stCondLst>
                            <p:childTnLst>
                              <p:par>
                                <p:cTn id="23" presetID="22" presetClass="entr" presetSubtype="4" fill="hold" nodeType="afterEffect">
                                  <p:stCondLst>
                                    <p:cond delay="0"/>
                                  </p:stCondLst>
                                  <p:childTnLst>
                                    <p:set>
                                      <p:cBhvr>
                                        <p:cTn id="24" dur="1" fill="hold">
                                          <p:stCondLst>
                                            <p:cond delay="0"/>
                                          </p:stCondLst>
                                        </p:cTn>
                                        <p:tgtEl>
                                          <p:spTgt spid="1031"/>
                                        </p:tgtEl>
                                        <p:attrNameLst>
                                          <p:attrName>style.visibility</p:attrName>
                                        </p:attrNameLst>
                                      </p:cBhvr>
                                      <p:to>
                                        <p:strVal val="visible"/>
                                      </p:to>
                                    </p:set>
                                    <p:animEffect transition="in" filter="wipe(down)">
                                      <p:cBhvr>
                                        <p:cTn id="25" dur="500"/>
                                        <p:tgtEl>
                                          <p:spTgt spid="1031"/>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27">
                                            <p:txEl>
                                              <p:pRg st="0" end="0"/>
                                            </p:txEl>
                                          </p:spTgt>
                                        </p:tgtEl>
                                        <p:attrNameLst>
                                          <p:attrName>style.visibility</p:attrName>
                                        </p:attrNameLst>
                                      </p:cBhvr>
                                      <p:to>
                                        <p:strVal val="visible"/>
                                      </p:to>
                                    </p:set>
                                    <p:animEffect transition="in" filter="fade">
                                      <p:cBhvr>
                                        <p:cTn id="30" dur="1000"/>
                                        <p:tgtEl>
                                          <p:spTgt spid="1027">
                                            <p:txEl>
                                              <p:pRg st="0" end="0"/>
                                            </p:txEl>
                                          </p:spTgt>
                                        </p:tgtEl>
                                      </p:cBhvr>
                                    </p:animEffect>
                                    <p:anim calcmode="lin" valueType="num">
                                      <p:cBhvr>
                                        <p:cTn id="31"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10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027">
                                            <p:txEl>
                                              <p:pRg st="1" end="1"/>
                                            </p:txEl>
                                          </p:spTgt>
                                        </p:tgtEl>
                                        <p:attrNameLst>
                                          <p:attrName>style.visibility</p:attrName>
                                        </p:attrNameLst>
                                      </p:cBhvr>
                                      <p:to>
                                        <p:strVal val="visible"/>
                                      </p:to>
                                    </p:set>
                                    <p:animEffect transition="in" filter="fade">
                                      <p:cBhvr>
                                        <p:cTn id="37" dur="1000"/>
                                        <p:tgtEl>
                                          <p:spTgt spid="1027">
                                            <p:txEl>
                                              <p:pRg st="1" end="1"/>
                                            </p:txEl>
                                          </p:spTgt>
                                        </p:tgtEl>
                                      </p:cBhvr>
                                    </p:animEffect>
                                    <p:anim calcmode="lin" valueType="num">
                                      <p:cBhvr>
                                        <p:cTn id="38"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10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27">
                                            <p:txEl>
                                              <p:pRg st="2" end="2"/>
                                            </p:txEl>
                                          </p:spTgt>
                                        </p:tgtEl>
                                        <p:attrNameLst>
                                          <p:attrName>style.visibility</p:attrName>
                                        </p:attrNameLst>
                                      </p:cBhvr>
                                      <p:to>
                                        <p:strVal val="visible"/>
                                      </p:to>
                                    </p:set>
                                    <p:animEffect transition="in" filter="fade">
                                      <p:cBhvr>
                                        <p:cTn id="44" dur="1000"/>
                                        <p:tgtEl>
                                          <p:spTgt spid="1027">
                                            <p:txEl>
                                              <p:pRg st="2" end="2"/>
                                            </p:txEl>
                                          </p:spTgt>
                                        </p:tgtEl>
                                      </p:cBhvr>
                                    </p:animEffect>
                                    <p:anim calcmode="lin" valueType="num">
                                      <p:cBhvr>
                                        <p:cTn id="45"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10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027">
                                            <p:txEl>
                                              <p:pRg st="3" end="3"/>
                                            </p:txEl>
                                          </p:spTgt>
                                        </p:tgtEl>
                                        <p:attrNameLst>
                                          <p:attrName>style.visibility</p:attrName>
                                        </p:attrNameLst>
                                      </p:cBhvr>
                                      <p:to>
                                        <p:strVal val="visible"/>
                                      </p:to>
                                    </p:set>
                                    <p:anim calcmode="lin" valueType="num">
                                      <p:cBhvr additive="base">
                                        <p:cTn id="51" dur="500" fill="hold"/>
                                        <p:tgtEl>
                                          <p:spTgt spid="1027">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27">
                                            <p:txEl>
                                              <p:pRg st="3" end="3"/>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27">
                                            <p:txEl>
                                              <p:pRg st="4" end="4"/>
                                            </p:txEl>
                                          </p:spTgt>
                                        </p:tgtEl>
                                        <p:attrNameLst>
                                          <p:attrName>style.visibility</p:attrName>
                                        </p:attrNameLst>
                                      </p:cBhvr>
                                      <p:to>
                                        <p:strVal val="visible"/>
                                      </p:to>
                                    </p:set>
                                    <p:anim calcmode="lin" valueType="num">
                                      <p:cBhvr additive="base">
                                        <p:cTn id="55"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uiExpand="1"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ppt_x"/>
                          </p:val>
                        </p:tav>
                        <p:tav tm="100000">
                          <p:val>
                            <p:strVal val="#ppt_x"/>
                          </p:val>
                        </p:tav>
                      </p:tavLst>
                    </p:anim>
                    <p:anim calcmode="lin" valueType="num">
                      <p:cBhvr additive="base">
                        <p:cTn dur="500" fill="hold"/>
                        <p:tgtEl>
                          <p:spTgt spid="102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ppt_x"/>
                          </p:val>
                        </p:tav>
                        <p:tav tm="100000">
                          <p:val>
                            <p:strVal val="#ppt_x"/>
                          </p:val>
                        </p:tav>
                      </p:tavLst>
                    </p:anim>
                    <p:anim calcmode="lin" valueType="num">
                      <p:cBhvr additive="base">
                        <p:cTn dur="500" fill="hold"/>
                        <p:tgtEl>
                          <p:spTgt spid="1027"/>
                        </p:tgtEl>
                        <p:attrNameLst>
                          <p:attrName>ppt_y</p:attrName>
                        </p:attrNameLst>
                      </p:cBhvr>
                      <p:tavLst>
                        <p:tav tm="0">
                          <p:val>
                            <p:strVal val="1+#ppt_h/2"/>
                          </p:val>
                        </p:tav>
                        <p:tav tm="100000">
                          <p:val>
                            <p:strVal val="#ppt_y"/>
                          </p:val>
                        </p:tav>
                      </p:tavLst>
                    </p:anim>
                  </p:childTnLst>
                </p:cTn>
              </p:par>
            </p:tnLst>
          </p:tmpl>
        </p:tmplLst>
      </p:bldP>
      <p:bldP spid="1054" grpId="0" animBg="1"/>
      <p:bldP spid="1055" grpId="0" animBg="1"/>
      <p:bldP spid="1060" grpId="0" animBg="1"/>
    </p:bldLst>
  </p:timing>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357DA9"/>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har char="–"/>
        <a:defRPr sz="2800">
          <a:solidFill>
            <a:srgbClr val="357DA9"/>
          </a:solidFill>
          <a:effectLst/>
          <a:latin typeface="微软雅黑" pitchFamily="34" charset="-122"/>
          <a:ea typeface="微软雅黑" pitchFamily="34" charset="-122"/>
        </a:defRPr>
      </a:lvl2pPr>
      <a:lvl3pPr marL="1143000" indent="-228600" algn="l" rtl="0" eaLnBrk="1" fontAlgn="base" hangingPunct="1">
        <a:spcBef>
          <a:spcPct val="20000"/>
        </a:spcBef>
        <a:spcAft>
          <a:spcPct val="0"/>
        </a:spcAft>
        <a:buChar char="•"/>
        <a:defRPr sz="2400">
          <a:solidFill>
            <a:srgbClr val="000000"/>
          </a:solidFill>
          <a:latin typeface="微软雅黑" pitchFamily="34" charset="-122"/>
          <a:ea typeface="微软雅黑" pitchFamily="34" charset="-122"/>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sz="2600" dirty="0" smtClean="0">
                <a:solidFill>
                  <a:schemeClr val="tx2"/>
                </a:solidFill>
                <a:ea typeface="宋体" charset="-122"/>
              </a:rPr>
              <a:t>撒迦利亚书</a:t>
            </a:r>
            <a:r>
              <a:rPr lang="en-US" altLang="zh-CN" sz="2600" dirty="0" smtClean="0">
                <a:solidFill>
                  <a:schemeClr val="tx2"/>
                </a:solidFill>
                <a:ea typeface="宋体" charset="-122"/>
              </a:rPr>
              <a:t>3</a:t>
            </a:r>
            <a:r>
              <a:rPr lang="zh-CN" altLang="en-US" sz="2600" dirty="0" smtClean="0">
                <a:solidFill>
                  <a:schemeClr val="tx2"/>
                </a:solidFill>
                <a:ea typeface="宋体" charset="-122"/>
              </a:rPr>
              <a:t>章</a:t>
            </a:r>
            <a:r>
              <a:rPr lang="en-US" altLang="zh-CN" sz="2600" dirty="0">
                <a:solidFill>
                  <a:schemeClr val="tx2"/>
                </a:solidFill>
                <a:ea typeface="宋体" charset="-122"/>
              </a:rPr>
              <a:t/>
            </a:r>
            <a:br>
              <a:rPr lang="en-US" altLang="zh-CN" sz="2600" dirty="0">
                <a:solidFill>
                  <a:schemeClr val="tx2"/>
                </a:solidFill>
                <a:ea typeface="宋体" charset="-122"/>
              </a:rPr>
            </a:br>
            <a:r>
              <a:rPr lang="zh-CN" altLang="en-US" sz="5400" dirty="0">
                <a:solidFill>
                  <a:srgbClr val="0070C0"/>
                </a:solidFill>
                <a:ea typeface="宋体" charset="-122"/>
              </a:rPr>
              <a:t>君尊</a:t>
            </a:r>
            <a:r>
              <a:rPr lang="zh-CN" altLang="en-US" sz="5400" dirty="0" smtClean="0">
                <a:solidFill>
                  <a:srgbClr val="0070C0"/>
                </a:solidFill>
                <a:ea typeface="宋体" charset="-122"/>
              </a:rPr>
              <a:t>的祭司</a:t>
            </a:r>
            <a:endParaRPr lang="en-US" altLang="zh-CN" sz="5400" dirty="0">
              <a:solidFill>
                <a:srgbClr val="0070C0"/>
              </a:solidFill>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ea typeface="宋体" charset="-122"/>
              </a:rPr>
              <a:t>大纲</a:t>
            </a:r>
            <a:endParaRPr lang="en-US" altLang="zh-CN" dirty="0">
              <a:ea typeface="宋体" charset="-122"/>
            </a:endParaRPr>
          </a:p>
        </p:txBody>
      </p:sp>
      <p:grpSp>
        <p:nvGrpSpPr>
          <p:cNvPr id="7171" name="Group 3"/>
          <p:cNvGrpSpPr>
            <a:grpSpLocks/>
          </p:cNvGrpSpPr>
          <p:nvPr/>
        </p:nvGrpSpPr>
        <p:grpSpPr bwMode="auto">
          <a:xfrm>
            <a:off x="1927225" y="3460750"/>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3" name="Group 5"/>
            <p:cNvGrpSpPr>
              <a:grpSpLocks/>
            </p:cNvGrpSpPr>
            <p:nvPr/>
          </p:nvGrpSpPr>
          <p:grpSpPr bwMode="auto">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76" name="Group 8"/>
          <p:cNvGrpSpPr>
            <a:grpSpLocks/>
          </p:cNvGrpSpPr>
          <p:nvPr/>
        </p:nvGrpSpPr>
        <p:grpSpPr bwMode="auto">
          <a:xfrm>
            <a:off x="1927225" y="4325938"/>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10"/>
            <p:cNvGrpSpPr>
              <a:grpSpLocks/>
            </p:cNvGrpSpPr>
            <p:nvPr/>
          </p:nvGrpSpPr>
          <p:grpSpPr bwMode="auto">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1" name="Group 13"/>
          <p:cNvGrpSpPr>
            <a:grpSpLocks/>
          </p:cNvGrpSpPr>
          <p:nvPr/>
        </p:nvGrpSpPr>
        <p:grpSpPr bwMode="auto">
          <a:xfrm>
            <a:off x="1927225" y="5183188"/>
            <a:ext cx="5311775" cy="688975"/>
            <a:chOff x="720" y="1392"/>
            <a:chExt cx="4058" cy="480"/>
          </a:xfrm>
        </p:grpSpPr>
        <p:sp>
          <p:nvSpPr>
            <p:cNvPr id="718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3" name="Group 15"/>
            <p:cNvGrpSpPr>
              <a:grpSpLocks/>
            </p:cNvGrpSpPr>
            <p:nvPr/>
          </p:nvGrpSpPr>
          <p:grpSpPr bwMode="auto">
            <a:xfrm>
              <a:off x="730" y="1407"/>
              <a:ext cx="4043" cy="444"/>
              <a:chOff x="744" y="1407"/>
              <a:chExt cx="3988" cy="444"/>
            </a:xfrm>
          </p:grpSpPr>
          <p:sp>
            <p:nvSpPr>
              <p:cNvPr id="7184"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6" name="Group 18"/>
          <p:cNvGrpSpPr>
            <a:grpSpLocks/>
          </p:cNvGrpSpPr>
          <p:nvPr/>
        </p:nvGrpSpPr>
        <p:grpSpPr bwMode="auto">
          <a:xfrm>
            <a:off x="1927225" y="2597150"/>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8" name="Group 20"/>
            <p:cNvGrpSpPr>
              <a:grpSpLocks/>
            </p:cNvGrpSpPr>
            <p:nvPr/>
          </p:nvGrpSpPr>
          <p:grpSpPr bwMode="auto">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91" name="Text Box 23"/>
          <p:cNvSpPr txBox="1">
            <a:spLocks noChangeArrowheads="1"/>
          </p:cNvSpPr>
          <p:nvPr/>
        </p:nvSpPr>
        <p:spPr bwMode="white">
          <a:xfrm>
            <a:off x="2393950" y="27114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zh-CN" altLang="en-US" sz="2400" b="1" dirty="0" smtClean="0">
                <a:solidFill>
                  <a:srgbClr val="FFFFFF"/>
                </a:solidFill>
                <a:ea typeface="宋体" charset="-122"/>
                <a:cs typeface="Arial" charset="0"/>
              </a:rPr>
              <a:t>引言</a:t>
            </a:r>
            <a:r>
              <a:rPr lang="en-US" altLang="zh-CN" sz="2400" b="1" dirty="0" smtClean="0">
                <a:solidFill>
                  <a:srgbClr val="FFFFFF"/>
                </a:solidFill>
                <a:ea typeface="宋体" charset="-122"/>
                <a:cs typeface="Arial" charset="0"/>
              </a:rPr>
              <a:t>    </a:t>
            </a:r>
            <a:endParaRPr lang="en-US" altLang="zh-CN" sz="2400" b="1" dirty="0">
              <a:solidFill>
                <a:srgbClr val="FFFFFF"/>
              </a:solidFill>
              <a:ea typeface="宋体" charset="-122"/>
              <a:cs typeface="Arial" charset="0"/>
            </a:endParaRPr>
          </a:p>
        </p:txBody>
      </p:sp>
      <p:sp>
        <p:nvSpPr>
          <p:cNvPr id="7192" name="Text Box 24"/>
          <p:cNvSpPr txBox="1">
            <a:spLocks noChangeArrowheads="1"/>
          </p:cNvSpPr>
          <p:nvPr/>
        </p:nvSpPr>
        <p:spPr bwMode="white">
          <a:xfrm>
            <a:off x="2405063" y="3568700"/>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1.</a:t>
            </a:r>
            <a:r>
              <a:rPr lang="zh-CN" altLang="en-US" sz="2400" b="1" dirty="0">
                <a:solidFill>
                  <a:srgbClr val="FFFFFF"/>
                </a:solidFill>
                <a:ea typeface="宋体" charset="-122"/>
                <a:cs typeface="Arial" charset="0"/>
              </a:rPr>
              <a:t>对罪人的不同态度（</a:t>
            </a:r>
            <a:r>
              <a:rPr lang="en-US" altLang="zh-CN" sz="2400" b="1" dirty="0">
                <a:solidFill>
                  <a:srgbClr val="FFFFFF"/>
                </a:solidFill>
                <a:ea typeface="宋体" charset="-122"/>
                <a:cs typeface="Arial" charset="0"/>
              </a:rPr>
              <a:t>v1-5</a:t>
            </a:r>
            <a:r>
              <a:rPr lang="zh-CN" altLang="en-US" sz="2400" b="1" dirty="0">
                <a:solidFill>
                  <a:srgbClr val="FFFFFF"/>
                </a:solidFill>
                <a:ea typeface="宋体" charset="-122"/>
                <a:cs typeface="Arial" charset="0"/>
              </a:rPr>
              <a:t>）</a:t>
            </a:r>
            <a:endParaRPr lang="en-US" altLang="zh-CN" sz="2400" b="1" dirty="0">
              <a:solidFill>
                <a:srgbClr val="FFFFFF"/>
              </a:solidFill>
              <a:ea typeface="宋体" charset="-122"/>
              <a:cs typeface="Arial" charset="0"/>
            </a:endParaRPr>
          </a:p>
        </p:txBody>
      </p:sp>
      <p:sp>
        <p:nvSpPr>
          <p:cNvPr id="7193" name="Text Box 25"/>
          <p:cNvSpPr txBox="1">
            <a:spLocks noChangeArrowheads="1"/>
          </p:cNvSpPr>
          <p:nvPr/>
        </p:nvSpPr>
        <p:spPr bwMode="white">
          <a:xfrm>
            <a:off x="2405062" y="4427538"/>
            <a:ext cx="46872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2.</a:t>
            </a:r>
            <a:r>
              <a:rPr lang="zh-CN" altLang="en-US" sz="2400" b="1" dirty="0">
                <a:solidFill>
                  <a:srgbClr val="FFFFFF"/>
                </a:solidFill>
                <a:ea typeface="宋体" charset="-122"/>
                <a:cs typeface="Arial" charset="0"/>
              </a:rPr>
              <a:t>劝勉和应许（</a:t>
            </a:r>
            <a:r>
              <a:rPr lang="en-US" altLang="zh-CN" sz="2400" b="1" dirty="0">
                <a:solidFill>
                  <a:srgbClr val="FFFFFF"/>
                </a:solidFill>
                <a:ea typeface="宋体" charset="-122"/>
                <a:cs typeface="Arial" charset="0"/>
              </a:rPr>
              <a:t>v6-10</a:t>
            </a:r>
            <a:r>
              <a:rPr lang="zh-CN" altLang="en-US" sz="2400" b="1" dirty="0">
                <a:solidFill>
                  <a:srgbClr val="FFFFFF"/>
                </a:solidFill>
                <a:ea typeface="宋体" charset="-122"/>
                <a:cs typeface="Arial" charset="0"/>
              </a:rPr>
              <a:t>）</a:t>
            </a:r>
            <a:endParaRPr lang="en-US" altLang="zh-CN" sz="2400" b="1" dirty="0">
              <a:solidFill>
                <a:srgbClr val="FFFFFF"/>
              </a:solidFill>
              <a:ea typeface="宋体" charset="-122"/>
              <a:cs typeface="Arial" charset="0"/>
            </a:endParaRPr>
          </a:p>
        </p:txBody>
      </p:sp>
      <p:sp>
        <p:nvSpPr>
          <p:cNvPr id="7194" name="Text Box 26"/>
          <p:cNvSpPr txBox="1">
            <a:spLocks noChangeArrowheads="1"/>
          </p:cNvSpPr>
          <p:nvPr/>
        </p:nvSpPr>
        <p:spPr bwMode="white">
          <a:xfrm>
            <a:off x="2405063" y="5275263"/>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3.</a:t>
            </a:r>
            <a:r>
              <a:rPr lang="zh-CN" altLang="en-US" sz="2400" b="1" dirty="0">
                <a:solidFill>
                  <a:srgbClr val="FFFFFF"/>
                </a:solidFill>
                <a:ea typeface="宋体" charset="-122"/>
                <a:cs typeface="Arial" charset="0"/>
              </a:rPr>
              <a:t>君尊的</a:t>
            </a:r>
            <a:r>
              <a:rPr lang="zh-CN" altLang="en-US" sz="2400" b="1" dirty="0" smtClean="0">
                <a:solidFill>
                  <a:srgbClr val="FFFFFF"/>
                </a:solidFill>
                <a:ea typeface="宋体" charset="-122"/>
                <a:cs typeface="Arial" charset="0"/>
              </a:rPr>
              <a:t>祭司</a:t>
            </a:r>
            <a:endParaRPr lang="en-US" altLang="zh-CN" sz="2400" b="1" dirty="0">
              <a:solidFill>
                <a:srgbClr val="FFFFFF"/>
              </a:solidFill>
              <a:ea typeface="宋体" charset="-122"/>
              <a:cs typeface="Arial" charset="0"/>
            </a:endParaRPr>
          </a:p>
        </p:txBody>
      </p:sp>
      <p:pic>
        <p:nvPicPr>
          <p:cNvPr id="7195" name="Picture 27"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27200" y="51466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43005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7" name="Picture 29"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34496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8"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31963" y="2592388"/>
            <a:ext cx="792162" cy="94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06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86"/>
                                        </p:tgtEl>
                                        <p:attrNameLst>
                                          <p:attrName>style.visibility</p:attrName>
                                        </p:attrNameLst>
                                      </p:cBhvr>
                                      <p:to>
                                        <p:strVal val="visible"/>
                                      </p:to>
                                    </p:set>
                                    <p:animEffect transition="in" filter="fade">
                                      <p:cBhvr>
                                        <p:cTn id="7" dur="1000"/>
                                        <p:tgtEl>
                                          <p:spTgt spid="7186"/>
                                        </p:tgtEl>
                                      </p:cBhvr>
                                    </p:animEffect>
                                    <p:anim calcmode="lin" valueType="num">
                                      <p:cBhvr>
                                        <p:cTn id="8" dur="1000" fill="hold"/>
                                        <p:tgtEl>
                                          <p:spTgt spid="7186"/>
                                        </p:tgtEl>
                                        <p:attrNameLst>
                                          <p:attrName>ppt_x</p:attrName>
                                        </p:attrNameLst>
                                      </p:cBhvr>
                                      <p:tavLst>
                                        <p:tav tm="0">
                                          <p:val>
                                            <p:strVal val="#ppt_x"/>
                                          </p:val>
                                        </p:tav>
                                        <p:tav tm="100000">
                                          <p:val>
                                            <p:strVal val="#ppt_x"/>
                                          </p:val>
                                        </p:tav>
                                      </p:tavLst>
                                    </p:anim>
                                    <p:anim calcmode="lin" valueType="num">
                                      <p:cBhvr>
                                        <p:cTn id="9" dur="1000" fill="hold"/>
                                        <p:tgtEl>
                                          <p:spTgt spid="718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fade">
                                      <p:cBhvr>
                                        <p:cTn id="17" dur="1000"/>
                                        <p:tgtEl>
                                          <p:spTgt spid="7176"/>
                                        </p:tgtEl>
                                      </p:cBhvr>
                                    </p:animEffect>
                                    <p:anim calcmode="lin" valueType="num">
                                      <p:cBhvr>
                                        <p:cTn id="18" dur="1000" fill="hold"/>
                                        <p:tgtEl>
                                          <p:spTgt spid="7176"/>
                                        </p:tgtEl>
                                        <p:attrNameLst>
                                          <p:attrName>ppt_x</p:attrName>
                                        </p:attrNameLst>
                                      </p:cBhvr>
                                      <p:tavLst>
                                        <p:tav tm="0">
                                          <p:val>
                                            <p:strVal val="#ppt_x"/>
                                          </p:val>
                                        </p:tav>
                                        <p:tav tm="100000">
                                          <p:val>
                                            <p:strVal val="#ppt_x"/>
                                          </p:val>
                                        </p:tav>
                                      </p:tavLst>
                                    </p:anim>
                                    <p:anim calcmode="lin" valueType="num">
                                      <p:cBhvr>
                                        <p:cTn id="19" dur="1000" fill="hold"/>
                                        <p:tgtEl>
                                          <p:spTgt spid="717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81"/>
                                        </p:tgtEl>
                                        <p:attrNameLst>
                                          <p:attrName>style.visibility</p:attrName>
                                        </p:attrNameLst>
                                      </p:cBhvr>
                                      <p:to>
                                        <p:strVal val="visible"/>
                                      </p:to>
                                    </p:set>
                                    <p:animEffect transition="in" filter="fade">
                                      <p:cBhvr>
                                        <p:cTn id="22" dur="1000"/>
                                        <p:tgtEl>
                                          <p:spTgt spid="7181"/>
                                        </p:tgtEl>
                                      </p:cBhvr>
                                    </p:animEffect>
                                    <p:anim calcmode="lin" valueType="num">
                                      <p:cBhvr>
                                        <p:cTn id="23" dur="1000" fill="hold"/>
                                        <p:tgtEl>
                                          <p:spTgt spid="7181"/>
                                        </p:tgtEl>
                                        <p:attrNameLst>
                                          <p:attrName>ppt_x</p:attrName>
                                        </p:attrNameLst>
                                      </p:cBhvr>
                                      <p:tavLst>
                                        <p:tav tm="0">
                                          <p:val>
                                            <p:strVal val="#ppt_x"/>
                                          </p:val>
                                        </p:tav>
                                        <p:tav tm="100000">
                                          <p:val>
                                            <p:strVal val="#ppt_x"/>
                                          </p:val>
                                        </p:tav>
                                      </p:tavLst>
                                    </p:anim>
                                    <p:anim calcmode="lin" valueType="num">
                                      <p:cBhvr>
                                        <p:cTn id="24" dur="1000" fill="hold"/>
                                        <p:tgtEl>
                                          <p:spTgt spid="718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7" presetClass="emph" presetSubtype="0" fill="remove" grpId="0" nodeType="clickEffect">
                                  <p:stCondLst>
                                    <p:cond delay="0"/>
                                  </p:stCondLst>
                                  <p:childTnLst>
                                    <p:animClr clrSpc="rgb" dir="cw">
                                      <p:cBhvr override="childStyle">
                                        <p:cTn id="28" dur="250" autoRev="1" fill="remove"/>
                                        <p:tgtEl>
                                          <p:spTgt spid="7193"/>
                                        </p:tgtEl>
                                        <p:attrNameLst>
                                          <p:attrName>style.color</p:attrName>
                                        </p:attrNameLst>
                                      </p:cBhvr>
                                      <p:to>
                                        <a:schemeClr val="bg1"/>
                                      </p:to>
                                    </p:animClr>
                                    <p:animClr clrSpc="rgb" dir="cw">
                                      <p:cBhvr>
                                        <p:cTn id="29" dur="250" autoRev="1" fill="remove"/>
                                        <p:tgtEl>
                                          <p:spTgt spid="7193"/>
                                        </p:tgtEl>
                                        <p:attrNameLst>
                                          <p:attrName>fillcolor</p:attrName>
                                        </p:attrNameLst>
                                      </p:cBhvr>
                                      <p:to>
                                        <a:schemeClr val="bg1"/>
                                      </p:to>
                                    </p:animClr>
                                    <p:set>
                                      <p:cBhvr>
                                        <p:cTn id="30" dur="250" autoRev="1" fill="remove"/>
                                        <p:tgtEl>
                                          <p:spTgt spid="7193"/>
                                        </p:tgtEl>
                                        <p:attrNameLst>
                                          <p:attrName>fill.type</p:attrName>
                                        </p:attrNameLst>
                                      </p:cBhvr>
                                      <p:to>
                                        <p:strVal val="solid"/>
                                      </p:to>
                                    </p:set>
                                    <p:set>
                                      <p:cBhvr>
                                        <p:cTn id="31" dur="250" autoRev="1" fill="remove"/>
                                        <p:tgtEl>
                                          <p:spTgt spid="719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smtClean="0">
                <a:ea typeface="宋体" charset="-122"/>
              </a:rPr>
              <a:t>2.</a:t>
            </a:r>
            <a:r>
              <a:rPr lang="zh-CN" altLang="en-US" sz="4000" dirty="0"/>
              <a:t>劝勉和应许（</a:t>
            </a:r>
            <a:r>
              <a:rPr lang="en-US" altLang="zh-CN" sz="4000" dirty="0"/>
              <a:t>v6-10</a:t>
            </a:r>
            <a:r>
              <a:rPr lang="zh-CN" altLang="en-US" sz="4000" dirty="0" smtClean="0"/>
              <a:t>）</a:t>
            </a:r>
            <a:endParaRPr lang="en-US" altLang="zh-CN" sz="32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smtClean="0"/>
              <a:t>2.1.</a:t>
            </a:r>
            <a:r>
              <a:rPr lang="zh-CN" altLang="en-US" dirty="0"/>
              <a:t>劝勉</a:t>
            </a:r>
            <a:r>
              <a:rPr lang="zh-CN" altLang="en-US" dirty="0" smtClean="0"/>
              <a:t>行道（</a:t>
            </a:r>
            <a:r>
              <a:rPr lang="en-US" altLang="zh-CN" dirty="0" smtClean="0"/>
              <a:t>v6-7</a:t>
            </a:r>
            <a:r>
              <a:rPr lang="zh-CN" altLang="en-US" dirty="0" smtClean="0"/>
              <a:t>）</a:t>
            </a:r>
            <a:endParaRPr lang="en-US" altLang="zh-CN" dirty="0"/>
          </a:p>
          <a:p>
            <a:pPr lvl="1"/>
            <a:r>
              <a:rPr lang="en-US" altLang="zh-CN" dirty="0" smtClean="0"/>
              <a:t>V7a</a:t>
            </a:r>
            <a:r>
              <a:rPr lang="zh-CN" altLang="en-US" dirty="0"/>
              <a:t>）若</a:t>
            </a:r>
            <a:r>
              <a:rPr lang="en-US" altLang="zh-CN" dirty="0"/>
              <a:t>…</a:t>
            </a:r>
            <a:r>
              <a:rPr lang="zh-CN" altLang="en-US" dirty="0"/>
              <a:t>就</a:t>
            </a:r>
            <a:r>
              <a:rPr lang="en-US" altLang="zh-CN" dirty="0" smtClean="0"/>
              <a:t>…</a:t>
            </a:r>
            <a:endParaRPr lang="en-US" altLang="zh-CN" sz="2000" dirty="0"/>
          </a:p>
          <a:p>
            <a:pPr lvl="2"/>
            <a:r>
              <a:rPr lang="zh-CN" altLang="en-US" dirty="0"/>
              <a:t>似乎</a:t>
            </a:r>
            <a:r>
              <a:rPr lang="zh-CN" altLang="en-US" dirty="0" smtClean="0"/>
              <a:t>是条件，其实不然</a:t>
            </a:r>
            <a:endParaRPr lang="en-US" altLang="zh-CN" dirty="0" smtClean="0"/>
          </a:p>
          <a:p>
            <a:pPr lvl="2"/>
            <a:r>
              <a:rPr lang="zh-CN" altLang="en-US" dirty="0"/>
              <a:t>先使我们在基督里成为圣洁的</a:t>
            </a:r>
            <a:r>
              <a:rPr lang="zh-CN" altLang="en-US" dirty="0" smtClean="0"/>
              <a:t>子民，</a:t>
            </a:r>
            <a:r>
              <a:rPr lang="zh-CN" altLang="en-US" dirty="0"/>
              <a:t>然后才要求我们要生活得像个天上的国民</a:t>
            </a:r>
            <a:endParaRPr lang="en-US" altLang="zh-CN" dirty="0"/>
          </a:p>
          <a:p>
            <a:pPr lvl="1"/>
            <a:r>
              <a:rPr lang="en-US" altLang="zh-CN" dirty="0" smtClean="0"/>
              <a:t>V7b</a:t>
            </a:r>
            <a:r>
              <a:rPr lang="zh-CN" altLang="en-US" dirty="0"/>
              <a:t>）这些站立的</a:t>
            </a:r>
            <a:r>
              <a:rPr lang="zh-CN" altLang="en-US" dirty="0" smtClean="0"/>
              <a:t>人</a:t>
            </a:r>
            <a:endParaRPr lang="en-US" altLang="zh-CN" sz="2000" dirty="0" smtClean="0"/>
          </a:p>
          <a:p>
            <a:pPr lvl="2"/>
            <a:r>
              <a:rPr lang="zh-CN" altLang="en-US" dirty="0"/>
              <a:t>指</a:t>
            </a:r>
            <a:r>
              <a:rPr lang="zh-CN" altLang="en-US" dirty="0" smtClean="0"/>
              <a:t>天使们</a:t>
            </a:r>
            <a:endParaRPr lang="en-US" altLang="zh-CN" dirty="0" smtClean="0"/>
          </a:p>
          <a:p>
            <a:pPr lvl="2"/>
            <a:r>
              <a:rPr lang="zh-CN" altLang="en-US" sz="2000" dirty="0" smtClean="0"/>
              <a:t>来</a:t>
            </a:r>
            <a:r>
              <a:rPr lang="en-US" altLang="zh-CN" sz="2000" dirty="0" smtClean="0"/>
              <a:t>1:14  </a:t>
            </a:r>
            <a:r>
              <a:rPr lang="zh-CN" altLang="en-US" sz="2000" dirty="0" smtClean="0">
                <a:solidFill>
                  <a:srgbClr val="7030A0"/>
                </a:solidFill>
              </a:rPr>
              <a:t>天使</a:t>
            </a:r>
            <a:r>
              <a:rPr lang="zh-CN" altLang="en-US" sz="2000" dirty="0">
                <a:solidFill>
                  <a:srgbClr val="7030A0"/>
                </a:solidFill>
              </a:rPr>
              <a:t>岂不都是服役的灵，奉差遣为那蒙受救恩的人效力吗</a:t>
            </a:r>
            <a:r>
              <a:rPr lang="zh-CN" altLang="en-US" sz="2000" dirty="0" smtClean="0">
                <a:solidFill>
                  <a:srgbClr val="7030A0"/>
                </a:solidFill>
              </a:rPr>
              <a:t>？</a:t>
            </a:r>
            <a:endParaRPr lang="en-US" altLang="zh-CN" sz="2000" dirty="0">
              <a:solidFill>
                <a:srgbClr val="7030A0"/>
              </a:solidFill>
            </a:endParaRPr>
          </a:p>
          <a:p>
            <a:pPr lvl="2"/>
            <a:endParaRPr lang="en-US" altLang="zh-CN" dirty="0"/>
          </a:p>
          <a:p>
            <a:pPr lvl="1"/>
            <a:endParaRPr lang="en-US" altLang="zh-CN" sz="2000" dirty="0">
              <a:ea typeface="宋体" charset="-122"/>
            </a:endParaRPr>
          </a:p>
        </p:txBody>
      </p:sp>
    </p:spTree>
    <p:extLst>
      <p:ext uri="{BB962C8B-B14F-4D97-AF65-F5344CB8AC3E}">
        <p14:creationId xmlns:p14="http://schemas.microsoft.com/office/powerpoint/2010/main" val="2933638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smtClean="0">
                <a:ea typeface="宋体" charset="-122"/>
              </a:rPr>
              <a:t>2.</a:t>
            </a:r>
            <a:r>
              <a:rPr lang="zh-CN" altLang="en-US" sz="4000" dirty="0"/>
              <a:t>劝勉和应许（</a:t>
            </a:r>
            <a:r>
              <a:rPr lang="en-US" altLang="zh-CN" sz="4000" dirty="0"/>
              <a:t>v6-10</a:t>
            </a:r>
            <a:r>
              <a:rPr lang="zh-CN" altLang="en-US" sz="4000" dirty="0"/>
              <a:t>）</a:t>
            </a:r>
            <a:endParaRPr lang="en-US" altLang="zh-CN" sz="32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smtClean="0"/>
              <a:t>2.2.</a:t>
            </a:r>
            <a:r>
              <a:rPr lang="zh-CN" altLang="en-US" dirty="0"/>
              <a:t>基督赦罪的应许（</a:t>
            </a:r>
            <a:r>
              <a:rPr lang="en-US" altLang="zh-CN" dirty="0" smtClean="0"/>
              <a:t>v8-10</a:t>
            </a:r>
            <a:r>
              <a:rPr lang="zh-CN" altLang="en-US" dirty="0" smtClean="0"/>
              <a:t>）</a:t>
            </a:r>
            <a:endParaRPr lang="en-US" altLang="zh-CN" dirty="0"/>
          </a:p>
          <a:p>
            <a:pPr lvl="1"/>
            <a:r>
              <a:rPr lang="en-US" altLang="zh-CN" dirty="0" smtClean="0"/>
              <a:t>V8a</a:t>
            </a:r>
            <a:r>
              <a:rPr lang="zh-CN" altLang="en-US" dirty="0" smtClean="0"/>
              <a:t>）预兆</a:t>
            </a:r>
            <a:endParaRPr lang="en-US" altLang="zh-CN" sz="2000" dirty="0"/>
          </a:p>
          <a:p>
            <a:pPr lvl="2"/>
            <a:r>
              <a:rPr lang="zh-CN" altLang="en-US" dirty="0"/>
              <a:t>预表其他人</a:t>
            </a:r>
            <a:r>
              <a:rPr lang="zh-CN" altLang="en-US" dirty="0" smtClean="0"/>
              <a:t>，</a:t>
            </a:r>
            <a:r>
              <a:rPr lang="zh-CN" altLang="en-US" dirty="0"/>
              <a:t>进迦南的约书</a:t>
            </a:r>
            <a:r>
              <a:rPr lang="zh-CN" altLang="en-US" dirty="0" smtClean="0"/>
              <a:t>亚，新约耶稣</a:t>
            </a:r>
            <a:r>
              <a:rPr lang="zh-CN" altLang="en-US" dirty="0"/>
              <a:t>同名</a:t>
            </a:r>
            <a:endParaRPr lang="en-US" altLang="zh-CN" dirty="0" smtClean="0"/>
          </a:p>
          <a:p>
            <a:pPr lvl="1"/>
            <a:r>
              <a:rPr lang="en-US" altLang="zh-CN" dirty="0" smtClean="0"/>
              <a:t>V8b</a:t>
            </a:r>
            <a:r>
              <a:rPr lang="zh-CN" altLang="en-US" dirty="0"/>
              <a:t>）大卫的</a:t>
            </a:r>
            <a:r>
              <a:rPr lang="zh-CN" altLang="en-US" dirty="0" smtClean="0"/>
              <a:t>苗裔</a:t>
            </a:r>
            <a:endParaRPr lang="en-US" altLang="zh-CN" sz="2000" dirty="0" smtClean="0"/>
          </a:p>
          <a:p>
            <a:pPr lvl="2"/>
            <a:r>
              <a:rPr lang="zh-CN" altLang="en-US" dirty="0" smtClean="0"/>
              <a:t>耶</a:t>
            </a:r>
            <a:r>
              <a:rPr lang="en-US" altLang="zh-CN" dirty="0" smtClean="0"/>
              <a:t>23:5 </a:t>
            </a:r>
            <a:r>
              <a:rPr lang="zh-CN" altLang="en-US" dirty="0" smtClean="0">
                <a:solidFill>
                  <a:srgbClr val="7030A0"/>
                </a:solidFill>
              </a:rPr>
              <a:t>耶和华</a:t>
            </a:r>
            <a:r>
              <a:rPr lang="zh-CN" altLang="en-US" dirty="0">
                <a:solidFill>
                  <a:srgbClr val="7030A0"/>
                </a:solidFill>
              </a:rPr>
              <a:t>说：“日子将到，我要给大卫兴起一个公义的苗裔，他必掌王权，行事有智慧，在地上施行公平和公义。</a:t>
            </a:r>
          </a:p>
          <a:p>
            <a:pPr lvl="1"/>
            <a:r>
              <a:rPr lang="en-US" altLang="zh-CN" dirty="0" smtClean="0"/>
              <a:t>V9</a:t>
            </a:r>
            <a:r>
              <a:rPr lang="zh-CN" altLang="en-US" dirty="0" smtClean="0"/>
              <a:t>）石头，眼睛，一日除罪</a:t>
            </a:r>
            <a:endParaRPr lang="en-US" altLang="zh-CN" sz="2000" dirty="0"/>
          </a:p>
          <a:p>
            <a:pPr lvl="1"/>
            <a:r>
              <a:rPr lang="en-US" altLang="zh-CN" dirty="0" smtClean="0"/>
              <a:t>V10</a:t>
            </a:r>
            <a:r>
              <a:rPr lang="zh-CN" altLang="en-US" dirty="0" smtClean="0"/>
              <a:t>）</a:t>
            </a:r>
            <a:r>
              <a:rPr lang="zh-CN" altLang="en-US" dirty="0"/>
              <a:t>坐在葡萄树和无花果树</a:t>
            </a:r>
            <a:r>
              <a:rPr lang="zh-CN" altLang="en-US" dirty="0" smtClean="0"/>
              <a:t>下</a:t>
            </a:r>
            <a:endParaRPr lang="en-US" altLang="zh-CN" sz="2000" dirty="0"/>
          </a:p>
          <a:p>
            <a:pPr lvl="1"/>
            <a:endParaRPr lang="en-US" altLang="zh-CN" sz="2000" dirty="0">
              <a:ea typeface="宋体" charset="-122"/>
            </a:endParaRPr>
          </a:p>
        </p:txBody>
      </p:sp>
    </p:spTree>
    <p:extLst>
      <p:ext uri="{BB962C8B-B14F-4D97-AF65-F5344CB8AC3E}">
        <p14:creationId xmlns:p14="http://schemas.microsoft.com/office/powerpoint/2010/main" val="3535396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ea typeface="宋体" charset="-122"/>
              </a:rPr>
              <a:t>大纲</a:t>
            </a:r>
            <a:endParaRPr lang="en-US" altLang="zh-CN" dirty="0">
              <a:ea typeface="宋体" charset="-122"/>
            </a:endParaRPr>
          </a:p>
        </p:txBody>
      </p:sp>
      <p:grpSp>
        <p:nvGrpSpPr>
          <p:cNvPr id="7171" name="Group 3"/>
          <p:cNvGrpSpPr>
            <a:grpSpLocks/>
          </p:cNvGrpSpPr>
          <p:nvPr/>
        </p:nvGrpSpPr>
        <p:grpSpPr bwMode="auto">
          <a:xfrm>
            <a:off x="1927225" y="3460750"/>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3" name="Group 5"/>
            <p:cNvGrpSpPr>
              <a:grpSpLocks/>
            </p:cNvGrpSpPr>
            <p:nvPr/>
          </p:nvGrpSpPr>
          <p:grpSpPr bwMode="auto">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76" name="Group 8"/>
          <p:cNvGrpSpPr>
            <a:grpSpLocks/>
          </p:cNvGrpSpPr>
          <p:nvPr/>
        </p:nvGrpSpPr>
        <p:grpSpPr bwMode="auto">
          <a:xfrm>
            <a:off x="1927225" y="4325938"/>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10"/>
            <p:cNvGrpSpPr>
              <a:grpSpLocks/>
            </p:cNvGrpSpPr>
            <p:nvPr/>
          </p:nvGrpSpPr>
          <p:grpSpPr bwMode="auto">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1" name="Group 13"/>
          <p:cNvGrpSpPr>
            <a:grpSpLocks/>
          </p:cNvGrpSpPr>
          <p:nvPr/>
        </p:nvGrpSpPr>
        <p:grpSpPr bwMode="auto">
          <a:xfrm>
            <a:off x="1927225" y="5183188"/>
            <a:ext cx="5311775" cy="688975"/>
            <a:chOff x="720" y="1392"/>
            <a:chExt cx="4058" cy="480"/>
          </a:xfrm>
        </p:grpSpPr>
        <p:sp>
          <p:nvSpPr>
            <p:cNvPr id="718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3" name="Group 15"/>
            <p:cNvGrpSpPr>
              <a:grpSpLocks/>
            </p:cNvGrpSpPr>
            <p:nvPr/>
          </p:nvGrpSpPr>
          <p:grpSpPr bwMode="auto">
            <a:xfrm>
              <a:off x="730" y="1407"/>
              <a:ext cx="4043" cy="444"/>
              <a:chOff x="744" y="1407"/>
              <a:chExt cx="3988" cy="444"/>
            </a:xfrm>
          </p:grpSpPr>
          <p:sp>
            <p:nvSpPr>
              <p:cNvPr id="7184"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6" name="Group 18"/>
          <p:cNvGrpSpPr>
            <a:grpSpLocks/>
          </p:cNvGrpSpPr>
          <p:nvPr/>
        </p:nvGrpSpPr>
        <p:grpSpPr bwMode="auto">
          <a:xfrm>
            <a:off x="1927225" y="2597150"/>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8" name="Group 20"/>
            <p:cNvGrpSpPr>
              <a:grpSpLocks/>
            </p:cNvGrpSpPr>
            <p:nvPr/>
          </p:nvGrpSpPr>
          <p:grpSpPr bwMode="auto">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91" name="Text Box 23"/>
          <p:cNvSpPr txBox="1">
            <a:spLocks noChangeArrowheads="1"/>
          </p:cNvSpPr>
          <p:nvPr/>
        </p:nvSpPr>
        <p:spPr bwMode="white">
          <a:xfrm>
            <a:off x="2393950" y="27114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zh-CN" altLang="en-US" sz="2400" b="1" dirty="0" smtClean="0">
                <a:solidFill>
                  <a:srgbClr val="FFFFFF"/>
                </a:solidFill>
                <a:ea typeface="宋体" charset="-122"/>
                <a:cs typeface="Arial" charset="0"/>
              </a:rPr>
              <a:t>引言</a:t>
            </a:r>
            <a:r>
              <a:rPr lang="en-US" altLang="zh-CN" sz="2400" b="1" dirty="0" smtClean="0">
                <a:solidFill>
                  <a:srgbClr val="FFFFFF"/>
                </a:solidFill>
                <a:ea typeface="宋体" charset="-122"/>
                <a:cs typeface="Arial" charset="0"/>
              </a:rPr>
              <a:t>    </a:t>
            </a:r>
            <a:endParaRPr lang="en-US" altLang="zh-CN" sz="2400" b="1" dirty="0">
              <a:solidFill>
                <a:srgbClr val="FFFFFF"/>
              </a:solidFill>
              <a:ea typeface="宋体" charset="-122"/>
              <a:cs typeface="Arial" charset="0"/>
            </a:endParaRPr>
          </a:p>
        </p:txBody>
      </p:sp>
      <p:sp>
        <p:nvSpPr>
          <p:cNvPr id="7192" name="Text Box 24"/>
          <p:cNvSpPr txBox="1">
            <a:spLocks noChangeArrowheads="1"/>
          </p:cNvSpPr>
          <p:nvPr/>
        </p:nvSpPr>
        <p:spPr bwMode="white">
          <a:xfrm>
            <a:off x="2405063" y="3568700"/>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1.</a:t>
            </a:r>
            <a:r>
              <a:rPr lang="zh-CN" altLang="en-US" sz="2400" b="1" dirty="0">
                <a:solidFill>
                  <a:srgbClr val="FFFFFF"/>
                </a:solidFill>
                <a:ea typeface="宋体" charset="-122"/>
                <a:cs typeface="Arial" charset="0"/>
              </a:rPr>
              <a:t>对罪人的不同态度（</a:t>
            </a:r>
            <a:r>
              <a:rPr lang="en-US" altLang="zh-CN" sz="2400" b="1" dirty="0">
                <a:solidFill>
                  <a:srgbClr val="FFFFFF"/>
                </a:solidFill>
                <a:ea typeface="宋体" charset="-122"/>
                <a:cs typeface="Arial" charset="0"/>
              </a:rPr>
              <a:t>v1-5</a:t>
            </a:r>
            <a:r>
              <a:rPr lang="zh-CN" altLang="en-US" sz="2400" b="1" dirty="0">
                <a:solidFill>
                  <a:srgbClr val="FFFFFF"/>
                </a:solidFill>
                <a:ea typeface="宋体" charset="-122"/>
                <a:cs typeface="Arial" charset="0"/>
              </a:rPr>
              <a:t>）</a:t>
            </a:r>
            <a:endParaRPr lang="en-US" altLang="zh-CN" sz="2400" b="1" dirty="0">
              <a:solidFill>
                <a:srgbClr val="FFFFFF"/>
              </a:solidFill>
              <a:ea typeface="宋体" charset="-122"/>
              <a:cs typeface="Arial" charset="0"/>
            </a:endParaRPr>
          </a:p>
        </p:txBody>
      </p:sp>
      <p:sp>
        <p:nvSpPr>
          <p:cNvPr id="7193" name="Text Box 25"/>
          <p:cNvSpPr txBox="1">
            <a:spLocks noChangeArrowheads="1"/>
          </p:cNvSpPr>
          <p:nvPr/>
        </p:nvSpPr>
        <p:spPr bwMode="white">
          <a:xfrm>
            <a:off x="2405062" y="4427538"/>
            <a:ext cx="46872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2.</a:t>
            </a:r>
            <a:r>
              <a:rPr lang="zh-CN" altLang="en-US" sz="2400" b="1" dirty="0">
                <a:solidFill>
                  <a:srgbClr val="FFFFFF"/>
                </a:solidFill>
                <a:ea typeface="宋体" charset="-122"/>
                <a:cs typeface="Arial" charset="0"/>
              </a:rPr>
              <a:t>劝勉和应许（</a:t>
            </a:r>
            <a:r>
              <a:rPr lang="en-US" altLang="zh-CN" sz="2400" b="1" dirty="0">
                <a:solidFill>
                  <a:srgbClr val="FFFFFF"/>
                </a:solidFill>
                <a:ea typeface="宋体" charset="-122"/>
                <a:cs typeface="Arial" charset="0"/>
              </a:rPr>
              <a:t>v6-10</a:t>
            </a:r>
            <a:r>
              <a:rPr lang="zh-CN" altLang="en-US" sz="2400" b="1" dirty="0">
                <a:solidFill>
                  <a:srgbClr val="FFFFFF"/>
                </a:solidFill>
                <a:ea typeface="宋体" charset="-122"/>
                <a:cs typeface="Arial" charset="0"/>
              </a:rPr>
              <a:t>）</a:t>
            </a:r>
            <a:endParaRPr lang="en-US" altLang="zh-CN" sz="2400" b="1" dirty="0">
              <a:solidFill>
                <a:srgbClr val="FFFFFF"/>
              </a:solidFill>
              <a:ea typeface="宋体" charset="-122"/>
              <a:cs typeface="Arial" charset="0"/>
            </a:endParaRPr>
          </a:p>
        </p:txBody>
      </p:sp>
      <p:sp>
        <p:nvSpPr>
          <p:cNvPr id="7194" name="Text Box 26"/>
          <p:cNvSpPr txBox="1">
            <a:spLocks noChangeArrowheads="1"/>
          </p:cNvSpPr>
          <p:nvPr/>
        </p:nvSpPr>
        <p:spPr bwMode="white">
          <a:xfrm>
            <a:off x="2405063" y="5275263"/>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3.</a:t>
            </a:r>
            <a:r>
              <a:rPr lang="zh-CN" altLang="en-US" sz="2400" b="1" dirty="0">
                <a:solidFill>
                  <a:srgbClr val="FFFFFF"/>
                </a:solidFill>
                <a:ea typeface="宋体" charset="-122"/>
                <a:cs typeface="Arial" charset="0"/>
              </a:rPr>
              <a:t>君尊的</a:t>
            </a:r>
            <a:r>
              <a:rPr lang="zh-CN" altLang="en-US" sz="2400" b="1" dirty="0" smtClean="0">
                <a:solidFill>
                  <a:srgbClr val="FFFFFF"/>
                </a:solidFill>
                <a:ea typeface="宋体" charset="-122"/>
                <a:cs typeface="Arial" charset="0"/>
              </a:rPr>
              <a:t>祭司</a:t>
            </a:r>
            <a:endParaRPr lang="en-US" altLang="zh-CN" sz="2400" b="1" dirty="0">
              <a:solidFill>
                <a:srgbClr val="FFFFFF"/>
              </a:solidFill>
              <a:ea typeface="宋体" charset="-122"/>
              <a:cs typeface="Arial" charset="0"/>
            </a:endParaRPr>
          </a:p>
        </p:txBody>
      </p:sp>
      <p:pic>
        <p:nvPicPr>
          <p:cNvPr id="7195" name="Picture 27"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27200" y="51466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43005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7" name="Picture 29"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34496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8"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31963" y="2592388"/>
            <a:ext cx="792162" cy="94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136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86"/>
                                        </p:tgtEl>
                                        <p:attrNameLst>
                                          <p:attrName>style.visibility</p:attrName>
                                        </p:attrNameLst>
                                      </p:cBhvr>
                                      <p:to>
                                        <p:strVal val="visible"/>
                                      </p:to>
                                    </p:set>
                                    <p:animEffect transition="in" filter="fade">
                                      <p:cBhvr>
                                        <p:cTn id="7" dur="1000"/>
                                        <p:tgtEl>
                                          <p:spTgt spid="7186"/>
                                        </p:tgtEl>
                                      </p:cBhvr>
                                    </p:animEffect>
                                    <p:anim calcmode="lin" valueType="num">
                                      <p:cBhvr>
                                        <p:cTn id="8" dur="1000" fill="hold"/>
                                        <p:tgtEl>
                                          <p:spTgt spid="7186"/>
                                        </p:tgtEl>
                                        <p:attrNameLst>
                                          <p:attrName>ppt_x</p:attrName>
                                        </p:attrNameLst>
                                      </p:cBhvr>
                                      <p:tavLst>
                                        <p:tav tm="0">
                                          <p:val>
                                            <p:strVal val="#ppt_x"/>
                                          </p:val>
                                        </p:tav>
                                        <p:tav tm="100000">
                                          <p:val>
                                            <p:strVal val="#ppt_x"/>
                                          </p:val>
                                        </p:tav>
                                      </p:tavLst>
                                    </p:anim>
                                    <p:anim calcmode="lin" valueType="num">
                                      <p:cBhvr>
                                        <p:cTn id="9" dur="1000" fill="hold"/>
                                        <p:tgtEl>
                                          <p:spTgt spid="718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fade">
                                      <p:cBhvr>
                                        <p:cTn id="17" dur="1000"/>
                                        <p:tgtEl>
                                          <p:spTgt spid="7176"/>
                                        </p:tgtEl>
                                      </p:cBhvr>
                                    </p:animEffect>
                                    <p:anim calcmode="lin" valueType="num">
                                      <p:cBhvr>
                                        <p:cTn id="18" dur="1000" fill="hold"/>
                                        <p:tgtEl>
                                          <p:spTgt spid="7176"/>
                                        </p:tgtEl>
                                        <p:attrNameLst>
                                          <p:attrName>ppt_x</p:attrName>
                                        </p:attrNameLst>
                                      </p:cBhvr>
                                      <p:tavLst>
                                        <p:tav tm="0">
                                          <p:val>
                                            <p:strVal val="#ppt_x"/>
                                          </p:val>
                                        </p:tav>
                                        <p:tav tm="100000">
                                          <p:val>
                                            <p:strVal val="#ppt_x"/>
                                          </p:val>
                                        </p:tav>
                                      </p:tavLst>
                                    </p:anim>
                                    <p:anim calcmode="lin" valueType="num">
                                      <p:cBhvr>
                                        <p:cTn id="19" dur="1000" fill="hold"/>
                                        <p:tgtEl>
                                          <p:spTgt spid="717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81"/>
                                        </p:tgtEl>
                                        <p:attrNameLst>
                                          <p:attrName>style.visibility</p:attrName>
                                        </p:attrNameLst>
                                      </p:cBhvr>
                                      <p:to>
                                        <p:strVal val="visible"/>
                                      </p:to>
                                    </p:set>
                                    <p:animEffect transition="in" filter="fade">
                                      <p:cBhvr>
                                        <p:cTn id="22" dur="1000"/>
                                        <p:tgtEl>
                                          <p:spTgt spid="7181"/>
                                        </p:tgtEl>
                                      </p:cBhvr>
                                    </p:animEffect>
                                    <p:anim calcmode="lin" valueType="num">
                                      <p:cBhvr>
                                        <p:cTn id="23" dur="1000" fill="hold"/>
                                        <p:tgtEl>
                                          <p:spTgt spid="7181"/>
                                        </p:tgtEl>
                                        <p:attrNameLst>
                                          <p:attrName>ppt_x</p:attrName>
                                        </p:attrNameLst>
                                      </p:cBhvr>
                                      <p:tavLst>
                                        <p:tav tm="0">
                                          <p:val>
                                            <p:strVal val="#ppt_x"/>
                                          </p:val>
                                        </p:tav>
                                        <p:tav tm="100000">
                                          <p:val>
                                            <p:strVal val="#ppt_x"/>
                                          </p:val>
                                        </p:tav>
                                      </p:tavLst>
                                    </p:anim>
                                    <p:anim calcmode="lin" valueType="num">
                                      <p:cBhvr>
                                        <p:cTn id="24" dur="1000" fill="hold"/>
                                        <p:tgtEl>
                                          <p:spTgt spid="718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7" presetClass="emph" presetSubtype="0" fill="remove" grpId="0" nodeType="clickEffect">
                                  <p:stCondLst>
                                    <p:cond delay="0"/>
                                  </p:stCondLst>
                                  <p:childTnLst>
                                    <p:animClr clrSpc="rgb" dir="cw">
                                      <p:cBhvr override="childStyle">
                                        <p:cTn id="28" dur="250" autoRev="1" fill="remove"/>
                                        <p:tgtEl>
                                          <p:spTgt spid="7194"/>
                                        </p:tgtEl>
                                        <p:attrNameLst>
                                          <p:attrName>style.color</p:attrName>
                                        </p:attrNameLst>
                                      </p:cBhvr>
                                      <p:to>
                                        <a:schemeClr val="bg1"/>
                                      </p:to>
                                    </p:animClr>
                                    <p:animClr clrSpc="rgb" dir="cw">
                                      <p:cBhvr>
                                        <p:cTn id="29" dur="250" autoRev="1" fill="remove"/>
                                        <p:tgtEl>
                                          <p:spTgt spid="7194"/>
                                        </p:tgtEl>
                                        <p:attrNameLst>
                                          <p:attrName>fillcolor</p:attrName>
                                        </p:attrNameLst>
                                      </p:cBhvr>
                                      <p:to>
                                        <a:schemeClr val="bg1"/>
                                      </p:to>
                                    </p:animClr>
                                    <p:set>
                                      <p:cBhvr>
                                        <p:cTn id="30" dur="250" autoRev="1" fill="remove"/>
                                        <p:tgtEl>
                                          <p:spTgt spid="7194"/>
                                        </p:tgtEl>
                                        <p:attrNameLst>
                                          <p:attrName>fill.type</p:attrName>
                                        </p:attrNameLst>
                                      </p:cBhvr>
                                      <p:to>
                                        <p:strVal val="solid"/>
                                      </p:to>
                                    </p:set>
                                    <p:set>
                                      <p:cBhvr>
                                        <p:cTn id="31" dur="250" autoRev="1" fill="remove"/>
                                        <p:tgtEl>
                                          <p:spTgt spid="719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3600" dirty="0" smtClean="0">
                <a:ea typeface="宋体" charset="-122"/>
              </a:rPr>
              <a:t>3.</a:t>
            </a:r>
            <a:r>
              <a:rPr lang="zh-CN" altLang="en-US" sz="3600" dirty="0"/>
              <a:t>君尊的</a:t>
            </a:r>
            <a:r>
              <a:rPr lang="zh-CN" altLang="en-US" sz="3600" dirty="0" smtClean="0"/>
              <a:t>祭司</a:t>
            </a:r>
            <a:endParaRPr lang="en-US" altLang="zh-CN" sz="28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smtClean="0"/>
              <a:t>3.1.</a:t>
            </a:r>
            <a:r>
              <a:rPr lang="zh-CN" altLang="en-US" dirty="0"/>
              <a:t>赦罪应许的</a:t>
            </a:r>
            <a:r>
              <a:rPr lang="zh-CN" altLang="en-US" dirty="0" smtClean="0"/>
              <a:t>成就</a:t>
            </a:r>
            <a:r>
              <a:rPr lang="zh-CN" altLang="en-US" dirty="0"/>
              <a:t>（来</a:t>
            </a:r>
            <a:r>
              <a:rPr lang="en-US" altLang="zh-CN" dirty="0"/>
              <a:t>10:11-14</a:t>
            </a:r>
            <a:r>
              <a:rPr lang="zh-CN" altLang="en-US" dirty="0" smtClean="0"/>
              <a:t>）</a:t>
            </a:r>
            <a:endParaRPr lang="en-US" altLang="zh-CN" dirty="0"/>
          </a:p>
          <a:p>
            <a:pPr lvl="2"/>
            <a:r>
              <a:rPr lang="zh-CN" altLang="en-US" dirty="0" smtClean="0"/>
              <a:t>来</a:t>
            </a:r>
            <a:r>
              <a:rPr lang="en-US" altLang="zh-CN" dirty="0" smtClean="0"/>
              <a:t>10:11-14  </a:t>
            </a:r>
            <a:r>
              <a:rPr lang="zh-CN" altLang="en-US" dirty="0" smtClean="0">
                <a:solidFill>
                  <a:srgbClr val="7030A0"/>
                </a:solidFill>
              </a:rPr>
              <a:t>凡祭司天天站着侍奉　神，屡次献上一样的祭物，这祭物永不能除罪。但基督献了一次永远的赎罪祭，就在　神的右边坐下了，从此等候他仇敌成了他的脚凳。因为他一次献祭，便叫那得以成圣的人永远完全。</a:t>
            </a:r>
            <a:endParaRPr lang="en-US" altLang="zh-CN" dirty="0" smtClean="0">
              <a:solidFill>
                <a:srgbClr val="7030A0"/>
              </a:solidFill>
            </a:endParaRPr>
          </a:p>
          <a:p>
            <a:r>
              <a:rPr lang="en-US" altLang="zh-CN" dirty="0" smtClean="0"/>
              <a:t>3.2.</a:t>
            </a:r>
            <a:r>
              <a:rPr lang="zh-CN" altLang="en-US" dirty="0"/>
              <a:t>祭司职分的传递 </a:t>
            </a:r>
            <a:r>
              <a:rPr lang="zh-CN" altLang="en-US" dirty="0" smtClean="0"/>
              <a:t>（</a:t>
            </a:r>
            <a:r>
              <a:rPr lang="zh-CN" altLang="en-US" dirty="0"/>
              <a:t>彼前</a:t>
            </a:r>
            <a:r>
              <a:rPr lang="en-US" altLang="zh-CN" dirty="0"/>
              <a:t>2:9 </a:t>
            </a:r>
            <a:r>
              <a:rPr lang="zh-CN" altLang="en-US" dirty="0" smtClean="0"/>
              <a:t>）</a:t>
            </a:r>
            <a:endParaRPr lang="en-US" altLang="zh-CN" dirty="0"/>
          </a:p>
          <a:p>
            <a:pPr lvl="2"/>
            <a:r>
              <a:rPr lang="zh-CN" altLang="en-US" dirty="0" smtClean="0"/>
              <a:t>彼</a:t>
            </a:r>
            <a:r>
              <a:rPr lang="en-US" altLang="zh-CN" dirty="0" smtClean="0"/>
              <a:t>2:9  </a:t>
            </a:r>
            <a:r>
              <a:rPr lang="zh-CN" altLang="en-US" dirty="0" smtClean="0">
                <a:solidFill>
                  <a:srgbClr val="7030A0"/>
                </a:solidFill>
              </a:rPr>
              <a:t>惟有</a:t>
            </a:r>
            <a:r>
              <a:rPr lang="zh-CN" altLang="en-US" dirty="0">
                <a:solidFill>
                  <a:srgbClr val="7030A0"/>
                </a:solidFill>
              </a:rPr>
              <a:t>你们是被拣选的族类，是有君尊的祭司，是圣洁的国度，是属　神的子民，要叫你们宣扬那召你们出黑暗、入奇妙光明者的</a:t>
            </a:r>
            <a:r>
              <a:rPr lang="zh-CN" altLang="en-US" dirty="0" smtClean="0">
                <a:solidFill>
                  <a:srgbClr val="7030A0"/>
                </a:solidFill>
              </a:rPr>
              <a:t>美德。</a:t>
            </a:r>
            <a:endParaRPr lang="zh-CN" altLang="en-US" dirty="0">
              <a:solidFill>
                <a:srgbClr val="7030A0"/>
              </a:solidFill>
            </a:endParaRPr>
          </a:p>
          <a:p>
            <a:pPr lvl="2"/>
            <a:endParaRPr lang="en-US" altLang="zh-CN" sz="2000" dirty="0" smtClean="0"/>
          </a:p>
          <a:p>
            <a:pPr lvl="1"/>
            <a:endParaRPr lang="en-US" altLang="zh-CN" dirty="0"/>
          </a:p>
          <a:p>
            <a:pPr lvl="2"/>
            <a:endParaRPr lang="en-US" altLang="zh-CN" dirty="0"/>
          </a:p>
          <a:p>
            <a:pPr lvl="2"/>
            <a:endParaRPr lang="en-US" altLang="zh-CN" dirty="0"/>
          </a:p>
          <a:p>
            <a:pPr lvl="1"/>
            <a:endParaRPr lang="en-US" altLang="zh-CN" sz="2000" dirty="0">
              <a:ea typeface="宋体" charset="-122"/>
            </a:endParaRPr>
          </a:p>
        </p:txBody>
      </p:sp>
    </p:spTree>
    <p:extLst>
      <p:ext uri="{BB962C8B-B14F-4D97-AF65-F5344CB8AC3E}">
        <p14:creationId xmlns:p14="http://schemas.microsoft.com/office/powerpoint/2010/main" val="3847109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ea typeface="宋体" charset="-122"/>
              </a:rPr>
              <a:t>总结</a:t>
            </a:r>
            <a:endParaRPr lang="en-US" altLang="zh-CN" sz="36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zh-CN" altLang="en-US" dirty="0" smtClean="0"/>
              <a:t>结语</a:t>
            </a:r>
            <a:endParaRPr lang="en-US" altLang="zh-CN" dirty="0"/>
          </a:p>
          <a:p>
            <a:pPr lvl="1"/>
            <a:r>
              <a:rPr lang="zh-CN" altLang="en-US" sz="2400" dirty="0" smtClean="0"/>
              <a:t>本章</a:t>
            </a:r>
            <a:r>
              <a:rPr lang="zh-CN" altLang="en-US" sz="2400" dirty="0"/>
              <a:t>所启示的异象显明神要在以色列中恢复祭司的职分，这是一项具体的行动，证明神要以色列人重建圣殿，复兴圣事，所以约书亚是站在代表性的地位上。神如何脱去他的污秽衣服，另外穿上华美的衣冠，使他担当祭司之职，代表神如何向他的百姓施恩，除掉他们的罪孽，使他们可以坦然无惧地事奉神。整个异象包涵了救恩的重要原理，是神主动救我们脱离罪恶污秽，使我们成为有君尊的</a:t>
            </a:r>
            <a:r>
              <a:rPr lang="zh-CN" altLang="en-US" sz="2400" dirty="0" smtClean="0"/>
              <a:t>祭司</a:t>
            </a:r>
            <a:r>
              <a:rPr lang="zh-CN" altLang="zh-CN" sz="2400" dirty="0" smtClean="0"/>
              <a:t>。</a:t>
            </a:r>
            <a:endParaRPr lang="en-US" altLang="zh-CN" sz="2400" dirty="0" smtClean="0"/>
          </a:p>
          <a:p>
            <a:pPr lvl="1"/>
            <a:r>
              <a:rPr lang="zh-CN" altLang="en-US" sz="2400" dirty="0" smtClean="0"/>
              <a:t>福音的火炬传到我们手中，我们如何继续传递？</a:t>
            </a:r>
            <a:endParaRPr lang="en-US" altLang="zh-CN" sz="2400" dirty="0"/>
          </a:p>
          <a:p>
            <a:pPr lvl="1"/>
            <a:endParaRPr lang="en-US" altLang="zh-CN" sz="2000" dirty="0">
              <a:ea typeface="宋体" charset="-122"/>
            </a:endParaRPr>
          </a:p>
        </p:txBody>
      </p:sp>
    </p:spTree>
    <p:extLst>
      <p:ext uri="{BB962C8B-B14F-4D97-AF65-F5344CB8AC3E}">
        <p14:creationId xmlns:p14="http://schemas.microsoft.com/office/powerpoint/2010/main" val="274900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Grp="1" noChangeArrowheads="1"/>
          </p:cNvSpPr>
          <p:nvPr>
            <p:ph type="ctrTitle"/>
          </p:nvPr>
        </p:nvSpPr>
        <p:spPr/>
        <p:txBody>
          <a:bodyPr/>
          <a:lstStyle/>
          <a:p>
            <a:r>
              <a:rPr lang="zh-CN" altLang="en-US" sz="6000" dirty="0" smtClean="0">
                <a:solidFill>
                  <a:srgbClr val="0070C0"/>
                </a:solidFill>
                <a:ea typeface="宋体" charset="-122"/>
              </a:rPr>
              <a:t>谢谢大家</a:t>
            </a:r>
            <a:r>
              <a:rPr lang="en-US" altLang="zh-CN" sz="6000" dirty="0" smtClean="0">
                <a:solidFill>
                  <a:srgbClr val="0070C0"/>
                </a:solidFill>
                <a:ea typeface="宋体" charset="-122"/>
              </a:rPr>
              <a:t>!</a:t>
            </a:r>
            <a:endParaRPr lang="en-US" altLang="zh-CN" sz="6000" dirty="0">
              <a:solidFill>
                <a:srgbClr val="0070C0"/>
              </a:solidFill>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ea typeface="宋体" charset="-122"/>
              </a:rPr>
              <a:t>大纲</a:t>
            </a:r>
            <a:endParaRPr lang="en-US" altLang="zh-CN" dirty="0">
              <a:ea typeface="宋体" charset="-122"/>
            </a:endParaRPr>
          </a:p>
        </p:txBody>
      </p:sp>
      <p:grpSp>
        <p:nvGrpSpPr>
          <p:cNvPr id="7171" name="Group 3"/>
          <p:cNvGrpSpPr>
            <a:grpSpLocks/>
          </p:cNvGrpSpPr>
          <p:nvPr/>
        </p:nvGrpSpPr>
        <p:grpSpPr bwMode="auto">
          <a:xfrm>
            <a:off x="1927225" y="3460750"/>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3" name="Group 5"/>
            <p:cNvGrpSpPr>
              <a:grpSpLocks/>
            </p:cNvGrpSpPr>
            <p:nvPr/>
          </p:nvGrpSpPr>
          <p:grpSpPr bwMode="auto">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76" name="Group 8"/>
          <p:cNvGrpSpPr>
            <a:grpSpLocks/>
          </p:cNvGrpSpPr>
          <p:nvPr/>
        </p:nvGrpSpPr>
        <p:grpSpPr bwMode="auto">
          <a:xfrm>
            <a:off x="1927225" y="4325938"/>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10"/>
            <p:cNvGrpSpPr>
              <a:grpSpLocks/>
            </p:cNvGrpSpPr>
            <p:nvPr/>
          </p:nvGrpSpPr>
          <p:grpSpPr bwMode="auto">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1" name="Group 13"/>
          <p:cNvGrpSpPr>
            <a:grpSpLocks/>
          </p:cNvGrpSpPr>
          <p:nvPr/>
        </p:nvGrpSpPr>
        <p:grpSpPr bwMode="auto">
          <a:xfrm>
            <a:off x="1927225" y="5183188"/>
            <a:ext cx="5311775" cy="688975"/>
            <a:chOff x="720" y="1392"/>
            <a:chExt cx="4058" cy="480"/>
          </a:xfrm>
        </p:grpSpPr>
        <p:sp>
          <p:nvSpPr>
            <p:cNvPr id="718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3" name="Group 15"/>
            <p:cNvGrpSpPr>
              <a:grpSpLocks/>
            </p:cNvGrpSpPr>
            <p:nvPr/>
          </p:nvGrpSpPr>
          <p:grpSpPr bwMode="auto">
            <a:xfrm>
              <a:off x="730" y="1407"/>
              <a:ext cx="4043" cy="444"/>
              <a:chOff x="744" y="1407"/>
              <a:chExt cx="3988" cy="444"/>
            </a:xfrm>
          </p:grpSpPr>
          <p:sp>
            <p:nvSpPr>
              <p:cNvPr id="7184"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6" name="Group 18"/>
          <p:cNvGrpSpPr>
            <a:grpSpLocks/>
          </p:cNvGrpSpPr>
          <p:nvPr/>
        </p:nvGrpSpPr>
        <p:grpSpPr bwMode="auto">
          <a:xfrm>
            <a:off x="1927225" y="2597150"/>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8" name="Group 20"/>
            <p:cNvGrpSpPr>
              <a:grpSpLocks/>
            </p:cNvGrpSpPr>
            <p:nvPr/>
          </p:nvGrpSpPr>
          <p:grpSpPr bwMode="auto">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91" name="Text Box 23"/>
          <p:cNvSpPr txBox="1">
            <a:spLocks noChangeArrowheads="1"/>
          </p:cNvSpPr>
          <p:nvPr/>
        </p:nvSpPr>
        <p:spPr bwMode="white">
          <a:xfrm>
            <a:off x="2393950" y="27114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zh-CN" altLang="en-US" sz="2400" b="1" dirty="0" smtClean="0">
                <a:solidFill>
                  <a:srgbClr val="FFFFFF"/>
                </a:solidFill>
                <a:ea typeface="宋体" charset="-122"/>
                <a:cs typeface="Arial" charset="0"/>
              </a:rPr>
              <a:t>引言</a:t>
            </a:r>
            <a:r>
              <a:rPr lang="en-US" altLang="zh-CN" sz="2400" b="1" dirty="0" smtClean="0">
                <a:solidFill>
                  <a:srgbClr val="FFFFFF"/>
                </a:solidFill>
                <a:ea typeface="宋体" charset="-122"/>
                <a:cs typeface="Arial" charset="0"/>
              </a:rPr>
              <a:t>    </a:t>
            </a:r>
            <a:endParaRPr lang="en-US" altLang="zh-CN" sz="2400" b="1" dirty="0">
              <a:solidFill>
                <a:srgbClr val="FFFFFF"/>
              </a:solidFill>
              <a:ea typeface="宋体" charset="-122"/>
              <a:cs typeface="Arial" charset="0"/>
            </a:endParaRPr>
          </a:p>
        </p:txBody>
      </p:sp>
      <p:sp>
        <p:nvSpPr>
          <p:cNvPr id="7192" name="Text Box 24"/>
          <p:cNvSpPr txBox="1">
            <a:spLocks noChangeArrowheads="1"/>
          </p:cNvSpPr>
          <p:nvPr/>
        </p:nvSpPr>
        <p:spPr bwMode="white">
          <a:xfrm>
            <a:off x="2405063" y="3568700"/>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1.</a:t>
            </a:r>
            <a:r>
              <a:rPr lang="zh-CN" altLang="en-US" sz="2400" b="1" dirty="0">
                <a:solidFill>
                  <a:srgbClr val="FFFFFF"/>
                </a:solidFill>
                <a:ea typeface="宋体" charset="-122"/>
                <a:cs typeface="Arial" charset="0"/>
              </a:rPr>
              <a:t>对罪人的不同态度（</a:t>
            </a:r>
            <a:r>
              <a:rPr lang="en-US" altLang="zh-CN" sz="2400" b="1" dirty="0">
                <a:solidFill>
                  <a:srgbClr val="FFFFFF"/>
                </a:solidFill>
                <a:ea typeface="宋体" charset="-122"/>
                <a:cs typeface="Arial" charset="0"/>
              </a:rPr>
              <a:t>v1-5</a:t>
            </a:r>
            <a:r>
              <a:rPr lang="zh-CN" altLang="en-US" sz="2400" b="1" dirty="0">
                <a:solidFill>
                  <a:srgbClr val="FFFFFF"/>
                </a:solidFill>
                <a:ea typeface="宋体" charset="-122"/>
                <a:cs typeface="Arial" charset="0"/>
              </a:rPr>
              <a:t>）</a:t>
            </a:r>
            <a:endParaRPr lang="en-US" altLang="zh-CN" sz="2400" b="1" dirty="0">
              <a:solidFill>
                <a:srgbClr val="FFFFFF"/>
              </a:solidFill>
              <a:ea typeface="宋体" charset="-122"/>
              <a:cs typeface="Arial" charset="0"/>
            </a:endParaRPr>
          </a:p>
        </p:txBody>
      </p:sp>
      <p:sp>
        <p:nvSpPr>
          <p:cNvPr id="7193" name="Text Box 25"/>
          <p:cNvSpPr txBox="1">
            <a:spLocks noChangeArrowheads="1"/>
          </p:cNvSpPr>
          <p:nvPr/>
        </p:nvSpPr>
        <p:spPr bwMode="white">
          <a:xfrm>
            <a:off x="2405062" y="4427538"/>
            <a:ext cx="46872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2.</a:t>
            </a:r>
            <a:r>
              <a:rPr lang="zh-CN" altLang="en-US" sz="2400" b="1" dirty="0">
                <a:solidFill>
                  <a:srgbClr val="FFFFFF"/>
                </a:solidFill>
                <a:ea typeface="宋体" charset="-122"/>
                <a:cs typeface="Arial" charset="0"/>
              </a:rPr>
              <a:t>劝勉</a:t>
            </a:r>
            <a:r>
              <a:rPr lang="zh-CN" altLang="en-US" sz="2400" b="1" dirty="0" smtClean="0">
                <a:solidFill>
                  <a:srgbClr val="FFFFFF"/>
                </a:solidFill>
                <a:ea typeface="宋体" charset="-122"/>
                <a:cs typeface="Arial" charset="0"/>
              </a:rPr>
              <a:t>和应许</a:t>
            </a:r>
            <a:r>
              <a:rPr lang="zh-CN" altLang="en-US" sz="2400" b="1" dirty="0">
                <a:solidFill>
                  <a:srgbClr val="FFFFFF"/>
                </a:solidFill>
                <a:ea typeface="宋体" charset="-122"/>
                <a:cs typeface="Arial" charset="0"/>
              </a:rPr>
              <a:t>（</a:t>
            </a:r>
            <a:r>
              <a:rPr lang="en-US" altLang="zh-CN" sz="2400" b="1" dirty="0">
                <a:solidFill>
                  <a:srgbClr val="FFFFFF"/>
                </a:solidFill>
                <a:ea typeface="宋体" charset="-122"/>
                <a:cs typeface="Arial" charset="0"/>
              </a:rPr>
              <a:t>v6-10</a:t>
            </a:r>
            <a:r>
              <a:rPr lang="zh-CN" altLang="en-US" sz="2400" b="1" dirty="0">
                <a:solidFill>
                  <a:srgbClr val="FFFFFF"/>
                </a:solidFill>
                <a:ea typeface="宋体" charset="-122"/>
                <a:cs typeface="Arial" charset="0"/>
              </a:rPr>
              <a:t>）</a:t>
            </a:r>
            <a:endParaRPr lang="en-US" altLang="zh-CN" sz="2400" b="1" dirty="0">
              <a:solidFill>
                <a:srgbClr val="FFFFFF"/>
              </a:solidFill>
              <a:ea typeface="宋体" charset="-122"/>
              <a:cs typeface="Arial" charset="0"/>
            </a:endParaRPr>
          </a:p>
        </p:txBody>
      </p:sp>
      <p:sp>
        <p:nvSpPr>
          <p:cNvPr id="7194" name="Text Box 26"/>
          <p:cNvSpPr txBox="1">
            <a:spLocks noChangeArrowheads="1"/>
          </p:cNvSpPr>
          <p:nvPr/>
        </p:nvSpPr>
        <p:spPr bwMode="white">
          <a:xfrm>
            <a:off x="2405063" y="5275263"/>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3.</a:t>
            </a:r>
            <a:r>
              <a:rPr lang="zh-CN" altLang="en-US" sz="2400" b="1" dirty="0">
                <a:solidFill>
                  <a:srgbClr val="FFFFFF"/>
                </a:solidFill>
                <a:ea typeface="宋体" charset="-122"/>
                <a:cs typeface="Arial" charset="0"/>
              </a:rPr>
              <a:t>君尊的</a:t>
            </a:r>
            <a:r>
              <a:rPr lang="zh-CN" altLang="en-US" sz="2400" b="1" dirty="0" smtClean="0">
                <a:solidFill>
                  <a:srgbClr val="FFFFFF"/>
                </a:solidFill>
                <a:ea typeface="宋体" charset="-122"/>
                <a:cs typeface="Arial" charset="0"/>
              </a:rPr>
              <a:t>祭司</a:t>
            </a:r>
            <a:endParaRPr lang="en-US" altLang="zh-CN" sz="2400" b="1" dirty="0">
              <a:solidFill>
                <a:srgbClr val="FFFFFF"/>
              </a:solidFill>
              <a:ea typeface="宋体" charset="-122"/>
              <a:cs typeface="Arial" charset="0"/>
            </a:endParaRPr>
          </a:p>
        </p:txBody>
      </p:sp>
      <p:pic>
        <p:nvPicPr>
          <p:cNvPr id="7195" name="Picture 27"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27200" y="51466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43005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7" name="Picture 29"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34496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8"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31963" y="2592388"/>
            <a:ext cx="792162" cy="949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86"/>
                                        </p:tgtEl>
                                        <p:attrNameLst>
                                          <p:attrName>style.visibility</p:attrName>
                                        </p:attrNameLst>
                                      </p:cBhvr>
                                      <p:to>
                                        <p:strVal val="visible"/>
                                      </p:to>
                                    </p:set>
                                    <p:animEffect transition="in" filter="fade">
                                      <p:cBhvr>
                                        <p:cTn id="7" dur="1000"/>
                                        <p:tgtEl>
                                          <p:spTgt spid="7186"/>
                                        </p:tgtEl>
                                      </p:cBhvr>
                                    </p:animEffect>
                                    <p:anim calcmode="lin" valueType="num">
                                      <p:cBhvr>
                                        <p:cTn id="8" dur="1000" fill="hold"/>
                                        <p:tgtEl>
                                          <p:spTgt spid="7186"/>
                                        </p:tgtEl>
                                        <p:attrNameLst>
                                          <p:attrName>ppt_x</p:attrName>
                                        </p:attrNameLst>
                                      </p:cBhvr>
                                      <p:tavLst>
                                        <p:tav tm="0">
                                          <p:val>
                                            <p:strVal val="#ppt_x"/>
                                          </p:val>
                                        </p:tav>
                                        <p:tav tm="100000">
                                          <p:val>
                                            <p:strVal val="#ppt_x"/>
                                          </p:val>
                                        </p:tav>
                                      </p:tavLst>
                                    </p:anim>
                                    <p:anim calcmode="lin" valueType="num">
                                      <p:cBhvr>
                                        <p:cTn id="9" dur="1000" fill="hold"/>
                                        <p:tgtEl>
                                          <p:spTgt spid="71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1"/>
                                        </p:tgtEl>
                                        <p:attrNameLst>
                                          <p:attrName>style.visibility</p:attrName>
                                        </p:attrNameLst>
                                      </p:cBhvr>
                                      <p:to>
                                        <p:strVal val="visible"/>
                                      </p:to>
                                    </p:set>
                                    <p:animEffect transition="in" filter="fade">
                                      <p:cBhvr>
                                        <p:cTn id="14" dur="1000"/>
                                        <p:tgtEl>
                                          <p:spTgt spid="7171"/>
                                        </p:tgtEl>
                                      </p:cBhvr>
                                    </p:animEffect>
                                    <p:anim calcmode="lin" valueType="num">
                                      <p:cBhvr>
                                        <p:cTn id="15" dur="1000" fill="hold"/>
                                        <p:tgtEl>
                                          <p:spTgt spid="7171"/>
                                        </p:tgtEl>
                                        <p:attrNameLst>
                                          <p:attrName>ppt_x</p:attrName>
                                        </p:attrNameLst>
                                      </p:cBhvr>
                                      <p:tavLst>
                                        <p:tav tm="0">
                                          <p:val>
                                            <p:strVal val="#ppt_x"/>
                                          </p:val>
                                        </p:tav>
                                        <p:tav tm="100000">
                                          <p:val>
                                            <p:strVal val="#ppt_x"/>
                                          </p:val>
                                        </p:tav>
                                      </p:tavLst>
                                    </p:anim>
                                    <p:anim calcmode="lin" valueType="num">
                                      <p:cBhvr>
                                        <p:cTn id="16"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176"/>
                                        </p:tgtEl>
                                        <p:attrNameLst>
                                          <p:attrName>style.visibility</p:attrName>
                                        </p:attrNameLst>
                                      </p:cBhvr>
                                      <p:to>
                                        <p:strVal val="visible"/>
                                      </p:to>
                                    </p:set>
                                    <p:animEffect transition="in" filter="fade">
                                      <p:cBhvr>
                                        <p:cTn id="21" dur="1000"/>
                                        <p:tgtEl>
                                          <p:spTgt spid="7176"/>
                                        </p:tgtEl>
                                      </p:cBhvr>
                                    </p:animEffect>
                                    <p:anim calcmode="lin" valueType="num">
                                      <p:cBhvr>
                                        <p:cTn id="22" dur="1000" fill="hold"/>
                                        <p:tgtEl>
                                          <p:spTgt spid="7176"/>
                                        </p:tgtEl>
                                        <p:attrNameLst>
                                          <p:attrName>ppt_x</p:attrName>
                                        </p:attrNameLst>
                                      </p:cBhvr>
                                      <p:tavLst>
                                        <p:tav tm="0">
                                          <p:val>
                                            <p:strVal val="#ppt_x"/>
                                          </p:val>
                                        </p:tav>
                                        <p:tav tm="100000">
                                          <p:val>
                                            <p:strVal val="#ppt_x"/>
                                          </p:val>
                                        </p:tav>
                                      </p:tavLst>
                                    </p:anim>
                                    <p:anim calcmode="lin" valueType="num">
                                      <p:cBhvr>
                                        <p:cTn id="23" dur="1000" fill="hold"/>
                                        <p:tgtEl>
                                          <p:spTgt spid="717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181"/>
                                        </p:tgtEl>
                                        <p:attrNameLst>
                                          <p:attrName>style.visibility</p:attrName>
                                        </p:attrNameLst>
                                      </p:cBhvr>
                                      <p:to>
                                        <p:strVal val="visible"/>
                                      </p:to>
                                    </p:set>
                                    <p:animEffect transition="in" filter="fade">
                                      <p:cBhvr>
                                        <p:cTn id="28" dur="1000"/>
                                        <p:tgtEl>
                                          <p:spTgt spid="7181"/>
                                        </p:tgtEl>
                                      </p:cBhvr>
                                    </p:animEffect>
                                    <p:anim calcmode="lin" valueType="num">
                                      <p:cBhvr>
                                        <p:cTn id="29" dur="1000" fill="hold"/>
                                        <p:tgtEl>
                                          <p:spTgt spid="7181"/>
                                        </p:tgtEl>
                                        <p:attrNameLst>
                                          <p:attrName>ppt_x</p:attrName>
                                        </p:attrNameLst>
                                      </p:cBhvr>
                                      <p:tavLst>
                                        <p:tav tm="0">
                                          <p:val>
                                            <p:strVal val="#ppt_x"/>
                                          </p:val>
                                        </p:tav>
                                        <p:tav tm="100000">
                                          <p:val>
                                            <p:strVal val="#ppt_x"/>
                                          </p:val>
                                        </p:tav>
                                      </p:tavLst>
                                    </p:anim>
                                    <p:anim calcmode="lin" valueType="num">
                                      <p:cBhvr>
                                        <p:cTn id="30" dur="1000" fill="hold"/>
                                        <p:tgtEl>
                                          <p:spTgt spid="718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grpId="0" nodeType="clickEffect">
                                  <p:stCondLst>
                                    <p:cond delay="0"/>
                                  </p:stCondLst>
                                  <p:childTnLst>
                                    <p:animClr clrSpc="rgb" dir="cw">
                                      <p:cBhvr override="childStyle">
                                        <p:cTn id="34" dur="250" autoRev="1" fill="remove"/>
                                        <p:tgtEl>
                                          <p:spTgt spid="7191"/>
                                        </p:tgtEl>
                                        <p:attrNameLst>
                                          <p:attrName>style.color</p:attrName>
                                        </p:attrNameLst>
                                      </p:cBhvr>
                                      <p:to>
                                        <a:schemeClr val="bg1"/>
                                      </p:to>
                                    </p:animClr>
                                    <p:animClr clrSpc="rgb" dir="cw">
                                      <p:cBhvr>
                                        <p:cTn id="35" dur="250" autoRev="1" fill="remove"/>
                                        <p:tgtEl>
                                          <p:spTgt spid="7191"/>
                                        </p:tgtEl>
                                        <p:attrNameLst>
                                          <p:attrName>fillcolor</p:attrName>
                                        </p:attrNameLst>
                                      </p:cBhvr>
                                      <p:to>
                                        <a:schemeClr val="bg1"/>
                                      </p:to>
                                    </p:animClr>
                                    <p:set>
                                      <p:cBhvr>
                                        <p:cTn id="36" dur="250" autoRev="1" fill="remove"/>
                                        <p:tgtEl>
                                          <p:spTgt spid="7191"/>
                                        </p:tgtEl>
                                        <p:attrNameLst>
                                          <p:attrName>fill.type</p:attrName>
                                        </p:attrNameLst>
                                      </p:cBhvr>
                                      <p:to>
                                        <p:strVal val="solid"/>
                                      </p:to>
                                    </p:set>
                                    <p:set>
                                      <p:cBhvr>
                                        <p:cTn id="37" dur="250" autoRev="1" fill="remove"/>
                                        <p:tgtEl>
                                          <p:spTgt spid="719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ea typeface="宋体" charset="-122"/>
              </a:rPr>
              <a:t>引言</a:t>
            </a:r>
            <a:endParaRPr lang="en-US" altLang="zh-CN" dirty="0">
              <a:ea typeface="宋体" charset="-122"/>
            </a:endParaRPr>
          </a:p>
        </p:txBody>
      </p:sp>
      <p:sp>
        <p:nvSpPr>
          <p:cNvPr id="8195" name="Rectangle 3"/>
          <p:cNvSpPr>
            <a:spLocks noGrp="1" noChangeArrowheads="1"/>
          </p:cNvSpPr>
          <p:nvPr>
            <p:ph type="body" sz="half" idx="1"/>
          </p:nvPr>
        </p:nvSpPr>
        <p:spPr>
          <a:xfrm>
            <a:off x="685800" y="1817688"/>
            <a:ext cx="7467600" cy="4563640"/>
          </a:xfrm>
        </p:spPr>
        <p:txBody>
          <a:bodyPr/>
          <a:lstStyle/>
          <a:p>
            <a:r>
              <a:rPr lang="zh-CN" altLang="en-US" dirty="0" smtClean="0"/>
              <a:t>奥运圣火</a:t>
            </a:r>
            <a:endParaRPr lang="en-US" altLang="zh-CN" dirty="0"/>
          </a:p>
          <a:p>
            <a:pPr lvl="1"/>
            <a:r>
              <a:rPr lang="zh-CN" altLang="en-US" dirty="0"/>
              <a:t>奥运圣火是从哪里</a:t>
            </a:r>
            <a:r>
              <a:rPr lang="zh-CN" altLang="en-US" dirty="0" smtClean="0"/>
              <a:t>来？</a:t>
            </a:r>
            <a:endParaRPr lang="en-US" altLang="zh-CN" dirty="0" smtClean="0"/>
          </a:p>
          <a:p>
            <a:pPr lvl="1"/>
            <a:r>
              <a:rPr lang="zh-CN" altLang="en-US" dirty="0"/>
              <a:t>从发源地希腊雅典开始，途径奥委会总部瑞士空运到举办国，然后在主办国境内传递。火炬传递是个接力过程，最早的一棒是从希腊女祭司手上点燃的。</a:t>
            </a:r>
            <a:endParaRPr lang="en-US" altLang="zh-CN" dirty="0" smtClean="0"/>
          </a:p>
          <a:p>
            <a:r>
              <a:rPr lang="zh-CN" altLang="en-US" dirty="0" smtClean="0"/>
              <a:t>祭司制度</a:t>
            </a:r>
            <a:endParaRPr lang="en-US" altLang="zh-CN" dirty="0"/>
          </a:p>
          <a:p>
            <a:pPr lvl="1"/>
            <a:r>
              <a:rPr lang="zh-CN" altLang="en-US" dirty="0"/>
              <a:t>以色列还有祭司</a:t>
            </a:r>
            <a:r>
              <a:rPr lang="zh-CN" altLang="en-US" dirty="0" smtClean="0"/>
              <a:t>吗？</a:t>
            </a:r>
          </a:p>
          <a:p>
            <a:pPr lvl="1"/>
            <a:r>
              <a:rPr lang="zh-CN" altLang="en-US" dirty="0"/>
              <a:t>公元</a:t>
            </a:r>
            <a:r>
              <a:rPr lang="en-US" altLang="zh-CN" dirty="0"/>
              <a:t>70</a:t>
            </a:r>
            <a:r>
              <a:rPr lang="zh-CN" altLang="en-US" dirty="0" smtClean="0"/>
              <a:t>年已中止，拉</a:t>
            </a:r>
            <a:r>
              <a:rPr lang="zh-CN" altLang="en-US" dirty="0"/>
              <a:t>比代替</a:t>
            </a:r>
            <a:r>
              <a:rPr lang="zh-CN" altLang="en-US" dirty="0" smtClean="0"/>
              <a:t>祭司</a:t>
            </a:r>
            <a:endParaRPr lang="en-US" altLang="zh-CN" sz="2000" dirty="0">
              <a:ea typeface="宋体"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ea typeface="宋体" charset="-122"/>
              </a:rPr>
              <a:t>引言</a:t>
            </a:r>
            <a:endParaRPr lang="en-US" altLang="zh-CN"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a:t>A</a:t>
            </a:r>
            <a:r>
              <a:rPr lang="zh-CN" altLang="en-US" dirty="0"/>
              <a:t>）历史文化</a:t>
            </a:r>
            <a:r>
              <a:rPr lang="zh-CN" altLang="en-US" dirty="0" smtClean="0"/>
              <a:t>背景</a:t>
            </a:r>
            <a:endParaRPr lang="en-US" altLang="zh-CN" dirty="0"/>
          </a:p>
          <a:p>
            <a:pPr lvl="1"/>
            <a:r>
              <a:rPr lang="zh-CN" altLang="en-US" dirty="0"/>
              <a:t>祭司制度</a:t>
            </a:r>
            <a:r>
              <a:rPr lang="zh-CN" altLang="en-US" dirty="0" smtClean="0"/>
              <a:t>中断</a:t>
            </a:r>
            <a:endParaRPr lang="en-US" altLang="zh-CN" sz="2000" dirty="0"/>
          </a:p>
          <a:p>
            <a:pPr lvl="2"/>
            <a:r>
              <a:rPr lang="en-US" altLang="zh-CN" dirty="0"/>
              <a:t>606BC</a:t>
            </a:r>
            <a:r>
              <a:rPr lang="zh-CN" altLang="en-US" dirty="0"/>
              <a:t>，耶路撒冷被攻破；</a:t>
            </a:r>
            <a:endParaRPr lang="en-US" altLang="zh-CN" dirty="0" smtClean="0"/>
          </a:p>
          <a:p>
            <a:pPr lvl="2"/>
            <a:r>
              <a:rPr lang="en-US" altLang="zh-CN" dirty="0" smtClean="0"/>
              <a:t>587BC</a:t>
            </a:r>
            <a:r>
              <a:rPr lang="zh-CN" altLang="en-US" dirty="0" smtClean="0"/>
              <a:t>，犹大亡国，王和百姓被掳到巴比伦；</a:t>
            </a:r>
            <a:endParaRPr lang="en-US" altLang="zh-CN" dirty="0" smtClean="0"/>
          </a:p>
          <a:p>
            <a:pPr lvl="2"/>
            <a:r>
              <a:rPr lang="en-US" altLang="zh-CN" dirty="0" smtClean="0"/>
              <a:t>539BC</a:t>
            </a:r>
            <a:r>
              <a:rPr lang="zh-CN" altLang="en-US" dirty="0" smtClean="0"/>
              <a:t>，巴比伦国</a:t>
            </a:r>
            <a:r>
              <a:rPr lang="zh-CN" altLang="en-US" dirty="0"/>
              <a:t>被波斯国击败</a:t>
            </a:r>
            <a:r>
              <a:rPr lang="zh-CN" altLang="en-US" dirty="0" smtClean="0"/>
              <a:t>；</a:t>
            </a:r>
            <a:endParaRPr lang="en-US" altLang="zh-CN" dirty="0" smtClean="0"/>
          </a:p>
          <a:p>
            <a:pPr lvl="2"/>
            <a:r>
              <a:rPr lang="en-US" altLang="zh-CN" dirty="0" smtClean="0"/>
              <a:t>536BC</a:t>
            </a:r>
            <a:r>
              <a:rPr lang="zh-CN" altLang="en-US" dirty="0"/>
              <a:t>，波斯王古列</a:t>
            </a:r>
            <a:r>
              <a:rPr lang="zh-CN" altLang="en-US" dirty="0" smtClean="0"/>
              <a:t>下诏</a:t>
            </a:r>
            <a:r>
              <a:rPr lang="zh-CN" altLang="en-US" dirty="0"/>
              <a:t>归回，祭司恢复。</a:t>
            </a:r>
            <a:endParaRPr lang="en-US" altLang="zh-CN" dirty="0"/>
          </a:p>
          <a:p>
            <a:pPr marL="457200" lvl="1" indent="457200">
              <a:lnSpc>
                <a:spcPct val="120000"/>
              </a:lnSpc>
              <a:buNone/>
            </a:pPr>
            <a:endParaRPr lang="en-US" altLang="zh-CN" sz="2000" dirty="0" smtClean="0">
              <a:ea typeface="宋体" charset="-122"/>
            </a:endParaRPr>
          </a:p>
          <a:p>
            <a:pPr lvl="1"/>
            <a:r>
              <a:rPr lang="zh-CN" altLang="en-US" dirty="0"/>
              <a:t>三</a:t>
            </a:r>
            <a:r>
              <a:rPr lang="zh-CN" altLang="en-US" dirty="0" smtClean="0"/>
              <a:t>次归回</a:t>
            </a:r>
            <a:endParaRPr lang="en-US" altLang="zh-CN" sz="2000" dirty="0"/>
          </a:p>
          <a:p>
            <a:pPr lvl="2"/>
            <a:r>
              <a:rPr lang="zh-CN" altLang="en-US" dirty="0" smtClean="0"/>
              <a:t>所罗巴伯，以斯拉，尼西米</a:t>
            </a:r>
            <a:endParaRPr lang="en-US" altLang="zh-CN" dirty="0"/>
          </a:p>
          <a:p>
            <a:pPr lvl="1"/>
            <a:endParaRPr lang="en-US" altLang="zh-CN" sz="2000" dirty="0">
              <a:ea typeface="宋体" charset="-122"/>
            </a:endParaRPr>
          </a:p>
        </p:txBody>
      </p:sp>
    </p:spTree>
    <p:extLst>
      <p:ext uri="{BB962C8B-B14F-4D97-AF65-F5344CB8AC3E}">
        <p14:creationId xmlns:p14="http://schemas.microsoft.com/office/powerpoint/2010/main" val="26077633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ea typeface="宋体" charset="-122"/>
              </a:rPr>
              <a:t>引言</a:t>
            </a:r>
            <a:endParaRPr lang="en-US" altLang="zh-CN"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smtClean="0"/>
              <a:t>B</a:t>
            </a:r>
            <a:r>
              <a:rPr lang="zh-CN" altLang="en-US" dirty="0" smtClean="0"/>
              <a:t>）上下文</a:t>
            </a:r>
            <a:endParaRPr lang="en-US" altLang="zh-CN" dirty="0"/>
          </a:p>
          <a:p>
            <a:pPr lvl="1"/>
            <a:r>
              <a:rPr lang="zh-CN" altLang="en-US" dirty="0" smtClean="0"/>
              <a:t>上文</a:t>
            </a:r>
            <a:r>
              <a:rPr lang="zh-CN" altLang="en-US" dirty="0"/>
              <a:t>，有一天晚上，神向撒迦利亚启示了一连串的异</a:t>
            </a:r>
            <a:r>
              <a:rPr lang="zh-CN" altLang="en-US" dirty="0" smtClean="0"/>
              <a:t>象：</a:t>
            </a:r>
            <a:endParaRPr lang="en-US" altLang="zh-CN" sz="2000" dirty="0" smtClean="0"/>
          </a:p>
          <a:p>
            <a:pPr lvl="2"/>
            <a:r>
              <a:rPr lang="zh-CN" altLang="en-US" dirty="0"/>
              <a:t>头两个异象</a:t>
            </a:r>
            <a:r>
              <a:rPr lang="zh-CN" altLang="en-US" dirty="0" smtClean="0"/>
              <a:t>：</a:t>
            </a:r>
            <a:r>
              <a:rPr lang="zh-CN" altLang="en-US" dirty="0"/>
              <a:t>圣殿的</a:t>
            </a:r>
            <a:r>
              <a:rPr lang="zh-CN" altLang="en-US" dirty="0" smtClean="0"/>
              <a:t>重建</a:t>
            </a:r>
            <a:endParaRPr lang="en-US" altLang="zh-CN" dirty="0" smtClean="0"/>
          </a:p>
          <a:p>
            <a:pPr lvl="2"/>
            <a:r>
              <a:rPr lang="zh-CN" altLang="en-US" dirty="0"/>
              <a:t>第三个</a:t>
            </a:r>
            <a:r>
              <a:rPr lang="zh-CN" altLang="en-US" dirty="0" smtClean="0"/>
              <a:t>异象：耶路撒冷城</a:t>
            </a:r>
            <a:r>
              <a:rPr lang="zh-CN" altLang="en-US" dirty="0"/>
              <a:t>的</a:t>
            </a:r>
            <a:r>
              <a:rPr lang="zh-CN" altLang="en-US" dirty="0" smtClean="0"/>
              <a:t>重建</a:t>
            </a:r>
            <a:endParaRPr lang="en-US" altLang="zh-CN" dirty="0" smtClean="0"/>
          </a:p>
          <a:p>
            <a:pPr lvl="1"/>
            <a:r>
              <a:rPr lang="zh-CN" altLang="en-US" dirty="0"/>
              <a:t>下文，关于以色列另一位</a:t>
            </a:r>
            <a:r>
              <a:rPr lang="zh-CN" altLang="en-US" dirty="0" smtClean="0"/>
              <a:t>领袖</a:t>
            </a:r>
            <a:endParaRPr lang="en-US" altLang="zh-CN" dirty="0" smtClean="0"/>
          </a:p>
          <a:p>
            <a:pPr lvl="2"/>
            <a:r>
              <a:rPr lang="zh-CN" altLang="en-US" dirty="0" smtClean="0"/>
              <a:t>带领</a:t>
            </a:r>
            <a:r>
              <a:rPr lang="zh-CN" altLang="en-US" dirty="0"/>
              <a:t>以色列百姓首次从被掳之地归回的领导人所罗巴</a:t>
            </a:r>
            <a:r>
              <a:rPr lang="zh-CN" altLang="en-US" dirty="0" smtClean="0"/>
              <a:t>伯</a:t>
            </a:r>
            <a:endParaRPr lang="en-US" altLang="zh-CN" dirty="0" smtClean="0"/>
          </a:p>
          <a:p>
            <a:pPr marL="457200" lvl="1" indent="457200">
              <a:lnSpc>
                <a:spcPct val="120000"/>
              </a:lnSpc>
              <a:buNone/>
            </a:pPr>
            <a:endParaRPr lang="en-US" altLang="zh-CN" sz="2000" dirty="0" smtClean="0">
              <a:ea typeface="宋体" charset="-122"/>
            </a:endParaRPr>
          </a:p>
          <a:p>
            <a:pPr lvl="1"/>
            <a:endParaRPr lang="en-US" altLang="zh-CN" sz="2000" dirty="0">
              <a:ea typeface="宋体" charset="-122"/>
            </a:endParaRPr>
          </a:p>
        </p:txBody>
      </p:sp>
    </p:spTree>
    <p:extLst>
      <p:ext uri="{BB962C8B-B14F-4D97-AF65-F5344CB8AC3E}">
        <p14:creationId xmlns:p14="http://schemas.microsoft.com/office/powerpoint/2010/main" val="2916621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ea typeface="宋体" charset="-122"/>
              </a:rPr>
              <a:t>大纲</a:t>
            </a:r>
            <a:endParaRPr lang="en-US" altLang="zh-CN" dirty="0">
              <a:ea typeface="宋体" charset="-122"/>
            </a:endParaRPr>
          </a:p>
        </p:txBody>
      </p:sp>
      <p:grpSp>
        <p:nvGrpSpPr>
          <p:cNvPr id="7171" name="Group 3"/>
          <p:cNvGrpSpPr>
            <a:grpSpLocks/>
          </p:cNvGrpSpPr>
          <p:nvPr/>
        </p:nvGrpSpPr>
        <p:grpSpPr bwMode="auto">
          <a:xfrm>
            <a:off x="1927225" y="3460750"/>
            <a:ext cx="5311775" cy="688975"/>
            <a:chOff x="720" y="1392"/>
            <a:chExt cx="4058" cy="480"/>
          </a:xfrm>
        </p:grpSpPr>
        <p:sp>
          <p:nvSpPr>
            <p:cNvPr id="7172"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3" name="Group 5"/>
            <p:cNvGrpSpPr>
              <a:grpSpLocks/>
            </p:cNvGrpSpPr>
            <p:nvPr/>
          </p:nvGrpSpPr>
          <p:grpSpPr bwMode="auto">
            <a:xfrm>
              <a:off x="730" y="1407"/>
              <a:ext cx="4043" cy="444"/>
              <a:chOff x="744" y="1407"/>
              <a:chExt cx="3988" cy="444"/>
            </a:xfrm>
          </p:grpSpPr>
          <p:sp>
            <p:nvSpPr>
              <p:cNvPr id="7174"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5"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76" name="Group 8"/>
          <p:cNvGrpSpPr>
            <a:grpSpLocks/>
          </p:cNvGrpSpPr>
          <p:nvPr/>
        </p:nvGrpSpPr>
        <p:grpSpPr bwMode="auto">
          <a:xfrm>
            <a:off x="1927225" y="4325938"/>
            <a:ext cx="5311775" cy="688975"/>
            <a:chOff x="720" y="1392"/>
            <a:chExt cx="4058" cy="480"/>
          </a:xfrm>
        </p:grpSpPr>
        <p:sp>
          <p:nvSpPr>
            <p:cNvPr id="7177"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78" name="Group 10"/>
            <p:cNvGrpSpPr>
              <a:grpSpLocks/>
            </p:cNvGrpSpPr>
            <p:nvPr/>
          </p:nvGrpSpPr>
          <p:grpSpPr bwMode="auto">
            <a:xfrm>
              <a:off x="730" y="1407"/>
              <a:ext cx="4043" cy="444"/>
              <a:chOff x="744" y="1407"/>
              <a:chExt cx="3988" cy="444"/>
            </a:xfrm>
          </p:grpSpPr>
          <p:sp>
            <p:nvSpPr>
              <p:cNvPr id="7179"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1" name="Group 13"/>
          <p:cNvGrpSpPr>
            <a:grpSpLocks/>
          </p:cNvGrpSpPr>
          <p:nvPr/>
        </p:nvGrpSpPr>
        <p:grpSpPr bwMode="auto">
          <a:xfrm>
            <a:off x="1927225" y="5183188"/>
            <a:ext cx="5311775" cy="688975"/>
            <a:chOff x="720" y="1392"/>
            <a:chExt cx="4058" cy="480"/>
          </a:xfrm>
        </p:grpSpPr>
        <p:sp>
          <p:nvSpPr>
            <p:cNvPr id="7182"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3" name="Group 15"/>
            <p:cNvGrpSpPr>
              <a:grpSpLocks/>
            </p:cNvGrpSpPr>
            <p:nvPr/>
          </p:nvGrpSpPr>
          <p:grpSpPr bwMode="auto">
            <a:xfrm>
              <a:off x="730" y="1407"/>
              <a:ext cx="4043" cy="444"/>
              <a:chOff x="744" y="1407"/>
              <a:chExt cx="3988" cy="444"/>
            </a:xfrm>
          </p:grpSpPr>
          <p:sp>
            <p:nvSpPr>
              <p:cNvPr id="7184"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5"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186" name="Group 18"/>
          <p:cNvGrpSpPr>
            <a:grpSpLocks/>
          </p:cNvGrpSpPr>
          <p:nvPr/>
        </p:nvGrpSpPr>
        <p:grpSpPr bwMode="auto">
          <a:xfrm>
            <a:off x="1927225" y="2597150"/>
            <a:ext cx="5311775" cy="688975"/>
            <a:chOff x="720" y="1392"/>
            <a:chExt cx="4058" cy="480"/>
          </a:xfrm>
        </p:grpSpPr>
        <p:sp>
          <p:nvSpPr>
            <p:cNvPr id="7187"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88" name="Group 20"/>
            <p:cNvGrpSpPr>
              <a:grpSpLocks/>
            </p:cNvGrpSpPr>
            <p:nvPr/>
          </p:nvGrpSpPr>
          <p:grpSpPr bwMode="auto">
            <a:xfrm>
              <a:off x="730" y="1407"/>
              <a:ext cx="4043" cy="444"/>
              <a:chOff x="744" y="1407"/>
              <a:chExt cx="3988" cy="444"/>
            </a:xfrm>
          </p:grpSpPr>
          <p:sp>
            <p:nvSpPr>
              <p:cNvPr id="7189"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91" name="Text Box 23"/>
          <p:cNvSpPr txBox="1">
            <a:spLocks noChangeArrowheads="1"/>
          </p:cNvSpPr>
          <p:nvPr/>
        </p:nvSpPr>
        <p:spPr bwMode="white">
          <a:xfrm>
            <a:off x="2393950" y="27114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lgn="ctr">
              <a:spcBef>
                <a:spcPct val="50000"/>
              </a:spcBef>
              <a:buClr>
                <a:schemeClr val="tx1"/>
              </a:buClr>
            </a:pPr>
            <a:r>
              <a:rPr lang="zh-CN" altLang="en-US" sz="2400" b="1" dirty="0" smtClean="0">
                <a:solidFill>
                  <a:srgbClr val="FFFFFF"/>
                </a:solidFill>
                <a:ea typeface="宋体" charset="-122"/>
                <a:cs typeface="Arial" charset="0"/>
              </a:rPr>
              <a:t>引言</a:t>
            </a:r>
            <a:r>
              <a:rPr lang="en-US" altLang="zh-CN" sz="2400" b="1" dirty="0" smtClean="0">
                <a:solidFill>
                  <a:srgbClr val="FFFFFF"/>
                </a:solidFill>
                <a:ea typeface="宋体" charset="-122"/>
                <a:cs typeface="Arial" charset="0"/>
              </a:rPr>
              <a:t>    </a:t>
            </a:r>
            <a:endParaRPr lang="en-US" altLang="zh-CN" sz="2400" b="1" dirty="0">
              <a:solidFill>
                <a:srgbClr val="FFFFFF"/>
              </a:solidFill>
              <a:ea typeface="宋体" charset="-122"/>
              <a:cs typeface="Arial" charset="0"/>
            </a:endParaRPr>
          </a:p>
        </p:txBody>
      </p:sp>
      <p:sp>
        <p:nvSpPr>
          <p:cNvPr id="7192" name="Text Box 24"/>
          <p:cNvSpPr txBox="1">
            <a:spLocks noChangeArrowheads="1"/>
          </p:cNvSpPr>
          <p:nvPr/>
        </p:nvSpPr>
        <p:spPr bwMode="white">
          <a:xfrm>
            <a:off x="2405063" y="3568700"/>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1.</a:t>
            </a:r>
            <a:r>
              <a:rPr lang="zh-CN" altLang="en-US" sz="2400" b="1" dirty="0">
                <a:solidFill>
                  <a:srgbClr val="FFFFFF"/>
                </a:solidFill>
                <a:ea typeface="宋体" charset="-122"/>
                <a:cs typeface="Arial" charset="0"/>
              </a:rPr>
              <a:t>对罪人的不同态度（</a:t>
            </a:r>
            <a:r>
              <a:rPr lang="en-US" altLang="zh-CN" sz="2400" b="1" dirty="0">
                <a:solidFill>
                  <a:srgbClr val="FFFFFF"/>
                </a:solidFill>
                <a:ea typeface="宋体" charset="-122"/>
                <a:cs typeface="Arial" charset="0"/>
              </a:rPr>
              <a:t>v1-5</a:t>
            </a:r>
            <a:r>
              <a:rPr lang="zh-CN" altLang="en-US" sz="2400" b="1" dirty="0">
                <a:solidFill>
                  <a:srgbClr val="FFFFFF"/>
                </a:solidFill>
                <a:ea typeface="宋体" charset="-122"/>
                <a:cs typeface="Arial" charset="0"/>
              </a:rPr>
              <a:t>）</a:t>
            </a:r>
            <a:endParaRPr lang="en-US" altLang="zh-CN" sz="2400" b="1" dirty="0">
              <a:solidFill>
                <a:srgbClr val="FFFFFF"/>
              </a:solidFill>
              <a:ea typeface="宋体" charset="-122"/>
              <a:cs typeface="Arial" charset="0"/>
            </a:endParaRPr>
          </a:p>
        </p:txBody>
      </p:sp>
      <p:sp>
        <p:nvSpPr>
          <p:cNvPr id="7193" name="Text Box 25"/>
          <p:cNvSpPr txBox="1">
            <a:spLocks noChangeArrowheads="1"/>
          </p:cNvSpPr>
          <p:nvPr/>
        </p:nvSpPr>
        <p:spPr bwMode="white">
          <a:xfrm>
            <a:off x="2405062" y="4427538"/>
            <a:ext cx="46872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wrap="square">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2.</a:t>
            </a:r>
            <a:r>
              <a:rPr lang="zh-CN" altLang="en-US" sz="2400" b="1" dirty="0">
                <a:solidFill>
                  <a:srgbClr val="FFFFFF"/>
                </a:solidFill>
                <a:ea typeface="宋体" charset="-122"/>
                <a:cs typeface="Arial" charset="0"/>
              </a:rPr>
              <a:t>劝勉和应许（</a:t>
            </a:r>
            <a:r>
              <a:rPr lang="en-US" altLang="zh-CN" sz="2400" b="1" dirty="0">
                <a:solidFill>
                  <a:srgbClr val="FFFFFF"/>
                </a:solidFill>
                <a:ea typeface="宋体" charset="-122"/>
                <a:cs typeface="Arial" charset="0"/>
              </a:rPr>
              <a:t>v6-10</a:t>
            </a:r>
            <a:r>
              <a:rPr lang="zh-CN" altLang="en-US" sz="2400" b="1" dirty="0">
                <a:solidFill>
                  <a:srgbClr val="FFFFFF"/>
                </a:solidFill>
                <a:ea typeface="宋体" charset="-122"/>
                <a:cs typeface="Arial" charset="0"/>
              </a:rPr>
              <a:t>）</a:t>
            </a:r>
            <a:endParaRPr lang="en-US" altLang="zh-CN" sz="2400" b="1" dirty="0">
              <a:solidFill>
                <a:srgbClr val="FFFFFF"/>
              </a:solidFill>
              <a:ea typeface="宋体" charset="-122"/>
              <a:cs typeface="Arial" charset="0"/>
            </a:endParaRPr>
          </a:p>
        </p:txBody>
      </p:sp>
      <p:sp>
        <p:nvSpPr>
          <p:cNvPr id="7194" name="Text Box 26"/>
          <p:cNvSpPr txBox="1">
            <a:spLocks noChangeArrowheads="1"/>
          </p:cNvSpPr>
          <p:nvPr/>
        </p:nvSpPr>
        <p:spPr bwMode="white">
          <a:xfrm>
            <a:off x="2405063" y="5275263"/>
            <a:ext cx="4495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defRPr>
            </a:lvl1pPr>
            <a:lvl2pPr marL="914400" indent="-457200">
              <a:defRPr>
                <a:solidFill>
                  <a:schemeClr val="tx1"/>
                </a:solidFill>
                <a:latin typeface="Arial" charset="0"/>
              </a:defRPr>
            </a:lvl2pPr>
            <a:lvl3pPr marL="1371600" indent="-457200">
              <a:defRPr>
                <a:solidFill>
                  <a:schemeClr val="tx1"/>
                </a:solidFill>
                <a:latin typeface="Arial" charset="0"/>
              </a:defRPr>
            </a:lvl3pPr>
            <a:lvl4pPr marL="1828800" indent="-457200">
              <a:defRPr>
                <a:solidFill>
                  <a:schemeClr val="tx1"/>
                </a:solidFill>
                <a:latin typeface="Arial" charset="0"/>
              </a:defRPr>
            </a:lvl4pPr>
            <a:lvl5pPr marL="2286000" indent="-457200">
              <a:defRPr>
                <a:solidFill>
                  <a:schemeClr val="tx1"/>
                </a:solidFill>
                <a:latin typeface="Arial" charset="0"/>
              </a:defRPr>
            </a:lvl5pPr>
            <a:lvl6pPr marL="2743200" indent="-457200" fontAlgn="base">
              <a:spcBef>
                <a:spcPct val="0"/>
              </a:spcBef>
              <a:spcAft>
                <a:spcPct val="0"/>
              </a:spcAft>
              <a:defRPr>
                <a:solidFill>
                  <a:schemeClr val="tx1"/>
                </a:solidFill>
                <a:latin typeface="Arial" charset="0"/>
              </a:defRPr>
            </a:lvl6pPr>
            <a:lvl7pPr marL="3200400" indent="-457200" fontAlgn="base">
              <a:spcBef>
                <a:spcPct val="0"/>
              </a:spcBef>
              <a:spcAft>
                <a:spcPct val="0"/>
              </a:spcAft>
              <a:defRPr>
                <a:solidFill>
                  <a:schemeClr val="tx1"/>
                </a:solidFill>
                <a:latin typeface="Arial" charset="0"/>
              </a:defRPr>
            </a:lvl7pPr>
            <a:lvl8pPr marL="3657600" indent="-457200" fontAlgn="base">
              <a:spcBef>
                <a:spcPct val="0"/>
              </a:spcBef>
              <a:spcAft>
                <a:spcPct val="0"/>
              </a:spcAft>
              <a:defRPr>
                <a:solidFill>
                  <a:schemeClr val="tx1"/>
                </a:solidFill>
                <a:latin typeface="Arial" charset="0"/>
              </a:defRPr>
            </a:lvl8pPr>
            <a:lvl9pPr marL="4114800" indent="-457200" fontAlgn="base">
              <a:spcBef>
                <a:spcPct val="0"/>
              </a:spcBef>
              <a:spcAft>
                <a:spcPct val="0"/>
              </a:spcAft>
              <a:defRPr>
                <a:solidFill>
                  <a:schemeClr val="tx1"/>
                </a:solidFill>
                <a:latin typeface="Arial" charset="0"/>
              </a:defRPr>
            </a:lvl9pPr>
          </a:lstStyle>
          <a:p>
            <a:pPr>
              <a:spcBef>
                <a:spcPct val="50000"/>
              </a:spcBef>
              <a:buClr>
                <a:schemeClr val="tx1"/>
              </a:buClr>
            </a:pPr>
            <a:r>
              <a:rPr lang="en-US" altLang="zh-CN" sz="2400" b="1" dirty="0" smtClean="0">
                <a:solidFill>
                  <a:srgbClr val="FFFFFF"/>
                </a:solidFill>
                <a:ea typeface="宋体" charset="-122"/>
                <a:cs typeface="Arial" charset="0"/>
              </a:rPr>
              <a:t>3.</a:t>
            </a:r>
            <a:r>
              <a:rPr lang="zh-CN" altLang="en-US" sz="2400" b="1" dirty="0">
                <a:solidFill>
                  <a:srgbClr val="FFFFFF"/>
                </a:solidFill>
                <a:ea typeface="宋体" charset="-122"/>
                <a:cs typeface="Arial" charset="0"/>
              </a:rPr>
              <a:t>君尊的</a:t>
            </a:r>
            <a:r>
              <a:rPr lang="zh-CN" altLang="en-US" sz="2400" b="1" dirty="0" smtClean="0">
                <a:solidFill>
                  <a:srgbClr val="FFFFFF"/>
                </a:solidFill>
                <a:ea typeface="宋体" charset="-122"/>
                <a:cs typeface="Arial" charset="0"/>
              </a:rPr>
              <a:t>祭司</a:t>
            </a:r>
            <a:endParaRPr lang="en-US" altLang="zh-CN" sz="2400" b="1" dirty="0">
              <a:solidFill>
                <a:srgbClr val="FFFFFF"/>
              </a:solidFill>
              <a:ea typeface="宋体" charset="-122"/>
              <a:cs typeface="Arial" charset="0"/>
            </a:endParaRPr>
          </a:p>
        </p:txBody>
      </p:sp>
      <p:pic>
        <p:nvPicPr>
          <p:cNvPr id="7195" name="Picture 27"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27200" y="514667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43005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7" name="Picture 29"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43075" y="344963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7198" name="Picture 30" descr="1"/>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42606" t="64474" r="19473"/>
          <a:stretch>
            <a:fillRect/>
          </a:stretch>
        </p:blipFill>
        <p:spPr bwMode="auto">
          <a:xfrm>
            <a:off x="1731963" y="2592388"/>
            <a:ext cx="792162" cy="94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518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86"/>
                                        </p:tgtEl>
                                        <p:attrNameLst>
                                          <p:attrName>style.visibility</p:attrName>
                                        </p:attrNameLst>
                                      </p:cBhvr>
                                      <p:to>
                                        <p:strVal val="visible"/>
                                      </p:to>
                                    </p:set>
                                    <p:animEffect transition="in" filter="fade">
                                      <p:cBhvr>
                                        <p:cTn id="7" dur="1000"/>
                                        <p:tgtEl>
                                          <p:spTgt spid="7186"/>
                                        </p:tgtEl>
                                      </p:cBhvr>
                                    </p:animEffect>
                                    <p:anim calcmode="lin" valueType="num">
                                      <p:cBhvr>
                                        <p:cTn id="8" dur="1000" fill="hold"/>
                                        <p:tgtEl>
                                          <p:spTgt spid="7186"/>
                                        </p:tgtEl>
                                        <p:attrNameLst>
                                          <p:attrName>ppt_x</p:attrName>
                                        </p:attrNameLst>
                                      </p:cBhvr>
                                      <p:tavLst>
                                        <p:tav tm="0">
                                          <p:val>
                                            <p:strVal val="#ppt_x"/>
                                          </p:val>
                                        </p:tav>
                                        <p:tav tm="100000">
                                          <p:val>
                                            <p:strVal val="#ppt_x"/>
                                          </p:val>
                                        </p:tav>
                                      </p:tavLst>
                                    </p:anim>
                                    <p:anim calcmode="lin" valueType="num">
                                      <p:cBhvr>
                                        <p:cTn id="9" dur="1000" fill="hold"/>
                                        <p:tgtEl>
                                          <p:spTgt spid="718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71"/>
                                        </p:tgtEl>
                                        <p:attrNameLst>
                                          <p:attrName>style.visibility</p:attrName>
                                        </p:attrNameLst>
                                      </p:cBhvr>
                                      <p:to>
                                        <p:strVal val="visible"/>
                                      </p:to>
                                    </p:set>
                                    <p:animEffect transition="in" filter="fade">
                                      <p:cBhvr>
                                        <p:cTn id="12" dur="1000"/>
                                        <p:tgtEl>
                                          <p:spTgt spid="7171"/>
                                        </p:tgtEl>
                                      </p:cBhvr>
                                    </p:animEffect>
                                    <p:anim calcmode="lin" valueType="num">
                                      <p:cBhvr>
                                        <p:cTn id="13" dur="1000" fill="hold"/>
                                        <p:tgtEl>
                                          <p:spTgt spid="7171"/>
                                        </p:tgtEl>
                                        <p:attrNameLst>
                                          <p:attrName>ppt_x</p:attrName>
                                        </p:attrNameLst>
                                      </p:cBhvr>
                                      <p:tavLst>
                                        <p:tav tm="0">
                                          <p:val>
                                            <p:strVal val="#ppt_x"/>
                                          </p:val>
                                        </p:tav>
                                        <p:tav tm="100000">
                                          <p:val>
                                            <p:strVal val="#ppt_x"/>
                                          </p:val>
                                        </p:tav>
                                      </p:tavLst>
                                    </p:anim>
                                    <p:anim calcmode="lin" valueType="num">
                                      <p:cBhvr>
                                        <p:cTn id="14" dur="1000" fill="hold"/>
                                        <p:tgtEl>
                                          <p:spTgt spid="717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176"/>
                                        </p:tgtEl>
                                        <p:attrNameLst>
                                          <p:attrName>style.visibility</p:attrName>
                                        </p:attrNameLst>
                                      </p:cBhvr>
                                      <p:to>
                                        <p:strVal val="visible"/>
                                      </p:to>
                                    </p:set>
                                    <p:animEffect transition="in" filter="fade">
                                      <p:cBhvr>
                                        <p:cTn id="17" dur="1000"/>
                                        <p:tgtEl>
                                          <p:spTgt spid="7176"/>
                                        </p:tgtEl>
                                      </p:cBhvr>
                                    </p:animEffect>
                                    <p:anim calcmode="lin" valueType="num">
                                      <p:cBhvr>
                                        <p:cTn id="18" dur="1000" fill="hold"/>
                                        <p:tgtEl>
                                          <p:spTgt spid="7176"/>
                                        </p:tgtEl>
                                        <p:attrNameLst>
                                          <p:attrName>ppt_x</p:attrName>
                                        </p:attrNameLst>
                                      </p:cBhvr>
                                      <p:tavLst>
                                        <p:tav tm="0">
                                          <p:val>
                                            <p:strVal val="#ppt_x"/>
                                          </p:val>
                                        </p:tav>
                                        <p:tav tm="100000">
                                          <p:val>
                                            <p:strVal val="#ppt_x"/>
                                          </p:val>
                                        </p:tav>
                                      </p:tavLst>
                                    </p:anim>
                                    <p:anim calcmode="lin" valueType="num">
                                      <p:cBhvr>
                                        <p:cTn id="19" dur="1000" fill="hold"/>
                                        <p:tgtEl>
                                          <p:spTgt spid="717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181"/>
                                        </p:tgtEl>
                                        <p:attrNameLst>
                                          <p:attrName>style.visibility</p:attrName>
                                        </p:attrNameLst>
                                      </p:cBhvr>
                                      <p:to>
                                        <p:strVal val="visible"/>
                                      </p:to>
                                    </p:set>
                                    <p:animEffect transition="in" filter="fade">
                                      <p:cBhvr>
                                        <p:cTn id="22" dur="1000"/>
                                        <p:tgtEl>
                                          <p:spTgt spid="7181"/>
                                        </p:tgtEl>
                                      </p:cBhvr>
                                    </p:animEffect>
                                    <p:anim calcmode="lin" valueType="num">
                                      <p:cBhvr>
                                        <p:cTn id="23" dur="1000" fill="hold"/>
                                        <p:tgtEl>
                                          <p:spTgt spid="7181"/>
                                        </p:tgtEl>
                                        <p:attrNameLst>
                                          <p:attrName>ppt_x</p:attrName>
                                        </p:attrNameLst>
                                      </p:cBhvr>
                                      <p:tavLst>
                                        <p:tav tm="0">
                                          <p:val>
                                            <p:strVal val="#ppt_x"/>
                                          </p:val>
                                        </p:tav>
                                        <p:tav tm="100000">
                                          <p:val>
                                            <p:strVal val="#ppt_x"/>
                                          </p:val>
                                        </p:tav>
                                      </p:tavLst>
                                    </p:anim>
                                    <p:anim calcmode="lin" valueType="num">
                                      <p:cBhvr>
                                        <p:cTn id="24" dur="1000" fill="hold"/>
                                        <p:tgtEl>
                                          <p:spTgt spid="718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7" presetClass="emph" presetSubtype="0" fill="remove" grpId="0" nodeType="clickEffect">
                                  <p:stCondLst>
                                    <p:cond delay="0"/>
                                  </p:stCondLst>
                                  <p:childTnLst>
                                    <p:animClr clrSpc="rgb" dir="cw">
                                      <p:cBhvr override="childStyle">
                                        <p:cTn id="28" dur="250" autoRev="1" fill="remove"/>
                                        <p:tgtEl>
                                          <p:spTgt spid="7192"/>
                                        </p:tgtEl>
                                        <p:attrNameLst>
                                          <p:attrName>style.color</p:attrName>
                                        </p:attrNameLst>
                                      </p:cBhvr>
                                      <p:to>
                                        <a:schemeClr val="bg1"/>
                                      </p:to>
                                    </p:animClr>
                                    <p:animClr clrSpc="rgb" dir="cw">
                                      <p:cBhvr>
                                        <p:cTn id="29" dur="250" autoRev="1" fill="remove"/>
                                        <p:tgtEl>
                                          <p:spTgt spid="7192"/>
                                        </p:tgtEl>
                                        <p:attrNameLst>
                                          <p:attrName>fillcolor</p:attrName>
                                        </p:attrNameLst>
                                      </p:cBhvr>
                                      <p:to>
                                        <a:schemeClr val="bg1"/>
                                      </p:to>
                                    </p:animClr>
                                    <p:set>
                                      <p:cBhvr>
                                        <p:cTn id="30" dur="250" autoRev="1" fill="remove"/>
                                        <p:tgtEl>
                                          <p:spTgt spid="7192"/>
                                        </p:tgtEl>
                                        <p:attrNameLst>
                                          <p:attrName>fill.type</p:attrName>
                                        </p:attrNameLst>
                                      </p:cBhvr>
                                      <p:to>
                                        <p:strVal val="solid"/>
                                      </p:to>
                                    </p:set>
                                    <p:set>
                                      <p:cBhvr>
                                        <p:cTn id="31" dur="250" autoRev="1" fill="remove"/>
                                        <p:tgtEl>
                                          <p:spTgt spid="719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smtClean="0">
                <a:ea typeface="宋体" charset="-122"/>
              </a:rPr>
              <a:t>1.</a:t>
            </a:r>
            <a:r>
              <a:rPr lang="zh-CN" altLang="en-US" sz="4000" dirty="0"/>
              <a:t>对罪人的不同态度（</a:t>
            </a:r>
            <a:r>
              <a:rPr lang="en-US" altLang="zh-CN" sz="4000" dirty="0"/>
              <a:t>v1-5</a:t>
            </a:r>
            <a:r>
              <a:rPr lang="zh-CN" altLang="en-US" sz="4000" dirty="0"/>
              <a:t>）</a:t>
            </a:r>
            <a:endParaRPr lang="en-US" altLang="zh-CN" sz="40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a:t>1.1</a:t>
            </a:r>
            <a:r>
              <a:rPr lang="en-US" altLang="zh-CN" dirty="0" smtClean="0"/>
              <a:t>.</a:t>
            </a:r>
            <a:r>
              <a:rPr lang="zh-CN" altLang="en-US" dirty="0"/>
              <a:t>撒旦的态度是指责和控告（</a:t>
            </a:r>
            <a:r>
              <a:rPr lang="en-US" altLang="zh-CN" dirty="0" smtClean="0"/>
              <a:t>v1</a:t>
            </a:r>
            <a:r>
              <a:rPr lang="zh-CN" altLang="en-US" dirty="0" smtClean="0"/>
              <a:t>）</a:t>
            </a:r>
            <a:endParaRPr lang="en-US" altLang="zh-CN" dirty="0"/>
          </a:p>
          <a:p>
            <a:pPr lvl="1"/>
            <a:r>
              <a:rPr lang="zh-CN" altLang="en-US" dirty="0" smtClean="0"/>
              <a:t>三个角色</a:t>
            </a:r>
            <a:endParaRPr lang="en-US" altLang="zh-CN" sz="2000" dirty="0" smtClean="0"/>
          </a:p>
          <a:p>
            <a:pPr lvl="2"/>
            <a:r>
              <a:rPr lang="zh-CN" altLang="en-US" dirty="0" smtClean="0"/>
              <a:t>天使</a:t>
            </a:r>
            <a:r>
              <a:rPr lang="zh-CN" altLang="en-US" dirty="0"/>
              <a:t>或他，代表神作审判者（</a:t>
            </a:r>
            <a:r>
              <a:rPr lang="en-US" altLang="zh-CN" dirty="0" smtClean="0"/>
              <a:t>v1a</a:t>
            </a:r>
            <a:r>
              <a:rPr lang="zh-CN" altLang="en-US" dirty="0" smtClean="0"/>
              <a:t>）</a:t>
            </a:r>
            <a:endParaRPr lang="en-US" altLang="zh-CN" dirty="0" smtClean="0"/>
          </a:p>
          <a:p>
            <a:pPr lvl="2"/>
            <a:r>
              <a:rPr lang="zh-CN" altLang="en-US" dirty="0"/>
              <a:t>约书</a:t>
            </a:r>
            <a:r>
              <a:rPr lang="zh-CN" altLang="en-US" dirty="0" smtClean="0"/>
              <a:t>亚，</a:t>
            </a:r>
            <a:r>
              <a:rPr lang="zh-CN" altLang="en-US" dirty="0"/>
              <a:t>被掳归回初期的大祭司</a:t>
            </a:r>
            <a:r>
              <a:rPr lang="zh-CN" altLang="en-US" dirty="0" smtClean="0"/>
              <a:t>（</a:t>
            </a:r>
            <a:r>
              <a:rPr lang="en-US" altLang="zh-CN" dirty="0" smtClean="0"/>
              <a:t>v1b</a:t>
            </a:r>
            <a:r>
              <a:rPr lang="zh-CN" altLang="en-US" dirty="0" smtClean="0"/>
              <a:t>）</a:t>
            </a:r>
            <a:endParaRPr lang="en-US" altLang="zh-CN" dirty="0" smtClean="0"/>
          </a:p>
          <a:p>
            <a:pPr lvl="2"/>
            <a:r>
              <a:rPr lang="zh-CN" altLang="en-US" dirty="0"/>
              <a:t>撒</a:t>
            </a:r>
            <a:r>
              <a:rPr lang="zh-CN" altLang="en-US" dirty="0" smtClean="0"/>
              <a:t>但，与控告</a:t>
            </a:r>
            <a:r>
              <a:rPr lang="zh-CN" altLang="en-US" dirty="0"/>
              <a:t>约伯的情形相似（</a:t>
            </a:r>
            <a:r>
              <a:rPr lang="en-US" altLang="zh-CN" dirty="0" smtClean="0"/>
              <a:t>v1c</a:t>
            </a:r>
            <a:r>
              <a:rPr lang="zh-CN" altLang="en-US" dirty="0" smtClean="0"/>
              <a:t>） </a:t>
            </a:r>
            <a:endParaRPr lang="en-US" altLang="zh-CN" dirty="0"/>
          </a:p>
          <a:p>
            <a:pPr lvl="1"/>
            <a:r>
              <a:rPr lang="zh-CN" altLang="en-US" dirty="0" smtClean="0"/>
              <a:t>作对</a:t>
            </a:r>
            <a:endParaRPr lang="en-US" altLang="zh-CN" sz="2000" dirty="0"/>
          </a:p>
          <a:p>
            <a:pPr lvl="2"/>
            <a:r>
              <a:rPr lang="zh-CN" altLang="en-US" dirty="0" smtClean="0"/>
              <a:t>“</a:t>
            </a:r>
            <a:r>
              <a:rPr lang="en-US" altLang="zh-CN" dirty="0" smtClean="0"/>
              <a:t>accuse </a:t>
            </a:r>
            <a:r>
              <a:rPr lang="zh-CN" altLang="en-US" dirty="0" smtClean="0"/>
              <a:t>控告</a:t>
            </a:r>
            <a:r>
              <a:rPr lang="zh-CN" altLang="en-US" dirty="0"/>
              <a:t>”，法庭</a:t>
            </a:r>
            <a:r>
              <a:rPr lang="zh-CN" altLang="en-US" dirty="0" smtClean="0"/>
              <a:t>用语。</a:t>
            </a:r>
            <a:r>
              <a:rPr lang="zh-CN" altLang="en-US" dirty="0"/>
              <a:t>撒旦仿佛站在原告的位置，以人的罪行作为证据对人发起指控，企图让神定人的罪。</a:t>
            </a:r>
            <a:endParaRPr lang="en-US" altLang="zh-CN" dirty="0" smtClean="0"/>
          </a:p>
          <a:p>
            <a:pPr lvl="1"/>
            <a:endParaRPr lang="en-US" altLang="zh-CN" sz="2000" dirty="0" smtClean="0">
              <a:ea typeface="宋体" charset="-122"/>
            </a:endParaRPr>
          </a:p>
          <a:p>
            <a:pPr lvl="1"/>
            <a:endParaRPr lang="en-US" altLang="zh-CN" sz="2000" dirty="0">
              <a:ea typeface="宋体" charset="-122"/>
            </a:endParaRPr>
          </a:p>
        </p:txBody>
      </p:sp>
    </p:spTree>
    <p:extLst>
      <p:ext uri="{BB962C8B-B14F-4D97-AF65-F5344CB8AC3E}">
        <p14:creationId xmlns:p14="http://schemas.microsoft.com/office/powerpoint/2010/main" val="602482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smtClean="0">
                <a:ea typeface="宋体" charset="-122"/>
              </a:rPr>
              <a:t>1.</a:t>
            </a:r>
            <a:r>
              <a:rPr lang="zh-CN" altLang="en-US" sz="4000" dirty="0"/>
              <a:t>对罪人的不同态度（</a:t>
            </a:r>
            <a:r>
              <a:rPr lang="en-US" altLang="zh-CN" sz="4000" dirty="0"/>
              <a:t>v1-5</a:t>
            </a:r>
            <a:r>
              <a:rPr lang="zh-CN" altLang="en-US" sz="4000" dirty="0"/>
              <a:t>）</a:t>
            </a:r>
            <a:endParaRPr lang="en-US" altLang="zh-CN" sz="4000" dirty="0">
              <a:ea typeface="宋体" charset="-122"/>
            </a:endParaRPr>
          </a:p>
        </p:txBody>
      </p:sp>
      <p:sp>
        <p:nvSpPr>
          <p:cNvPr id="8195" name="Rectangle 3"/>
          <p:cNvSpPr>
            <a:spLocks noGrp="1" noChangeArrowheads="1"/>
          </p:cNvSpPr>
          <p:nvPr>
            <p:ph type="body" sz="half" idx="1"/>
          </p:nvPr>
        </p:nvSpPr>
        <p:spPr>
          <a:xfrm>
            <a:off x="685800" y="1817688"/>
            <a:ext cx="7467600" cy="4419624"/>
          </a:xfrm>
        </p:spPr>
        <p:txBody>
          <a:bodyPr/>
          <a:lstStyle/>
          <a:p>
            <a:r>
              <a:rPr lang="en-US" altLang="zh-CN" dirty="0" smtClean="0"/>
              <a:t>1.2.</a:t>
            </a:r>
            <a:r>
              <a:rPr lang="zh-CN" altLang="en-US" dirty="0"/>
              <a:t>神的态度是不定罪和保护（</a:t>
            </a:r>
            <a:r>
              <a:rPr lang="en-US" altLang="zh-CN" dirty="0" smtClean="0"/>
              <a:t>v2</a:t>
            </a:r>
            <a:r>
              <a:rPr lang="zh-CN" altLang="en-US" dirty="0" smtClean="0"/>
              <a:t>）</a:t>
            </a:r>
            <a:endParaRPr lang="en-US" altLang="zh-CN" dirty="0"/>
          </a:p>
          <a:p>
            <a:pPr lvl="1"/>
            <a:r>
              <a:rPr lang="en-US" altLang="zh-CN" dirty="0" smtClean="0"/>
              <a:t>V2a</a:t>
            </a:r>
            <a:r>
              <a:rPr lang="zh-CN" altLang="en-US" dirty="0"/>
              <a:t>）责备撒</a:t>
            </a:r>
            <a:r>
              <a:rPr lang="zh-CN" altLang="en-US" dirty="0" smtClean="0"/>
              <a:t>但</a:t>
            </a:r>
            <a:endParaRPr lang="en-US" altLang="zh-CN" dirty="0"/>
          </a:p>
          <a:p>
            <a:pPr lvl="2"/>
            <a:r>
              <a:rPr lang="zh-CN" altLang="en-US" dirty="0"/>
              <a:t>没为</a:t>
            </a:r>
            <a:r>
              <a:rPr lang="zh-CN" altLang="en-US" dirty="0" smtClean="0"/>
              <a:t>犯罪天使</a:t>
            </a:r>
            <a:r>
              <a:rPr lang="zh-CN" altLang="en-US" dirty="0"/>
              <a:t>预备救</a:t>
            </a:r>
            <a:r>
              <a:rPr lang="zh-CN" altLang="en-US" dirty="0" smtClean="0"/>
              <a:t>恩</a:t>
            </a:r>
            <a:endParaRPr lang="en-US" altLang="zh-CN" dirty="0" smtClean="0"/>
          </a:p>
          <a:p>
            <a:pPr lvl="2"/>
            <a:r>
              <a:rPr lang="zh-CN" altLang="en-US" dirty="0" smtClean="0"/>
              <a:t>责备</a:t>
            </a:r>
            <a:r>
              <a:rPr lang="zh-CN" altLang="en-US" dirty="0"/>
              <a:t>他的</a:t>
            </a:r>
            <a:r>
              <a:rPr lang="zh-CN" altLang="en-US" dirty="0" smtClean="0"/>
              <a:t>儿女，</a:t>
            </a:r>
            <a:r>
              <a:rPr lang="zh-CN" altLang="en-US" dirty="0"/>
              <a:t>为使他们</a:t>
            </a:r>
            <a:r>
              <a:rPr lang="zh-CN" altLang="en-US" dirty="0" smtClean="0"/>
              <a:t>悔改，预备了救恩 </a:t>
            </a:r>
            <a:endParaRPr lang="en-US" altLang="zh-CN" dirty="0"/>
          </a:p>
          <a:p>
            <a:pPr lvl="1"/>
            <a:r>
              <a:rPr lang="en-US" altLang="zh-CN" dirty="0" smtClean="0"/>
              <a:t>V2b</a:t>
            </a:r>
            <a:r>
              <a:rPr lang="zh-CN" altLang="en-US" dirty="0" smtClean="0"/>
              <a:t>）</a:t>
            </a:r>
            <a:r>
              <a:rPr lang="zh-CN" altLang="en-US" dirty="0"/>
              <a:t>拣选</a:t>
            </a:r>
            <a:r>
              <a:rPr lang="zh-CN" altLang="en-US" dirty="0" smtClean="0"/>
              <a:t>耶路撒冷</a:t>
            </a:r>
            <a:endParaRPr lang="en-US" altLang="zh-CN" sz="2000" dirty="0"/>
          </a:p>
          <a:p>
            <a:pPr lvl="2"/>
            <a:r>
              <a:rPr lang="zh-CN" altLang="en-US" dirty="0" smtClean="0"/>
              <a:t>并非</a:t>
            </a:r>
            <a:r>
              <a:rPr lang="zh-CN" altLang="en-US" dirty="0"/>
              <a:t>真正丢弃</a:t>
            </a:r>
            <a:r>
              <a:rPr lang="zh-CN" altLang="en-US" dirty="0" smtClean="0"/>
              <a:t>耶路撒冷</a:t>
            </a:r>
            <a:endParaRPr lang="en-US" altLang="zh-CN" dirty="0" smtClean="0"/>
          </a:p>
          <a:p>
            <a:pPr lvl="1"/>
            <a:r>
              <a:rPr lang="en-US" altLang="zh-CN" dirty="0" smtClean="0"/>
              <a:t>V2c</a:t>
            </a:r>
            <a:r>
              <a:rPr lang="zh-CN" altLang="en-US" dirty="0" smtClean="0"/>
              <a:t>）</a:t>
            </a:r>
            <a:r>
              <a:rPr lang="zh-CN" altLang="en-US" dirty="0"/>
              <a:t>火</a:t>
            </a:r>
            <a:r>
              <a:rPr lang="zh-CN" altLang="en-US" dirty="0" smtClean="0"/>
              <a:t>中的</a:t>
            </a:r>
            <a:r>
              <a:rPr lang="zh-CN" altLang="en-US" dirty="0"/>
              <a:t>一根</a:t>
            </a:r>
            <a:r>
              <a:rPr lang="zh-CN" altLang="en-US" dirty="0" smtClean="0"/>
              <a:t>柴</a:t>
            </a:r>
            <a:endParaRPr lang="en-US" altLang="zh-CN" sz="2000" dirty="0"/>
          </a:p>
          <a:p>
            <a:pPr lvl="2"/>
            <a:r>
              <a:rPr lang="zh-CN" altLang="en-US" dirty="0" smtClean="0"/>
              <a:t>神已经</a:t>
            </a:r>
            <a:r>
              <a:rPr lang="zh-CN" altLang="en-US" dirty="0"/>
              <a:t>达成管教他百姓的目的</a:t>
            </a:r>
            <a:r>
              <a:rPr lang="zh-CN" altLang="en-US" dirty="0" smtClean="0"/>
              <a:t>，</a:t>
            </a:r>
            <a:r>
              <a:rPr lang="zh-CN" altLang="en-US" dirty="0"/>
              <a:t>把他们从苦难的炉中救</a:t>
            </a:r>
            <a:r>
              <a:rPr lang="zh-CN" altLang="en-US" dirty="0" smtClean="0"/>
              <a:t>出来</a:t>
            </a:r>
            <a:endParaRPr lang="en-US" altLang="zh-CN" dirty="0"/>
          </a:p>
          <a:p>
            <a:pPr lvl="1"/>
            <a:endParaRPr lang="en-US" altLang="zh-CN" sz="2000" dirty="0" smtClean="0">
              <a:ea typeface="宋体" charset="-122"/>
            </a:endParaRPr>
          </a:p>
          <a:p>
            <a:pPr lvl="1"/>
            <a:endParaRPr lang="en-US" altLang="zh-CN" sz="2000" dirty="0">
              <a:ea typeface="宋体" charset="-122"/>
            </a:endParaRPr>
          </a:p>
        </p:txBody>
      </p:sp>
    </p:spTree>
    <p:extLst>
      <p:ext uri="{BB962C8B-B14F-4D97-AF65-F5344CB8AC3E}">
        <p14:creationId xmlns:p14="http://schemas.microsoft.com/office/powerpoint/2010/main" val="2087159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a:ea typeface="宋体" charset="-122"/>
              </a:rPr>
              <a:t>1.</a:t>
            </a:r>
            <a:r>
              <a:rPr lang="zh-CN" altLang="en-US" sz="4000" dirty="0">
                <a:ea typeface="宋体" charset="-122"/>
              </a:rPr>
              <a:t>选民的未来</a:t>
            </a:r>
            <a:r>
              <a:rPr lang="en-US" altLang="zh-CN" sz="4000" dirty="0">
                <a:ea typeface="宋体" charset="-122"/>
              </a:rPr>
              <a:t>——</a:t>
            </a:r>
            <a:r>
              <a:rPr lang="zh-CN" altLang="en-US" sz="4000" dirty="0">
                <a:ea typeface="宋体" charset="-122"/>
              </a:rPr>
              <a:t>将要兴旺</a:t>
            </a:r>
            <a:endParaRPr lang="en-US" altLang="zh-CN" sz="4000" dirty="0">
              <a:ea typeface="宋体" charset="-122"/>
            </a:endParaRPr>
          </a:p>
        </p:txBody>
      </p:sp>
      <p:sp>
        <p:nvSpPr>
          <p:cNvPr id="8195" name="Rectangle 3"/>
          <p:cNvSpPr>
            <a:spLocks noGrp="1" noChangeArrowheads="1"/>
          </p:cNvSpPr>
          <p:nvPr>
            <p:ph type="body" sz="half" idx="1"/>
          </p:nvPr>
        </p:nvSpPr>
        <p:spPr>
          <a:xfrm>
            <a:off x="685800" y="1817688"/>
            <a:ext cx="7467600" cy="4635648"/>
          </a:xfrm>
        </p:spPr>
        <p:txBody>
          <a:bodyPr/>
          <a:lstStyle/>
          <a:p>
            <a:r>
              <a:rPr lang="en-US" altLang="zh-CN" dirty="0" smtClean="0"/>
              <a:t>1.3.</a:t>
            </a:r>
            <a:r>
              <a:rPr lang="zh-CN" altLang="en-US" dirty="0"/>
              <a:t>为人洗罪表明神的态度（</a:t>
            </a:r>
            <a:r>
              <a:rPr lang="en-US" altLang="zh-CN" dirty="0" smtClean="0"/>
              <a:t>v3-5</a:t>
            </a:r>
            <a:r>
              <a:rPr lang="zh-CN" altLang="en-US" dirty="0" smtClean="0"/>
              <a:t>）</a:t>
            </a:r>
            <a:endParaRPr lang="en-US" altLang="zh-CN" dirty="0"/>
          </a:p>
          <a:p>
            <a:pPr lvl="1"/>
            <a:r>
              <a:rPr lang="en-US" altLang="zh-CN" dirty="0" smtClean="0"/>
              <a:t>V3</a:t>
            </a:r>
            <a:r>
              <a:rPr lang="zh-CN" altLang="en-US" dirty="0"/>
              <a:t>）污秽的</a:t>
            </a:r>
            <a:r>
              <a:rPr lang="zh-CN" altLang="en-US" dirty="0" smtClean="0"/>
              <a:t>衣服</a:t>
            </a:r>
            <a:endParaRPr lang="en-US" altLang="zh-CN" sz="2000" dirty="0" smtClean="0"/>
          </a:p>
          <a:p>
            <a:pPr lvl="2"/>
            <a:r>
              <a:rPr lang="zh-CN" altLang="en-US" dirty="0"/>
              <a:t>象征信徒的</a:t>
            </a:r>
            <a:r>
              <a:rPr lang="zh-CN" altLang="en-US" dirty="0" smtClean="0"/>
              <a:t>行为</a:t>
            </a:r>
            <a:endParaRPr lang="en-US" altLang="zh-CN" dirty="0" smtClean="0"/>
          </a:p>
          <a:p>
            <a:pPr lvl="2"/>
            <a:r>
              <a:rPr lang="zh-CN" altLang="en-US" dirty="0" smtClean="0"/>
              <a:t>赛</a:t>
            </a:r>
            <a:r>
              <a:rPr lang="en-US" altLang="zh-CN" dirty="0" smtClean="0"/>
              <a:t>64:6 </a:t>
            </a:r>
            <a:r>
              <a:rPr lang="zh-CN" altLang="en-US" dirty="0" smtClean="0">
                <a:solidFill>
                  <a:srgbClr val="7030A0"/>
                </a:solidFill>
              </a:rPr>
              <a:t>我们</a:t>
            </a:r>
            <a:r>
              <a:rPr lang="zh-CN" altLang="en-US" dirty="0">
                <a:solidFill>
                  <a:srgbClr val="7030A0"/>
                </a:solidFill>
              </a:rPr>
              <a:t>都像不洁净的人，所有的义都像污秽的</a:t>
            </a:r>
            <a:r>
              <a:rPr lang="zh-CN" altLang="en-US" dirty="0" smtClean="0">
                <a:solidFill>
                  <a:srgbClr val="7030A0"/>
                </a:solidFill>
              </a:rPr>
              <a:t>衣服</a:t>
            </a:r>
            <a:r>
              <a:rPr lang="zh-CN" altLang="en-US" dirty="0"/>
              <a:t>。</a:t>
            </a:r>
            <a:endParaRPr lang="en-US" altLang="zh-CN" dirty="0"/>
          </a:p>
          <a:p>
            <a:pPr lvl="1"/>
            <a:r>
              <a:rPr lang="en-US" altLang="zh-CN" dirty="0" smtClean="0"/>
              <a:t>V4</a:t>
            </a:r>
            <a:r>
              <a:rPr lang="zh-CN" altLang="en-US" dirty="0"/>
              <a:t>）华美的</a:t>
            </a:r>
            <a:r>
              <a:rPr lang="zh-CN" altLang="en-US" dirty="0" smtClean="0"/>
              <a:t>衣服</a:t>
            </a:r>
            <a:endParaRPr lang="en-US" altLang="zh-CN" dirty="0" smtClean="0"/>
          </a:p>
          <a:p>
            <a:pPr lvl="2"/>
            <a:r>
              <a:rPr lang="zh-CN" altLang="en-US" dirty="0"/>
              <a:t>大</a:t>
            </a:r>
            <a:r>
              <a:rPr lang="zh-CN" altLang="en-US" dirty="0" smtClean="0"/>
              <a:t>祭司</a:t>
            </a:r>
            <a:r>
              <a:rPr lang="zh-CN" altLang="en-US" dirty="0"/>
              <a:t>整套</a:t>
            </a:r>
            <a:r>
              <a:rPr lang="zh-CN" altLang="en-US" dirty="0" smtClean="0"/>
              <a:t>圣衣</a:t>
            </a:r>
            <a:r>
              <a:rPr lang="zh-CN" altLang="en-US" dirty="0"/>
              <a:t>（出</a:t>
            </a:r>
            <a:r>
              <a:rPr lang="en-US" altLang="zh-CN" dirty="0"/>
              <a:t>28</a:t>
            </a:r>
            <a:r>
              <a:rPr lang="zh-CN" altLang="en-US" dirty="0"/>
              <a:t>）</a:t>
            </a:r>
            <a:endParaRPr lang="en-US" altLang="zh-CN" dirty="0" smtClean="0"/>
          </a:p>
          <a:p>
            <a:pPr lvl="2"/>
            <a:r>
              <a:rPr lang="zh-CN" altLang="en-US" dirty="0"/>
              <a:t>启</a:t>
            </a:r>
            <a:r>
              <a:rPr lang="en-US" altLang="zh-CN" dirty="0" smtClean="0"/>
              <a:t>19:8 </a:t>
            </a:r>
            <a:r>
              <a:rPr lang="zh-CN" altLang="en-US" dirty="0" smtClean="0">
                <a:solidFill>
                  <a:srgbClr val="7030A0"/>
                </a:solidFill>
              </a:rPr>
              <a:t>就</a:t>
            </a:r>
            <a:r>
              <a:rPr lang="zh-CN" altLang="en-US" dirty="0">
                <a:solidFill>
                  <a:srgbClr val="7030A0"/>
                </a:solidFill>
              </a:rPr>
              <a:t>蒙恩得穿光明洁白的细麻衣。这细麻衣就是圣徒所行的义</a:t>
            </a:r>
            <a:r>
              <a:rPr lang="zh-CN" altLang="en-US" dirty="0"/>
              <a:t>。</a:t>
            </a:r>
            <a:endParaRPr lang="en-US" altLang="zh-CN" dirty="0" smtClean="0"/>
          </a:p>
          <a:p>
            <a:pPr lvl="1"/>
            <a:r>
              <a:rPr lang="en-US" altLang="zh-CN" dirty="0" smtClean="0"/>
              <a:t>V5</a:t>
            </a:r>
            <a:r>
              <a:rPr lang="zh-CN" altLang="en-US" dirty="0" smtClean="0"/>
              <a:t>）冠冕：</a:t>
            </a:r>
            <a:r>
              <a:rPr lang="zh-CN" altLang="en-US" dirty="0"/>
              <a:t>归耶和华为圣</a:t>
            </a:r>
            <a:endParaRPr lang="en-US" altLang="zh-CN" dirty="0" smtClean="0"/>
          </a:p>
          <a:p>
            <a:pPr marL="457200" lvl="1" indent="457200">
              <a:lnSpc>
                <a:spcPct val="120000"/>
              </a:lnSpc>
              <a:buNone/>
            </a:pPr>
            <a:endParaRPr lang="en-US" altLang="zh-CN" sz="2000" dirty="0" smtClean="0">
              <a:ea typeface="宋体" charset="-122"/>
            </a:endParaRPr>
          </a:p>
          <a:p>
            <a:pPr lvl="1"/>
            <a:endParaRPr lang="en-US" altLang="zh-CN" sz="2000" dirty="0">
              <a:ea typeface="宋体" charset="-122"/>
            </a:endParaRPr>
          </a:p>
        </p:txBody>
      </p:sp>
    </p:spTree>
    <p:extLst>
      <p:ext uri="{BB962C8B-B14F-4D97-AF65-F5344CB8AC3E}">
        <p14:creationId xmlns:p14="http://schemas.microsoft.com/office/powerpoint/2010/main" val="1396506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查经-马和角的异象-亚1">
  <a:themeElements>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查经-马和角的异象-亚1</Template>
  <TotalTime>636</TotalTime>
  <Words>1610</Words>
  <Application>Microsoft Office PowerPoint</Application>
  <PresentationFormat>全屏显示(4:3)</PresentationFormat>
  <Paragraphs>207</Paragraphs>
  <Slides>16</Slides>
  <Notes>15</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查经-马和角的异象-亚1</vt:lpstr>
      <vt:lpstr>撒迦利亚书3章 君尊的祭司</vt:lpstr>
      <vt:lpstr>大纲</vt:lpstr>
      <vt:lpstr>引言</vt:lpstr>
      <vt:lpstr>引言</vt:lpstr>
      <vt:lpstr>引言</vt:lpstr>
      <vt:lpstr>大纲</vt:lpstr>
      <vt:lpstr>1.对罪人的不同态度（v1-5）</vt:lpstr>
      <vt:lpstr>1.对罪人的不同态度（v1-5）</vt:lpstr>
      <vt:lpstr>1.选民的未来——将要兴旺</vt:lpstr>
      <vt:lpstr>大纲</vt:lpstr>
      <vt:lpstr>2.劝勉和应许（v6-10）</vt:lpstr>
      <vt:lpstr>2.劝勉和应许（v6-10）</vt:lpstr>
      <vt:lpstr>大纲</vt:lpstr>
      <vt:lpstr>3.君尊的祭司</vt:lpstr>
      <vt:lpstr>总结</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liuss</dc:creator>
  <cp:lastModifiedBy>liuss</cp:lastModifiedBy>
  <cp:revision>194</cp:revision>
  <dcterms:created xsi:type="dcterms:W3CDTF">2016-03-12T08:06:17Z</dcterms:created>
  <dcterms:modified xsi:type="dcterms:W3CDTF">2016-08-20T21:08:57Z</dcterms:modified>
</cp:coreProperties>
</file>