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2" r:id="rId2"/>
    <p:sldId id="338" r:id="rId3"/>
    <p:sldId id="339" r:id="rId4"/>
    <p:sldId id="382" r:id="rId5"/>
    <p:sldId id="383" r:id="rId6"/>
    <p:sldId id="384" r:id="rId7"/>
    <p:sldId id="386" r:id="rId8"/>
    <p:sldId id="385" r:id="rId9"/>
    <p:sldId id="374" r:id="rId10"/>
    <p:sldId id="387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357DA9"/>
    <a:srgbClr val="FF9900"/>
    <a:srgbClr val="C5C5C5"/>
    <a:srgbClr val="C0C0C0"/>
    <a:srgbClr val="DDDDDD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3" autoAdjust="0"/>
    <p:restoredTop sz="84979" autoAdjust="0"/>
  </p:normalViewPr>
  <p:slideViewPr>
    <p:cSldViewPr>
      <p:cViewPr>
        <p:scale>
          <a:sx n="50" d="100"/>
          <a:sy n="50" d="100"/>
        </p:scale>
        <p:origin x="-11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放图 </a:t>
            </a:r>
            <a:r>
              <a:rPr lang="en-US" altLang="zh-CN" dirty="0" err="1" smtClean="0"/>
              <a:t>wtuanqi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DVB-S2</a:t>
            </a:r>
            <a:r>
              <a:rPr lang="zh-CN" altLang="en-US" dirty="0" smtClean="0"/>
              <a:t>，苏州天地超云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DVB-S2</a:t>
            </a:r>
            <a:r>
              <a:rPr lang="zh-CN" altLang="en-US" dirty="0" smtClean="0"/>
              <a:t>，苏州天地超云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DVB-S2</a:t>
            </a:r>
            <a:r>
              <a:rPr lang="zh-CN" altLang="en-US" dirty="0" smtClean="0"/>
              <a:t>，苏州天地超云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DVB-S2</a:t>
            </a:r>
            <a:r>
              <a:rPr lang="zh-CN" altLang="en-US" dirty="0" smtClean="0"/>
              <a:t>，苏州天地超云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DVB-S2</a:t>
            </a:r>
            <a:r>
              <a:rPr lang="zh-CN" altLang="en-US" dirty="0" smtClean="0"/>
              <a:t>，苏州天地超云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DVB-S2</a:t>
            </a:r>
            <a:r>
              <a:rPr lang="zh-CN" altLang="en-US" dirty="0" smtClean="0"/>
              <a:t>，苏州天地超云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89262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 b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pic>
        <p:nvPicPr>
          <p:cNvPr id="50" name="图片 49" descr="1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383536"/>
          </a:xfrm>
          <a:prstGeom prst="rect">
            <a:avLst/>
          </a:prstGeom>
        </p:spPr>
      </p:pic>
      <p:pic>
        <p:nvPicPr>
          <p:cNvPr id="51" name="图片 50" descr="2foo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46156"/>
            <a:ext cx="9144000" cy="639228"/>
          </a:xfrm>
          <a:prstGeom prst="rect">
            <a:avLst/>
          </a:prstGeom>
        </p:spPr>
      </p:pic>
      <p:pic>
        <p:nvPicPr>
          <p:cNvPr id="10" name="图片 9" descr="OliveMount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050" y="370756"/>
            <a:ext cx="2145792" cy="1469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0397"/>
            <a:ext cx="6408712" cy="86836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lnSpc>
                <a:spcPct val="150000"/>
              </a:lnSpc>
              <a:spcBef>
                <a:spcPts val="20"/>
              </a:spcBef>
              <a:buFont typeface="Wingdings" pitchFamily="2" charset="2"/>
              <a:buChar char="Ø"/>
              <a:defRPr sz="2400" baseline="0"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spcBef>
                <a:spcPts val="20"/>
              </a:spcBef>
              <a:defRPr sz="2000" baseline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spcBef>
                <a:spcPts val="20"/>
              </a:spcBef>
              <a:defRPr sz="1800" baseline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20000"/>
              </a:lnSpc>
              <a:spcBef>
                <a:spcPts val="20"/>
              </a:spcBef>
              <a:defRPr sz="1800" baseline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20000"/>
              </a:lnSpc>
              <a:spcBef>
                <a:spcPts val="20"/>
              </a:spcBef>
              <a:defRPr sz="180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8" name="图片 7" descr="OliveMoun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60108" y="375688"/>
            <a:ext cx="2145792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400397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06840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34" name="图片 33" descr="1header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-27384"/>
            <a:ext cx="9144000" cy="383536"/>
          </a:xfrm>
          <a:prstGeom prst="rect">
            <a:avLst/>
          </a:prstGeom>
        </p:spPr>
      </p:pic>
      <p:pic>
        <p:nvPicPr>
          <p:cNvPr id="35" name="图片 34" descr="2foot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0" y="6246156"/>
            <a:ext cx="9144000" cy="639228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15616" y="1628801"/>
            <a:ext cx="6840760" cy="2088232"/>
          </a:xfrm>
        </p:spPr>
        <p:txBody>
          <a:bodyPr/>
          <a:lstStyle/>
          <a:p>
            <a:pPr algn="ctr"/>
            <a:r>
              <a:rPr lang="zh-CN" altLang="en-US" sz="4400" dirty="0" smtClean="0"/>
              <a:t>最后的嘱咐</a:t>
            </a:r>
            <a:endParaRPr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3977769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经文：</a:t>
            </a:r>
            <a:r>
              <a:rPr lang="en-US" altLang="zh-CN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   </a:t>
            </a:r>
            <a:r>
              <a:rPr lang="zh-CN" altLang="en-US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提摩太后书</a:t>
            </a:r>
            <a:r>
              <a:rPr lang="en-US" altLang="zh-CN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4:9-22</a:t>
            </a:r>
            <a:r>
              <a:rPr lang="zh-CN" altLang="zh-CN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zh-CN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时间：</a:t>
            </a:r>
            <a:r>
              <a:rPr lang="en-US" altLang="zh-CN" sz="2000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   2017-7-27</a:t>
            </a:r>
            <a:endParaRPr lang="zh-CN" altLang="en-US" sz="20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7467600" cy="5184576"/>
          </a:xfrm>
        </p:spPr>
        <p:txBody>
          <a:bodyPr/>
          <a:lstStyle/>
          <a:p>
            <a:r>
              <a:rPr lang="zh-CN" altLang="en-US" sz="2400" dirty="0" smtClean="0"/>
              <a:t>反思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1</a:t>
            </a:r>
            <a:r>
              <a:rPr lang="zh-CN" altLang="en-US" sz="1800" dirty="0" smtClean="0"/>
              <a:t>）在我们奔跑天路的过程中，是否也有马可或是底马的经历？我们能分别从他们身上学到什么教训？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</a:t>
            </a:r>
            <a:r>
              <a:rPr lang="zh-CN" altLang="en-US" sz="1800" dirty="0" smtClean="0"/>
              <a:t>）事工的开展需要一个团队，在健全的团队中，事工不会因为一个人的缺席而中断，请回想你所参与的服事，都有哪些人可以接替你的工作？你又能接替哪些人？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99792" y="2780928"/>
            <a:ext cx="3600400" cy="1470025"/>
          </a:xfrm>
        </p:spPr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</a:rPr>
              <a:t>谢  谢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342584" cy="4419624"/>
          </a:xfrm>
        </p:spPr>
        <p:txBody>
          <a:bodyPr/>
          <a:lstStyle/>
          <a:p>
            <a:r>
              <a:rPr lang="zh-CN" altLang="en-US" dirty="0" smtClean="0"/>
              <a:t>诗歌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一人不能完成大使命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主耶稣拣选了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门徒</a:t>
            </a:r>
            <a:endParaRPr lang="en-US" altLang="zh-CN" dirty="0" smtClean="0"/>
          </a:p>
          <a:p>
            <a:r>
              <a:rPr lang="zh-CN" altLang="en-US" dirty="0" smtClean="0"/>
              <a:t>使徒保罗的同工团队</a:t>
            </a:r>
            <a:endParaRPr lang="en-US" altLang="zh-CN" dirty="0" smtClean="0"/>
          </a:p>
          <a:p>
            <a:r>
              <a:rPr lang="zh-CN" altLang="en-US" dirty="0" smtClean="0"/>
              <a:t>上文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以平静的心面对现在，以感恩的心缅怀过去，以盼望的心迎接未来。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我们看到一个丰盛的生命，一段荣耀的人生。</a:t>
            </a:r>
          </a:p>
          <a:p>
            <a:pPr lvl="1"/>
            <a:endParaRPr lang="en-US" altLang="zh-CN" dirty="0" smtClean="0"/>
          </a:p>
          <a:p>
            <a:pPr marL="21600" lvl="1" indent="0">
              <a:buNone/>
            </a:pPr>
            <a:r>
              <a:rPr lang="zh-CN" altLang="en-US" dirty="0" smtClean="0"/>
              <a:t>    保罗对大概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位晚辈同工（包括我们今天的信徒），在书信的末尾有一些怎样的嘱咐？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对同工的安排（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467600" cy="44196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1.1. </a:t>
            </a:r>
            <a:r>
              <a:rPr lang="zh-CN" altLang="en-US" dirty="0" smtClean="0">
                <a:latin typeface="Times New Roman" pitchFamily="18" charset="0"/>
              </a:rPr>
              <a:t>属灵儿子提摩太提多与替补推基古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）属灵儿子提摩太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“你要</a:t>
            </a:r>
            <a:r>
              <a:rPr lang="en-US" altLang="zh-CN" sz="1600" dirty="0" smtClean="0">
                <a:latin typeface="Times New Roman" pitchFamily="18" charset="0"/>
              </a:rPr>
              <a:t>…</a:t>
            </a:r>
            <a:r>
              <a:rPr lang="zh-CN" altLang="en-US" sz="1600" dirty="0" smtClean="0">
                <a:latin typeface="Times New Roman" pitchFamily="18" charset="0"/>
              </a:rPr>
              <a:t>来”，相信提摩太会接受他的要求；也相信提摩太会蒙主保守。我们也相信，神儿女的生命在主手中，不到主的时候，没有主的许可，恶者是无法加害的。</a:t>
            </a:r>
            <a:endParaRPr lang="en-US" altLang="zh-CN" sz="14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带</a:t>
            </a:r>
            <a:r>
              <a:rPr lang="en-US" altLang="zh-CN" sz="1600" dirty="0" smtClean="0">
                <a:latin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</a:rPr>
              <a:t>样东西：</a:t>
            </a:r>
            <a:r>
              <a:rPr lang="en-US" altLang="zh-CN" sz="1600" dirty="0" smtClean="0">
                <a:latin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</a:rPr>
              <a:t>）外衣；</a:t>
            </a:r>
            <a:r>
              <a:rPr lang="en-US" altLang="zh-CN" sz="1600" dirty="0" smtClean="0">
                <a:latin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</a:rPr>
              <a:t>）书和皮卷。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）“真儿子”提多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保罗被抓到罗马，提多也跟到罗马。挞马太教会有需要，打发提多去。</a:t>
            </a:r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）提摩太的替补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>
                <a:latin typeface="Times New Roman" pitchFamily="18" charset="0"/>
              </a:rPr>
              <a:t>推基古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打发推基古往以弗所，大概是要接替提摩太的工作。保罗在未了一次到耶路撒冷的时候，推基古开始与保罗同工。曾代表保罗去探访过以弗所（弗</a:t>
            </a:r>
            <a:r>
              <a:rPr lang="en-US" altLang="zh-CN" sz="1600" dirty="0" smtClean="0">
                <a:latin typeface="Times New Roman" pitchFamily="18" charset="0"/>
              </a:rPr>
              <a:t>6:21</a:t>
            </a:r>
            <a:r>
              <a:rPr lang="zh-CN" altLang="en-US" sz="1600" dirty="0" smtClean="0">
                <a:latin typeface="Times New Roman" pitchFamily="18" charset="0"/>
              </a:rPr>
              <a:t>）、歌罗西（西</a:t>
            </a:r>
            <a:r>
              <a:rPr lang="en-US" altLang="zh-CN" sz="1600" dirty="0" smtClean="0">
                <a:latin typeface="Times New Roman" pitchFamily="18" charset="0"/>
              </a:rPr>
              <a:t>4:7</a:t>
            </a:r>
            <a:r>
              <a:rPr lang="zh-CN" altLang="en-US" sz="1600" dirty="0" smtClean="0">
                <a:latin typeface="Times New Roman" pitchFamily="18" charset="0"/>
              </a:rPr>
              <a:t>）等教会</a:t>
            </a:r>
            <a:endParaRPr lang="en-US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对同工的安排（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467600" cy="44196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1.2. </a:t>
            </a:r>
            <a:r>
              <a:rPr lang="zh-CN" altLang="en-US" dirty="0" smtClean="0">
                <a:latin typeface="Times New Roman" pitchFamily="18" charset="0"/>
              </a:rPr>
              <a:t>贪爱世界的底马与再次刚强的马可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）贪爱世界的底马（</a:t>
            </a:r>
            <a:r>
              <a:rPr lang="en-US" altLang="zh-CN" dirty="0" smtClean="0">
                <a:latin typeface="Times New Roman" pitchFamily="18" charset="0"/>
              </a:rPr>
              <a:t>v10a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歌罗西书、腓利门书，保罗替底马问安</a:t>
            </a:r>
            <a:endParaRPr lang="en-US" altLang="zh-CN" sz="14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第一次在罗马坐牢时，底马还和保罗一起同工。第二次时当了逃兵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底马到底遇到了怎样的考验以致失败了呢？贪爱世界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应用：爱世界的心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）再次刚强的马可 （</a:t>
            </a:r>
            <a:r>
              <a:rPr lang="en-US" altLang="zh-CN" dirty="0" smtClean="0">
                <a:latin typeface="Times New Roman" pitchFamily="18" charset="0"/>
              </a:rPr>
              <a:t>v11b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马可曾中途退出服事，以致保罗与巴拿巴发生争执，甚至分开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保罗重新认为马可，“在传道的事上</a:t>
            </a:r>
            <a:r>
              <a:rPr lang="en-US" altLang="zh-CN" sz="1600" dirty="0" smtClean="0">
                <a:latin typeface="Times New Roman" pitchFamily="18" charset="0"/>
              </a:rPr>
              <a:t>…</a:t>
            </a:r>
            <a:r>
              <a:rPr lang="zh-CN" altLang="en-US" sz="1600" dirty="0" smtClean="0">
                <a:latin typeface="Times New Roman" pitchFamily="18" charset="0"/>
              </a:rPr>
              <a:t>有益”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2"/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/>
            <a:endParaRPr lang="en-US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对同工的安排（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467600" cy="44196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1.3. </a:t>
            </a:r>
            <a:r>
              <a:rPr lang="zh-CN" altLang="en-US" dirty="0" smtClean="0">
                <a:latin typeface="Times New Roman" pitchFamily="18" charset="0"/>
              </a:rPr>
              <a:t>其他同工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）革勒士（</a:t>
            </a:r>
            <a:r>
              <a:rPr lang="en-US" altLang="zh-CN" dirty="0" smtClean="0">
                <a:latin typeface="Times New Roman" pitchFamily="18" charset="0"/>
              </a:rPr>
              <a:t>v10b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革勒士，在新约圣经中只此一处提到其名字。保罗最后到罗马坐监时，此人亦在罗马，以后就往加拉太去了。相信他的行动不是离弃保罗，而是前去为了传道的工作。</a:t>
            </a:r>
            <a:endParaRPr lang="en-US" altLang="zh-CN" sz="14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）路加（</a:t>
            </a:r>
            <a:r>
              <a:rPr lang="en-US" altLang="zh-CN" dirty="0" smtClean="0">
                <a:latin typeface="Times New Roman" pitchFamily="18" charset="0"/>
              </a:rPr>
              <a:t>v11a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路加在 </a:t>
            </a:r>
            <a:r>
              <a:rPr lang="en-US" altLang="zh-CN" sz="1600" dirty="0" smtClean="0">
                <a:latin typeface="Times New Roman" pitchFamily="18" charset="0"/>
              </a:rPr>
              <a:t>[</a:t>
            </a:r>
            <a:r>
              <a:rPr lang="zh-CN" altLang="en-US" sz="1600" dirty="0" smtClean="0">
                <a:latin typeface="Times New Roman" pitchFamily="18" charset="0"/>
              </a:rPr>
              <a:t>西</a:t>
            </a:r>
            <a:r>
              <a:rPr lang="en-US" altLang="zh-CN" sz="1600" dirty="0" smtClean="0">
                <a:latin typeface="Times New Roman" pitchFamily="18" charset="0"/>
              </a:rPr>
              <a:t>4:14]</a:t>
            </a:r>
            <a:r>
              <a:rPr lang="zh-CN" altLang="en-US" sz="1600" dirty="0" smtClean="0">
                <a:latin typeface="Times New Roman" pitchFamily="18" charset="0"/>
              </a:rPr>
              <a:t>中有提到他是一个“医生”。他或许继续留下来和保罗在一起。“独有路加在我这里” ，并不意味着其他人都和底马一样弃保罗而去；而是保罗自己将其他人差派出去了。</a:t>
            </a: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应用：路加作为一名医生，和我们许多人一样是专业人士，但他以神赐他的专业在宣教大业上成就了大事。请思考你如何能用你的专业，为神国成就大事。</a:t>
            </a:r>
            <a:r>
              <a:rPr lang="en-US" altLang="zh-CN" sz="1600" dirty="0" smtClean="0">
                <a:latin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/>
            <a:endParaRPr lang="en-US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受审经过概况（</a:t>
            </a:r>
            <a:r>
              <a:rPr lang="en-US" altLang="zh-CN" dirty="0" smtClean="0"/>
              <a:t>v14-18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467600" cy="44196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2.1. </a:t>
            </a:r>
            <a:r>
              <a:rPr lang="zh-CN" altLang="en-US" dirty="0" smtClean="0">
                <a:latin typeface="Times New Roman" pitchFamily="18" charset="0"/>
              </a:rPr>
              <a:t>亚历山大的陷害（</a:t>
            </a:r>
            <a:r>
              <a:rPr lang="en-US" altLang="zh-CN" dirty="0" smtClean="0">
                <a:latin typeface="Times New Roman" pitchFamily="18" charset="0"/>
              </a:rPr>
              <a:t>v14-15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亚历山大，是个铜匠，当时的铜匠也和银匠一样，制造神神像是他们主要生意之一。保罗传福音所到的地方，许多人悔改，不拜偶像，影响他们的生意；所以这些铜匠银匠当然是为他们自己的利益陷害保罗。</a:t>
            </a:r>
            <a:endParaRPr lang="en-US" altLang="zh-CN" sz="14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“要防备”，提摩太到罗马并非没有危险，亚力山大既然可以诬告保罗，当然也可以诬告他的助手提摩太。</a:t>
            </a:r>
            <a:endParaRPr lang="en-US" altLang="zh-CN" sz="1400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2.2. </a:t>
            </a:r>
            <a:r>
              <a:rPr lang="zh-CN" altLang="en-US" dirty="0" smtClean="0">
                <a:latin typeface="Times New Roman" pitchFamily="18" charset="0"/>
              </a:rPr>
              <a:t>初次申诉的情形（</a:t>
            </a:r>
            <a:r>
              <a:rPr lang="en-US" altLang="zh-CN" dirty="0" smtClean="0">
                <a:latin typeface="Times New Roman" pitchFamily="18" charset="0"/>
              </a:rPr>
              <a:t>v16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在法庭上和亚力山大对质，保罗需要人替他作见证，证明他是传福音的，并不是想要造反。</a:t>
            </a:r>
            <a:endParaRPr lang="en-US" altLang="zh-CN" sz="1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受审经过概况（</a:t>
            </a:r>
            <a:r>
              <a:rPr lang="en-US" altLang="zh-CN" dirty="0" smtClean="0"/>
              <a:t>v14-18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467600" cy="44196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2.3. </a:t>
            </a:r>
            <a:r>
              <a:rPr lang="zh-CN" altLang="en-US" dirty="0" smtClean="0">
                <a:latin typeface="Times New Roman" pitchFamily="18" charset="0"/>
              </a:rPr>
              <a:t>见证主的同在（</a:t>
            </a:r>
            <a:r>
              <a:rPr lang="en-US" altLang="zh-CN" dirty="0" smtClean="0">
                <a:latin typeface="Times New Roman" pitchFamily="18" charset="0"/>
              </a:rPr>
              <a:t>v17-18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）多次同在经历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</a:rPr>
              <a:t>徒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</a:rPr>
              <a:t>23:11 </a:t>
            </a:r>
            <a:r>
              <a:rPr lang="zh-CN" altLang="en-US" sz="1600" dirty="0" smtClean="0">
                <a:latin typeface="Times New Roman" pitchFamily="18" charset="0"/>
              </a:rPr>
              <a:t>主站在保罗旁边说，放心罢，你</a:t>
            </a:r>
            <a:r>
              <a:rPr lang="en-US" altLang="zh-CN" sz="1600" dirty="0" smtClean="0">
                <a:latin typeface="Times New Roman" pitchFamily="18" charset="0"/>
              </a:rPr>
              <a:t>…</a:t>
            </a:r>
            <a:r>
              <a:rPr lang="zh-CN" altLang="en-US" sz="1600" dirty="0" smtClean="0">
                <a:latin typeface="Times New Roman" pitchFamily="18" charset="0"/>
              </a:rPr>
              <a:t>必怎样在罗马为我作见证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</a:rPr>
              <a:t>徒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</a:rPr>
              <a:t>27:23-24  </a:t>
            </a:r>
            <a:r>
              <a:rPr lang="zh-CN" altLang="en-US" sz="1600" dirty="0" smtClean="0">
                <a:latin typeface="Times New Roman" pitchFamily="18" charset="0"/>
              </a:rPr>
              <a:t>神差遣使者站在保罗旁边，并应许他必站在该撒面前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）福音尽都传明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保罗受审问的时候，有机会为福音作见证。从巡抚到大臣以至君王。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</a:rPr>
              <a:t>徒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</a:rPr>
              <a:t>17:7  </a:t>
            </a:r>
            <a:r>
              <a:rPr lang="zh-CN" altLang="en-US" sz="1600" dirty="0" smtClean="0">
                <a:latin typeface="Times New Roman" pitchFamily="18" charset="0"/>
              </a:rPr>
              <a:t>保罗违背该撒的命令，传另有一个王耶稣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）狮子口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</a:rPr>
              <a:t>）诸般的凶恶</a:t>
            </a:r>
            <a:endParaRPr lang="en-US" altLang="zh-CN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问安与祝福（</a:t>
            </a:r>
            <a:r>
              <a:rPr lang="en-US" altLang="zh-CN" dirty="0" smtClean="0"/>
              <a:t>19-22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467600" cy="44196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3.1. </a:t>
            </a:r>
            <a:r>
              <a:rPr lang="zh-CN" altLang="en-US" dirty="0" smtClean="0">
                <a:latin typeface="Times New Roman" pitchFamily="18" charset="0"/>
              </a:rPr>
              <a:t>百基拉亚居拉和阿尼色弗（</a:t>
            </a:r>
            <a:r>
              <a:rPr lang="en-US" altLang="zh-CN" dirty="0" smtClean="0">
                <a:latin typeface="Times New Roman" pitchFamily="18" charset="0"/>
              </a:rPr>
              <a:t>v19</a:t>
            </a:r>
            <a:r>
              <a:rPr lang="zh-CN" altLang="en-US" dirty="0" smtClean="0">
                <a:latin typeface="Times New Roman" pitchFamily="18" charset="0"/>
              </a:rPr>
              <a:t>） 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）百基拉亚居拉夫妇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妻子的名字在丈夫之前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）阿尼色弗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不以保罗的锁链为耻，在罗马时殷勤地寻访他</a:t>
            </a:r>
            <a:endParaRPr lang="en-US" altLang="zh-CN" sz="1400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3.2. </a:t>
            </a:r>
            <a:r>
              <a:rPr lang="zh-CN" altLang="en-US" dirty="0" smtClean="0">
                <a:latin typeface="Times New Roman" pitchFamily="18" charset="0"/>
              </a:rPr>
              <a:t>以拉都和特罗非摩（</a:t>
            </a:r>
            <a:r>
              <a:rPr lang="en-US" altLang="zh-CN" dirty="0" smtClean="0">
                <a:latin typeface="Times New Roman" pitchFamily="18" charset="0"/>
              </a:rPr>
              <a:t>v20 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3.3. </a:t>
            </a:r>
            <a:r>
              <a:rPr lang="zh-CN" altLang="en-US" dirty="0" smtClean="0">
                <a:latin typeface="Times New Roman" pitchFamily="18" charset="0"/>
              </a:rPr>
              <a:t>祝福的话（</a:t>
            </a:r>
            <a:r>
              <a:rPr lang="en-US" altLang="zh-CN" dirty="0" smtClean="0">
                <a:latin typeface="Times New Roman" pitchFamily="18" charset="0"/>
              </a:rPr>
              <a:t>v22 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</a:rPr>
              <a:t>在这未后祝福的话中。保罗将它分作两部份：一部份是为提摩太，愿主与他的灵同在；另一部份是为和提摩太在一起的弟兄姊妹，“愿恩惠常与你们同在”。</a:t>
            </a:r>
            <a:endParaRPr lang="en-US" altLang="zh-CN" sz="1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7467600" cy="5184576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en-US" altLang="zh-CN" sz="2000" dirty="0" smtClean="0"/>
              <a:t>    [</a:t>
            </a:r>
            <a:r>
              <a:rPr lang="zh-CN" altLang="en-US" sz="2000" dirty="0" smtClean="0"/>
              <a:t>徒</a:t>
            </a:r>
            <a:r>
              <a:rPr lang="en-US" altLang="zh-CN" sz="2000" dirty="0" smtClean="0"/>
              <a:t>7:54~60] </a:t>
            </a:r>
            <a:r>
              <a:rPr lang="zh-CN" altLang="en-US" sz="1800" dirty="0" smtClean="0"/>
              <a:t>司提反在临终殉道之时，</a:t>
            </a:r>
            <a:r>
              <a:rPr lang="zh-CN" altLang="en-US" sz="1800" dirty="0" smtClean="0"/>
              <a:t>看见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 smtClean="0"/>
              <a:t>『</a:t>
            </a:r>
            <a:r>
              <a:rPr lang="zh-CN" altLang="en-US" sz="1800" dirty="0" smtClean="0"/>
              <a:t>人</a:t>
            </a:r>
            <a:r>
              <a:rPr lang="zh-CN" altLang="en-US" sz="1800" dirty="0" smtClean="0"/>
              <a:t>子站在神的右边</a:t>
            </a:r>
            <a:r>
              <a:rPr lang="en-US" altLang="zh-CN" sz="1800" dirty="0" smtClean="0"/>
              <a:t>』</a:t>
            </a:r>
            <a:r>
              <a:rPr lang="zh-CN" altLang="en-US" sz="1800" dirty="0" smtClean="0"/>
              <a:t>的异象，因而能有那样从容</a:t>
            </a:r>
            <a:r>
              <a:rPr lang="zh-CN" altLang="en-US" sz="1800" dirty="0" smtClean="0"/>
              <a:t>、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荣耀</a:t>
            </a:r>
            <a:r>
              <a:rPr lang="zh-CN" altLang="en-US" sz="1800" dirty="0" smtClean="0"/>
              <a:t>的就难，显出了羔羊的见证──为仇敌求赦免。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保罗在四面楚歌的情境中，那一位曾为司提反显现过的人子，此刻也</a:t>
            </a:r>
            <a:r>
              <a:rPr lang="en-US" altLang="zh-CN" sz="1800" dirty="0" smtClean="0"/>
              <a:t>『</a:t>
            </a:r>
            <a:r>
              <a:rPr lang="zh-CN" altLang="en-US" sz="1800" dirty="0" smtClean="0"/>
              <a:t>站在保罗旁边</a:t>
            </a:r>
            <a:r>
              <a:rPr lang="en-US" altLang="zh-CN" sz="1800" dirty="0" smtClean="0"/>
              <a:t>』</a:t>
            </a:r>
            <a:r>
              <a:rPr lang="zh-CN" altLang="en-US" sz="1800" dirty="0" smtClean="0"/>
              <a:t>。保罗也显出羔羊的灵，就是为那些离弃他的人求赦免──</a:t>
            </a:r>
            <a:r>
              <a:rPr lang="en-US" altLang="zh-CN" sz="1800" dirty="0" smtClean="0"/>
              <a:t>『</a:t>
            </a:r>
            <a:r>
              <a:rPr lang="zh-CN" altLang="en-US" sz="1800" dirty="0" smtClean="0"/>
              <a:t>但愿这罪不归与他们</a:t>
            </a:r>
            <a:r>
              <a:rPr lang="en-US" altLang="zh-CN" sz="1800" dirty="0" smtClean="0"/>
              <a:t>』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保罗的身体看似处在被动不利的处境，保罗的心灵却极其自由，他与同工们的生命联结没有被牢门隔开，在他生命的最后阶段，他对同工团队做了妥善的安排。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2122</TotalTime>
  <Words>1281</Words>
  <Application>Microsoft Office PowerPoint</Application>
  <PresentationFormat>全屏显示(4:3)</PresentationFormat>
  <Paragraphs>93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查经-马和角的异象-亚1</vt:lpstr>
      <vt:lpstr>最后的嘱咐</vt:lpstr>
      <vt:lpstr>引言</vt:lpstr>
      <vt:lpstr>1. 对同工的安排（v9-13）</vt:lpstr>
      <vt:lpstr>1. 对同工的安排（v9-13）</vt:lpstr>
      <vt:lpstr>1. 对同工的安排（v9-13）</vt:lpstr>
      <vt:lpstr>2. 受审经过概况（v14-18）</vt:lpstr>
      <vt:lpstr>2. 受审经过概况（v14-18）</vt:lpstr>
      <vt:lpstr>3. 问安与祝福（19-22）</vt:lpstr>
      <vt:lpstr>总结</vt:lpstr>
      <vt:lpstr>幻灯片 10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494</cp:revision>
  <dcterms:created xsi:type="dcterms:W3CDTF">2016-03-12T08:06:17Z</dcterms:created>
  <dcterms:modified xsi:type="dcterms:W3CDTF">2017-07-27T07:12:03Z</dcterms:modified>
</cp:coreProperties>
</file>