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350" r:id="rId4"/>
    <p:sldId id="375" r:id="rId5"/>
    <p:sldId id="374" r:id="rId6"/>
    <p:sldId id="376" r:id="rId7"/>
    <p:sldId id="28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8DA"/>
    <a:srgbClr val="357DA9"/>
    <a:srgbClr val="333333"/>
    <a:srgbClr val="FF9900"/>
    <a:srgbClr val="C5C5C5"/>
    <a:srgbClr val="C0C0C0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5248" autoAdjust="0"/>
  </p:normalViewPr>
  <p:slideViewPr>
    <p:cSldViewPr>
      <p:cViewPr>
        <p:scale>
          <a:sx n="66" d="100"/>
          <a:sy n="66" d="100"/>
        </p:scale>
        <p:origin x="-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07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/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/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/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/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/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/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/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/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fld id="{B50AA6E5-B486-498D-9B1F-076E4378AF3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7704" y="2675890"/>
            <a:ext cx="5879006" cy="1470025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以弗所书 </a:t>
            </a:r>
            <a: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6:10-20</a:t>
            </a:r>
            <a: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sz="4400" dirty="0">
                <a:solidFill>
                  <a:srgbClr val="0070C0"/>
                </a:solidFill>
                <a:ea typeface="宋体" panose="02010600030101010101" pitchFamily="2" charset="-122"/>
              </a:rPr>
              <a:t>属灵战争的得胜</a:t>
            </a:r>
            <a:r>
              <a:rPr lang="zh-CN" altLang="en-US" sz="4400" dirty="0" smtClean="0">
                <a:solidFill>
                  <a:srgbClr val="0070C0"/>
                </a:solidFill>
                <a:ea typeface="宋体" panose="02010600030101010101" pitchFamily="2" charset="-122"/>
              </a:rPr>
              <a:t>秘诀</a:t>
            </a:r>
            <a:r>
              <a:rPr lang="en-US" altLang="zh-CN" sz="4400" dirty="0" smtClean="0">
                <a:solidFill>
                  <a:srgbClr val="0070C0"/>
                </a:solidFill>
                <a:ea typeface="宋体" panose="02010600030101010101" pitchFamily="2" charset="-122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ea typeface="宋体" panose="02010600030101010101" pitchFamily="2" charset="-122"/>
              </a:rPr>
            </a:br>
            <a:r>
              <a:rPr lang="en-US" altLang="zh-CN" sz="1800" dirty="0" smtClean="0">
                <a:solidFill>
                  <a:srgbClr val="0070C0"/>
                </a:solidFill>
                <a:ea typeface="宋体" panose="02010600030101010101" pitchFamily="2" charset="-122"/>
              </a:rPr>
              <a:t>2018-7-12</a:t>
            </a:r>
            <a:endParaRPr lang="en-US" altLang="zh-CN" sz="1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引言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30985"/>
            <a:ext cx="7467600" cy="2454910"/>
          </a:xfrm>
        </p:spPr>
        <p:txBody>
          <a:bodyPr/>
          <a:lstStyle/>
          <a:p>
            <a:r>
              <a:rPr lang="zh-CN" altLang="en-US" dirty="0" smtClean="0"/>
              <a:t>战争与和平</a:t>
            </a:r>
            <a:endParaRPr lang="zh-CN" altLang="en-US" dirty="0" smtClean="0"/>
          </a:p>
          <a:p>
            <a:pPr lvl="1"/>
            <a:r>
              <a:rPr lang="zh-CN" altLang="en-US" sz="2400" dirty="0" smtClean="0"/>
              <a:t>爱好和平</a:t>
            </a:r>
          </a:p>
          <a:p>
            <a:r>
              <a:rPr lang="zh-CN" altLang="en-US" dirty="0" smtClean="0">
                <a:sym typeface="+mn-ea"/>
              </a:rPr>
              <a:t>十字军东镇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ym typeface="+mn-ea"/>
              </a:rPr>
              <a:t>武力改造异教徒</a:t>
            </a:r>
            <a:endParaRPr lang="en-US" altLang="zh-CN" sz="2400" dirty="0" smtClean="0">
              <a:sym typeface="+mn-ea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685800" y="3986530"/>
            <a:ext cx="7467600" cy="163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357D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357DA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70C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上文</a:t>
            </a:r>
            <a:endParaRPr lang="zh-CN" altLang="en-US" sz="2400" dirty="0" smtClean="0"/>
          </a:p>
          <a:p>
            <a:pPr lvl="1"/>
            <a:r>
              <a:rPr lang="zh-CN" altLang="en-US" sz="2400" dirty="0"/>
              <a:t>上文使徒既已指导信徒，在各方面生活上如何荣神益人</a:t>
            </a:r>
            <a:r>
              <a:rPr lang="zh-CN" altLang="en-US" sz="2400" dirty="0" smtClean="0"/>
              <a:t>。实践中有各种拦阻，包括魔鬼的阻挡。</a:t>
            </a:r>
            <a:endParaRPr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ea typeface="宋体" panose="02010600030101010101" pitchFamily="2" charset="-122"/>
              </a:rPr>
              <a:t>觉察到属灵战争的真实（</a:t>
            </a:r>
            <a:r>
              <a:rPr lang="en-US" sz="3200" dirty="0" smtClean="0">
                <a:ea typeface="宋体" panose="02010600030101010101" pitchFamily="2" charset="-122"/>
              </a:rPr>
              <a:t>v10</a:t>
            </a:r>
            <a:r>
              <a:rPr lang="en-US" altLang="zh-CN" sz="3200" dirty="0" smtClean="0">
                <a:ea typeface="宋体" panose="02010600030101010101" pitchFamily="2" charset="-122"/>
              </a:rPr>
              <a:t>-13</a:t>
            </a:r>
            <a:r>
              <a:rPr lang="en-US" sz="3200" dirty="0" smtClean="0"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1.1. </a:t>
            </a:r>
            <a:r>
              <a:rPr lang="zh-CN" altLang="en-US" dirty="0">
                <a:solidFill>
                  <a:srgbClr val="0070C0"/>
                </a:solidFill>
              </a:rPr>
              <a:t>战争的</a:t>
            </a:r>
            <a:r>
              <a:rPr lang="zh-CN" altLang="en-US" dirty="0">
                <a:solidFill>
                  <a:srgbClr val="0070C0"/>
                </a:solidFill>
              </a:rPr>
              <a:t>真实  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/>
              <a:t>在属灵战争中是否可以保持中立？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</a:t>
            </a:r>
            <a:r>
              <a:rPr lang="zh-CN" altLang="en-US" dirty="0"/>
              <a:t>灵战争持续</a:t>
            </a:r>
            <a:r>
              <a:rPr lang="zh-CN" altLang="en-US" dirty="0" smtClean="0"/>
              <a:t>不息</a:t>
            </a:r>
            <a:endParaRPr lang="zh-CN" altLang="en-US" dirty="0" smtClean="0"/>
          </a:p>
          <a:p>
            <a:pPr lvl="2"/>
            <a:r>
              <a:rPr lang="zh-CN" altLang="en-US" dirty="0">
                <a:cs typeface="+mn-ea"/>
              </a:rPr>
              <a:t>并非生活在一个</a:t>
            </a:r>
            <a:r>
              <a:rPr lang="zh-CN" altLang="en-US" dirty="0" smtClean="0">
                <a:cs typeface="+mn-ea"/>
              </a:rPr>
              <a:t>中立地带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“退休心态</a:t>
            </a:r>
            <a:r>
              <a:rPr lang="en-US" altLang="zh-CN" dirty="0">
                <a:cs typeface="+mn-ea"/>
              </a:rPr>
              <a:t>"——</a:t>
            </a:r>
            <a:r>
              <a:rPr lang="zh-CN" altLang="en-US" dirty="0">
                <a:cs typeface="+mn-ea"/>
              </a:rPr>
              <a:t>必须</a:t>
            </a:r>
            <a:r>
              <a:rPr lang="zh-CN" altLang="en-US" dirty="0" smtClean="0">
                <a:cs typeface="+mn-ea"/>
              </a:rPr>
              <a:t>改变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我们最需要有一种迫切感，警觉到这场争战，以及意识到自己的危险</a:t>
            </a:r>
            <a:endParaRPr lang="en-US" altLang="zh-CN" dirty="0" smtClean="0">
              <a:cs typeface="+mn-ea"/>
            </a:endParaRPr>
          </a:p>
          <a:p>
            <a:pPr lvl="2"/>
            <a:endParaRPr lang="zh-CN" altLang="en-US" dirty="0" smtClean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ea typeface="宋体" panose="02010600030101010101" pitchFamily="2" charset="-122"/>
              </a:rPr>
              <a:t>觉察到属灵战争的真实（</a:t>
            </a:r>
            <a:r>
              <a:rPr lang="en-US" sz="3200" dirty="0" smtClean="0">
                <a:ea typeface="宋体" panose="02010600030101010101" pitchFamily="2" charset="-122"/>
              </a:rPr>
              <a:t>v10</a:t>
            </a:r>
            <a:r>
              <a:rPr lang="en-US" altLang="zh-CN" sz="3200" dirty="0" smtClean="0">
                <a:ea typeface="宋体" panose="02010600030101010101" pitchFamily="2" charset="-122"/>
              </a:rPr>
              <a:t>-13</a:t>
            </a:r>
            <a:r>
              <a:rPr lang="en-US" sz="3200" dirty="0" smtClean="0"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11…</a:t>
            </a:r>
            <a:r>
              <a:rPr lang="zh-CN" altLang="en-US" dirty="0">
                <a:solidFill>
                  <a:srgbClr val="FF0000"/>
                </a:solidFill>
              </a:rPr>
              <a:t>抵挡魔鬼的</a:t>
            </a:r>
            <a:r>
              <a:rPr lang="zh-CN" altLang="en-US" dirty="0" smtClean="0">
                <a:solidFill>
                  <a:srgbClr val="FF0000"/>
                </a:solidFill>
              </a:rPr>
              <a:t>诡计。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不是与属血气的</a:t>
            </a:r>
            <a:r>
              <a:rPr lang="zh-CN" altLang="en-US" dirty="0" smtClean="0">
                <a:solidFill>
                  <a:srgbClr val="FF0000"/>
                </a:solidFill>
              </a:rPr>
              <a:t>争战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乃是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恶魔争战。</a:t>
            </a:r>
            <a:r>
              <a:rPr lang="en-US" altLang="zh-CN" dirty="0" smtClean="0">
                <a:solidFill>
                  <a:srgbClr val="FF0000"/>
                </a:solidFill>
              </a:rPr>
              <a:t>13…</a:t>
            </a:r>
            <a:r>
              <a:rPr lang="zh-CN" altLang="en-US" dirty="0" smtClean="0">
                <a:solidFill>
                  <a:srgbClr val="FF0000"/>
                </a:solidFill>
              </a:rPr>
              <a:t>抵挡仇敌。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1.2. </a:t>
            </a:r>
            <a:r>
              <a:rPr lang="zh-CN" altLang="en-US" dirty="0" smtClean="0">
                <a:solidFill>
                  <a:srgbClr val="0070C0"/>
                </a:solidFill>
              </a:rPr>
              <a:t>敌人</a:t>
            </a:r>
            <a:r>
              <a:rPr lang="zh-CN" altLang="en-US" dirty="0">
                <a:solidFill>
                  <a:srgbClr val="0070C0"/>
                </a:solidFill>
              </a:rPr>
              <a:t>的</a:t>
            </a:r>
            <a:r>
              <a:rPr lang="zh-CN" altLang="en-US" dirty="0" smtClean="0">
                <a:solidFill>
                  <a:srgbClr val="0070C0"/>
                </a:solidFill>
              </a:rPr>
              <a:t>真实  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/>
              <a:t>从本段经文认识</a:t>
            </a:r>
            <a:r>
              <a:rPr lang="zh-CN" altLang="en-US" dirty="0" smtClean="0"/>
              <a:t>魔鬼</a:t>
            </a:r>
            <a:endParaRPr lang="en-US" altLang="zh-CN" dirty="0" smtClean="0"/>
          </a:p>
          <a:p>
            <a:pPr lvl="2"/>
            <a:r>
              <a:rPr lang="zh-CN" altLang="en-US" dirty="0"/>
              <a:t>从旧约认识</a:t>
            </a:r>
            <a:r>
              <a:rPr lang="zh-CN" altLang="en-US" dirty="0" smtClean="0"/>
              <a:t>魔鬼</a:t>
            </a:r>
            <a:endParaRPr lang="en-US" altLang="zh-CN" dirty="0" smtClean="0"/>
          </a:p>
          <a:p>
            <a:pPr lvl="2"/>
            <a:r>
              <a:rPr lang="zh-CN" altLang="en-US" dirty="0">
                <a:cs typeface="+mn-ea"/>
              </a:rPr>
              <a:t>从新约认识</a:t>
            </a:r>
            <a:r>
              <a:rPr lang="zh-CN" altLang="en-US" dirty="0" smtClean="0">
                <a:cs typeface="+mn-ea"/>
              </a:rPr>
              <a:t>魔鬼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从罪的角度认识</a:t>
            </a:r>
            <a:r>
              <a:rPr lang="zh-CN" altLang="en-US" dirty="0" smtClean="0">
                <a:cs typeface="+mn-ea"/>
              </a:rPr>
              <a:t>魔鬼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应用： “猜疑”</a:t>
            </a:r>
            <a:endParaRPr lang="zh-CN" altLang="en-US" dirty="0" smtClean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8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2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ea typeface="宋体" panose="02010600030101010101" pitchFamily="2" charset="-122"/>
              </a:rPr>
              <a:t>看到神所赐军装的</a:t>
            </a:r>
            <a:r>
              <a:rPr lang="zh-CN" altLang="en-US" sz="3200" dirty="0" smtClean="0">
                <a:ea typeface="宋体" panose="02010600030101010101" pitchFamily="2" charset="-122"/>
              </a:rPr>
              <a:t>宝贵 </a:t>
            </a:r>
            <a:r>
              <a:rPr lang="en-US" altLang="zh-CN" sz="3200" dirty="0" smtClean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ea typeface="宋体" panose="02010600030101010101" pitchFamily="2" charset="-122"/>
              </a:rPr>
              <a:t>v14-17)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 lvl="2"/>
            <a:r>
              <a:rPr lang="zh-CN" altLang="en-US" dirty="0" smtClean="0"/>
              <a:t>“真理的带子”</a:t>
            </a:r>
            <a:endParaRPr lang="en-US" altLang="zh-CN" dirty="0" smtClean="0"/>
          </a:p>
          <a:p>
            <a:pPr lvl="2"/>
            <a:r>
              <a:rPr lang="zh-CN" altLang="en-US" dirty="0">
                <a:cs typeface="+mn-ea"/>
              </a:rPr>
              <a:t>“公义的护心镜</a:t>
            </a:r>
            <a:r>
              <a:rPr lang="zh-CN" altLang="en-US" dirty="0" smtClean="0">
                <a:cs typeface="+mn-ea"/>
              </a:rPr>
              <a:t>”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“平安福音的鞋</a:t>
            </a:r>
            <a:r>
              <a:rPr lang="zh-CN" altLang="en-US" dirty="0" smtClean="0">
                <a:cs typeface="+mn-ea"/>
              </a:rPr>
              <a:t>”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“信德的藤牌</a:t>
            </a:r>
            <a:r>
              <a:rPr lang="zh-CN" altLang="en-US" dirty="0" smtClean="0">
                <a:cs typeface="+mn-ea"/>
              </a:rPr>
              <a:t>”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“救恩的头盔</a:t>
            </a:r>
            <a:r>
              <a:rPr lang="zh-CN" altLang="en-US" dirty="0" smtClean="0">
                <a:cs typeface="+mn-ea"/>
              </a:rPr>
              <a:t>”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 smtClean="0">
                <a:cs typeface="+mn-ea"/>
              </a:rPr>
              <a:t>“圣灵的宝剑”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 smtClean="0">
                <a:cs typeface="+mn-ea"/>
              </a:rPr>
              <a:t>“多方的祷告”</a:t>
            </a:r>
            <a:endParaRPr lang="zh-CN" altLang="en-US" sz="2000" dirty="0">
              <a:cs typeface="+mn-ea"/>
            </a:endParaRPr>
          </a:p>
          <a:p>
            <a:pPr marL="914400" lvl="2" indent="0">
              <a:buNone/>
            </a:pPr>
            <a:endParaRPr lang="zh-CN" altLang="en-US" sz="2000" dirty="0" smtClean="0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4" t="7959" b="5185"/>
          <a:stretch/>
        </p:blipFill>
        <p:spPr>
          <a:xfrm>
            <a:off x="4310742" y="928914"/>
            <a:ext cx="4847771" cy="59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3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ea typeface="宋体" panose="02010600030101010101" pitchFamily="2" charset="-122"/>
              </a:rPr>
              <a:t>用好属灵利器</a:t>
            </a:r>
            <a:r>
              <a:rPr lang="en-US" altLang="zh-CN" sz="3200" dirty="0"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ea typeface="宋体" panose="02010600030101010101" pitchFamily="2" charset="-122"/>
              </a:rPr>
              <a:t>祷告（</a:t>
            </a:r>
            <a:r>
              <a:rPr lang="en-US" sz="3200" dirty="0" smtClean="0">
                <a:ea typeface="宋体" panose="02010600030101010101" pitchFamily="2" charset="-122"/>
              </a:rPr>
              <a:t>v18</a:t>
            </a:r>
            <a:r>
              <a:rPr lang="en-US" altLang="zh-CN" sz="3200" dirty="0" smtClean="0">
                <a:ea typeface="宋体" panose="02010600030101010101" pitchFamily="2" charset="-122"/>
              </a:rPr>
              <a:t>-20</a:t>
            </a:r>
            <a:r>
              <a:rPr lang="en-US" sz="3200" dirty="0" smtClean="0">
                <a:ea typeface="宋体" panose="02010600030101010101" pitchFamily="2" charset="-122"/>
              </a:rPr>
              <a:t>）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r>
              <a:rPr lang="zh-CN" altLang="en-US" dirty="0" smtClean="0">
                <a:solidFill>
                  <a:srgbClr val="FF0000"/>
                </a:solidFill>
              </a:rPr>
              <a:t>靠</a:t>
            </a:r>
            <a:r>
              <a:rPr lang="zh-CN" altLang="en-US" dirty="0">
                <a:solidFill>
                  <a:srgbClr val="FF0000"/>
                </a:solidFill>
              </a:rPr>
              <a:t>着圣灵，随时多方祷告祈求，并要在此警醒不倦，为众圣徒祈求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r>
              <a:rPr lang="zh-CN" altLang="en-US" dirty="0" smtClean="0">
                <a:solidFill>
                  <a:srgbClr val="FF0000"/>
                </a:solidFill>
              </a:rPr>
              <a:t>也</a:t>
            </a:r>
            <a:r>
              <a:rPr lang="zh-CN" altLang="en-US" dirty="0">
                <a:solidFill>
                  <a:srgbClr val="FF0000"/>
                </a:solidFill>
              </a:rPr>
              <a:t>为我祈求，使我得着口才，能以放胆，开口讲明福音的奥秘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20… </a:t>
            </a:r>
            <a:r>
              <a:rPr lang="zh-CN" altLang="en-US" dirty="0" smtClean="0">
                <a:solidFill>
                  <a:srgbClr val="FF0000"/>
                </a:solidFill>
              </a:rPr>
              <a:t>放胆讲论。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3.1.</a:t>
            </a:r>
            <a:r>
              <a:rPr lang="zh-CN" altLang="en-US" dirty="0">
                <a:solidFill>
                  <a:srgbClr val="0070C0"/>
                </a:solidFill>
              </a:rPr>
              <a:t>攻受兼备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3.2.</a:t>
            </a:r>
            <a:r>
              <a:rPr lang="zh-CN" altLang="en-US" dirty="0">
                <a:solidFill>
                  <a:srgbClr val="0070C0"/>
                </a:solidFill>
              </a:rPr>
              <a:t>如何使用祷告这件属灵</a:t>
            </a:r>
            <a:r>
              <a:rPr lang="zh-CN" altLang="en-US" dirty="0" smtClean="0">
                <a:solidFill>
                  <a:srgbClr val="0070C0"/>
                </a:solidFill>
              </a:rPr>
              <a:t>武器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/>
              <a:t>要“靠着圣灵”祷告</a:t>
            </a:r>
            <a:endParaRPr lang="en-US" altLang="zh-CN" dirty="0" smtClean="0"/>
          </a:p>
          <a:p>
            <a:pPr lvl="2"/>
            <a:r>
              <a:rPr lang="zh-CN" altLang="en-US" dirty="0"/>
              <a:t>要“随时多方”的祷告</a:t>
            </a:r>
            <a:endParaRPr lang="en-US" altLang="zh-CN" dirty="0" smtClean="0"/>
          </a:p>
          <a:p>
            <a:pPr lvl="2"/>
            <a:r>
              <a:rPr lang="zh-CN" altLang="en-US" dirty="0">
                <a:cs typeface="+mn-ea"/>
              </a:rPr>
              <a:t>要儆醒不倦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要为众圣徒祈求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要为主仆代</a:t>
            </a:r>
            <a:r>
              <a:rPr lang="zh-CN" altLang="en-US" dirty="0" smtClean="0">
                <a:cs typeface="+mn-ea"/>
              </a:rPr>
              <a:t>祷</a:t>
            </a:r>
            <a:endParaRPr lang="zh-CN" altLang="en-US" dirty="0" smtClean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panose="02010600030101010101" pitchFamily="2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52</TotalTime>
  <Words>319</Words>
  <Application>Microsoft Office PowerPoint</Application>
  <PresentationFormat>全屏显示(4:3)</PresentationFormat>
  <Paragraphs>49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查经-马和角的异象-亚1</vt:lpstr>
      <vt:lpstr>以弗所书 6:10-20 属灵战争的得胜秘诀 2018-7-12</vt:lpstr>
      <vt:lpstr>引言</vt:lpstr>
      <vt:lpstr>1.觉察到属灵战争的真实（v10-13） </vt:lpstr>
      <vt:lpstr>1.觉察到属灵战争的真实（v10-13） </vt:lpstr>
      <vt:lpstr>2.看到神所赐军装的宝贵 (v14-17) </vt:lpstr>
      <vt:lpstr>3.用好属灵利器——祷告（v18-20） </vt:lpstr>
      <vt:lpstr>分享结束     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sushi</cp:lastModifiedBy>
  <cp:revision>483</cp:revision>
  <dcterms:created xsi:type="dcterms:W3CDTF">2016-03-12T08:06:00Z</dcterms:created>
  <dcterms:modified xsi:type="dcterms:W3CDTF">2018-07-12T08:53:55Z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