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90" r:id="rId5"/>
    <p:sldId id="291" r:id="rId6"/>
    <p:sldId id="323" r:id="rId7"/>
    <p:sldId id="319" r:id="rId8"/>
    <p:sldId id="292" r:id="rId9"/>
    <p:sldId id="324" r:id="rId10"/>
    <p:sldId id="321" r:id="rId11"/>
    <p:sldId id="325" r:id="rId12"/>
    <p:sldId id="326" r:id="rId13"/>
    <p:sldId id="322" r:id="rId14"/>
    <p:sldId id="327" r:id="rId15"/>
    <p:sldId id="300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7DA9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78676" autoAdjust="0"/>
  </p:normalViewPr>
  <p:slideViewPr>
    <p:cSldViewPr>
      <p:cViewPr>
        <p:scale>
          <a:sx n="66" d="100"/>
          <a:sy n="66" d="100"/>
        </p:scale>
        <p:origin x="-147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920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920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）历史文化背景</a:t>
            </a:r>
          </a:p>
          <a:p>
            <a:r>
              <a:rPr lang="zh-CN" altLang="en-US" dirty="0" smtClean="0"/>
              <a:t>　　这段经文提到书卷，也叫卷轴，昨天志伟君杰婚礼共同读的夫妻之箴，就是写在卷轴上。在古</a:t>
            </a:r>
          </a:p>
          <a:p>
            <a:r>
              <a:rPr lang="zh-CN" altLang="en-US" dirty="0" smtClean="0"/>
              <a:t>代，根据材质不同，有竹卷或羊皮卷的形式。书卷一词，圣经总共出现</a:t>
            </a:r>
            <a:r>
              <a:rPr lang="en-US" altLang="zh-CN" dirty="0" smtClean="0"/>
              <a:t>36</a:t>
            </a:r>
            <a:r>
              <a:rPr lang="zh-CN" altLang="en-US" dirty="0" smtClean="0"/>
              <a:t>次，除了指写有圣经经文</a:t>
            </a:r>
          </a:p>
          <a:p>
            <a:r>
              <a:rPr lang="zh-CN" altLang="en-US" dirty="0" smtClean="0"/>
              <a:t>的具体卷轴以外，剩下过半是出现在异象中的抽象书卷，例如在以西结书和启示录共出现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次，以</a:t>
            </a:r>
          </a:p>
          <a:p>
            <a:r>
              <a:rPr lang="zh-CN" altLang="en-US" dirty="0" smtClean="0"/>
              <a:t>及本段经文出现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次，都是在异象中出现的特殊书卷。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　　犹太人使用一种叫“伊法”的度量单位，伊法同时也是犹太人度量干粮最大的容器，约等于</a:t>
            </a:r>
            <a:r>
              <a:rPr lang="en-US" altLang="zh-CN" dirty="0" smtClean="0"/>
              <a:t>22</a:t>
            </a:r>
          </a:p>
          <a:p>
            <a:r>
              <a:rPr lang="zh-CN" altLang="en-US" dirty="0" smtClean="0"/>
              <a:t>升，伊法是其它容器的参考标准，也作为一种度量单位。旧约中以色列人献素祭经常提到细面伊法</a:t>
            </a:r>
          </a:p>
          <a:p>
            <a:r>
              <a:rPr lang="zh-CN" altLang="en-US" dirty="0" smtClean="0"/>
              <a:t>十分之一，大概就是</a:t>
            </a:r>
            <a:r>
              <a:rPr lang="en-US" altLang="zh-CN" dirty="0" smtClean="0"/>
              <a:t>2.2</a:t>
            </a:r>
            <a:r>
              <a:rPr lang="zh-CN" altLang="en-US" dirty="0" smtClean="0"/>
              <a:t>升细面。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上文：撒迦利亚书上半卷涉及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个异象，我们已经分享了前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个，上一章也就是第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章记录了第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个异象，这个异象涉及以色列被掳归回时代除祭司约书亚以外的另一位领袖，这位领袖就是带领以</a:t>
            </a:r>
          </a:p>
          <a:p>
            <a:r>
              <a:rPr lang="zh-CN" altLang="en-US" dirty="0" smtClean="0"/>
              <a:t>色列百姓首次从被掳之地归回的领导人所罗巴伯，异象鼓励所罗巴伯在重建圣殿时不要灰心绝望。</a:t>
            </a:r>
          </a:p>
          <a:p>
            <a:r>
              <a:rPr lang="zh-CN" altLang="en-US" dirty="0" smtClean="0"/>
              <a:t>　　下文，紧接着本章第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章，后面的第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章是马车的异象，是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个异象中的最后一个，马车象征着神</a:t>
            </a:r>
          </a:p>
          <a:p>
            <a:r>
              <a:rPr lang="zh-CN" altLang="en-US" dirty="0" smtClean="0"/>
              <a:t>施行审判的工具，神用当时的波斯希腊罗马等强国来审判包括以色列在内的列国。</a:t>
            </a:r>
          </a:p>
          <a:p>
            <a:r>
              <a:rPr lang="zh-CN" altLang="en-US" dirty="0" smtClean="0"/>
              <a:t>　　本章提到飞行书卷和量器妇人这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个异象，先知的信息从前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章的鼓励安慰即将转到对罪恶的审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判，接下来我们一起来逐节查考。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920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92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2252674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撒迦利亚书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5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主你若究察罪孽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3200" dirty="0" smtClean="0">
                <a:solidFill>
                  <a:srgbClr val="0070C0"/>
                </a:solidFill>
                <a:ea typeface="宋体" charset="-122"/>
              </a:rPr>
              <a:t>书卷和量器的异象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飞行书卷的异象（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v1- 4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量器中妇人的异象（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v5-11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不可轻忽神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的审判（罗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2:3-5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量器的异象（</a:t>
            </a:r>
            <a:r>
              <a:rPr lang="en-US" altLang="zh-CN" sz="4000" dirty="0" smtClean="0"/>
              <a:t>v5-11</a:t>
            </a:r>
            <a:r>
              <a:rPr lang="zh-CN" altLang="en-US" sz="4000" dirty="0" smtClean="0"/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 smtClean="0"/>
              <a:t>量器（</a:t>
            </a:r>
            <a:r>
              <a:rPr lang="en-US" altLang="zh-CN" dirty="0" smtClean="0"/>
              <a:t>v5-6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启发性提问，太</a:t>
            </a:r>
            <a:r>
              <a:rPr lang="en-US" altLang="zh-CN" dirty="0" smtClean="0"/>
              <a:t>16:8,15</a:t>
            </a:r>
          </a:p>
          <a:p>
            <a:pPr lvl="2">
              <a:buNone/>
            </a:pPr>
            <a:r>
              <a:rPr lang="en-US" altLang="zh-CN" sz="1800" dirty="0" smtClean="0">
                <a:solidFill>
                  <a:srgbClr val="7030A0"/>
                </a:solidFill>
              </a:rPr>
              <a:t>8</a:t>
            </a:r>
            <a:r>
              <a:rPr lang="en-US" altLang="zh-CN" dirty="0" smtClean="0">
                <a:solidFill>
                  <a:srgbClr val="7030A0"/>
                </a:solidFill>
              </a:rPr>
              <a:t>  </a:t>
            </a:r>
            <a:r>
              <a:rPr lang="zh-CN" altLang="en-US" dirty="0" smtClean="0">
                <a:solidFill>
                  <a:srgbClr val="7030A0"/>
                </a:solidFill>
              </a:rPr>
              <a:t>耶稣看出来，就说：“你们这小信的人，为什么因为没有饼彼此议论呢？</a:t>
            </a:r>
          </a:p>
          <a:p>
            <a:pPr lvl="2">
              <a:buNone/>
            </a:pPr>
            <a:r>
              <a:rPr lang="en-US" altLang="zh-CN" sz="1800" dirty="0" smtClean="0">
                <a:solidFill>
                  <a:srgbClr val="7030A0"/>
                </a:solidFill>
              </a:rPr>
              <a:t>15  </a:t>
            </a:r>
            <a:r>
              <a:rPr lang="zh-CN" altLang="en-US" dirty="0" smtClean="0">
                <a:solidFill>
                  <a:srgbClr val="7030A0"/>
                </a:solidFill>
              </a:rPr>
              <a:t>耶稣说：“你们说我是谁？”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恶人的形状像量器</a:t>
            </a:r>
            <a:endParaRPr lang="en-US" altLang="zh-CN" dirty="0" smtClean="0"/>
          </a:p>
          <a:p>
            <a:r>
              <a:rPr lang="en-US" altLang="zh-CN" dirty="0" smtClean="0"/>
              <a:t>2.2. </a:t>
            </a:r>
            <a:r>
              <a:rPr lang="zh-CN" altLang="en-US" dirty="0" smtClean="0"/>
              <a:t>量器中的妇人（</a:t>
            </a:r>
            <a:r>
              <a:rPr lang="en-US" altLang="zh-CN" dirty="0" smtClean="0"/>
              <a:t>v7-8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圆铅顶盖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画面综合起来，完整概括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我说：“这是什么呢？”他说：“这出来的是量器。”他又说：“这是恶人在遍地的形状。”</a:t>
            </a: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（我见有一片圆铅被举起来。）这坐在量器中的是个妇人。</a:t>
            </a: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量器的异象（</a:t>
            </a:r>
            <a:r>
              <a:rPr lang="en-US" altLang="zh-CN" sz="4000" dirty="0" smtClean="0"/>
              <a:t>v5-11</a:t>
            </a:r>
            <a:r>
              <a:rPr lang="zh-CN" altLang="en-US" sz="4000" dirty="0" smtClean="0"/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2.3. </a:t>
            </a:r>
            <a:r>
              <a:rPr lang="zh-CN" altLang="en-US" dirty="0" smtClean="0"/>
              <a:t>抬量器的妇人（</a:t>
            </a:r>
            <a:r>
              <a:rPr lang="en-US" altLang="zh-CN" dirty="0" smtClean="0"/>
              <a:t>v9-11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鹳鸟，不洁的鸟类，利</a:t>
            </a:r>
            <a:r>
              <a:rPr lang="en-US" altLang="zh-CN" dirty="0" smtClean="0"/>
              <a:t>11:13,19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1800" dirty="0" smtClean="0">
                <a:solidFill>
                  <a:srgbClr val="7030A0"/>
                </a:solidFill>
              </a:rPr>
              <a:t>13</a:t>
            </a:r>
            <a:r>
              <a:rPr lang="en-US" altLang="zh-CN" dirty="0" smtClean="0">
                <a:solidFill>
                  <a:srgbClr val="7030A0"/>
                </a:solidFill>
              </a:rPr>
              <a:t>“</a:t>
            </a:r>
            <a:r>
              <a:rPr lang="zh-CN" altLang="en-US" dirty="0" smtClean="0">
                <a:solidFill>
                  <a:srgbClr val="7030A0"/>
                </a:solidFill>
              </a:rPr>
              <a:t>雀鸟中你们当以为可憎、不可吃的乃是：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>
              <a:buNone/>
            </a:pPr>
            <a:r>
              <a:rPr lang="en-US" altLang="zh-CN" sz="1800" dirty="0" smtClean="0">
                <a:solidFill>
                  <a:srgbClr val="7030A0"/>
                </a:solidFill>
              </a:rPr>
              <a:t>19</a:t>
            </a:r>
            <a:r>
              <a:rPr lang="en-US" altLang="zh-CN" dirty="0" smtClean="0">
                <a:solidFill>
                  <a:srgbClr val="7030A0"/>
                </a:solidFill>
              </a:rPr>
              <a:t>  </a:t>
            </a:r>
            <a:r>
              <a:rPr lang="zh-CN" altLang="en-US" dirty="0" smtClean="0">
                <a:solidFill>
                  <a:srgbClr val="7030A0"/>
                </a:solidFill>
              </a:rPr>
              <a:t>鹳、鹭鸶与其类；戴鵀与蝙蝠。</a:t>
            </a:r>
          </a:p>
          <a:p>
            <a:pPr lvl="2"/>
            <a:r>
              <a:rPr lang="zh-CN" altLang="en-US" dirty="0" smtClean="0"/>
              <a:t>示拿，巴比伦 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创</a:t>
            </a:r>
            <a:r>
              <a:rPr lang="en-US" altLang="zh-CN" dirty="0" smtClean="0"/>
              <a:t>11:2,9 </a:t>
            </a:r>
            <a:r>
              <a:rPr lang="zh-CN" altLang="en-US" sz="2000" dirty="0" smtClean="0">
                <a:solidFill>
                  <a:srgbClr val="7030A0"/>
                </a:solidFill>
              </a:rPr>
              <a:t>他们往东边迁移的时候，在示拿地遇见一片平原，就住在那里。因为耶和华在那里变乱天下人的言语，使众人分散在全地上，所以那城名叫巴别（就是“变乱”的意思）。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2">
              <a:buNone/>
            </a:pPr>
            <a:r>
              <a:rPr lang="zh-CN" altLang="en-US" dirty="0" smtClean="0"/>
              <a:t>启</a:t>
            </a:r>
            <a:r>
              <a:rPr lang="en-US" altLang="zh-CN" dirty="0" smtClean="0"/>
              <a:t>17:5 </a:t>
            </a:r>
            <a:r>
              <a:rPr lang="zh-CN" altLang="en-US" sz="2000" dirty="0" smtClean="0">
                <a:solidFill>
                  <a:srgbClr val="7030A0"/>
                </a:solidFill>
              </a:rPr>
              <a:t>在她额上有名写着说：“奥秘哉！大巴比伦，作世上的淫妇和一切可憎之物的母。”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我又举目观看，见有两个妇人出来，在她们翅膀中有风，飞得甚快，翅膀如同鹳鸟的翅膀。她们将量器抬起来，悬在天地中间。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飞行书卷的异象（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v1- 4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量器中妇人的异象（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v5-11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不可轻忽神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的审判（罗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2:3-5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813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  <a:cs typeface="Arial" charset="0"/>
              </a:rPr>
              <a:t>不可轻忽神</a:t>
            </a:r>
            <a:r>
              <a:rPr lang="zh-CN" altLang="en-US" sz="3600" dirty="0" smtClean="0">
                <a:ea typeface="宋体" charset="-122"/>
                <a:cs typeface="Arial" charset="0"/>
              </a:rPr>
              <a:t>的审判（罗</a:t>
            </a:r>
            <a:r>
              <a:rPr lang="en-US" altLang="zh-CN" sz="3600" dirty="0" smtClean="0">
                <a:ea typeface="宋体" charset="-122"/>
                <a:cs typeface="Arial" charset="0"/>
              </a:rPr>
              <a:t>2:3-5</a:t>
            </a:r>
            <a:r>
              <a:rPr lang="zh-CN" altLang="en-US" sz="3600" dirty="0" smtClean="0">
                <a:ea typeface="宋体" charset="-122"/>
                <a:cs typeface="Arial" charset="0"/>
              </a:rPr>
              <a:t>）</a:t>
            </a:r>
            <a:endParaRPr lang="en-US" altLang="zh-CN" sz="4000" dirty="0">
              <a:ea typeface="宋体" charset="-122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罗</a:t>
            </a:r>
            <a:r>
              <a:rPr lang="en-US" altLang="zh-CN" dirty="0" smtClean="0"/>
              <a:t>2:3-5 </a:t>
            </a:r>
            <a:endParaRPr lang="en-US" altLang="zh-CN" dirty="0"/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你这人哪，你论断行这样事的人，自己所行的却和别人一样，你</a:t>
            </a:r>
            <a:r>
              <a:rPr lang="zh-CN" altLang="en-US" dirty="0" smtClean="0">
                <a:solidFill>
                  <a:srgbClr val="00B050"/>
                </a:solidFill>
              </a:rPr>
              <a:t>以为能逃脱</a:t>
            </a:r>
            <a:r>
              <a:rPr lang="zh-CN" altLang="en-US" dirty="0" smtClean="0">
                <a:solidFill>
                  <a:srgbClr val="7030A0"/>
                </a:solidFill>
              </a:rPr>
              <a:t>　神的审判吗？</a:t>
            </a: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还是你藐视他丰富的恩慈、宽容、忍耐，</a:t>
            </a:r>
            <a:r>
              <a:rPr lang="zh-CN" altLang="en-US" dirty="0" smtClean="0">
                <a:solidFill>
                  <a:srgbClr val="00B050"/>
                </a:solidFill>
              </a:rPr>
              <a:t>不晓得他的恩慈</a:t>
            </a:r>
            <a:r>
              <a:rPr lang="zh-CN" altLang="en-US" dirty="0" smtClean="0">
                <a:solidFill>
                  <a:srgbClr val="7030A0"/>
                </a:solidFill>
              </a:rPr>
              <a:t>是领你悔改呢？</a:t>
            </a: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你竟任着你</a:t>
            </a:r>
            <a:r>
              <a:rPr lang="zh-CN" altLang="en-US" dirty="0" smtClean="0">
                <a:solidFill>
                  <a:srgbClr val="00B050"/>
                </a:solidFill>
              </a:rPr>
              <a:t>刚硬不悔改</a:t>
            </a:r>
            <a:r>
              <a:rPr lang="zh-CN" altLang="en-US" dirty="0" smtClean="0">
                <a:solidFill>
                  <a:srgbClr val="7030A0"/>
                </a:solidFill>
              </a:rPr>
              <a:t>的心，为自己积蓄忿怒，以致　神震怒，显他公义审判的日子来到。</a:t>
            </a:r>
            <a:endParaRPr lang="zh-CN" altLang="en-US" sz="3200" dirty="0" smtClean="0">
              <a:solidFill>
                <a:srgbClr val="7030A0"/>
              </a:solidFill>
            </a:endParaRPr>
          </a:p>
          <a:p>
            <a:pPr lvl="2">
              <a:buNone/>
            </a:pPr>
            <a:endParaRPr lang="zh-CN" altLang="en-US" dirty="0" smtClean="0">
              <a:solidFill>
                <a:srgbClr val="7030A0"/>
              </a:solidFill>
            </a:endParaRPr>
          </a:p>
          <a:p>
            <a:pPr lvl="2"/>
            <a:endParaRPr lang="en-US" altLang="zh-CN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  <a:cs typeface="Arial" charset="0"/>
              </a:rPr>
              <a:t>不可轻忽神</a:t>
            </a:r>
            <a:r>
              <a:rPr lang="zh-CN" altLang="en-US" sz="3600" dirty="0" smtClean="0">
                <a:ea typeface="宋体" charset="-122"/>
                <a:cs typeface="Arial" charset="0"/>
              </a:rPr>
              <a:t>的审判（罗</a:t>
            </a:r>
            <a:r>
              <a:rPr lang="en-US" altLang="zh-CN" sz="3600" dirty="0" smtClean="0">
                <a:ea typeface="宋体" charset="-122"/>
                <a:cs typeface="Arial" charset="0"/>
              </a:rPr>
              <a:t>2:3-5</a:t>
            </a:r>
            <a:r>
              <a:rPr lang="zh-CN" altLang="en-US" sz="3600" dirty="0" smtClean="0">
                <a:ea typeface="宋体" charset="-122"/>
                <a:cs typeface="Arial" charset="0"/>
              </a:rPr>
              <a:t>）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3.1. </a:t>
            </a:r>
            <a:r>
              <a:rPr lang="zh-CN" altLang="en-US" dirty="0" smtClean="0"/>
              <a:t>轻忽</a:t>
            </a:r>
            <a:r>
              <a:rPr lang="zh-CN" altLang="en-US" dirty="0" smtClean="0"/>
              <a:t>审判</a:t>
            </a:r>
            <a:r>
              <a:rPr lang="zh-CN" altLang="en-US" dirty="0" smtClean="0"/>
              <a:t>的几种表现（</a:t>
            </a:r>
            <a:r>
              <a:rPr lang="en-US" altLang="zh-CN" dirty="0" smtClean="0"/>
              <a:t>3-5a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en-US" altLang="zh-CN" dirty="0" smtClean="0"/>
              <a:t>1) </a:t>
            </a:r>
            <a:r>
              <a:rPr lang="zh-CN" altLang="en-US" dirty="0" smtClean="0"/>
              <a:t>以为能逃脱，特权？特区？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2) </a:t>
            </a:r>
            <a:r>
              <a:rPr lang="zh-CN" altLang="en-US" dirty="0" smtClean="0"/>
              <a:t>利用神的爱，来</a:t>
            </a:r>
            <a:r>
              <a:rPr lang="en-US" altLang="zh-CN" dirty="0" smtClean="0"/>
              <a:t>6:6 </a:t>
            </a:r>
          </a:p>
          <a:p>
            <a:pPr lvl="2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   若是离弃道理，就</a:t>
            </a:r>
            <a:r>
              <a:rPr lang="zh-CN" altLang="en-US" dirty="0" smtClean="0">
                <a:solidFill>
                  <a:srgbClr val="00B050"/>
                </a:solidFill>
              </a:rPr>
              <a:t>不能</a:t>
            </a:r>
            <a:r>
              <a:rPr lang="zh-CN" altLang="en-US" dirty="0" smtClean="0">
                <a:solidFill>
                  <a:srgbClr val="7030A0"/>
                </a:solidFill>
              </a:rPr>
              <a:t>叫他们</a:t>
            </a:r>
            <a:r>
              <a:rPr lang="zh-CN" altLang="en-US" dirty="0" smtClean="0">
                <a:solidFill>
                  <a:srgbClr val="00B050"/>
                </a:solidFill>
              </a:rPr>
              <a:t>从新</a:t>
            </a:r>
            <a:r>
              <a:rPr lang="zh-CN" altLang="en-US" dirty="0" smtClean="0">
                <a:solidFill>
                  <a:srgbClr val="7030A0"/>
                </a:solidFill>
              </a:rPr>
              <a:t>懊悔了，因为他们把神的儿子重钉十字架，明明的羞辱他。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3) </a:t>
            </a:r>
            <a:r>
              <a:rPr lang="zh-CN" altLang="en-US" dirty="0" smtClean="0"/>
              <a:t>刚硬不悔改</a:t>
            </a:r>
            <a:endParaRPr lang="en-US" altLang="zh-CN" dirty="0" smtClean="0"/>
          </a:p>
          <a:p>
            <a:r>
              <a:rPr lang="en-US" altLang="zh-CN" dirty="0" smtClean="0"/>
              <a:t>3.2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轻忽</a:t>
            </a:r>
            <a:r>
              <a:rPr lang="zh-CN" altLang="en-US" dirty="0" smtClean="0"/>
              <a:t>审判</a:t>
            </a:r>
            <a:r>
              <a:rPr lang="zh-CN" altLang="en-US" dirty="0" smtClean="0"/>
              <a:t>的后果（</a:t>
            </a:r>
            <a:r>
              <a:rPr lang="en-US" altLang="zh-CN" dirty="0" smtClean="0"/>
              <a:t>5b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神震怒，公义审判</a:t>
            </a:r>
            <a:endParaRPr lang="zh-CN" altLang="en-US" dirty="0">
              <a:solidFill>
                <a:srgbClr val="7030A0"/>
              </a:solidFill>
            </a:endParaRPr>
          </a:p>
          <a:p>
            <a:pPr lvl="2"/>
            <a:endParaRPr lang="en-US" altLang="zh-CN" sz="2000" dirty="0" smtClean="0"/>
          </a:p>
          <a:p>
            <a:pPr lvl="1"/>
            <a:r>
              <a:rPr lang="zh-CN" altLang="en-US" sz="2400" dirty="0" smtClean="0"/>
              <a:t>例子，审判 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考试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1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飞行书卷的异象（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v1- 4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量器中妇人的异象（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v5-11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不可轻忽神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的审判（罗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2:3-5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名言</a:t>
            </a:r>
            <a:endParaRPr lang="en-US" altLang="zh-CN" dirty="0"/>
          </a:p>
          <a:p>
            <a:pPr lvl="1">
              <a:buNone/>
            </a:pPr>
            <a:r>
              <a:rPr lang="zh-CN" altLang="en-US" dirty="0" smtClean="0"/>
              <a:t>天网恢恢疏而不漏</a:t>
            </a:r>
            <a:endParaRPr lang="en-US" altLang="zh-CN" dirty="0" smtClean="0"/>
          </a:p>
          <a:p>
            <a:r>
              <a:rPr lang="zh-CN" altLang="en-US" dirty="0" smtClean="0"/>
              <a:t>诗</a:t>
            </a:r>
            <a:r>
              <a:rPr lang="en-US" altLang="zh-CN" dirty="0" smtClean="0"/>
              <a:t>130:3</a:t>
            </a:r>
            <a:endParaRPr lang="en-US" altLang="zh-CN" dirty="0"/>
          </a:p>
          <a:p>
            <a:pPr lvl="1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主耶和华啊，你若究察罪孽，谁能站得住呢？</a:t>
            </a:r>
            <a:endParaRPr lang="en-US" altLang="zh-CN" sz="2000" dirty="0" smtClean="0">
              <a:solidFill>
                <a:srgbClr val="7030A0"/>
              </a:solidFill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/>
              <a:t>直译：罪行恶念笔记本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读经：撒迦利亚书第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）历史文化</a:t>
            </a:r>
            <a:r>
              <a:rPr lang="zh-CN" altLang="en-US" dirty="0" smtClean="0"/>
              <a:t>背景</a:t>
            </a:r>
            <a:endParaRPr lang="en-US" altLang="zh-CN" dirty="0"/>
          </a:p>
          <a:p>
            <a:pPr lvl="1"/>
            <a:r>
              <a:rPr lang="zh-CN" altLang="en-US" dirty="0" smtClean="0"/>
              <a:t>书卷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卷轴，竹卷或羊皮卷；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圣经总共出现</a:t>
            </a:r>
            <a:r>
              <a:rPr lang="en-US" altLang="zh-CN" dirty="0" smtClean="0"/>
              <a:t>36</a:t>
            </a:r>
            <a:r>
              <a:rPr lang="zh-CN" altLang="en-US" dirty="0" smtClean="0"/>
              <a:t>次，过半是出现在异象中的抽象书卷；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dirty="0" smtClean="0"/>
              <a:t>伊法</a:t>
            </a:r>
            <a:endParaRPr lang="en-US" altLang="zh-CN" sz="2000" dirty="0"/>
          </a:p>
          <a:p>
            <a:pPr lvl="2"/>
            <a:r>
              <a:rPr lang="zh-CN" altLang="en-US" dirty="0" smtClean="0"/>
              <a:t>最大容器，体积度量单位，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细面伊法十分之一的含义，</a:t>
            </a:r>
            <a:r>
              <a:rPr lang="en-US" altLang="zh-CN" dirty="0" smtClean="0"/>
              <a:t>2.2</a:t>
            </a:r>
            <a:r>
              <a:rPr lang="zh-CN" altLang="en-US" dirty="0" smtClean="0"/>
              <a:t>升细面</a:t>
            </a:r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76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个异象，金灯台和橄榄树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鼓励所罗巴伯在重建圣殿时不要灰心绝望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建造圣殿时靠神的灵方能成事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下文，第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章马车的异象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马车象征着神施行审判的工具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神用当时的波斯希腊罗马等强国来审判包括以色列在内的列国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 descr="3 VISION OF THE FOUR HO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o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3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fire w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1238" y="0"/>
            <a:ext cx="3052762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pri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30495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lampsta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2825" y="2286000"/>
            <a:ext cx="30511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flying scro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560888"/>
            <a:ext cx="3052763" cy="2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7" descr="9-THE-WOMAN-IN-THE-BASKET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567238"/>
            <a:ext cx="3043237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chariot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8063" y="4572000"/>
            <a:ext cx="305593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768725" y="2847975"/>
            <a:ext cx="162736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Aft>
                <a:spcPct val="50000"/>
              </a:spcAft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撒迦利亚</a:t>
            </a:r>
          </a:p>
          <a:p>
            <a:pPr algn="ctr">
              <a:spcAft>
                <a:spcPct val="50000"/>
              </a:spcAft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八个异象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0" y="1928813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番石榴树与马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089275" y="1928813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四角与四匠人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072188" y="1928813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火城与其中的荣耀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0" y="4195763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大祭司被洁净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072188" y="4195763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金灯台与两橄榄树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0" y="6491288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飞行的书卷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016250" y="6491288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量器中的妇人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072188" y="649128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马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车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  <p:bldP spid="7188" grpId="0"/>
      <p:bldP spid="7189" grpId="0"/>
      <p:bldP spid="7190" grpId="0"/>
      <p:bldP spid="7191" grpId="0"/>
      <p:bldP spid="7192" grpId="0"/>
      <p:bldP spid="7193" grpId="0"/>
      <p:bldP spid="7194" grpId="0"/>
      <p:bldP spid="7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飞行书卷的异象（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v1- 4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量器中妇人的异象（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v5-11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 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不可轻忽神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的审判（罗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2:3-5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 smtClean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151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飞行书卷的异象（</a:t>
            </a:r>
            <a:r>
              <a:rPr lang="en-US" altLang="zh-CN" sz="4000" dirty="0" smtClean="0"/>
              <a:t>v1-4</a:t>
            </a:r>
            <a:r>
              <a:rPr lang="zh-CN" altLang="en-US" sz="4000" dirty="0" smtClean="0"/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1.1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书卷的审判性质（</a:t>
            </a:r>
            <a:r>
              <a:rPr lang="en-US" altLang="zh-CN" dirty="0" smtClean="0"/>
              <a:t>v1,3a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吃书卷，发出审判，启</a:t>
            </a:r>
            <a:r>
              <a:rPr lang="en-US" altLang="zh-CN" dirty="0" smtClean="0"/>
              <a:t>10:10-11 </a:t>
            </a:r>
          </a:p>
          <a:p>
            <a:pPr lvl="2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   我从天使手中把小书卷接过来，吃尽了，在我口中果然甜如蜜，吃了之后，肚子觉得发苦了。天使（原文作“他们”）对我说：“你必指着多民、多国、多方、多王再说预言。”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咒诅，创</a:t>
            </a:r>
            <a:r>
              <a:rPr lang="en-US" altLang="zh-CN" dirty="0" smtClean="0"/>
              <a:t>3:17</a:t>
            </a:r>
          </a:p>
          <a:p>
            <a:pPr lvl="2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  又对亚当说：“你既听从妻子的话，吃了我所吩咐你不可吃的那树上的果子，地必为你的缘故受咒诅。你必终身劳苦，才能从地里得吃的。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21442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我又举目观看，见有一飞行的书卷。</a:t>
            </a:r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3a 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他对我说：“这是发出行在遍地上的咒诅。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飞行书卷的异象（</a:t>
            </a:r>
            <a:r>
              <a:rPr lang="en-US" altLang="zh-CN" sz="4000" dirty="0" smtClean="0"/>
              <a:t>v1-4</a:t>
            </a:r>
            <a:r>
              <a:rPr lang="zh-CN" altLang="en-US" sz="4000" dirty="0" smtClean="0"/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1.2. </a:t>
            </a:r>
            <a:r>
              <a:rPr lang="zh-CN" altLang="en-US" dirty="0" smtClean="0"/>
              <a:t>书卷的形状大小（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10x5m </a:t>
            </a:r>
            <a:r>
              <a:rPr lang="zh-CN" altLang="en-US" dirty="0" smtClean="0"/>
              <a:t>，书卷特别大且两面都写字，表示犯罪的人很多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代表审判和惩罚的书卷能够进入人的家里</a:t>
            </a:r>
            <a:endParaRPr lang="en-US" altLang="zh-CN" dirty="0" smtClean="0"/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特别罗列的罪状（</a:t>
            </a:r>
            <a:r>
              <a:rPr lang="en-US" altLang="zh-CN" dirty="0" smtClean="0"/>
              <a:t>v3b-4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偷窃、起假誓，与建造圣殿的工作有关，窃取圣殿材料，逃避建殿责任起假誓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延伸：同性恋与艾滋病</a:t>
            </a:r>
            <a:endParaRPr lang="en-US" altLang="zh-CN" dirty="0" smtClean="0"/>
          </a:p>
          <a:p>
            <a:pPr lvl="2"/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1442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3b 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凡偷窃的，必按卷上这面的话除灭；凡起假誓的，必按卷上那面的话除灭。</a:t>
            </a: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854</TotalTime>
  <Words>1114</Words>
  <Application>Microsoft Office PowerPoint</Application>
  <PresentationFormat>全屏显示(4:3)</PresentationFormat>
  <Paragraphs>140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查经-马和角的异象-亚1</vt:lpstr>
      <vt:lpstr>撒迦利亚书5章 主你若究察罪孽 书卷和量器的异象</vt:lpstr>
      <vt:lpstr>大纲</vt:lpstr>
      <vt:lpstr>引言</vt:lpstr>
      <vt:lpstr>引言</vt:lpstr>
      <vt:lpstr>引言</vt:lpstr>
      <vt:lpstr>幻灯片 6</vt:lpstr>
      <vt:lpstr>大纲</vt:lpstr>
      <vt:lpstr>1. 飞行书卷的异象（v1-4） </vt:lpstr>
      <vt:lpstr>1. 飞行书卷的异象（v1-4） </vt:lpstr>
      <vt:lpstr>大纲</vt:lpstr>
      <vt:lpstr>2. 量器的异象（v5-11） </vt:lpstr>
      <vt:lpstr>2. 量器的异象（v5-11） </vt:lpstr>
      <vt:lpstr>大纲</vt:lpstr>
      <vt:lpstr>3.不可轻忽神的审判（罗2:3-5）</vt:lpstr>
      <vt:lpstr>3.不可轻忽神的审判（罗2:3-5）</vt:lpstr>
      <vt:lpstr>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User</cp:lastModifiedBy>
  <cp:revision>268</cp:revision>
  <dcterms:created xsi:type="dcterms:W3CDTF">2016-03-12T08:06:17Z</dcterms:created>
  <dcterms:modified xsi:type="dcterms:W3CDTF">2016-11-19T18:48:54Z</dcterms:modified>
</cp:coreProperties>
</file>