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304" r:id="rId5"/>
    <p:sldId id="290" r:id="rId6"/>
    <p:sldId id="291" r:id="rId7"/>
    <p:sldId id="293" r:id="rId8"/>
    <p:sldId id="292" r:id="rId9"/>
    <p:sldId id="305" r:id="rId10"/>
    <p:sldId id="294" r:id="rId11"/>
    <p:sldId id="307" r:id="rId12"/>
    <p:sldId id="306" r:id="rId13"/>
    <p:sldId id="308" r:id="rId14"/>
    <p:sldId id="309" r:id="rId15"/>
    <p:sldId id="295" r:id="rId16"/>
    <p:sldId id="296" r:id="rId17"/>
    <p:sldId id="311" r:id="rId18"/>
    <p:sldId id="310" r:id="rId19"/>
    <p:sldId id="312" r:id="rId20"/>
    <p:sldId id="313" r:id="rId21"/>
    <p:sldId id="315" r:id="rId22"/>
    <p:sldId id="314" r:id="rId23"/>
    <p:sldId id="316" r:id="rId24"/>
    <p:sldId id="301" r:id="rId25"/>
    <p:sldId id="300" r:id="rId26"/>
    <p:sldId id="317" r:id="rId27"/>
    <p:sldId id="318" r:id="rId28"/>
    <p:sldId id="303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C5C5C5"/>
    <a:srgbClr val="C0C0C0"/>
    <a:srgbClr val="DDDDDD"/>
    <a:srgbClr val="333333"/>
    <a:srgbClr val="FFFFFF"/>
    <a:srgbClr val="70A8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5577" autoAdjust="0"/>
  </p:normalViewPr>
  <p:slideViewPr>
    <p:cSldViewPr>
      <p:cViewPr>
        <p:scale>
          <a:sx n="66" d="100"/>
          <a:sy n="66" d="100"/>
        </p:scale>
        <p:origin x="-2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1.2.</a:t>
            </a:r>
            <a:r>
              <a:rPr lang="zh-CN" altLang="en-US" dirty="0" smtClean="0"/>
              <a:t>无界的火城（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  这些预言的真正应验是在千禧年国。但对当时的以色列人来说，是极大的鼓励，因为他们从巴比伦返回的人民只不过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万多人，而且荒废了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年的家园，真是满目疮痍，百废待兴，政治前途看不见什么光明的远景。神藉先知宣告的预言对当时代的人来说，他们确已看见神的同在，因为在重建圣殿的事上，虽然像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年前那样曾遇敌人的困扰（拉五</a:t>
            </a:r>
            <a:r>
              <a:rPr lang="en-US" altLang="zh-CN" dirty="0" smtClean="0"/>
              <a:t>1~6</a:t>
            </a:r>
            <a:r>
              <a:rPr lang="zh-CN" altLang="en-US" dirty="0" smtClean="0"/>
              <a:t>），但终于反而因此得着大利乌王的保护与帮助（拉六</a:t>
            </a:r>
            <a:r>
              <a:rPr lang="en-US" altLang="zh-CN" dirty="0" smtClean="0"/>
              <a:t>1~15</a:t>
            </a:r>
            <a:r>
              <a:rPr lang="zh-CN" altLang="en-US" dirty="0" smtClean="0"/>
              <a:t>）。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80</a:t>
            </a:r>
            <a:r>
              <a:rPr lang="zh-CN" altLang="en-US" dirty="0" smtClean="0"/>
              <a:t>年之后，到了尼希米时期，人口众多的盼望仍未实现，他们必须用抽签的方式强迫人搬进城（尼</a:t>
            </a:r>
            <a:r>
              <a:rPr lang="en-US" altLang="zh-CN" dirty="0" smtClean="0"/>
              <a:t>11:1-2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7:4</a:t>
            </a:r>
            <a:r>
              <a:rPr lang="zh-CN" altLang="en-US" dirty="0" smtClean="0"/>
              <a:t>）。尼希米的城墙比大卫之城包括的范围更大，也许是估计未来人口将增加，但范围广而人口不多，就显得更空。到了耶稣的时代，这预言已近乎实现，每到节期，世界各处的朝圣者便蜂拥而至。更重要的是，教会已遍及全世界；即使如此，我们还需要“勉强人进来”（路</a:t>
            </a:r>
            <a:r>
              <a:rPr lang="en-US" altLang="zh-CN" dirty="0" smtClean="0"/>
              <a:t>14:23</a:t>
            </a:r>
            <a:r>
              <a:rPr lang="zh-CN" altLang="en-US" dirty="0" smtClean="0"/>
              <a:t>），因为仍有空间。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无界的火城（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V5“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火城”，就是在四围像火一般保护着这城，没有敌人能以入侵。介绍一下当时的时代背景，古阿拉伯人常在营幕四周建火塔，以为保护，而一般大城都是靠围城的河沟保护。但神应许他自己要作耶路撒冷的火城，象征全然安全的保护。换言之，神要亲自与耶路撒冷同在，保护她的安全，使她兴盛荣耀，成为地上万国敬拜神的中心（参亚十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16~17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准绳启示的应用：建造可见的耶路撒冷，需要先用准绳度量，看它究竟确实有多宽多长多大？建造心灵的“耶路撒冷”更需要按圣经真理的标准，藉圣灵的光照，看见自己属灵的真实状况，才可以让神在我们身上进行拆毁，建造，增长的工作。我们的灵命才有实质的长进。许多人用自己的标准度量自己，他们在黑暗中滞留不前，却自我陶醉，自满自大。像荒凉的耶路撒冷，没有祭坛的圣殿，不能事奉神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火城启示的应用：城墙虽有保护作用，但也有妨碍城市发展的作用，所以神说耶路撒冷要成为无城墙的城市，可以无限度的发展。这样的城市怎能自保？只有那永活的神作了我们活的火墙，才能保护我们在不停进展中蒙保守，安稳在他的眷顾中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注意：有些基督徒的心灵既没有“火墙”也没有“城墙”，不是无限度的发展而是无限度的容纳，完全没有防守地任让世俗与罪恶的试探入侵，终成世俗的俘虏！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87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	</a:t>
            </a:r>
            <a:r>
              <a:rPr lang="zh-CN" altLang="en-US" dirty="0" smtClean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V6a“</a:t>
            </a:r>
            <a:r>
              <a:rPr lang="zh-CN" altLang="en-US" dirty="0" smtClean="0"/>
              <a:t>分散”，大概指以色列人屡受亚兰、埃及等外族侵扰掳掠，又先后被掳到亚述和巴比伦，至终又沦于玛代波斯手下而说。</a:t>
            </a:r>
          </a:p>
          <a:p>
            <a:r>
              <a:rPr lang="en-US" altLang="zh-CN" dirty="0" smtClean="0"/>
              <a:t>    V6b“</a:t>
            </a:r>
            <a:r>
              <a:rPr lang="zh-CN" altLang="en-US" dirty="0" smtClean="0"/>
              <a:t>四方”，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节括号里写着（原文作“犹如天的四风”），指世界各地。“天的四风”最早出现在耶</a:t>
            </a:r>
            <a:r>
              <a:rPr lang="en-US" altLang="zh-CN" dirty="0" smtClean="0"/>
              <a:t>49:36“</a:t>
            </a:r>
            <a:r>
              <a:rPr lang="zh-CN" altLang="en-US" dirty="0" smtClean="0"/>
              <a:t>我要使四风从天的四方刮来，临到以拦人，将他们分散四方（“方”原文作“风”）。这被赶散的人，没有一国不到的。”这是神对外邦以拦国的惩罚，如今这种惩罚也落到以色列民身上。亚述人曾把以色列民分散于帝国各地（参王下</a:t>
            </a:r>
            <a:r>
              <a:rPr lang="en-US" altLang="zh-CN" dirty="0" smtClean="0"/>
              <a:t>17:6</a:t>
            </a:r>
            <a:r>
              <a:rPr lang="zh-CN" altLang="en-US" dirty="0" smtClean="0"/>
              <a:t>）。 </a:t>
            </a:r>
            <a:r>
              <a:rPr lang="en-US" altLang="zh-CN" dirty="0" smtClean="0"/>
              <a:t>(DIY) </a:t>
            </a:r>
          </a:p>
          <a:p>
            <a:r>
              <a:rPr lang="en-US" altLang="zh-CN" dirty="0" smtClean="0"/>
              <a:t>    “</a:t>
            </a:r>
            <a:r>
              <a:rPr lang="zh-CN" altLang="en-US" dirty="0" smtClean="0"/>
              <a:t>北方”，应按巴勒斯担地而论算为北方，因不论亚述、巴比伦、玛代波斯，都在巴勒斯坦的东北方。这些话显然是针对那些仍居留在巴比伦，还没归回的以色列人说的。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	</a:t>
            </a:r>
            <a:r>
              <a:rPr lang="zh-CN" altLang="en-US" dirty="0" smtClean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V6c“</a:t>
            </a:r>
            <a:r>
              <a:rPr lang="zh-CN" altLang="en-US" dirty="0" smtClean="0"/>
              <a:t>逃回”，亡国再复国，基督在世时，曾预言耶路撒冷要成为荒场（太</a:t>
            </a:r>
            <a:r>
              <a:rPr lang="en-US" altLang="zh-CN" dirty="0" smtClean="0"/>
              <a:t>23:38~39</a:t>
            </a:r>
            <a:r>
              <a:rPr lang="zh-CN" altLang="en-US" dirty="0" smtClean="0"/>
              <a:t>），并且圣殿要被毁，甚至没有一块石头留在石头上（太</a:t>
            </a:r>
            <a:r>
              <a:rPr lang="en-US" altLang="zh-CN" dirty="0" smtClean="0"/>
              <a:t>24:2</a:t>
            </a:r>
            <a:r>
              <a:rPr lang="zh-CN" altLang="en-US" dirty="0" smtClean="0"/>
              <a:t>）。可见以色列人被分散到“天的四方”，在历史上已发生过的还只是缩影，将来还有更悲惨的分散天下的苦难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在列国中抛来抛去（申</a:t>
            </a:r>
            <a:r>
              <a:rPr lang="en-US" altLang="zh-CN" dirty="0" smtClean="0"/>
              <a:t>28:25</a:t>
            </a:r>
            <a:r>
              <a:rPr lang="zh-CN" altLang="en-US" dirty="0" smtClean="0"/>
              <a:t>；耶</a:t>
            </a:r>
            <a:r>
              <a:rPr lang="en-US" altLang="zh-CN" dirty="0" smtClean="0"/>
              <a:t>29:18</a:t>
            </a:r>
            <a:r>
              <a:rPr lang="zh-CN" altLang="en-US" dirty="0" smtClean="0"/>
              <a:t>）。在公元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年，这些话便开始应验；而最终将被招聚回来，从</a:t>
            </a:r>
            <a:r>
              <a:rPr lang="en-US" altLang="zh-CN" dirty="0" smtClean="0"/>
              <a:t>1948</a:t>
            </a:r>
            <a:r>
              <a:rPr lang="zh-CN" altLang="en-US" dirty="0" smtClean="0"/>
              <a:t>年以色列复国以来也已开始应验。将来基督再次降临到地上时，“要差遣使者，用号简的大声，将他的选民从四方，从天这边到天那边都招聚了来”（太</a:t>
            </a:r>
            <a:r>
              <a:rPr lang="en-US" altLang="zh-CN" dirty="0" smtClean="0"/>
              <a:t>24:31</a:t>
            </a:r>
            <a:r>
              <a:rPr lang="zh-CN" altLang="en-US" dirty="0" smtClean="0"/>
              <a:t>）　</a:t>
            </a:r>
          </a:p>
          <a:p>
            <a:r>
              <a:rPr lang="en-US" altLang="zh-CN" dirty="0" smtClean="0"/>
              <a:t>    v7“</a:t>
            </a:r>
            <a:r>
              <a:rPr lang="zh-CN" altLang="en-US" dirty="0" smtClean="0"/>
              <a:t>逃脱”，注意上节与本节都用了“逃回”或“逃脱”的同义词，暗示他们所留居之地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巴比伦将必遭灾毁灭。神藉先知劝告那些恋居巴比伦的选民，要赶快离开巴比伦，像从遭灾祸的城中逃脱一般。好比罗得逃离所多玛。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	</a:t>
            </a:r>
            <a:r>
              <a:rPr lang="zh-CN" altLang="en-US" dirty="0" smtClean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（太</a:t>
            </a:r>
            <a:r>
              <a:rPr lang="en-US" altLang="zh-CN" dirty="0" smtClean="0"/>
              <a:t>24:2</a:t>
            </a:r>
            <a:r>
              <a:rPr lang="zh-CN" altLang="en-US" dirty="0" smtClean="0"/>
              <a:t>）耶稣对他们说：“你们不是看见这殿宇吗？我实在告诉你们：将来在这里，没有一块石头留在石头上不被拆毁了。”</a:t>
            </a:r>
          </a:p>
          <a:p>
            <a:r>
              <a:rPr lang="zh-CN" altLang="en-US" dirty="0" smtClean="0"/>
              <a:t>（太</a:t>
            </a:r>
            <a:r>
              <a:rPr lang="en-US" altLang="zh-CN" dirty="0" smtClean="0"/>
              <a:t>24:31</a:t>
            </a:r>
            <a:r>
              <a:rPr lang="zh-CN" altLang="en-US" dirty="0" smtClean="0"/>
              <a:t>）他要差遣使者，用号简的大声，将他的选民从四方，从天这边到天那边都招聚了来。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8a “</a:t>
            </a:r>
            <a:r>
              <a:rPr lang="zh-CN" altLang="en-US" dirty="0" smtClean="0"/>
              <a:t>显出荣耀”，难以确定是在什么时候或在什么事情发生之后显出荣耀。按上下文看，既然显出荣耀之后才“差遣我去惩罚列国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，则所显之荣耀必在惩罚列国之前，而且所显之荣耀，理应不是指要施之惩罚。</a:t>
            </a:r>
          </a:p>
          <a:p>
            <a:r>
              <a:rPr lang="en-US" altLang="zh-CN" dirty="0" smtClean="0"/>
              <a:t>    8b“</a:t>
            </a:r>
            <a:r>
              <a:rPr lang="zh-CN" altLang="en-US" dirty="0" smtClean="0"/>
              <a:t>我”指谁？“我”若能惩治列国．必不是普通人，所以若是“惩罚”列国，那“我”就应指主耶稣，他是神所设立审判列国的（徒</a:t>
            </a:r>
            <a:r>
              <a:rPr lang="en-US" altLang="zh-CN" dirty="0" smtClean="0"/>
              <a:t>17:31</a:t>
            </a:r>
            <a:r>
              <a:rPr lang="zh-CN" altLang="en-US" dirty="0" smtClean="0"/>
              <a:t>）。但“惩治”英文只作“</a:t>
            </a:r>
            <a:r>
              <a:rPr lang="en-US" altLang="zh-CN" dirty="0" smtClean="0"/>
              <a:t>against”</a:t>
            </a:r>
            <a:r>
              <a:rPr lang="zh-CN" altLang="en-US" dirty="0" smtClean="0"/>
              <a:t>（反对），中文吕振中译本作“宣告”，字底下加小点，表示是按译者的领会补上去的，即针对列国而发又属于惩罚性的预言。这样，这“我”就不一定指主耶稣，也可能指先知撒迦利亚，神藉他发出一些反对列国、惩罚列国的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8c“</a:t>
            </a:r>
            <a:r>
              <a:rPr lang="zh-CN" altLang="en-US" dirty="0" smtClean="0"/>
              <a:t>瞳人”，有谁曾摸过自己的瞳人，或让别人摸过他的瞳人呢？那是不能让人摸的部分，这表示神如何宝贵他的百姓。我们不仅有份于他的生命，且是在他生命中占重要地位，正如眼中瞳人在身子上那样，是最敏感、最需要保护，最为珍惜而不容人触摸的部分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上帝是我们的保护者，祂是眼皮，祂的百姓是祂眼中的瞳仁，祂在说：我的百姓是我身上最敏感的部位，你碰触他们就是碰触我。耶稣说：“你们作在我这弟兄中一个最小的身上，就是做在我身上。”（太</a:t>
            </a:r>
            <a:r>
              <a:rPr lang="en-US" altLang="zh-CN" dirty="0" smtClean="0"/>
              <a:t>25:40</a:t>
            </a:r>
            <a:r>
              <a:rPr lang="zh-CN" altLang="en-US" dirty="0" smtClean="0"/>
              <a:t>）这是相同的原则，上帝的百姓是祂身上最敏感的部位，当代译本翻出来的意思更清楚，“谁敢碰我的百姓，就等于用手指头碰上帝的眼睛。”这个形容很生动，你能想象吗？很美的一幅图像。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上帝之眼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太空影像。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分段</a:t>
            </a:r>
          </a:p>
          <a:p>
            <a:r>
              <a:rPr lang="en-US" altLang="zh-CN" dirty="0" smtClean="0"/>
              <a:t>1.	</a:t>
            </a:r>
            <a:r>
              <a:rPr lang="zh-CN" altLang="en-US" dirty="0" smtClean="0"/>
              <a:t>选民的未来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将要兴旺（</a:t>
            </a:r>
            <a:r>
              <a:rPr lang="en-US" altLang="zh-CN" dirty="0" smtClean="0"/>
              <a:t>v1-5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	</a:t>
            </a:r>
            <a:r>
              <a:rPr lang="zh-CN" altLang="en-US" dirty="0" smtClean="0"/>
              <a:t>有界的土城（</a:t>
            </a:r>
            <a:r>
              <a:rPr lang="en-US" altLang="zh-CN" dirty="0" smtClean="0"/>
              <a:t>v1-3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1.2.	</a:t>
            </a:r>
            <a:r>
              <a:rPr lang="zh-CN" altLang="en-US" dirty="0" smtClean="0"/>
              <a:t>无界的火城（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2.1.	</a:t>
            </a:r>
            <a:r>
              <a:rPr lang="zh-CN" altLang="en-US" dirty="0" smtClean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	</a:t>
            </a:r>
            <a:r>
              <a:rPr lang="zh-CN" altLang="en-US" dirty="0" smtClean="0"/>
              <a:t>人类的未来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弥赛亚国度（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3.1.	</a:t>
            </a:r>
            <a:r>
              <a:rPr lang="zh-CN" altLang="en-US" dirty="0" smtClean="0"/>
              <a:t>神临人间（</a:t>
            </a:r>
            <a:r>
              <a:rPr lang="en-US" altLang="zh-CN" dirty="0" smtClean="0"/>
              <a:t>v10-12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3.2.	</a:t>
            </a:r>
            <a:r>
              <a:rPr lang="zh-CN" altLang="en-US" dirty="0" smtClean="0"/>
              <a:t>人当静默（</a:t>
            </a:r>
            <a:r>
              <a:rPr lang="en-US" altLang="zh-CN" dirty="0" smtClean="0"/>
              <a:t>v13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0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人眼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上帝之眼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人眼结构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ESO’09</a:t>
            </a:r>
          </a:p>
          <a:p>
            <a:pPr lvl="2"/>
            <a:r>
              <a:rPr lang="en-US" altLang="zh-CN" dirty="0" smtClean="0"/>
              <a:t>ESO’12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zh-CN" altLang="en-US" baseline="0" dirty="0" smtClean="0"/>
              <a:t>    </a:t>
            </a:r>
            <a:r>
              <a:rPr lang="zh-CN" altLang="en-US" dirty="0" smtClean="0"/>
              <a:t>瞳人的启示应用：这时代的人普遍缺乏安全感，但还有什么地方比躲在神的眼中被当作神眼中的瞳人更安全？如果人的眼睛尚且反应敏捷难以伤害，何况神的眼睛？有谁能摸着神眼睛的瞳人？那眷爱我们的神正是这样地爱护着我们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仇敌的未来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将要衰微（</a:t>
            </a:r>
            <a:r>
              <a:rPr lang="en-US" altLang="zh-CN" dirty="0" smtClean="0"/>
              <a:t>v6-9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2.2.	</a:t>
            </a:r>
            <a:r>
              <a:rPr lang="zh-CN" altLang="en-US" dirty="0" smtClean="0"/>
              <a:t>敌国受罚（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</a:p>
          <a:p>
            <a:r>
              <a:rPr lang="zh-CN" altLang="en-US" baseline="0" dirty="0" smtClean="0"/>
              <a:t>    </a:t>
            </a:r>
            <a:r>
              <a:rPr lang="en-US" altLang="zh-CN" dirty="0" smtClean="0"/>
              <a:t>V9“</a:t>
            </a:r>
            <a:r>
              <a:rPr lang="zh-CN" altLang="en-US" dirty="0" smtClean="0"/>
              <a:t>抡手”，可见话语中惩治之成份很浓厚。无论如何，不论“我”是指基督他要施行惩治，或“我“指先知，他宣告主要惩治列国，实际上都是指向基督。因在末后的日子，基督正是神所差遣审判惩治万国的（徒</a:t>
            </a:r>
            <a:r>
              <a:rPr lang="en-US" altLang="zh-CN" dirty="0" smtClean="0"/>
              <a:t>17:31</a:t>
            </a:r>
            <a:r>
              <a:rPr lang="zh-CN" altLang="en-US" dirty="0" smtClean="0"/>
              <a:t>；太</a:t>
            </a:r>
            <a:r>
              <a:rPr lang="en-US" altLang="zh-CN" dirty="0" smtClean="0"/>
              <a:t>25:31~32</a:t>
            </a:r>
            <a:r>
              <a:rPr lang="zh-CN" altLang="en-US" dirty="0" smtClean="0"/>
              <a:t>；启</a:t>
            </a:r>
            <a:r>
              <a:rPr lang="en-US" altLang="zh-CN" dirty="0" smtClean="0"/>
              <a:t>19:15~16</a:t>
            </a:r>
            <a:r>
              <a:rPr lang="zh-CN" altLang="en-US" dirty="0" smtClean="0"/>
              <a:t>）。当万国在大灾难中受惩治（太</a:t>
            </a:r>
            <a:r>
              <a:rPr lang="en-US" altLang="zh-CN" dirty="0" smtClean="0"/>
              <a:t>24:29~30</a:t>
            </a:r>
            <a:r>
              <a:rPr lang="zh-CN" altLang="en-US" dirty="0" smtClean="0"/>
              <a:t>），基督从宝座中荣耀降临到地上时，地上万族因他哭（启</a:t>
            </a:r>
            <a:r>
              <a:rPr lang="en-US" altLang="zh-CN" dirty="0" smtClean="0"/>
              <a:t>1:7</a:t>
            </a:r>
            <a:r>
              <a:rPr lang="zh-CN" altLang="en-US" dirty="0" smtClean="0"/>
              <a:t>），犹太人必为他们所扎的悲哀（亚</a:t>
            </a:r>
            <a:r>
              <a:rPr lang="en-US" altLang="zh-CN" dirty="0" smtClean="0"/>
              <a:t>12:10</a:t>
            </a:r>
            <a:r>
              <a:rPr lang="zh-CN" altLang="en-US" dirty="0" smtClean="0"/>
              <a:t>），那时，他们便知道基督确是神所差遣的了！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8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人类的未来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弥赛亚国度（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3.1.	</a:t>
            </a:r>
            <a:r>
              <a:rPr lang="zh-CN" altLang="en-US" dirty="0" smtClean="0"/>
              <a:t>神临人间（</a:t>
            </a:r>
            <a:r>
              <a:rPr lang="en-US" altLang="zh-CN" dirty="0" smtClean="0"/>
              <a:t>v10-12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V10“</a:t>
            </a:r>
            <a:r>
              <a:rPr lang="zh-CN" altLang="en-US" dirty="0" smtClean="0"/>
              <a:t>同住的应许”，神要住在人间，这应许已初步应验于基督第一次降世，道成肉身，住在人间（约一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），但那只是神救赎计划的初步成全，到了神永远计划的完全实现，就是在新天新地里“神的帐幕在人间，他要与人同住。他们要作他的子民，神要亲自与他们同在．作他们的神”（启</a:t>
            </a:r>
            <a:r>
              <a:rPr lang="en-US" altLang="zh-CN" dirty="0" smtClean="0"/>
              <a:t>21:3</a:t>
            </a:r>
            <a:r>
              <a:rPr lang="zh-CN" altLang="en-US" dirty="0" smtClean="0"/>
              <a:t>）。那时，这应许就完全应验了。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人类的未来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弥赛亚国度（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3.1.	</a:t>
            </a:r>
            <a:r>
              <a:rPr lang="zh-CN" altLang="en-US" dirty="0" smtClean="0"/>
              <a:t>神临人间（</a:t>
            </a:r>
            <a:r>
              <a:rPr lang="en-US" altLang="zh-CN" dirty="0" smtClean="0"/>
              <a:t>v10-12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V11“</a:t>
            </a:r>
            <a:r>
              <a:rPr lang="zh-CN" altLang="en-US" dirty="0" smtClean="0"/>
              <a:t>多国归附”，本节应指千禧年的光景。“有许多国归附耶和华”正如本书第</a:t>
            </a:r>
            <a:r>
              <a:rPr lang="en-US" altLang="zh-CN" dirty="0" smtClean="0"/>
              <a:t>14:16</a:t>
            </a:r>
            <a:r>
              <a:rPr lang="zh-CN" altLang="en-US" dirty="0" smtClean="0"/>
              <a:t>所说的：“所有来攻击耶路撒冷列国中剩下的人，必年年上来敬拜大君王万军之耶和华，并守住棚节。”先知以赛亚也曾一再预言这种景象，显示耶路撒冷在千禧年国中要成为万国敬拜神的中心，赛</a:t>
            </a:r>
            <a:r>
              <a:rPr lang="en-US" altLang="zh-CN" dirty="0" smtClean="0"/>
              <a:t>2:2~3“</a:t>
            </a:r>
            <a:r>
              <a:rPr lang="zh-CN" altLang="en-US" dirty="0" smtClean="0"/>
              <a:t>末后的日子，耶和华殿的山必坚立，超乎诸山，高举过于万岭，万民都要流归这山。必有许多国的民前往说，来吧，我们登耶和华的山，奔雅各神的殿，主必将他的道教训我们，我们也要行他的路，因为训诲必出于锡安，耶和华的言语必出于耶路撒冷。”（赛</a:t>
            </a:r>
            <a:r>
              <a:rPr lang="en-US" altLang="zh-CN" dirty="0" smtClean="0"/>
              <a:t>2:2~3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49:22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60:3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V12“</a:t>
            </a:r>
            <a:r>
              <a:rPr lang="zh-CN" altLang="en-US" dirty="0" smtClean="0"/>
              <a:t>圣地”，这是圣经中唯一称犹大为“圣地”的地方。此地将因和平的君住在其中而成为圣地。将来犹大身分尊贵，比起先前被外邦占领时的污秽境况真有天渊之别。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黄迦勒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人类的未来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弥赛亚国度（</a:t>
            </a:r>
            <a:r>
              <a:rPr lang="en-US" altLang="zh-CN" dirty="0" smtClean="0"/>
              <a:t>v10-13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3.2.	</a:t>
            </a:r>
            <a:r>
              <a:rPr lang="zh-CN" altLang="en-US" dirty="0" smtClean="0"/>
              <a:t>人当静默（</a:t>
            </a:r>
            <a:r>
              <a:rPr lang="en-US" altLang="zh-CN" dirty="0" smtClean="0"/>
              <a:t>v13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V13“</a:t>
            </a:r>
            <a:r>
              <a:rPr lang="zh-CN" altLang="en-US" dirty="0" smtClean="0"/>
              <a:t>静默无声”，全节的意思提醒世人不要嚣张妄论神的作为，更不可因个人的际遇有什么挫折困苦，急促而无知的埋怨神，也不可因世事的变幻无常，邦国兴衰无定，擅自对神的旨意作无知的推测。凡有血气的都当静默无声，安静留心看神怎样按他的步骤成就人完美的定旨，因他已“从圣所出来”，已开始他的行动了。当以色列人在红海边受法老军兵追赶时，摩西却凭信心对以色列人说：“不要惧怕，只管站住。看耶和华今天向你们所要施行的救恩，因为你们今天所看见的埃及人，必永远不再看见了。耶和华必为你们争战，你们只管静默，不要作声。”（出</a:t>
            </a:r>
            <a:r>
              <a:rPr lang="en-US" altLang="zh-CN" dirty="0" smtClean="0"/>
              <a:t>14:13~14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总结</a:t>
            </a:r>
            <a:r>
              <a:rPr lang="en-US" altLang="zh-CN" dirty="0" smtClean="0"/>
              <a:t>(v25)</a:t>
            </a:r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：在我们生活中，我们多么忙碌地筑墙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财产的墙，家庭的墙，各种预备无非要抵御一切的伤害。但是我们尽力去作，仍不足以抵御有些无可避免的危险以及灾害。最好我们还是躲藏在永生神的同在里，因为火能抵御一切的危害。旷野的旅行者点起一堆野火，能驱除一切的野兽。我们的心灵也要有神的火来保护，经文中又有另一个画面，我们好像神眼中的瞳人，眼中的瞳人最安全，有眼眶、眼毛与眉睫的保护，且有眼泪能清除一切的污秽，我们会举起手来保护眼睛，我们无论怎样地软弱，仍是安全的。</a:t>
            </a:r>
          </a:p>
          <a:p>
            <a:r>
              <a:rPr lang="zh-CN" altLang="en-US" dirty="0" smtClean="0"/>
              <a:t>    我们不仅需要保障，更要光照，我们不只有火在四围，更有内在的荣耀，我要得着救赎，更有恩惠，神的儿子住在我们里面，就有洁净，使罪恶无法驻足搅扰。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　　结语</a:t>
            </a:r>
            <a:r>
              <a:rPr lang="zh-CN" altLang="en-US" dirty="0" smtClean="0"/>
              <a:t>：神国的蓝图曾经展示在以色列人面前，他们没有珍惜机会配合神的机会，如今神国的蓝图向我们显现，我们不要再做旁观者，仅仅停留在观看神的做工的状态。神也给我们机会，参与到他的国度当中，选召我们成为他的同工。愿我们持续地操练敬虔，内在的生命持续健康地成长，以至生命丰盛结出圣灵的果子，彰显在日常的生活中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    房地产开发往往都有蓝图，分一期二期三期工程。一期工程把楼建起来，二期工程把周边道路清理干净并且邀请首批住户入住，三期进一步扩建其它楼房。与此类似，神国的发展也好比有一个蓝图，首先拣选一批选民，然后为选民开出路将神的救恩传出去，最后神的国度随着福音的广传扩展开来。神的计划因着以色列的悖逆看似一度搁置，犹大国被掳归回后，神再次重申神国的蓝图，应许选民将复兴，预言仇敌将被击败，最后万民归向主。</a:t>
            </a:r>
          </a:p>
          <a:p>
            <a:r>
              <a:rPr lang="zh-CN" altLang="en-US" dirty="0" smtClean="0"/>
              <a:t>    请大家翻到撒加利亚书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章，我们以启应的方式来诵读。查考经文前，我们先来做一个祷告，叫讲解和领受信息的人，都能合乎神的心意。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    房地产开发往往都有蓝图，分一期二期三期工程。一期工程把楼建起来，二期工程把周边道路清理干净并且邀请首批住户入住，三期进一步扩建其它楼房。与此类似，神国的发展也好比有一个蓝图，首先拣选一批选民，然后为选民开出路将神的救恩传出去，最后神的国度随着福音的广传扩展开来。神的计划因着以色列的悖逆看似一度搁置，犹大国被掳归回后，神再次重申神国的蓝图，应许选民将复兴，预言仇敌将被击败，最后万民归向主。</a:t>
            </a:r>
          </a:p>
          <a:p>
            <a:r>
              <a:rPr lang="zh-CN" altLang="en-US" dirty="0" smtClean="0"/>
              <a:t>    请大家翻到撒加利亚书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章，我们以启应的方式来诵读。查考经文前，我们先来做一个祷告，叫讲解和领受信息的人，都能合乎神的心意。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）历史文化背景</a:t>
            </a:r>
            <a:endParaRPr lang="en-US" altLang="zh-CN" dirty="0" smtClean="0"/>
          </a:p>
          <a:p>
            <a:r>
              <a:rPr lang="zh-CN" altLang="en-US" dirty="0" smtClean="0"/>
              <a:t>    早在</a:t>
            </a:r>
            <a:r>
              <a:rPr lang="en-US" altLang="zh-CN" dirty="0" smtClean="0"/>
              <a:t>BC606</a:t>
            </a:r>
            <a:r>
              <a:rPr lang="zh-CN" altLang="en-US" dirty="0" smtClean="0"/>
              <a:t>耶利米先知就预言了犹大国的被掳和归回，“这全地必然荒凉，令人惊骇，这些国民要服侍巴比伦王七十年。七十年满了以后，我必刑罚巴比伦王和那国民，并迦勒底人之地，因他们的罪孽使那地永远荒凉。这是耶和华说的。”（耶</a:t>
            </a:r>
            <a:r>
              <a:rPr lang="en-US" altLang="zh-CN" dirty="0" smtClean="0"/>
              <a:t>25:11-12</a:t>
            </a:r>
            <a:r>
              <a:rPr lang="zh-CN" altLang="en-US" dirty="0" smtClean="0"/>
              <a:t>）此次归回是所罗巴伯领导的第一次归回，后面还有以斯拉和尼西米领导的第二和第三次归回。   </a:t>
            </a:r>
            <a:r>
              <a:rPr lang="en-US" altLang="zh-CN" dirty="0" smtClean="0"/>
              <a:t>(DIY)</a:t>
            </a:r>
            <a:endParaRPr lang="zh-CN" altLang="en-US" dirty="0" smtClean="0"/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预言的同一年</a:t>
            </a:r>
            <a:r>
              <a:rPr lang="en-US" altLang="zh-CN" dirty="0" smtClean="0"/>
              <a:t>606BC</a:t>
            </a:r>
            <a:r>
              <a:rPr lang="zh-CN" altLang="en-US" dirty="0" smtClean="0"/>
              <a:t>，耶路撒冷被攻破；</a:t>
            </a:r>
            <a:r>
              <a:rPr lang="en-US" altLang="zh-CN" dirty="0" smtClean="0"/>
              <a:t>BC587</a:t>
            </a:r>
            <a:r>
              <a:rPr lang="zh-CN" altLang="en-US" dirty="0" smtClean="0"/>
              <a:t>年耶路撒冷沦陷圣殿被毁，犹大国末代国王西底家和百姓被掳巴比伦，犹大国乃至整个以色列宣告亡国。犹太人被掳后分散在各处，除了巴比伦，还有许多国家。亚述在掳掠以色列时，将百姓分散在歌散河流域──尼尼微以西二百里，以至三百里以东的玛代一带地区（王下</a:t>
            </a:r>
            <a:r>
              <a:rPr lang="en-US" altLang="zh-CN" dirty="0" smtClean="0"/>
              <a:t>17:6</a:t>
            </a:r>
            <a:r>
              <a:rPr lang="zh-CN" altLang="en-US" dirty="0" smtClean="0"/>
              <a:t>）；尼布甲尼撒掳人至巴比伦时，不少人逃到摩押、亚扪和以东（耶</a:t>
            </a:r>
            <a:r>
              <a:rPr lang="en-US" altLang="zh-CN" dirty="0" smtClean="0"/>
              <a:t>40:11-12</a:t>
            </a:r>
            <a:r>
              <a:rPr lang="zh-CN" altLang="en-US" dirty="0" smtClean="0"/>
              <a:t>），而耶利米与一些人则下到埃及（耶</a:t>
            </a:r>
            <a:r>
              <a:rPr lang="en-US" altLang="zh-CN" dirty="0" smtClean="0"/>
              <a:t>32:7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539BC</a:t>
            </a:r>
            <a:r>
              <a:rPr lang="zh-CN" altLang="en-US" dirty="0" smtClean="0"/>
              <a:t>，巴比伦国被波斯国击败；</a:t>
            </a:r>
            <a:endParaRPr lang="en-US" altLang="zh-CN" dirty="0" smtClean="0"/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536BC</a:t>
            </a:r>
            <a:r>
              <a:rPr lang="zh-CN" altLang="en-US" dirty="0" smtClean="0"/>
              <a:t>，波斯王古列下诏要以色列人归回。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    上文，上一个异象是说神要亲自除掉那欺压神百姓的列国，这个异象则更积极地说出选民再度蒙恩的光景。先知看见一个人手拿准绳要去量耶路撒冷城，正是第一章十六节所说“准绳必拉在耶路撒冷上”之预言的应验，所以这异象所象征耶路撒冷之复兴，比第一个异象更具积极而具体的意义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 </a:t>
            </a:r>
            <a:r>
              <a:rPr lang="zh-CN" altLang="en-US" dirty="0" smtClean="0"/>
              <a:t>问题是∶当从哪里开始？倘若圣城毫无防敌之力，重建圣殿是否安全？有些人心存此疑问，或许会倡议先建城墙。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丁道尔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下文，第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章接下来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个异象分别是约书亚穿洁净衣服、金灯台与</a:t>
            </a:r>
            <a:r>
              <a:rPr lang="en-US" altLang="zh-CN" dirty="0" smtClean="0"/>
              <a:t>2</a:t>
            </a:r>
            <a:r>
              <a:rPr lang="zh-CN" altLang="en-US" dirty="0" smtClean="0"/>
              <a:t>棵橄榄树，在讲当时的两位领袖，约书亚和所罗巴伯。 </a:t>
            </a:r>
          </a:p>
          <a:p>
            <a:r>
              <a:rPr lang="zh-CN" altLang="en-US" dirty="0" smtClean="0"/>
              <a:t>接下来我们一起来逐节查考第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选民的未来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将要兴旺（</a:t>
            </a:r>
            <a:r>
              <a:rPr lang="en-US" altLang="zh-CN" dirty="0" smtClean="0"/>
              <a:t>v1-5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	</a:t>
            </a:r>
            <a:r>
              <a:rPr lang="zh-CN" altLang="en-US" dirty="0" smtClean="0"/>
              <a:t>有界的土城（</a:t>
            </a:r>
            <a:r>
              <a:rPr lang="en-US" altLang="zh-CN" dirty="0" smtClean="0"/>
              <a:t>v1-2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  “三个人物”，撒迦利亚</a:t>
            </a:r>
            <a:r>
              <a:rPr lang="en-US" altLang="zh-CN" dirty="0" smtClean="0"/>
              <a:t>——“</a:t>
            </a:r>
            <a:r>
              <a:rPr lang="zh-CN" altLang="en-US" dirty="0" smtClean="0"/>
              <a:t>我举目观看”（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）；手拿准绳的人</a:t>
            </a:r>
            <a:r>
              <a:rPr lang="en-US" altLang="zh-CN" dirty="0" smtClean="0"/>
              <a:t>——“</a:t>
            </a:r>
            <a:r>
              <a:rPr lang="zh-CN" altLang="en-US" dirty="0" smtClean="0"/>
              <a:t>见一人手拿准绳”（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），这人就是第三节首句“与我说话的天使”；另一位天使，迎着第一位天使（那与撒迦利亚说话的天使），彼此对话（</a:t>
            </a:r>
            <a:r>
              <a:rPr lang="en-US" altLang="zh-CN" dirty="0" smtClean="0"/>
              <a:t>v3~4</a:t>
            </a:r>
            <a:r>
              <a:rPr lang="zh-CN" altLang="en-US" dirty="0" smtClean="0"/>
              <a:t>节）， </a:t>
            </a:r>
            <a:r>
              <a:rPr lang="en-US" altLang="zh-CN" dirty="0" smtClean="0"/>
              <a:t>(</a:t>
            </a:r>
            <a:r>
              <a:rPr lang="zh-CN" altLang="en-US" dirty="0" smtClean="0"/>
              <a:t>陈终道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V1“</a:t>
            </a:r>
            <a:r>
              <a:rPr lang="zh-CN" altLang="en-US" dirty="0" smtClean="0"/>
              <a:t>准绳”，第一位天使手拿准绳（</a:t>
            </a:r>
            <a:r>
              <a:rPr lang="en-US" altLang="zh-CN" dirty="0" smtClean="0"/>
              <a:t>measuring line</a:t>
            </a:r>
            <a:r>
              <a:rPr lang="zh-CN" altLang="en-US" dirty="0" smtClean="0"/>
              <a:t>），即用以量度的绳，可作为标准的绳。</a:t>
            </a: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选民的未来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将要兴旺（</a:t>
            </a:r>
            <a:r>
              <a:rPr lang="en-US" altLang="zh-CN" dirty="0" smtClean="0"/>
              <a:t>v1-5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1.1.	</a:t>
            </a:r>
            <a:r>
              <a:rPr lang="zh-CN" altLang="en-US" dirty="0" smtClean="0"/>
              <a:t>有界的土城（</a:t>
            </a:r>
            <a:r>
              <a:rPr lang="en-US" altLang="zh-CN" dirty="0" smtClean="0"/>
              <a:t>v1-2</a:t>
            </a:r>
            <a:r>
              <a:rPr lang="zh-CN" altLang="en-US" dirty="0" smtClean="0"/>
              <a:t>）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dirty="0" smtClean="0"/>
              <a:t>V2</a:t>
            </a:r>
            <a:r>
              <a:rPr lang="zh-CN" altLang="en-US" dirty="0" smtClean="0"/>
              <a:t>先知势必很好奇，天使打算用准绳量什么呢？于是他询问天使，天使回答撒迦利亚说，要去量度耶路撒冷城有多宽有多长，意即要看看有多大，能容纳多少居民。暗示耶路撒冷将必复兴。</a:t>
            </a:r>
          </a:p>
          <a:p>
            <a:r>
              <a:rPr lang="en-US" altLang="zh-CN" dirty="0" smtClean="0"/>
              <a:t>    V3</a:t>
            </a:r>
            <a:r>
              <a:rPr lang="zh-CN" altLang="en-US" dirty="0" smtClean="0"/>
              <a:t>量城的长宽，为了估算建城所需土石。但这与撒迦利亚说话的天使正要去量度耶路撒冷时，却有另一位天使迎着他来，似乎有新的指示要告诉他。所指示的就是第四至五节的话。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无界的火城（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V4a“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那少年人”，应指先知撒迦利亚。说话的主语是第二位天使，他让第一位天使转告撒迦利亚。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V4b“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无城墙的乡村”，有些英文译本（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eg.NASB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，美国新标准本）没有“乡村”二字，只提没有城墙；另有一些译本（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eg.NIV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即新国际译本）译作“没有城墙的城市”。这些话是预言耶路撒冷将必成为居民众多的城市，纵使原本有城墙，但居民向城外乡村伸展，城市的范围实际上扩大到不限于城内城外，所以说要成为没有城墙的城市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撒迦利亚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书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神国的蓝图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1.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en-US" altLang="zh-CN" dirty="0" smtClean="0"/>
              <a:t>1.2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</a:t>
            </a:r>
            <a:r>
              <a:rPr lang="zh-CN" altLang="en-US" dirty="0"/>
              <a:t>界的火</a:t>
            </a:r>
            <a:r>
              <a:rPr lang="zh-CN" altLang="en-US" dirty="0" smtClean="0"/>
              <a:t>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V4a</a:t>
            </a:r>
            <a:r>
              <a:rPr lang="zh-CN" altLang="en-US" dirty="0" smtClean="0"/>
              <a:t>）</a:t>
            </a:r>
            <a:r>
              <a:rPr lang="zh-CN" altLang="en-US" dirty="0"/>
              <a:t>那</a:t>
            </a:r>
            <a:r>
              <a:rPr lang="zh-CN" altLang="en-US" dirty="0" smtClean="0"/>
              <a:t>少年人</a:t>
            </a:r>
            <a:endParaRPr lang="en-US" altLang="zh-CN" sz="2000" dirty="0" smtClean="0"/>
          </a:p>
          <a:p>
            <a:pPr lvl="2"/>
            <a:r>
              <a:rPr lang="zh-CN" altLang="en-US" dirty="0"/>
              <a:t>应指先知撒迦利亚。说话的主语是第二位天使，他让第一位天使转告撒迦利亚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 smtClean="0"/>
              <a:t>V4b</a:t>
            </a:r>
            <a:r>
              <a:rPr lang="zh-CN" altLang="en-US" dirty="0" smtClean="0"/>
              <a:t>）</a:t>
            </a:r>
            <a:r>
              <a:rPr lang="zh-CN" altLang="en-US" dirty="0"/>
              <a:t>无城墙的</a:t>
            </a:r>
            <a:r>
              <a:rPr lang="zh-CN" altLang="en-US" dirty="0" smtClean="0"/>
              <a:t>乡村</a:t>
            </a:r>
            <a:endParaRPr lang="en-US" altLang="zh-CN" dirty="0" smtClean="0"/>
          </a:p>
          <a:p>
            <a:pPr lvl="2"/>
            <a:r>
              <a:rPr lang="zh-CN" altLang="en-US" dirty="0"/>
              <a:t>有些英文译本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NASB</a:t>
            </a:r>
            <a:r>
              <a:rPr lang="zh-CN" altLang="en-US" dirty="0" smtClean="0"/>
              <a:t>）</a:t>
            </a:r>
            <a:r>
              <a:rPr lang="zh-CN" altLang="en-US" dirty="0"/>
              <a:t>没有“乡村”二字，只提没有城墙；另有一些译本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NIV</a:t>
            </a:r>
            <a:r>
              <a:rPr lang="zh-CN" altLang="en-US" dirty="0" smtClean="0"/>
              <a:t>）</a:t>
            </a:r>
            <a:r>
              <a:rPr lang="zh-CN" altLang="en-US" dirty="0"/>
              <a:t>译作“没有城墙的城市”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预言</a:t>
            </a:r>
            <a:r>
              <a:rPr lang="zh-CN" altLang="en-US" dirty="0"/>
              <a:t>耶路撒冷</a:t>
            </a:r>
            <a:r>
              <a:rPr lang="zh-CN" altLang="en-US" dirty="0" smtClean="0"/>
              <a:t>将人口众多，</a:t>
            </a:r>
            <a:r>
              <a:rPr lang="zh-CN" altLang="en-US" dirty="0"/>
              <a:t>纵使原本有城墙，但居民向城外乡村伸展，城市的范围实际上扩大到不限于城内</a:t>
            </a:r>
            <a:r>
              <a:rPr lang="zh-CN" altLang="en-US" dirty="0" smtClean="0"/>
              <a:t>城外。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1.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en-US" altLang="zh-CN" dirty="0" smtClean="0"/>
              <a:t>1.2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</a:t>
            </a:r>
            <a:r>
              <a:rPr lang="zh-CN" altLang="en-US" dirty="0"/>
              <a:t>界的火</a:t>
            </a:r>
            <a:r>
              <a:rPr lang="zh-CN" altLang="en-US" dirty="0" smtClean="0"/>
              <a:t>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人口众多预言的应验过程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首批从</a:t>
            </a:r>
            <a:r>
              <a:rPr lang="zh-CN" altLang="en-US" dirty="0"/>
              <a:t>巴比伦返回的人民只不过</a:t>
            </a:r>
            <a:r>
              <a:rPr lang="en-US" altLang="zh-CN" dirty="0"/>
              <a:t>4</a:t>
            </a:r>
            <a:r>
              <a:rPr lang="zh-CN" altLang="en-US" dirty="0"/>
              <a:t>万多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pPr lvl="2"/>
            <a:r>
              <a:rPr lang="en-US" altLang="zh-CN" dirty="0" smtClean="0"/>
              <a:t>80</a:t>
            </a:r>
            <a:r>
              <a:rPr lang="zh-CN" altLang="en-US" dirty="0" smtClean="0"/>
              <a:t>年后</a:t>
            </a:r>
            <a:r>
              <a:rPr lang="zh-CN" altLang="en-US" dirty="0"/>
              <a:t>尼希米</a:t>
            </a:r>
            <a:r>
              <a:rPr lang="zh-CN" altLang="en-US" dirty="0" smtClean="0"/>
              <a:t>时期，城大人少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耶稣时代，</a:t>
            </a:r>
            <a:r>
              <a:rPr lang="zh-CN" altLang="en-US" dirty="0"/>
              <a:t>预言已近乎实现，每到节期，世界各处的朝圣者便蜂拥而至</a:t>
            </a:r>
            <a:endParaRPr lang="en-US" altLang="zh-CN" dirty="0"/>
          </a:p>
          <a:p>
            <a:pPr lvl="1"/>
            <a:r>
              <a:rPr lang="zh-CN" altLang="en-US" dirty="0" smtClean="0"/>
              <a:t>教会的无界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教会遍及世界，已经没有边界；</a:t>
            </a:r>
            <a:r>
              <a:rPr lang="zh-CN" altLang="en-US" dirty="0"/>
              <a:t>即使如此，我们还需要“勉强人进来”（路</a:t>
            </a:r>
            <a:r>
              <a:rPr lang="en-US" altLang="zh-CN" dirty="0"/>
              <a:t>14:23</a:t>
            </a:r>
            <a:r>
              <a:rPr lang="zh-CN" altLang="en-US" dirty="0"/>
              <a:t>），因为仍有空间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4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1.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en-US" altLang="zh-CN" dirty="0" smtClean="0"/>
              <a:t>1.2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</a:t>
            </a:r>
            <a:r>
              <a:rPr lang="zh-CN" altLang="en-US" dirty="0"/>
              <a:t>界的火</a:t>
            </a:r>
            <a:r>
              <a:rPr lang="zh-CN" altLang="en-US" dirty="0" smtClean="0"/>
              <a:t>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v4-5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V4a</a:t>
            </a:r>
            <a:r>
              <a:rPr lang="zh-CN" altLang="en-US" dirty="0"/>
              <a:t>）</a:t>
            </a:r>
            <a:r>
              <a:rPr lang="zh-CN" altLang="en-US" dirty="0" smtClean="0"/>
              <a:t>火城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四围有火保护的城市，</a:t>
            </a:r>
            <a:r>
              <a:rPr lang="zh-CN" altLang="en-US" dirty="0"/>
              <a:t>没有敌人能以入侵</a:t>
            </a:r>
            <a:r>
              <a:rPr lang="zh-CN" altLang="en-US" dirty="0" smtClean="0"/>
              <a:t>。古</a:t>
            </a:r>
            <a:r>
              <a:rPr lang="zh-CN" altLang="en-US" dirty="0"/>
              <a:t>阿拉伯人常在营幕四周建火塔，以为保护，而一般大城都是</a:t>
            </a:r>
            <a:r>
              <a:rPr lang="zh-CN" altLang="en-US" dirty="0" smtClean="0"/>
              <a:t>靠围绕城墙的“护城河”保护。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神</a:t>
            </a:r>
            <a:r>
              <a:rPr lang="zh-CN" altLang="en-US" dirty="0"/>
              <a:t>应许他自己要作耶路撒冷的火城，象征全然安全的保护。换言之，神要亲自与耶路撒冷同在，保护她的安全，使她兴盛荣耀，成为地上万国敬拜神的</a:t>
            </a:r>
            <a:r>
              <a:rPr lang="zh-CN" altLang="en-US" dirty="0" smtClean="0"/>
              <a:t>中心。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5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1.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zh-CN" altLang="en-US" dirty="0" smtClean="0"/>
              <a:t>准绳启示的应用</a:t>
            </a:r>
            <a:endParaRPr lang="en-US" altLang="zh-CN" dirty="0"/>
          </a:p>
          <a:p>
            <a:pPr lvl="1"/>
            <a:r>
              <a:rPr lang="zh-CN" altLang="en-US" dirty="0" smtClean="0"/>
              <a:t>心灵的准绳</a:t>
            </a:r>
            <a:endParaRPr lang="en-US" altLang="zh-CN" sz="2000" dirty="0" smtClean="0"/>
          </a:p>
          <a:p>
            <a:pPr lvl="2"/>
            <a:r>
              <a:rPr lang="zh-CN" altLang="en-US" dirty="0"/>
              <a:t>建造可见的耶路撒冷，需要先用准绳度量，看它究竟确实有多宽多长多大？建造心灵的“耶路撒冷”更需要按圣经真理的标准，藉圣灵的光照，看见自己属灵的真实状况，才可以让神在我们身上进行拆毁，建造，增长的工作。我们的灵命才有实质的长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许多</a:t>
            </a:r>
            <a:r>
              <a:rPr lang="zh-CN" altLang="en-US" dirty="0"/>
              <a:t>人用自己的标准度量自己，他们在黑暗中滞留不前，却自我陶醉，自满自大。像荒凉的</a:t>
            </a:r>
            <a:r>
              <a:rPr lang="zh-CN" altLang="en-US" dirty="0" smtClean="0"/>
              <a:t>耶路撒冷，没有</a:t>
            </a:r>
            <a:r>
              <a:rPr lang="zh-CN" altLang="en-US" dirty="0"/>
              <a:t>祭坛的圣殿，不能事奉</a:t>
            </a:r>
            <a:r>
              <a:rPr lang="zh-CN" altLang="en-US" dirty="0" smtClean="0"/>
              <a:t>神。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2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charset="-122"/>
              </a:rPr>
              <a:t>1.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635648"/>
          </a:xfrm>
        </p:spPr>
        <p:txBody>
          <a:bodyPr/>
          <a:lstStyle/>
          <a:p>
            <a:r>
              <a:rPr lang="zh-CN" altLang="en-US" dirty="0"/>
              <a:t>火城</a:t>
            </a:r>
            <a:r>
              <a:rPr lang="zh-CN" altLang="en-US" dirty="0" smtClean="0"/>
              <a:t>启示的应用</a:t>
            </a:r>
            <a:endParaRPr lang="en-US" altLang="zh-CN" dirty="0"/>
          </a:p>
          <a:p>
            <a:pPr lvl="1"/>
            <a:r>
              <a:rPr lang="zh-CN" altLang="en-US" dirty="0" smtClean="0"/>
              <a:t>心灵的火城</a:t>
            </a:r>
            <a:endParaRPr lang="en-US" altLang="zh-CN" sz="2000" dirty="0" smtClean="0"/>
          </a:p>
          <a:p>
            <a:pPr lvl="2"/>
            <a:r>
              <a:rPr lang="zh-CN" altLang="en-US" dirty="0"/>
              <a:t>城墙虽有保护作用，但也有妨碍城市发展的作用，所以神说耶路撒冷要成为无城墙的城市，可以无限度的发展。这样的城市怎能自保？只有那永活的神作了我们活的火墙，才能保护我们在不停进展中蒙保守，安稳在他的眷顾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zh-CN" altLang="en-US" dirty="0"/>
              <a:t>：有些基督徒的心灵既没有“火墙”也没有“城墙”，不是无限度的发展而是无限度的容纳，完全没有防守地任让世俗与罪恶的试探入侵，终成世俗的俘虏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7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选民的未来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将要兴旺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仇敌的未来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将要衰微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人类的未来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弥赛亚国度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</a:t>
            </a:r>
            <a:r>
              <a:rPr lang="en-US" altLang="zh-CN" dirty="0" smtClean="0"/>
              <a:t>.</a:t>
            </a:r>
            <a:r>
              <a:rPr lang="zh-CN" altLang="en-US" dirty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</a:t>
            </a:r>
            <a:r>
              <a:rPr lang="en-US" altLang="zh-CN" dirty="0"/>
              <a:t>6a</a:t>
            </a:r>
            <a:r>
              <a:rPr lang="zh-CN" altLang="en-US" dirty="0" smtClean="0"/>
              <a:t>）分散</a:t>
            </a:r>
            <a:endParaRPr lang="en-US" altLang="zh-CN" sz="2000" dirty="0"/>
          </a:p>
          <a:p>
            <a:pPr lvl="2"/>
            <a:r>
              <a:rPr lang="zh-CN" altLang="en-US" dirty="0" smtClean="0"/>
              <a:t>以色列</a:t>
            </a:r>
            <a:r>
              <a:rPr lang="zh-CN" altLang="en-US" dirty="0"/>
              <a:t>人屡受亚兰、埃及等外族</a:t>
            </a:r>
            <a:r>
              <a:rPr lang="zh-CN" altLang="en-US" dirty="0" smtClean="0"/>
              <a:t>侵掠</a:t>
            </a:r>
            <a:r>
              <a:rPr lang="zh-CN" altLang="en-US" dirty="0"/>
              <a:t>，又先后被掳到亚述和巴比伦，至终又沦</a:t>
            </a:r>
            <a:r>
              <a:rPr lang="zh-CN" altLang="en-US" dirty="0" smtClean="0"/>
              <a:t>于波斯手下</a:t>
            </a:r>
            <a:endParaRPr lang="en-US" altLang="zh-CN" dirty="0"/>
          </a:p>
          <a:p>
            <a:pPr lvl="1"/>
            <a:r>
              <a:rPr lang="en-US" altLang="zh-CN" dirty="0" smtClean="0"/>
              <a:t>V6b</a:t>
            </a:r>
            <a:r>
              <a:rPr lang="zh-CN" altLang="en-US" dirty="0"/>
              <a:t>）</a:t>
            </a:r>
            <a:r>
              <a:rPr lang="zh-CN" altLang="en-US" dirty="0" smtClean="0"/>
              <a:t>四方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（</a:t>
            </a:r>
            <a:r>
              <a:rPr lang="zh-CN" altLang="en-US" dirty="0"/>
              <a:t>原文作“犹如天的四风”），指世界</a:t>
            </a:r>
            <a:r>
              <a:rPr lang="zh-CN" altLang="en-US" dirty="0" smtClean="0"/>
              <a:t>各地</a:t>
            </a:r>
            <a:endParaRPr lang="en-US" altLang="zh-CN" dirty="0" smtClean="0"/>
          </a:p>
          <a:p>
            <a:pPr lvl="2"/>
            <a:r>
              <a:rPr lang="zh-CN" altLang="en-US" sz="2000" dirty="0"/>
              <a:t>耶</a:t>
            </a:r>
            <a:r>
              <a:rPr lang="en-US" altLang="zh-CN" sz="2000" dirty="0"/>
              <a:t>49:36</a:t>
            </a:r>
            <a:r>
              <a:rPr lang="en-US" altLang="zh-CN" sz="2000" dirty="0">
                <a:solidFill>
                  <a:srgbClr val="7030A0"/>
                </a:solidFill>
              </a:rPr>
              <a:t>“</a:t>
            </a:r>
            <a:r>
              <a:rPr lang="zh-CN" altLang="en-US" sz="2000" dirty="0">
                <a:solidFill>
                  <a:srgbClr val="7030A0"/>
                </a:solidFill>
              </a:rPr>
              <a:t>我要使四风从天的四方刮来，临到以拦人，将他们分散四方（“方”原文作“风”）。这被赶散的人，没有一国不到的。</a:t>
            </a:r>
            <a:r>
              <a:rPr lang="zh-CN" altLang="en-US" sz="2000" dirty="0" smtClean="0">
                <a:solidFill>
                  <a:srgbClr val="7030A0"/>
                </a:solidFill>
              </a:rPr>
              <a:t>”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smtClean="0"/>
              <a:t>“</a:t>
            </a:r>
            <a:r>
              <a:rPr lang="zh-CN" altLang="en-US" dirty="0"/>
              <a:t>北方”</a:t>
            </a:r>
            <a:r>
              <a:rPr lang="zh-CN" altLang="en-US" dirty="0" smtClean="0"/>
              <a:t>，以犹大（今巴勒斯担）作参考，亚</a:t>
            </a:r>
            <a:r>
              <a:rPr lang="zh-CN" altLang="en-US" dirty="0"/>
              <a:t>述、巴比伦、玛代波斯，都</a:t>
            </a:r>
            <a:r>
              <a:rPr lang="zh-CN" altLang="en-US" dirty="0" smtClean="0"/>
              <a:t>在东北方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6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</a:t>
            </a:r>
            <a:r>
              <a:rPr lang="en-US" altLang="zh-CN" dirty="0" smtClean="0"/>
              <a:t>.</a:t>
            </a:r>
            <a:r>
              <a:rPr lang="zh-CN" altLang="en-US" dirty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V6c</a:t>
            </a:r>
            <a:r>
              <a:rPr lang="zh-CN" altLang="en-US" dirty="0" smtClean="0"/>
              <a:t>）</a:t>
            </a:r>
            <a:r>
              <a:rPr lang="zh-CN" altLang="en-US" dirty="0"/>
              <a:t>逃</a:t>
            </a:r>
            <a:r>
              <a:rPr lang="zh-CN" altLang="en-US" dirty="0" smtClean="0"/>
              <a:t>回</a:t>
            </a:r>
            <a:endParaRPr lang="en-US" altLang="zh-CN" sz="2000" dirty="0"/>
          </a:p>
          <a:p>
            <a:pPr lvl="2"/>
            <a:r>
              <a:rPr lang="zh-CN" altLang="en-US" dirty="0" smtClean="0"/>
              <a:t>公元前撒迦利亚时代，被掳与归回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主耶稣预言圣殿再次被毁</a:t>
            </a:r>
            <a:r>
              <a:rPr lang="en-US" altLang="zh-CN" dirty="0" smtClean="0"/>
              <a:t>——</a:t>
            </a:r>
            <a:r>
              <a:rPr lang="zh-CN" altLang="en-US" dirty="0"/>
              <a:t>太</a:t>
            </a:r>
            <a:r>
              <a:rPr lang="en-US" altLang="zh-CN" dirty="0" smtClean="0"/>
              <a:t>24:2</a:t>
            </a:r>
            <a:r>
              <a:rPr lang="zh-CN" altLang="en-US" dirty="0" smtClean="0"/>
              <a:t>。公元后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年，彻底分散，</a:t>
            </a:r>
            <a:r>
              <a:rPr lang="en-US" altLang="zh-CN" dirty="0" smtClean="0"/>
              <a:t>1948</a:t>
            </a:r>
            <a:r>
              <a:rPr lang="zh-CN" altLang="en-US" dirty="0" smtClean="0"/>
              <a:t>年以色列复国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将来基督再临，选民招聚</a:t>
            </a:r>
            <a:r>
              <a:rPr lang="en-US" altLang="zh-CN" dirty="0" smtClean="0"/>
              <a:t>——</a:t>
            </a:r>
            <a:r>
              <a:rPr lang="zh-CN" altLang="en-US" dirty="0"/>
              <a:t>太</a:t>
            </a:r>
            <a:r>
              <a:rPr lang="en-US" altLang="zh-CN" dirty="0" smtClean="0"/>
              <a:t>24:31</a:t>
            </a:r>
            <a:endParaRPr lang="en-US" altLang="zh-CN" dirty="0"/>
          </a:p>
          <a:p>
            <a:pPr lvl="1"/>
            <a:r>
              <a:rPr lang="en-US" altLang="zh-CN" dirty="0" smtClean="0"/>
              <a:t>V7</a:t>
            </a:r>
            <a:r>
              <a:rPr lang="zh-CN" altLang="en-US" dirty="0" smtClean="0"/>
              <a:t>）逃脱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暗示巴比伦将遭毁灭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恋</a:t>
            </a:r>
            <a:r>
              <a:rPr lang="zh-CN" altLang="en-US" dirty="0"/>
              <a:t>居巴比伦的选民</a:t>
            </a:r>
            <a:r>
              <a:rPr lang="zh-CN" altLang="en-US" dirty="0" smtClean="0"/>
              <a:t>，像</a:t>
            </a:r>
            <a:r>
              <a:rPr lang="zh-CN" altLang="en-US" dirty="0"/>
              <a:t>从遭灾祸的城中逃脱</a:t>
            </a:r>
            <a:r>
              <a:rPr lang="zh-CN" altLang="en-US" dirty="0" smtClean="0"/>
              <a:t>一般，好比</a:t>
            </a:r>
            <a:r>
              <a:rPr lang="zh-CN" altLang="en-US" dirty="0"/>
              <a:t>罗得逃离所多</a:t>
            </a:r>
            <a:r>
              <a:rPr lang="zh-CN" altLang="en-US" dirty="0" smtClean="0"/>
              <a:t>玛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3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2.1</a:t>
            </a:r>
            <a:r>
              <a:rPr lang="en-US" altLang="zh-CN" dirty="0" smtClean="0"/>
              <a:t>.</a:t>
            </a:r>
            <a:r>
              <a:rPr lang="zh-CN" altLang="en-US" dirty="0"/>
              <a:t>选民逃脱（</a:t>
            </a:r>
            <a:r>
              <a:rPr lang="en-US" altLang="zh-CN" dirty="0" smtClean="0"/>
              <a:t>v6-7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太</a:t>
            </a:r>
            <a:r>
              <a:rPr lang="en-US" altLang="zh-CN" dirty="0" smtClean="0"/>
              <a:t>24:2</a:t>
            </a:r>
            <a:endParaRPr lang="en-US" altLang="zh-CN" sz="2000" dirty="0"/>
          </a:p>
          <a:p>
            <a:pPr lvl="2"/>
            <a:r>
              <a:rPr lang="zh-CN" altLang="en-US" dirty="0">
                <a:solidFill>
                  <a:srgbClr val="7030A0"/>
                </a:solidFill>
              </a:rPr>
              <a:t>耶稣对他们说：“你们不是看见这殿宇吗？我实在告诉你们：将来在这里，没有一块石头留在石头上不被拆毁了。”</a:t>
            </a:r>
          </a:p>
          <a:p>
            <a:pPr lvl="1"/>
            <a:r>
              <a:rPr lang="zh-CN" altLang="en-US" dirty="0"/>
              <a:t>太</a:t>
            </a:r>
            <a:r>
              <a:rPr lang="en-US" altLang="zh-CN" dirty="0" smtClean="0"/>
              <a:t>24:31</a:t>
            </a:r>
            <a:endParaRPr lang="en-US" altLang="zh-CN" sz="2000" dirty="0" smtClean="0"/>
          </a:p>
          <a:p>
            <a:pPr lvl="2"/>
            <a:r>
              <a:rPr lang="zh-CN" altLang="en-US" dirty="0">
                <a:solidFill>
                  <a:srgbClr val="7030A0"/>
                </a:solidFill>
              </a:rPr>
              <a:t>他要差遣使者，用号简的大声，将他的选民从四方，从天这边到天那边都招聚了来</a:t>
            </a:r>
            <a:r>
              <a:rPr lang="zh-CN" altLang="en-US" dirty="0" smtClean="0">
                <a:solidFill>
                  <a:srgbClr val="7030A0"/>
                </a:solidFill>
              </a:rPr>
              <a:t>。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8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 smtClean="0"/>
              <a:t>敌国受罚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V8a</a:t>
            </a:r>
            <a:r>
              <a:rPr lang="zh-CN" altLang="en-US" dirty="0" smtClean="0"/>
              <a:t>）</a:t>
            </a:r>
            <a:r>
              <a:rPr lang="zh-CN" altLang="en-US" dirty="0"/>
              <a:t>显出</a:t>
            </a:r>
            <a:r>
              <a:rPr lang="zh-CN" altLang="en-US" dirty="0" smtClean="0"/>
              <a:t>荣耀之后</a:t>
            </a:r>
            <a:endParaRPr lang="en-US" altLang="zh-CN" sz="2000" dirty="0"/>
          </a:p>
          <a:p>
            <a:pPr lvl="2"/>
            <a:r>
              <a:rPr lang="zh-CN" altLang="en-US" dirty="0"/>
              <a:t>难以确定是在什么时候或在什么事情发生之后显出</a:t>
            </a:r>
            <a:r>
              <a:rPr lang="zh-CN" altLang="en-US" dirty="0" smtClean="0"/>
              <a:t>荣耀</a:t>
            </a:r>
            <a:endParaRPr lang="en-US" altLang="zh-CN" dirty="0" smtClean="0"/>
          </a:p>
          <a:p>
            <a:pPr lvl="2"/>
            <a:r>
              <a:rPr lang="zh-CN" altLang="en-US" dirty="0"/>
              <a:t>既然显出荣耀之后才“差遣我去惩罚列国</a:t>
            </a:r>
            <a:r>
              <a:rPr lang="en-US" altLang="zh-CN" dirty="0" smtClean="0"/>
              <a:t>…”</a:t>
            </a:r>
            <a:r>
              <a:rPr lang="zh-CN" altLang="en-US" dirty="0"/>
              <a:t>，则所显之荣耀必在惩罚列国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2"/>
            <a:r>
              <a:rPr lang="zh-CN" altLang="en-US" dirty="0"/>
              <a:t>所显之荣耀，理应不是指要</a:t>
            </a:r>
            <a:r>
              <a:rPr lang="zh-CN" altLang="en-US" dirty="0" smtClean="0"/>
              <a:t>施行的惩罚</a:t>
            </a:r>
            <a:endParaRPr lang="en-US" altLang="zh-CN" dirty="0"/>
          </a:p>
          <a:p>
            <a:pPr lvl="1"/>
            <a:r>
              <a:rPr lang="en-US" altLang="zh-CN" dirty="0" smtClean="0"/>
              <a:t>V8b</a:t>
            </a:r>
            <a:r>
              <a:rPr lang="zh-CN" altLang="en-US" dirty="0"/>
              <a:t>）“我”指</a:t>
            </a:r>
            <a:r>
              <a:rPr lang="zh-CN" altLang="en-US" dirty="0" smtClean="0"/>
              <a:t>谁</a:t>
            </a:r>
            <a:endParaRPr lang="en-US" altLang="zh-CN" sz="2000" dirty="0" smtClean="0"/>
          </a:p>
          <a:p>
            <a:pPr lvl="2"/>
            <a:r>
              <a:rPr lang="zh-CN" altLang="en-US" dirty="0"/>
              <a:t>审判列国</a:t>
            </a:r>
            <a:r>
              <a:rPr lang="zh-CN" altLang="en-US" dirty="0" smtClean="0"/>
              <a:t>的主耶稣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宣告审判信息的先知</a:t>
            </a:r>
            <a:r>
              <a:rPr lang="zh-CN" altLang="en-US" dirty="0"/>
              <a:t>撒迦利亚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选民的未来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将要兴旺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仇敌的未来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将要衰微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人类的未来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弥赛亚国度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 smtClean="0"/>
              <a:t>敌国受罚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V8c</a:t>
            </a:r>
            <a:r>
              <a:rPr lang="zh-CN" altLang="en-US" dirty="0" smtClean="0"/>
              <a:t>）瞳人</a:t>
            </a:r>
            <a:endParaRPr lang="en-US" altLang="zh-CN" sz="2000" dirty="0"/>
          </a:p>
          <a:p>
            <a:pPr lvl="2"/>
            <a:r>
              <a:rPr lang="zh-CN" altLang="en-US" dirty="0" smtClean="0"/>
              <a:t>瞳仁瞳孔，最</a:t>
            </a:r>
            <a:r>
              <a:rPr lang="zh-CN" altLang="en-US" dirty="0"/>
              <a:t>敏感、最需要</a:t>
            </a:r>
            <a:r>
              <a:rPr lang="zh-CN" altLang="en-US" dirty="0" smtClean="0"/>
              <a:t>保护，</a:t>
            </a:r>
            <a:r>
              <a:rPr lang="zh-CN" altLang="en-US" dirty="0"/>
              <a:t>不容人</a:t>
            </a:r>
            <a:r>
              <a:rPr lang="zh-CN" altLang="en-US" dirty="0" smtClean="0"/>
              <a:t>触摸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神眼</a:t>
            </a:r>
            <a:r>
              <a:rPr lang="zh-CN" altLang="en-US" dirty="0"/>
              <a:t>中的</a:t>
            </a:r>
            <a:r>
              <a:rPr lang="zh-CN" altLang="en-US" dirty="0" smtClean="0"/>
              <a:t>瞳人，上帝</a:t>
            </a:r>
            <a:r>
              <a:rPr lang="zh-CN" altLang="en-US" dirty="0"/>
              <a:t>之眼</a:t>
            </a:r>
            <a:endParaRPr lang="en-US" altLang="zh-CN" dirty="0"/>
          </a:p>
          <a:p>
            <a:pPr lvl="1"/>
            <a:r>
              <a:rPr lang="zh-CN" altLang="en-US" dirty="0" smtClean="0"/>
              <a:t>最小弟兄原则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太</a:t>
            </a:r>
            <a:r>
              <a:rPr lang="en-US" altLang="zh-CN" dirty="0" smtClean="0"/>
              <a:t>25:40</a:t>
            </a:r>
            <a:r>
              <a:rPr lang="en-US" altLang="zh-CN" dirty="0" smtClean="0">
                <a:solidFill>
                  <a:srgbClr val="7030A0"/>
                </a:solidFill>
              </a:rPr>
              <a:t>”</a:t>
            </a:r>
            <a:r>
              <a:rPr lang="zh-CN" altLang="en-US" dirty="0" smtClean="0">
                <a:solidFill>
                  <a:srgbClr val="7030A0"/>
                </a:solidFill>
              </a:rPr>
              <a:t>王</a:t>
            </a:r>
            <a:r>
              <a:rPr lang="zh-CN" altLang="en-US" dirty="0">
                <a:solidFill>
                  <a:srgbClr val="7030A0"/>
                </a:solidFill>
              </a:rPr>
              <a:t>要回答说：</a:t>
            </a:r>
            <a:r>
              <a:rPr lang="zh-CN" altLang="en-US" dirty="0" smtClean="0">
                <a:solidFill>
                  <a:srgbClr val="7030A0"/>
                </a:solidFill>
              </a:rPr>
              <a:t>‘我实在告诉你们：这些事你们既作在我这弟兄中一个最小的身上，就是作在我身上了。’</a:t>
            </a:r>
            <a:r>
              <a:rPr lang="en-US" altLang="zh-CN" dirty="0" smtClean="0">
                <a:solidFill>
                  <a:srgbClr val="7030A0"/>
                </a:solidFill>
              </a:rPr>
              <a:t>”</a:t>
            </a:r>
            <a:endParaRPr lang="zh-CN" altLang="en-US" dirty="0">
              <a:solidFill>
                <a:srgbClr val="7030A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 smtClean="0"/>
              <a:t>敌国受罚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人眼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上帝</a:t>
            </a:r>
            <a:r>
              <a:rPr lang="zh-CN" altLang="en-US" dirty="0"/>
              <a:t>之</a:t>
            </a:r>
            <a:r>
              <a:rPr lang="zh-CN" altLang="en-US" dirty="0" smtClean="0"/>
              <a:t>眼</a:t>
            </a:r>
            <a:endParaRPr lang="en-US" altLang="zh-CN" sz="2000" dirty="0"/>
          </a:p>
          <a:p>
            <a:pPr lvl="2"/>
            <a:r>
              <a:rPr lang="zh-CN" altLang="en-US" dirty="0" smtClean="0"/>
              <a:t>人眼结构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ESO’09</a:t>
            </a:r>
          </a:p>
          <a:p>
            <a:pPr lvl="2"/>
            <a:r>
              <a:rPr lang="en-US" altLang="zh-CN" dirty="0" smtClean="0"/>
              <a:t>ESO’12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5220072" cy="38141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3" b="12122"/>
          <a:stretch/>
        </p:blipFill>
        <p:spPr>
          <a:xfrm>
            <a:off x="2483768" y="2060848"/>
            <a:ext cx="4037544" cy="45139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5" t="5079" r="31180" b="20423"/>
          <a:stretch/>
        </p:blipFill>
        <p:spPr>
          <a:xfrm>
            <a:off x="4237476" y="2255664"/>
            <a:ext cx="4655004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 smtClean="0"/>
              <a:t>敌国受罚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瞳人的启示应用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这时代</a:t>
            </a:r>
            <a:r>
              <a:rPr lang="zh-CN" altLang="en-US" dirty="0"/>
              <a:t>的人普遍缺乏安全感，但还有什么地方比躲在神的眼中被当作神眼中的瞳人更安全？如果人的眼睛尚且反应敏捷难以伤害，何况神的眼睛？有谁能摸着神眼睛的瞳人？那眷爱我们的神正是这样地爱护着我们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9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仇敌的未来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将要衰微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2.2.</a:t>
            </a:r>
            <a:r>
              <a:rPr lang="zh-CN" altLang="en-US" dirty="0" smtClean="0"/>
              <a:t>敌国受罚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v8-9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V9</a:t>
            </a:r>
            <a:r>
              <a:rPr lang="zh-CN" altLang="en-US" dirty="0"/>
              <a:t>）</a:t>
            </a:r>
            <a:r>
              <a:rPr lang="zh-CN" altLang="en-US" dirty="0" smtClean="0"/>
              <a:t>抡手</a:t>
            </a:r>
            <a:endParaRPr lang="en-US" altLang="zh-CN" sz="2000" dirty="0" smtClean="0"/>
          </a:p>
          <a:p>
            <a:pPr lvl="2"/>
            <a:r>
              <a:rPr lang="zh-CN" altLang="en-US" dirty="0"/>
              <a:t>可见话语中惩治之成份很浓厚。无论如何，不论“我”是指基督他要施行惩治，或“我“指先知，他宣告主要惩治列国，实际上都是指向基督。因在末后的日子，基督正是神所差遣审判惩治万国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zh-CN" altLang="en-US" dirty="0"/>
              <a:t>万国在大灾难中受</a:t>
            </a:r>
            <a:r>
              <a:rPr lang="zh-CN" altLang="en-US" dirty="0" smtClean="0"/>
              <a:t>惩治，</a:t>
            </a:r>
            <a:r>
              <a:rPr lang="zh-CN" altLang="en-US" dirty="0"/>
              <a:t>基督从宝座中荣耀降临到地上时，地上万族因他哭（启</a:t>
            </a:r>
            <a:r>
              <a:rPr lang="en-US" altLang="zh-CN" dirty="0"/>
              <a:t>1:7</a:t>
            </a:r>
            <a:r>
              <a:rPr lang="zh-CN" altLang="en-US" dirty="0"/>
              <a:t>），犹太人必为他们所扎的悲哀（亚</a:t>
            </a:r>
            <a:r>
              <a:rPr lang="en-US" altLang="zh-CN" dirty="0"/>
              <a:t>12:10</a:t>
            </a:r>
            <a:r>
              <a:rPr lang="zh-CN" altLang="en-US" dirty="0"/>
              <a:t>），那时，他们便知道基督确是神所差遣的了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7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选民的未来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兴旺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仇敌的未来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衰微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人类的未来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弥赛亚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国度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>
                <a:ea typeface="宋体" charset="-122"/>
              </a:rPr>
              <a:t>人类的未来</a:t>
            </a:r>
            <a:r>
              <a:rPr lang="en-US" altLang="zh-CN" sz="3600" dirty="0">
                <a:ea typeface="宋体" charset="-122"/>
              </a:rPr>
              <a:t>——</a:t>
            </a:r>
            <a:r>
              <a:rPr lang="zh-CN" altLang="en-US" sz="3600" dirty="0">
                <a:ea typeface="宋体" charset="-122"/>
              </a:rPr>
              <a:t>弥赛亚国度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en-US" altLang="zh-CN" dirty="0" smtClean="0"/>
              <a:t>.</a:t>
            </a:r>
            <a:r>
              <a:rPr lang="zh-CN" altLang="en-US" dirty="0"/>
              <a:t>神临人间（</a:t>
            </a:r>
            <a:r>
              <a:rPr lang="en-US" altLang="zh-CN" dirty="0" smtClean="0"/>
              <a:t>v10-12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V10</a:t>
            </a:r>
            <a:r>
              <a:rPr lang="zh-CN" altLang="en-US" dirty="0"/>
              <a:t>）同住的</a:t>
            </a:r>
            <a:r>
              <a:rPr lang="zh-CN" altLang="en-US" dirty="0" smtClean="0"/>
              <a:t>应许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基督首次降临，道成肉身住在人间。约</a:t>
            </a:r>
            <a:r>
              <a:rPr lang="en-US" altLang="zh-CN" dirty="0" smtClean="0"/>
              <a:t>1:14 </a:t>
            </a:r>
            <a:r>
              <a:rPr lang="zh-CN" altLang="en-US" dirty="0" smtClean="0">
                <a:solidFill>
                  <a:srgbClr val="7030A0"/>
                </a:solidFill>
              </a:rPr>
              <a:t>道</a:t>
            </a:r>
            <a:r>
              <a:rPr lang="zh-CN" altLang="en-US" dirty="0">
                <a:solidFill>
                  <a:srgbClr val="7030A0"/>
                </a:solidFill>
              </a:rPr>
              <a:t>成了肉身，住在我们中间，充充满满地有恩典，有真理。我们也见过他的荣光，正是父独生子的荣光</a:t>
            </a:r>
            <a:r>
              <a:rPr lang="zh-CN" altLang="en-US" dirty="0" smtClean="0">
                <a:solidFill>
                  <a:srgbClr val="7030A0"/>
                </a:solidFill>
              </a:rPr>
              <a:t>。</a:t>
            </a:r>
            <a:endParaRPr lang="en-US" altLang="zh-CN" dirty="0"/>
          </a:p>
          <a:p>
            <a:pPr lvl="2"/>
            <a:r>
              <a:rPr lang="zh-CN" altLang="en-US" dirty="0" smtClean="0"/>
              <a:t>基督再次降临，神的帐幕在人间。</a:t>
            </a:r>
            <a:r>
              <a:rPr lang="zh-CN" altLang="en-US" dirty="0" smtClean="0"/>
              <a:t>启</a:t>
            </a:r>
            <a:r>
              <a:rPr lang="en-US" altLang="zh-CN" dirty="0" smtClean="0"/>
              <a:t>21:3    </a:t>
            </a:r>
            <a:r>
              <a:rPr lang="zh-CN" altLang="en-US" dirty="0" smtClean="0">
                <a:solidFill>
                  <a:srgbClr val="7030A0"/>
                </a:solidFill>
              </a:rPr>
              <a:t>我</a:t>
            </a:r>
            <a:r>
              <a:rPr lang="zh-CN" altLang="en-US" dirty="0">
                <a:solidFill>
                  <a:srgbClr val="7030A0"/>
                </a:solidFill>
              </a:rPr>
              <a:t>听见有大声音从宝座出来说：“看哪，　神的帐幕在人间。他要与人同住，他们要作他的子民；　神要亲自与他们同在，作他们的　神。</a:t>
            </a:r>
          </a:p>
          <a:p>
            <a:pPr lvl="2"/>
            <a:endParaRPr lang="en-US" altLang="zh-CN" sz="2000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>
                <a:ea typeface="宋体" charset="-122"/>
              </a:rPr>
              <a:t>人类的未来</a:t>
            </a:r>
            <a:r>
              <a:rPr lang="en-US" altLang="zh-CN" sz="3600" dirty="0">
                <a:ea typeface="宋体" charset="-122"/>
              </a:rPr>
              <a:t>——</a:t>
            </a:r>
            <a:r>
              <a:rPr lang="zh-CN" altLang="en-US" sz="3600" dirty="0">
                <a:ea typeface="宋体" charset="-122"/>
              </a:rPr>
              <a:t>弥赛亚国度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en-US" altLang="zh-CN" dirty="0" smtClean="0"/>
              <a:t>.</a:t>
            </a:r>
            <a:r>
              <a:rPr lang="zh-CN" altLang="en-US" dirty="0"/>
              <a:t>神临人间（</a:t>
            </a:r>
            <a:r>
              <a:rPr lang="en-US" altLang="zh-CN" dirty="0" smtClean="0"/>
              <a:t>v10-12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V11</a:t>
            </a:r>
            <a:r>
              <a:rPr lang="zh-CN" altLang="en-US" dirty="0" smtClean="0"/>
              <a:t>）</a:t>
            </a:r>
            <a:r>
              <a:rPr lang="zh-CN" altLang="en-US" dirty="0"/>
              <a:t>多国</a:t>
            </a:r>
            <a:r>
              <a:rPr lang="zh-CN" altLang="en-US" dirty="0" smtClean="0"/>
              <a:t>归附</a:t>
            </a:r>
            <a:endParaRPr lang="en-US" altLang="zh-CN" dirty="0" smtClean="0"/>
          </a:p>
          <a:p>
            <a:pPr lvl="2"/>
            <a:r>
              <a:rPr lang="zh-CN" altLang="en-US" dirty="0"/>
              <a:t>本节应指千禧年的</a:t>
            </a:r>
            <a:r>
              <a:rPr lang="zh-CN" altLang="en-US" dirty="0" smtClean="0"/>
              <a:t>光景，耶路撒冷成为</a:t>
            </a:r>
            <a:r>
              <a:rPr lang="zh-CN" altLang="en-US" dirty="0"/>
              <a:t>万国敬拜神的中心。</a:t>
            </a:r>
            <a:r>
              <a:rPr lang="zh-CN" altLang="en-US" dirty="0" smtClean="0"/>
              <a:t>亚</a:t>
            </a:r>
            <a:r>
              <a:rPr lang="en-US" altLang="zh-CN" dirty="0" smtClean="0"/>
              <a:t>14:16</a:t>
            </a:r>
            <a:r>
              <a:rPr lang="en-US" altLang="zh-CN" dirty="0" smtClean="0"/>
              <a:t>  </a:t>
            </a:r>
            <a:r>
              <a:rPr lang="zh-CN" altLang="en-US" sz="2000" dirty="0" smtClean="0">
                <a:solidFill>
                  <a:srgbClr val="7030A0"/>
                </a:solidFill>
              </a:rPr>
              <a:t>所有</a:t>
            </a:r>
            <a:r>
              <a:rPr lang="zh-CN" altLang="en-US" sz="2000" dirty="0">
                <a:solidFill>
                  <a:srgbClr val="7030A0"/>
                </a:solidFill>
              </a:rPr>
              <a:t>来攻击耶路撒冷列国中剩下的人，必年年上来敬拜大君王万军之耶和华，并守住棚节</a:t>
            </a:r>
            <a:r>
              <a:rPr lang="zh-CN" altLang="en-US" sz="2000" dirty="0" smtClean="0">
                <a:solidFill>
                  <a:srgbClr val="7030A0"/>
                </a:solidFill>
              </a:rPr>
              <a:t>。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先知以赛亚也曾一再预言这种</a:t>
            </a:r>
            <a:r>
              <a:rPr lang="zh-CN" altLang="en-US" dirty="0" smtClean="0"/>
              <a:t>景象。赛</a:t>
            </a:r>
            <a:r>
              <a:rPr lang="en-US" altLang="zh-CN" dirty="0" smtClean="0"/>
              <a:t>2:3 </a:t>
            </a:r>
            <a:r>
              <a:rPr lang="zh-CN" altLang="en-US" sz="2000" dirty="0" smtClean="0">
                <a:solidFill>
                  <a:srgbClr val="7030A0"/>
                </a:solidFill>
              </a:rPr>
              <a:t>必</a:t>
            </a:r>
            <a:r>
              <a:rPr lang="zh-CN" altLang="en-US" sz="2000" dirty="0">
                <a:solidFill>
                  <a:srgbClr val="7030A0"/>
                </a:solidFill>
              </a:rPr>
              <a:t>有许多国的民前往，说</a:t>
            </a:r>
            <a:r>
              <a:rPr lang="zh-CN" altLang="en-US" sz="2000" dirty="0" smtClean="0">
                <a:solidFill>
                  <a:srgbClr val="7030A0"/>
                </a:solidFill>
              </a:rPr>
              <a:t>：“</a:t>
            </a:r>
            <a:r>
              <a:rPr lang="zh-CN" altLang="en-US" sz="2000" dirty="0">
                <a:solidFill>
                  <a:srgbClr val="7030A0"/>
                </a:solidFill>
              </a:rPr>
              <a:t>来吧！我们登耶和华的山</a:t>
            </a:r>
            <a:r>
              <a:rPr lang="zh-CN" altLang="en-US" sz="2000" dirty="0" smtClean="0">
                <a:solidFill>
                  <a:srgbClr val="7030A0"/>
                </a:solidFill>
              </a:rPr>
              <a:t>，奔</a:t>
            </a:r>
            <a:r>
              <a:rPr lang="zh-CN" altLang="en-US" sz="2000" dirty="0">
                <a:solidFill>
                  <a:srgbClr val="7030A0"/>
                </a:solidFill>
              </a:rPr>
              <a:t>雅各　神的殿</a:t>
            </a:r>
            <a:r>
              <a:rPr lang="zh-CN" altLang="en-US" sz="2000" dirty="0" smtClean="0">
                <a:solidFill>
                  <a:srgbClr val="7030A0"/>
                </a:solidFill>
              </a:rPr>
              <a:t>；主</a:t>
            </a:r>
            <a:r>
              <a:rPr lang="zh-CN" altLang="en-US" sz="2000" dirty="0">
                <a:solidFill>
                  <a:srgbClr val="7030A0"/>
                </a:solidFill>
              </a:rPr>
              <a:t>必将他的道教训我们</a:t>
            </a:r>
            <a:r>
              <a:rPr lang="zh-CN" altLang="en-US" sz="2000" dirty="0" smtClean="0">
                <a:solidFill>
                  <a:srgbClr val="7030A0"/>
                </a:solidFill>
              </a:rPr>
              <a:t>，我们</a:t>
            </a:r>
            <a:r>
              <a:rPr lang="zh-CN" altLang="en-US" sz="2000" dirty="0">
                <a:solidFill>
                  <a:srgbClr val="7030A0"/>
                </a:solidFill>
              </a:rPr>
              <a:t>也要行他的路</a:t>
            </a:r>
            <a:r>
              <a:rPr lang="zh-CN" altLang="en-US" sz="2000" dirty="0" smtClean="0">
                <a:solidFill>
                  <a:srgbClr val="7030A0"/>
                </a:solidFill>
              </a:rPr>
              <a:t>。因为</a:t>
            </a:r>
            <a:r>
              <a:rPr lang="zh-CN" altLang="en-US" sz="2000" dirty="0">
                <a:solidFill>
                  <a:srgbClr val="7030A0"/>
                </a:solidFill>
              </a:rPr>
              <a:t>训诲必出于锡安</a:t>
            </a:r>
            <a:r>
              <a:rPr lang="zh-CN" altLang="en-US" sz="2000" dirty="0" smtClean="0">
                <a:solidFill>
                  <a:srgbClr val="7030A0"/>
                </a:solidFill>
              </a:rPr>
              <a:t>；耶和华</a:t>
            </a:r>
            <a:r>
              <a:rPr lang="zh-CN" altLang="en-US" sz="2000" dirty="0">
                <a:solidFill>
                  <a:srgbClr val="7030A0"/>
                </a:solidFill>
              </a:rPr>
              <a:t>的言语必出于耶路撒冷。</a:t>
            </a:r>
            <a:r>
              <a:rPr lang="zh-CN" altLang="en-US" sz="2000" dirty="0" smtClean="0">
                <a:solidFill>
                  <a:srgbClr val="7030A0"/>
                </a:solidFill>
              </a:rPr>
              <a:t>”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V12</a:t>
            </a:r>
            <a:r>
              <a:rPr lang="zh-CN" altLang="en-US" dirty="0" smtClean="0"/>
              <a:t>）圣地，因神住</a:t>
            </a:r>
            <a:r>
              <a:rPr lang="zh-CN" altLang="en-US" dirty="0"/>
              <a:t>在其中</a:t>
            </a:r>
            <a:endParaRPr lang="en-US" altLang="zh-CN" dirty="0"/>
          </a:p>
          <a:p>
            <a:pPr lvl="2"/>
            <a:endParaRPr lang="en-US" altLang="zh-CN" sz="2000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</a:t>
            </a:r>
            <a:r>
              <a:rPr lang="en-US" altLang="zh-CN" sz="3600" dirty="0" smtClean="0">
                <a:ea typeface="宋体" charset="-122"/>
              </a:rPr>
              <a:t>.</a:t>
            </a:r>
            <a:r>
              <a:rPr lang="zh-CN" altLang="en-US" sz="3600" dirty="0">
                <a:ea typeface="宋体" charset="-122"/>
              </a:rPr>
              <a:t>人类的未来</a:t>
            </a:r>
            <a:r>
              <a:rPr lang="en-US" altLang="zh-CN" sz="3600" dirty="0">
                <a:ea typeface="宋体" charset="-122"/>
              </a:rPr>
              <a:t>——</a:t>
            </a:r>
            <a:r>
              <a:rPr lang="zh-CN" altLang="en-US" sz="3600" dirty="0">
                <a:ea typeface="宋体" charset="-122"/>
              </a:rPr>
              <a:t>弥赛亚国度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3.2.</a:t>
            </a:r>
            <a:r>
              <a:rPr lang="zh-CN" altLang="en-US" dirty="0"/>
              <a:t>人当静默（</a:t>
            </a:r>
            <a:r>
              <a:rPr lang="en-US" altLang="zh-CN" dirty="0"/>
              <a:t>v13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V13</a:t>
            </a:r>
            <a:r>
              <a:rPr lang="zh-CN" altLang="en-US" dirty="0" smtClean="0"/>
              <a:t>）静默无声</a:t>
            </a:r>
            <a:endParaRPr lang="en-US" altLang="zh-CN" dirty="0" smtClean="0"/>
          </a:p>
          <a:p>
            <a:pPr lvl="2"/>
            <a:r>
              <a:rPr lang="zh-CN" altLang="en-US" dirty="0"/>
              <a:t>全节的意思提醒世人不要嚣张妄论神</a:t>
            </a:r>
            <a:r>
              <a:rPr lang="zh-CN" altLang="en-US"/>
              <a:t>的</a:t>
            </a:r>
            <a:r>
              <a:rPr lang="zh-CN" altLang="en-US" smtClean="0"/>
              <a:t>作为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</a:t>
            </a:r>
            <a:r>
              <a:rPr lang="zh-CN" altLang="en-US" dirty="0"/>
              <a:t>有血气的都当静默无声，安静留心看神怎样按他的步骤成就人完美的定</a:t>
            </a:r>
            <a:r>
              <a:rPr lang="zh-CN" altLang="en-US" dirty="0" smtClean="0"/>
              <a:t>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zh-CN" altLang="en-US" dirty="0"/>
              <a:t>以色列人在红海边受法老军兵追赶时</a:t>
            </a:r>
            <a:r>
              <a:rPr lang="zh-CN" altLang="en-US" dirty="0" smtClean="0"/>
              <a:t>，    </a:t>
            </a:r>
            <a:r>
              <a:rPr lang="zh-CN" altLang="en-US" dirty="0" smtClean="0">
                <a:solidFill>
                  <a:srgbClr val="7030A0"/>
                </a:solidFill>
              </a:rPr>
              <a:t>摩</a:t>
            </a:r>
            <a:r>
              <a:rPr lang="zh-CN" altLang="en-US" dirty="0">
                <a:solidFill>
                  <a:srgbClr val="7030A0"/>
                </a:solidFill>
              </a:rPr>
              <a:t>西对百姓说：“不要惧怕，只管站住！看耶和华今天向你们所要施行的救恩。因为你们今天所看见的埃及人，必永远不再看见了</a:t>
            </a:r>
            <a:r>
              <a:rPr lang="zh-CN" altLang="en-US" dirty="0" smtClean="0">
                <a:solidFill>
                  <a:srgbClr val="7030A0"/>
                </a:solidFill>
              </a:rPr>
              <a:t>。耶和华</a:t>
            </a:r>
            <a:r>
              <a:rPr lang="zh-CN" altLang="en-US" dirty="0">
                <a:solidFill>
                  <a:srgbClr val="7030A0"/>
                </a:solidFill>
              </a:rPr>
              <a:t>必为你们争战，你们只管静默，不要作声。</a:t>
            </a:r>
            <a:r>
              <a:rPr lang="zh-CN" altLang="en-US" dirty="0" smtClean="0">
                <a:solidFill>
                  <a:srgbClr val="7030A0"/>
                </a:solidFill>
              </a:rPr>
              <a:t>”</a:t>
            </a:r>
            <a:r>
              <a:rPr lang="zh-CN" altLang="en-US" dirty="0" smtClean="0"/>
              <a:t>（</a:t>
            </a:r>
            <a:r>
              <a:rPr lang="zh-CN" altLang="en-US" dirty="0"/>
              <a:t>出</a:t>
            </a:r>
            <a:r>
              <a:rPr lang="en-US" altLang="zh-CN" dirty="0"/>
              <a:t>14:13~14</a:t>
            </a:r>
            <a:r>
              <a:rPr lang="zh-CN" altLang="en-US" dirty="0" smtClean="0"/>
              <a:t>）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/>
            <a:endParaRPr lang="en-US" altLang="zh-CN" dirty="0"/>
          </a:p>
          <a:p>
            <a:pPr lvl="2"/>
            <a:endParaRPr lang="en-US" altLang="zh-CN" sz="2000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0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总结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举例应用</a:t>
            </a:r>
            <a:endParaRPr lang="en-US" altLang="zh-CN" dirty="0"/>
          </a:p>
          <a:p>
            <a:pPr lvl="1"/>
            <a:r>
              <a:rPr lang="zh-CN" altLang="en-US" dirty="0"/>
              <a:t>生活</a:t>
            </a:r>
            <a:r>
              <a:rPr lang="zh-CN" altLang="en-US" dirty="0" smtClean="0"/>
              <a:t>中忙碌</a:t>
            </a:r>
            <a:r>
              <a:rPr lang="zh-CN" altLang="en-US" dirty="0"/>
              <a:t>地筑</a:t>
            </a:r>
            <a:r>
              <a:rPr lang="zh-CN" altLang="en-US" dirty="0" smtClean="0"/>
              <a:t>墙</a:t>
            </a:r>
            <a:r>
              <a:rPr lang="en-US" altLang="zh-CN" dirty="0"/>
              <a:t>——</a:t>
            </a:r>
            <a:r>
              <a:rPr lang="zh-CN" altLang="en-US" dirty="0"/>
              <a:t>财产的墙，家庭的墙，各种预备无非要抵御一切的伤害</a:t>
            </a:r>
            <a:endParaRPr lang="en-US" altLang="zh-CN" dirty="0"/>
          </a:p>
          <a:p>
            <a:pPr lvl="1"/>
            <a:r>
              <a:rPr lang="zh-CN" altLang="en-US" dirty="0"/>
              <a:t>不仅需要保障，更要</a:t>
            </a:r>
            <a:r>
              <a:rPr lang="zh-CN" altLang="en-US" dirty="0" smtClean="0"/>
              <a:t>光照</a:t>
            </a:r>
            <a:endParaRPr lang="en-US" altLang="zh-CN" dirty="0" smtClean="0"/>
          </a:p>
          <a:p>
            <a:r>
              <a:rPr lang="zh-CN" altLang="en-US" dirty="0" smtClean="0"/>
              <a:t>结语</a:t>
            </a:r>
            <a:endParaRPr lang="en-US" altLang="zh-CN" dirty="0"/>
          </a:p>
          <a:p>
            <a:pPr lvl="1"/>
            <a:r>
              <a:rPr lang="zh-CN" altLang="en-US" sz="2000" dirty="0"/>
              <a:t>神国的蓝图曾经展示在以色列人面前，他们没有珍惜机会配合神</a:t>
            </a:r>
            <a:r>
              <a:rPr lang="zh-CN" altLang="en-US" sz="2000" dirty="0" smtClean="0"/>
              <a:t>的计划，</a:t>
            </a:r>
            <a:r>
              <a:rPr lang="zh-CN" altLang="en-US" sz="2000" dirty="0"/>
              <a:t>如今神国的蓝图向我们显现，我们不要再做旁观者，仅仅停留在观看神的做工的状态。神也给我们机会，参与到他的国度当中，选召我们成为他的同工。愿我们持续地操练敬虔，内在的生命持续健康地成长，以至生命丰盛结出圣灵的果子，彰显在日常的生活中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 lvl="2"/>
            <a:endParaRPr lang="en-US" altLang="zh-CN" dirty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蓝图</a:t>
            </a:r>
            <a:endParaRPr lang="en-US" altLang="zh-CN" dirty="0"/>
          </a:p>
          <a:p>
            <a:pPr lvl="1"/>
            <a:r>
              <a:rPr lang="zh-CN" altLang="en-US" dirty="0" smtClean="0"/>
              <a:t>建筑的蓝图</a:t>
            </a:r>
            <a:r>
              <a:rPr lang="zh-CN" altLang="en-US" dirty="0" smtClean="0"/>
              <a:t>：</a:t>
            </a:r>
            <a:r>
              <a:rPr lang="zh-CN" altLang="en-US" dirty="0"/>
              <a:t>分一期二期三期工程。一期工程把楼建起来，二期工程把周边道路清理干净并且邀请首批住户入住，三期进一步扩建其它楼房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蓝图</a:t>
            </a:r>
            <a:endParaRPr lang="en-US" altLang="zh-CN" dirty="0"/>
          </a:p>
          <a:p>
            <a:pPr lvl="1"/>
            <a:r>
              <a:rPr lang="zh-CN" altLang="en-US" dirty="0" smtClean="0"/>
              <a:t>神国的</a:t>
            </a:r>
            <a:r>
              <a:rPr lang="zh-CN" altLang="en-US" dirty="0"/>
              <a:t>蓝图：首先拣选一批选民，然后为选民开出路将神的救恩传出去，最后神的国度随着福音的广传扩展开来。神的计划因着以色列的悖逆看似一度搁置，犹大国被掳归回后，神再次重申神国的蓝图，应许选民将复兴，预言仇敌将被击败，最后万民归向主</a:t>
            </a:r>
            <a:r>
              <a:rPr lang="zh-CN" altLang="en-US" dirty="0" smtClean="0"/>
              <a:t>。</a:t>
            </a:r>
            <a:endParaRPr lang="en-US" altLang="zh-CN" sz="2000" dirty="0" smtClean="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400" dirty="0"/>
              <a:t>请大家翻到撒加利亚</a:t>
            </a:r>
            <a:r>
              <a:rPr lang="zh-CN" altLang="en-US" sz="2400" dirty="0" smtClean="0"/>
              <a:t>书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</a:t>
            </a:r>
            <a:r>
              <a:rPr lang="zh-CN" altLang="en-US" sz="2400" dirty="0"/>
              <a:t>，我们以启应的方式来诵读。查考经文前，我们先来做一个</a:t>
            </a:r>
            <a:r>
              <a:rPr lang="zh-CN" altLang="en-US" sz="2400" dirty="0" smtClean="0"/>
              <a:t>祷告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1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）历史文化</a:t>
            </a:r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zh-CN" altLang="en-US" dirty="0" smtClean="0"/>
              <a:t>耶利米先知预言：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606BC</a:t>
            </a:r>
            <a:r>
              <a:rPr lang="zh-CN" altLang="zh-CN" dirty="0" smtClean="0"/>
              <a:t>，</a:t>
            </a:r>
            <a:r>
              <a:rPr lang="zh-CN" altLang="en-US" sz="2000" dirty="0">
                <a:solidFill>
                  <a:srgbClr val="7030A0"/>
                </a:solidFill>
              </a:rPr>
              <a:t>“这全地必然荒凉，令人惊骇，这些国民要服侍巴比伦王七十年。七十年满了以后，我必刑罚巴比伦王和那国民，并迦勒底人之地，因他们的罪孽使那地永远荒凉。这是耶和华说的。”</a:t>
            </a:r>
            <a:r>
              <a:rPr lang="zh-CN" altLang="en-US" sz="2000" dirty="0"/>
              <a:t>（耶</a:t>
            </a:r>
            <a:r>
              <a:rPr lang="en-US" altLang="zh-CN" sz="2000" dirty="0"/>
              <a:t>25:11-12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预言成就：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606BC</a:t>
            </a:r>
            <a:r>
              <a:rPr lang="zh-CN" altLang="en-US" dirty="0" smtClean="0"/>
              <a:t>，耶路撒冷被攻破；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587BC</a:t>
            </a:r>
            <a:r>
              <a:rPr lang="zh-CN" altLang="en-US" dirty="0" smtClean="0"/>
              <a:t>，犹大亡国，王和百姓被掳到巴比伦；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539BC</a:t>
            </a:r>
            <a:r>
              <a:rPr lang="zh-CN" altLang="en-US" dirty="0" smtClean="0"/>
              <a:t>，巴比伦国</a:t>
            </a:r>
            <a:r>
              <a:rPr lang="zh-CN" altLang="en-US" dirty="0"/>
              <a:t>被波斯国击败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536BC</a:t>
            </a:r>
            <a:r>
              <a:rPr lang="zh-CN" altLang="en-US" dirty="0"/>
              <a:t>，波斯王古列下诏要以色列人</a:t>
            </a:r>
            <a:r>
              <a:rPr lang="zh-CN" altLang="en-US" dirty="0" smtClean="0"/>
              <a:t>归回。</a:t>
            </a:r>
            <a:endParaRPr lang="en-US" altLang="zh-CN" dirty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zh-CN" altLang="en-US" dirty="0" smtClean="0"/>
              <a:t>，上一章第二个</a:t>
            </a:r>
            <a:r>
              <a:rPr lang="zh-CN" altLang="en-US" dirty="0"/>
              <a:t>异象：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第二个异象是马和角的异象：神</a:t>
            </a:r>
            <a:r>
              <a:rPr lang="zh-CN" altLang="en-US" dirty="0"/>
              <a:t>要亲自除掉那欺压神百姓的</a:t>
            </a:r>
            <a:r>
              <a:rPr lang="zh-CN" altLang="en-US" dirty="0" smtClean="0"/>
              <a:t>列国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本章准绳的异</a:t>
            </a:r>
            <a:r>
              <a:rPr lang="zh-CN" altLang="en-US" dirty="0"/>
              <a:t>象，更积极地说出选民再度蒙</a:t>
            </a:r>
            <a:r>
              <a:rPr lang="zh-CN" altLang="en-US" dirty="0" smtClean="0"/>
              <a:t>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本章应验了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章“准绳必拉在耶路撒冷上”的应许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章接下来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个异象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约</a:t>
            </a:r>
            <a:r>
              <a:rPr lang="zh-CN" altLang="en-US" dirty="0"/>
              <a:t>书亚穿洁净衣服、金灯台与</a:t>
            </a:r>
            <a:r>
              <a:rPr lang="en-US" altLang="zh-CN" dirty="0"/>
              <a:t>2</a:t>
            </a:r>
            <a:r>
              <a:rPr lang="zh-CN" altLang="en-US" dirty="0"/>
              <a:t>棵橄榄树，在讲当时的两位领袖，约书亚和所罗巴伯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选民的未来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将要兴旺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仇敌的未来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将要衰微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人类的未来</a:t>
            </a:r>
            <a:r>
              <a:rPr lang="en-US" altLang="zh-CN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——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弥赛亚国度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</a:t>
            </a:r>
            <a:r>
              <a:rPr lang="zh-CN" altLang="en-US" sz="4000" dirty="0" smtClean="0">
                <a:ea typeface="宋体" charset="-122"/>
              </a:rPr>
              <a:t>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 smtClean="0"/>
              <a:t>.</a:t>
            </a:r>
            <a:r>
              <a:rPr lang="zh-CN" altLang="en-US" dirty="0"/>
              <a:t>有界的土城（</a:t>
            </a:r>
            <a:r>
              <a:rPr lang="en-US" altLang="zh-CN" dirty="0" smtClean="0"/>
              <a:t>v1-2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个</a:t>
            </a:r>
            <a:r>
              <a:rPr lang="zh-CN" altLang="en-US" dirty="0" smtClean="0"/>
              <a:t>人物</a:t>
            </a:r>
            <a:endParaRPr lang="en-US" altLang="zh-CN" sz="2000" dirty="0" smtClean="0"/>
          </a:p>
          <a:p>
            <a:pPr lvl="2"/>
            <a:r>
              <a:rPr lang="zh-CN" altLang="en-US" dirty="0"/>
              <a:t>撒迦利</a:t>
            </a:r>
            <a:r>
              <a:rPr lang="zh-CN" altLang="en-US" dirty="0" smtClean="0"/>
              <a:t>亚</a:t>
            </a:r>
            <a:r>
              <a:rPr lang="en-US" altLang="zh-CN" dirty="0" smtClean="0"/>
              <a:t>:“</a:t>
            </a:r>
            <a:r>
              <a:rPr lang="zh-CN" altLang="en-US" dirty="0"/>
              <a:t>我举目观看”（</a:t>
            </a:r>
            <a:r>
              <a:rPr lang="en-US" altLang="zh-CN" dirty="0" smtClean="0"/>
              <a:t>v1a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</a:t>
            </a:r>
            <a:r>
              <a:rPr lang="zh-CN" altLang="en-US" dirty="0"/>
              <a:t>拿准绳的</a:t>
            </a:r>
            <a:r>
              <a:rPr lang="zh-CN" altLang="en-US" dirty="0" smtClean="0"/>
              <a:t>人</a:t>
            </a:r>
            <a:r>
              <a:rPr lang="en-US" altLang="zh-CN" dirty="0" smtClean="0"/>
              <a:t>:“</a:t>
            </a:r>
            <a:r>
              <a:rPr lang="zh-CN" altLang="en-US" dirty="0"/>
              <a:t>见一人手拿准绳”（</a:t>
            </a:r>
            <a:r>
              <a:rPr lang="en-US" altLang="zh-CN" dirty="0" smtClean="0"/>
              <a:t>v1b</a:t>
            </a:r>
            <a:r>
              <a:rPr lang="zh-CN" altLang="en-US" dirty="0" smtClean="0"/>
              <a:t>），就是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节“</a:t>
            </a:r>
            <a:r>
              <a:rPr lang="zh-CN" altLang="en-US" dirty="0"/>
              <a:t>与我说话的天使”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另</a:t>
            </a:r>
            <a:r>
              <a:rPr lang="zh-CN" altLang="en-US" dirty="0"/>
              <a:t>一位</a:t>
            </a:r>
            <a:r>
              <a:rPr lang="zh-CN" altLang="en-US" dirty="0" smtClean="0"/>
              <a:t>天使：“</a:t>
            </a:r>
            <a:r>
              <a:rPr lang="zh-CN" altLang="en-US" dirty="0"/>
              <a:t>又有一位</a:t>
            </a:r>
            <a:r>
              <a:rPr lang="zh-CN" altLang="en-US" dirty="0" smtClean="0"/>
              <a:t>天使”（</a:t>
            </a:r>
            <a:r>
              <a:rPr lang="en-US" altLang="zh-CN" dirty="0" smtClean="0"/>
              <a:t>v3b</a:t>
            </a:r>
            <a:r>
              <a:rPr lang="zh-CN" altLang="en-US" dirty="0" smtClean="0"/>
              <a:t>） </a:t>
            </a:r>
            <a:endParaRPr lang="en-US" altLang="zh-CN" dirty="0"/>
          </a:p>
          <a:p>
            <a:pPr lvl="1"/>
            <a:r>
              <a:rPr lang="en-US" altLang="zh-CN" dirty="0" smtClean="0"/>
              <a:t>V1</a:t>
            </a:r>
            <a:r>
              <a:rPr lang="zh-CN" altLang="en-US" dirty="0"/>
              <a:t>）</a:t>
            </a:r>
            <a:r>
              <a:rPr lang="zh-CN" altLang="en-US" dirty="0" smtClean="0"/>
              <a:t>准绳</a:t>
            </a:r>
            <a:endParaRPr lang="en-US" altLang="zh-CN" sz="2000" dirty="0"/>
          </a:p>
          <a:p>
            <a:pPr lvl="2"/>
            <a:r>
              <a:rPr lang="zh-CN" altLang="en-US" dirty="0"/>
              <a:t>第一位天使手拿准绳（</a:t>
            </a:r>
            <a:r>
              <a:rPr lang="en-US" altLang="zh-CN" dirty="0"/>
              <a:t>measuring line</a:t>
            </a:r>
            <a:r>
              <a:rPr lang="zh-CN" altLang="en-US" dirty="0"/>
              <a:t>），即用以量度的绳，可作为标准的</a:t>
            </a:r>
            <a:r>
              <a:rPr lang="zh-CN" altLang="en-US" dirty="0" smtClean="0"/>
              <a:t>绳</a:t>
            </a:r>
            <a:endParaRPr lang="en-US" altLang="zh-CN" dirty="0" smtClean="0"/>
          </a:p>
          <a:p>
            <a:pPr lvl="1"/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>
                <a:ea typeface="宋体" charset="-122"/>
              </a:rPr>
              <a:t>选民的未来</a:t>
            </a:r>
            <a:r>
              <a:rPr lang="en-US" altLang="zh-CN" sz="4000" dirty="0">
                <a:ea typeface="宋体" charset="-122"/>
              </a:rPr>
              <a:t>——</a:t>
            </a:r>
            <a:r>
              <a:rPr lang="zh-CN" altLang="en-US" sz="4000" dirty="0">
                <a:ea typeface="宋体" charset="-122"/>
              </a:rPr>
              <a:t>将要</a:t>
            </a:r>
            <a:r>
              <a:rPr lang="zh-CN" altLang="en-US" sz="4000" dirty="0" smtClean="0">
                <a:ea typeface="宋体" charset="-122"/>
              </a:rPr>
              <a:t>兴旺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 smtClean="0"/>
              <a:t>.</a:t>
            </a:r>
            <a:r>
              <a:rPr lang="zh-CN" altLang="en-US" dirty="0"/>
              <a:t>有界的土城（</a:t>
            </a:r>
            <a:r>
              <a:rPr lang="en-US" altLang="zh-CN" dirty="0" smtClean="0"/>
              <a:t>v1-2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V2</a:t>
            </a:r>
            <a:r>
              <a:rPr lang="zh-CN" altLang="en-US" dirty="0" smtClean="0"/>
              <a:t>）准绳</a:t>
            </a:r>
            <a:r>
              <a:rPr lang="zh-CN" altLang="en-US" dirty="0"/>
              <a:t>量什么</a:t>
            </a:r>
            <a:endParaRPr lang="en-US" altLang="zh-CN" dirty="0"/>
          </a:p>
          <a:p>
            <a:pPr lvl="2"/>
            <a:r>
              <a:rPr lang="zh-CN" altLang="en-US" dirty="0" smtClean="0"/>
              <a:t>先知询问</a:t>
            </a:r>
            <a:r>
              <a:rPr lang="zh-CN" altLang="en-US" dirty="0"/>
              <a:t>天使，天使回答撒迦利亚说，要去量度耶路撒冷城有多宽有多长，意即要看看有多大，能容纳多少居民。暗示耶路撒冷将必复兴</a:t>
            </a:r>
            <a:r>
              <a:rPr lang="zh-CN" altLang="en-US" dirty="0" smtClean="0"/>
              <a:t>。 </a:t>
            </a:r>
            <a:endParaRPr lang="en-US" altLang="zh-CN" dirty="0"/>
          </a:p>
          <a:p>
            <a:pPr lvl="1"/>
            <a:r>
              <a:rPr lang="en-US" altLang="zh-CN" dirty="0" smtClean="0"/>
              <a:t>V3</a:t>
            </a:r>
            <a:r>
              <a:rPr lang="zh-CN" altLang="en-US" dirty="0" smtClean="0"/>
              <a:t>）新的指示</a:t>
            </a:r>
            <a:endParaRPr lang="en-US" altLang="zh-CN" sz="2000" dirty="0"/>
          </a:p>
          <a:p>
            <a:pPr lvl="2"/>
            <a:r>
              <a:rPr lang="zh-CN" altLang="en-US" dirty="0" smtClean="0"/>
              <a:t>量城的长宽，为了估算建城所需土石。但</a:t>
            </a:r>
            <a:r>
              <a:rPr lang="zh-CN" altLang="en-US" dirty="0"/>
              <a:t>这与撒迦利亚说话</a:t>
            </a:r>
            <a:r>
              <a:rPr lang="zh-CN" altLang="en-US" dirty="0" smtClean="0"/>
              <a:t>的第一位天使</a:t>
            </a:r>
            <a:r>
              <a:rPr lang="zh-CN" altLang="en-US" dirty="0"/>
              <a:t>正要去量度耶路撒冷时，却有另一位天使迎着他来，似乎有新的指示要告诉他。所指示的就是第四至五节</a:t>
            </a:r>
            <a:r>
              <a:rPr lang="zh-CN" altLang="en-US" dirty="0" smtClean="0"/>
              <a:t>的话。</a:t>
            </a:r>
            <a:endParaRPr lang="en-US" altLang="zh-CN" dirty="0" smtClean="0"/>
          </a:p>
          <a:p>
            <a:pPr lvl="1"/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1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512</TotalTime>
  <Words>4075</Words>
  <Application>Microsoft Office PowerPoint</Application>
  <PresentationFormat>全屏显示(4:3)</PresentationFormat>
  <Paragraphs>306</Paragraphs>
  <Slides>29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查经-马和角的异象-亚1</vt:lpstr>
      <vt:lpstr>撒迦利亚书2章 神国的蓝图</vt:lpstr>
      <vt:lpstr>大纲</vt:lpstr>
      <vt:lpstr>引言</vt:lpstr>
      <vt:lpstr>引言</vt:lpstr>
      <vt:lpstr>引言</vt:lpstr>
      <vt:lpstr>引言</vt:lpstr>
      <vt:lpstr>大纲</vt:lpstr>
      <vt:lpstr>1.选民的未来——将要兴旺</vt:lpstr>
      <vt:lpstr>1.选民的未来——将要兴旺</vt:lpstr>
      <vt:lpstr>1.选民的未来——将要兴旺</vt:lpstr>
      <vt:lpstr>1.选民的未来——将要兴旺</vt:lpstr>
      <vt:lpstr>1.选民的未来——将要兴旺</vt:lpstr>
      <vt:lpstr>1.选民的未来——将要兴旺</vt:lpstr>
      <vt:lpstr>1.选民的未来——将要兴旺</vt:lpstr>
      <vt:lpstr>大纲</vt:lpstr>
      <vt:lpstr>2.仇敌的未来——将要衰微</vt:lpstr>
      <vt:lpstr>2.仇敌的未来——将要衰微</vt:lpstr>
      <vt:lpstr>2.仇敌的未来——将要衰微</vt:lpstr>
      <vt:lpstr>2.仇敌的未来——将要衰微</vt:lpstr>
      <vt:lpstr>2.仇敌的未来——将要衰微</vt:lpstr>
      <vt:lpstr>2.仇敌的未来——将要衰微</vt:lpstr>
      <vt:lpstr>2.仇敌的未来——将要衰微</vt:lpstr>
      <vt:lpstr>2.仇敌的未来——将要衰微</vt:lpstr>
      <vt:lpstr>大纲</vt:lpstr>
      <vt:lpstr>3.人类的未来——弥赛亚国度</vt:lpstr>
      <vt:lpstr>3.人类的未来——弥赛亚国度</vt:lpstr>
      <vt:lpstr>3.人类的未来——弥赛亚国度</vt:lpstr>
      <vt:lpstr>总结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liuss</cp:lastModifiedBy>
  <cp:revision>155</cp:revision>
  <dcterms:created xsi:type="dcterms:W3CDTF">2016-03-12T08:06:17Z</dcterms:created>
  <dcterms:modified xsi:type="dcterms:W3CDTF">2016-06-04T15:54:35Z</dcterms:modified>
</cp:coreProperties>
</file>