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91" r:id="rId4"/>
    <p:sldId id="292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03" r:id="rId13"/>
    <p:sldId id="286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DA9"/>
    <a:srgbClr val="FF9900"/>
    <a:srgbClr val="C5C5C5"/>
    <a:srgbClr val="C0C0C0"/>
    <a:srgbClr val="DDDDDD"/>
    <a:srgbClr val="333333"/>
    <a:srgbClr val="FFFFFF"/>
    <a:srgbClr val="70A8D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7" autoAdjust="0"/>
    <p:restoredTop sz="95248" autoAdjust="0"/>
  </p:normalViewPr>
  <p:slideViewPr>
    <p:cSldViewPr>
      <p:cViewPr>
        <p:scale>
          <a:sx n="66" d="100"/>
          <a:sy n="66" d="100"/>
        </p:scale>
        <p:origin x="-106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F212CDC-BBBD-47F2-BD0A-0380DC6269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5029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62953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</a:p>
          <a:p>
            <a:r>
              <a:rPr lang="zh-CN" altLang="en-US" dirty="0" smtClean="0"/>
              <a:t>　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　　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）上下文</a:t>
            </a:r>
          </a:p>
          <a:p>
            <a:r>
              <a:rPr lang="zh-CN" altLang="en-US" dirty="0" smtClean="0"/>
              <a:t>　　　下文，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Rectangle 73"/>
          <p:cNvSpPr>
            <a:spLocks noChangeArrowheads="1"/>
          </p:cNvSpPr>
          <p:nvPr/>
        </p:nvSpPr>
        <p:spPr bwMode="gray">
          <a:xfrm>
            <a:off x="1698625" y="370522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6" name="Rectangle 44" descr="3"/>
          <p:cNvSpPr>
            <a:spLocks noChangeArrowheads="1"/>
          </p:cNvSpPr>
          <p:nvPr/>
        </p:nvSpPr>
        <p:spPr bwMode="gray">
          <a:xfrm>
            <a:off x="2492375" y="4510088"/>
            <a:ext cx="742950" cy="74453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6" name="Rectangle 34" descr="5"/>
          <p:cNvSpPr>
            <a:spLocks noChangeArrowheads="1"/>
          </p:cNvSpPr>
          <p:nvPr/>
        </p:nvSpPr>
        <p:spPr bwMode="gray">
          <a:xfrm>
            <a:off x="915988" y="4510088"/>
            <a:ext cx="742950" cy="744537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gray">
          <a:xfrm>
            <a:off x="128588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gray">
          <a:xfrm>
            <a:off x="2492375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7" name="Group 75"/>
          <p:cNvGrpSpPr>
            <a:grpSpLocks/>
          </p:cNvGrpSpPr>
          <p:nvPr/>
        </p:nvGrpSpPr>
        <p:grpSpPr bwMode="auto">
          <a:xfrm>
            <a:off x="112713" y="5954713"/>
            <a:ext cx="8936037" cy="631825"/>
            <a:chOff x="71" y="3751"/>
            <a:chExt cx="5629" cy="398"/>
          </a:xfrm>
        </p:grpSpPr>
        <p:sp>
          <p:nvSpPr>
            <p:cNvPr id="3096" name="Freeform 24"/>
            <p:cNvSpPr>
              <a:spLocks/>
            </p:cNvSpPr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64 w 5626"/>
                <a:gd name="T9" fmla="*/ 118 h 349"/>
                <a:gd name="T10" fmla="*/ 4329 w 5626"/>
                <a:gd name="T11" fmla="*/ 0 h 349"/>
                <a:gd name="T12" fmla="*/ 5623 w 5626"/>
                <a:gd name="T13" fmla="*/ 0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25"/>
            <p:cNvSpPr>
              <a:spLocks/>
            </p:cNvSpPr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82 w 5626"/>
                <a:gd name="T9" fmla="*/ 118 h 349"/>
                <a:gd name="T10" fmla="*/ 4345 w 5626"/>
                <a:gd name="T11" fmla="*/ 0 h 349"/>
                <a:gd name="T12" fmla="*/ 5623 w 5626"/>
                <a:gd name="T13" fmla="*/ 6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26"/>
            <p:cNvSpPr>
              <a:spLocks/>
            </p:cNvSpPr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>
                <a:gd name="T0" fmla="*/ 0 w 1491"/>
                <a:gd name="T1" fmla="*/ 84 h 88"/>
                <a:gd name="T2" fmla="*/ 223 w 1491"/>
                <a:gd name="T3" fmla="*/ 0 h 88"/>
                <a:gd name="T4" fmla="*/ 1491 w 1491"/>
                <a:gd name="T5" fmla="*/ 0 h 88"/>
                <a:gd name="T6" fmla="*/ 1488 w 1491"/>
                <a:gd name="T7" fmla="*/ 60 h 88"/>
                <a:gd name="T8" fmla="*/ 383 w 1491"/>
                <a:gd name="T9" fmla="*/ 59 h 88"/>
                <a:gd name="T10" fmla="*/ 273 w 1491"/>
                <a:gd name="T11" fmla="*/ 88 h 88"/>
                <a:gd name="T12" fmla="*/ 0 w 1491"/>
                <a:gd name="T13" fmla="*/ 8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9" name="Group 7"/>
          <p:cNvGrpSpPr>
            <a:grpSpLocks/>
          </p:cNvGrpSpPr>
          <p:nvPr/>
        </p:nvGrpSpPr>
        <p:grpSpPr bwMode="auto">
          <a:xfrm rot="10800000">
            <a:off x="6003925" y="1778000"/>
            <a:ext cx="2768600" cy="779463"/>
            <a:chOff x="1566" y="164"/>
            <a:chExt cx="1455" cy="425"/>
          </a:xfrm>
        </p:grpSpPr>
        <p:sp>
          <p:nvSpPr>
            <p:cNvPr id="3080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99" name="Freeform 27" descr="Dark upward diagonal"/>
          <p:cNvSpPr>
            <a:spLocks/>
          </p:cNvSpPr>
          <p:nvPr/>
        </p:nvSpPr>
        <p:spPr bwMode="gray">
          <a:xfrm>
            <a:off x="85725" y="76200"/>
            <a:ext cx="8977313" cy="500063"/>
          </a:xfrm>
          <a:custGeom>
            <a:avLst/>
            <a:gdLst>
              <a:gd name="T0" fmla="*/ 0 w 5655"/>
              <a:gd name="T1" fmla="*/ 1 h 315"/>
              <a:gd name="T2" fmla="*/ 5546 w 5655"/>
              <a:gd name="T3" fmla="*/ 0 h 315"/>
              <a:gd name="T4" fmla="*/ 5655 w 5655"/>
              <a:gd name="T5" fmla="*/ 84 h 315"/>
              <a:gd name="T6" fmla="*/ 5649 w 5655"/>
              <a:gd name="T7" fmla="*/ 315 h 315"/>
              <a:gd name="T8" fmla="*/ 1 w 5655"/>
              <a:gd name="T9" fmla="*/ 314 h 315"/>
              <a:gd name="T10" fmla="*/ 0 w 5655"/>
              <a:gd name="T11" fmla="*/ 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7000"/>
              </a:schemeClr>
            </a:fgClr>
            <a:bgClr>
              <a:schemeClr val="tx1">
                <a:alpha val="7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0" y="6610350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6" name="Group 74"/>
          <p:cNvGrpSpPr>
            <a:grpSpLocks/>
          </p:cNvGrpSpPr>
          <p:nvPr/>
        </p:nvGrpSpPr>
        <p:grpSpPr bwMode="auto">
          <a:xfrm>
            <a:off x="85725" y="854075"/>
            <a:ext cx="8982075" cy="1131888"/>
            <a:chOff x="54" y="538"/>
            <a:chExt cx="5658" cy="713"/>
          </a:xfrm>
        </p:grpSpPr>
        <p:sp>
          <p:nvSpPr>
            <p:cNvPr id="3102" name="Freeform 30"/>
            <p:cNvSpPr>
              <a:spLocks/>
            </p:cNvSpPr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>
                <a:gd name="T0" fmla="*/ 0 w 5446"/>
                <a:gd name="T1" fmla="*/ 0 h 590"/>
                <a:gd name="T2" fmla="*/ 5446 w 5446"/>
                <a:gd name="T3" fmla="*/ 0 h 590"/>
                <a:gd name="T4" fmla="*/ 5446 w 5446"/>
                <a:gd name="T5" fmla="*/ 312 h 590"/>
                <a:gd name="T6" fmla="*/ 5446 w 5446"/>
                <a:gd name="T7" fmla="*/ 451 h 590"/>
                <a:gd name="T8" fmla="*/ 1512 w 5446"/>
                <a:gd name="T9" fmla="*/ 443 h 590"/>
                <a:gd name="T10" fmla="*/ 1288 w 5446"/>
                <a:gd name="T11" fmla="*/ 584 h 590"/>
                <a:gd name="T12" fmla="*/ 0 w 5446"/>
                <a:gd name="T13" fmla="*/ 590 h 590"/>
                <a:gd name="T14" fmla="*/ 0 w 5446"/>
                <a:gd name="T15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31"/>
            <p:cNvSpPr>
              <a:spLocks/>
            </p:cNvSpPr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>
                <a:gd name="T0" fmla="*/ 1 w 5658"/>
                <a:gd name="T1" fmla="*/ 0 h 655"/>
                <a:gd name="T2" fmla="*/ 5657 w 5658"/>
                <a:gd name="T3" fmla="*/ 0 h 655"/>
                <a:gd name="T4" fmla="*/ 5658 w 5658"/>
                <a:gd name="T5" fmla="*/ 534 h 655"/>
                <a:gd name="T6" fmla="*/ 1553 w 5658"/>
                <a:gd name="T7" fmla="*/ 528 h 655"/>
                <a:gd name="T8" fmla="*/ 1317 w 5658"/>
                <a:gd name="T9" fmla="*/ 651 h 655"/>
                <a:gd name="T10" fmla="*/ 0 w 5658"/>
                <a:gd name="T11" fmla="*/ 655 h 655"/>
                <a:gd name="T12" fmla="*/ 1 w 5658"/>
                <a:gd name="T13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32"/>
            <p:cNvSpPr>
              <a:spLocks/>
            </p:cNvSpPr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>
                <a:gd name="T0" fmla="*/ 1440 w 1440"/>
                <a:gd name="T1" fmla="*/ 1 h 112"/>
                <a:gd name="T2" fmla="*/ 1261 w 1440"/>
                <a:gd name="T3" fmla="*/ 112 h 112"/>
                <a:gd name="T4" fmla="*/ 0 w 1440"/>
                <a:gd name="T5" fmla="*/ 110 h 112"/>
                <a:gd name="T6" fmla="*/ 0 w 1440"/>
                <a:gd name="T7" fmla="*/ 49 h 112"/>
                <a:gd name="T8" fmla="*/ 1069 w 1440"/>
                <a:gd name="T9" fmla="*/ 50 h 112"/>
                <a:gd name="T10" fmla="*/ 1142 w 1440"/>
                <a:gd name="T11" fmla="*/ 0 h 112"/>
                <a:gd name="T12" fmla="*/ 1440 w 1440"/>
                <a:gd name="T13" fmla="*/ 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5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0" name="Rectangle 38" descr="1"/>
          <p:cNvSpPr>
            <a:spLocks noChangeArrowheads="1"/>
          </p:cNvSpPr>
          <p:nvPr/>
        </p:nvSpPr>
        <p:spPr bwMode="gray">
          <a:xfrm>
            <a:off x="4067175" y="4497388"/>
            <a:ext cx="741363" cy="74295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2" name="Rectangle 40" descr="7"/>
          <p:cNvSpPr>
            <a:spLocks noChangeArrowheads="1"/>
          </p:cNvSpPr>
          <p:nvPr/>
        </p:nvSpPr>
        <p:spPr bwMode="gray">
          <a:xfrm>
            <a:off x="3275013" y="5314950"/>
            <a:ext cx="742950" cy="742950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gray">
          <a:xfrm>
            <a:off x="3282950" y="4510088"/>
            <a:ext cx="741363" cy="744537"/>
          </a:xfrm>
          <a:prstGeom prst="rect">
            <a:avLst/>
          </a:prstGeom>
          <a:solidFill>
            <a:srgbClr val="D7D7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9" name="Rectangle 37" descr="6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6196013"/>
            <a:ext cx="4811713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31775" y="6445250"/>
            <a:ext cx="2205038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74925" y="6445250"/>
            <a:ext cx="2990850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700713" y="6445250"/>
            <a:ext cx="2205037" cy="317500"/>
          </a:xfrm>
        </p:spPr>
        <p:txBody>
          <a:bodyPr/>
          <a:lstStyle>
            <a:lvl1pPr>
              <a:defRPr/>
            </a:lvl1pPr>
          </a:lstStyle>
          <a:p>
            <a:fld id="{AE26F59C-3411-46F5-BBE5-F5D15850953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121" name="Rectangle 49"/>
          <p:cNvSpPr>
            <a:spLocks noChangeArrowheads="1"/>
          </p:cNvSpPr>
          <p:nvPr/>
        </p:nvSpPr>
        <p:spPr bwMode="gray">
          <a:xfrm>
            <a:off x="1703388" y="451167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gray">
          <a:xfrm>
            <a:off x="128588" y="4511675"/>
            <a:ext cx="741362" cy="7429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2492375" y="5314950"/>
            <a:ext cx="742950" cy="7429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115" name="Picture 43" descr="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gray">
          <a:xfrm>
            <a:off x="130175" y="2911475"/>
            <a:ext cx="1347788" cy="153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0"/>
            <a:ext cx="6019800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142" name="Rectangle 70" descr="2"/>
          <p:cNvSpPr>
            <a:spLocks noChangeArrowheads="1"/>
          </p:cNvSpPr>
          <p:nvPr/>
        </p:nvSpPr>
        <p:spPr bwMode="gray">
          <a:xfrm>
            <a:off x="1701800" y="3705225"/>
            <a:ext cx="744538" cy="742950"/>
          </a:xfrm>
          <a:prstGeom prst="rect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6" grpId="0" animBg="1"/>
      <p:bldP spid="3128" grpId="0" animBg="1"/>
      <p:bldP spid="3099" grpId="0" animBg="1"/>
      <p:bldP spid="3100" grpId="0" animBg="1"/>
      <p:bldP spid="3105" grpId="0" animBg="1"/>
      <p:bldP spid="3109" grpId="0" animBg="1"/>
      <p:bldP spid="3121" grpId="0" animBg="1"/>
      <p:bldP spid="3074" grpId="0"/>
      <p:bldP spid="314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B348B-602D-48EA-9324-BEC6499460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37632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1F0E6-BDF5-4A2E-8151-29730E6D63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34318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F3613DB7-EBF6-45A7-9245-B5A04003CB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48891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BBA65DC7-1971-4696-A32B-4086FDC72B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6270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B5970288-5464-4AAB-B2A5-DD32EB6F29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37390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 </a:t>
            </a:r>
            <a:r>
              <a:rPr lang="en-US" altLang="zh-CN" smtClean="0"/>
              <a:t>SmartArt </a:t>
            </a:r>
            <a:r>
              <a:rPr lang="zh-CN" altLang="en-US" smtClean="0"/>
              <a:t>图形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30A47AE5-DE0B-4B64-8B63-7C6EB95791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50597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E492A-EB21-4417-816A-264454D7AF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53643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E9D79-7BD0-43A7-994F-021D0974C0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31288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1E9CAB-44E1-41A7-82E9-DBEAC3E602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36502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AB0B48-FED5-4F2B-9225-396F98B0F9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18482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84003-0CCB-4660-B0A5-802C4EFE5C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67094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4A8FB-5CBF-49ED-8467-FA1B58F5B8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02852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E1355-6374-4864-83DF-EBCF870CCB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75071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701A6-E434-434F-B92E-D0DDD7DB7C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45478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9" name="Freeform 25"/>
          <p:cNvSpPr>
            <a:spLocks/>
          </p:cNvSpPr>
          <p:nvPr/>
        </p:nvSpPr>
        <p:spPr bwMode="gray">
          <a:xfrm>
            <a:off x="95250" y="6446838"/>
            <a:ext cx="8970963" cy="314325"/>
          </a:xfrm>
          <a:custGeom>
            <a:avLst/>
            <a:gdLst>
              <a:gd name="T0" fmla="*/ 4 w 5651"/>
              <a:gd name="T1" fmla="*/ 198 h 198"/>
              <a:gd name="T2" fmla="*/ 5651 w 5651"/>
              <a:gd name="T3" fmla="*/ 198 h 198"/>
              <a:gd name="T4" fmla="*/ 5646 w 5651"/>
              <a:gd name="T5" fmla="*/ 94 h 198"/>
              <a:gd name="T6" fmla="*/ 1491 w 5651"/>
              <a:gd name="T7" fmla="*/ 94 h 198"/>
              <a:gd name="T8" fmla="*/ 1343 w 5651"/>
              <a:gd name="T9" fmla="*/ 2 h 198"/>
              <a:gd name="T10" fmla="*/ 0 w 5651"/>
              <a:gd name="T11" fmla="*/ 0 h 198"/>
              <a:gd name="T12" fmla="*/ 4 w 5651"/>
              <a:gd name="T13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0" name="Freeform 26"/>
          <p:cNvSpPr>
            <a:spLocks/>
          </p:cNvSpPr>
          <p:nvPr/>
        </p:nvSpPr>
        <p:spPr bwMode="gray">
          <a:xfrm>
            <a:off x="95250" y="6491288"/>
            <a:ext cx="8975725" cy="279400"/>
          </a:xfrm>
          <a:custGeom>
            <a:avLst/>
            <a:gdLst>
              <a:gd name="T0" fmla="*/ 0 w 5650"/>
              <a:gd name="T1" fmla="*/ 176 h 176"/>
              <a:gd name="T2" fmla="*/ 5650 w 5650"/>
              <a:gd name="T3" fmla="*/ 169 h 176"/>
              <a:gd name="T4" fmla="*/ 5646 w 5650"/>
              <a:gd name="T5" fmla="*/ 95 h 176"/>
              <a:gd name="T6" fmla="*/ 1478 w 5650"/>
              <a:gd name="T7" fmla="*/ 95 h 176"/>
              <a:gd name="T8" fmla="*/ 1317 w 5650"/>
              <a:gd name="T9" fmla="*/ 3 h 176"/>
              <a:gd name="T10" fmla="*/ 0 w 5650"/>
              <a:gd name="T11" fmla="*/ 0 h 176"/>
              <a:gd name="T12" fmla="*/ 0 w 5650"/>
              <a:gd name="T13" fmla="*/ 1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" name="Freeform 27" descr="Dark upward diagonal"/>
          <p:cNvSpPr>
            <a:spLocks/>
          </p:cNvSpPr>
          <p:nvPr/>
        </p:nvSpPr>
        <p:spPr bwMode="gray">
          <a:xfrm>
            <a:off x="92075" y="98425"/>
            <a:ext cx="8956675" cy="179388"/>
          </a:xfrm>
          <a:custGeom>
            <a:avLst/>
            <a:gdLst>
              <a:gd name="T0" fmla="*/ 0 w 5639"/>
              <a:gd name="T1" fmla="*/ 0 h 113"/>
              <a:gd name="T2" fmla="*/ 5582 w 5639"/>
              <a:gd name="T3" fmla="*/ 0 h 113"/>
              <a:gd name="T4" fmla="*/ 5639 w 5639"/>
              <a:gd name="T5" fmla="*/ 45 h 113"/>
              <a:gd name="T6" fmla="*/ 5636 w 5639"/>
              <a:gd name="T7" fmla="*/ 113 h 113"/>
              <a:gd name="T8" fmla="*/ 0 w 5639"/>
              <a:gd name="T9" fmla="*/ 113 h 113"/>
              <a:gd name="T10" fmla="*/ 0 w 5639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" name="Freeform 28"/>
          <p:cNvSpPr>
            <a:spLocks/>
          </p:cNvSpPr>
          <p:nvPr/>
        </p:nvSpPr>
        <p:spPr bwMode="gray">
          <a:xfrm>
            <a:off x="92075" y="307975"/>
            <a:ext cx="8955088" cy="938213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gray">
          <a:xfrm>
            <a:off x="92075" y="306388"/>
            <a:ext cx="8955088" cy="836612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 flipV="1">
            <a:off x="95250" y="6723063"/>
            <a:ext cx="8977313" cy="555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9" name="Freeform 35"/>
          <p:cNvSpPr>
            <a:spLocks/>
          </p:cNvSpPr>
          <p:nvPr/>
        </p:nvSpPr>
        <p:spPr bwMode="gray">
          <a:xfrm>
            <a:off x="6896100" y="1047750"/>
            <a:ext cx="2155825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38125"/>
            <a:ext cx="7115196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38275"/>
            <a:ext cx="82296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311900"/>
            <a:ext cx="1712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323013"/>
            <a:ext cx="23114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323013"/>
            <a:ext cx="16160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fld id="{B50AA6E5-B486-498D-9B1F-076E4378AF3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54" name="Rectangle 30" descr="7"/>
          <p:cNvSpPr>
            <a:spLocks noChangeArrowheads="1"/>
          </p:cNvSpPr>
          <p:nvPr/>
        </p:nvSpPr>
        <p:spPr bwMode="gray">
          <a:xfrm>
            <a:off x="8245475" y="415925"/>
            <a:ext cx="534988" cy="546100"/>
          </a:xfrm>
          <a:prstGeom prst="rect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" name="Rectangle 31" descr="4"/>
          <p:cNvSpPr>
            <a:spLocks noChangeArrowheads="1"/>
          </p:cNvSpPr>
          <p:nvPr/>
        </p:nvSpPr>
        <p:spPr bwMode="gray">
          <a:xfrm>
            <a:off x="7620000" y="415925"/>
            <a:ext cx="534988" cy="546100"/>
          </a:xfrm>
          <a:prstGeom prst="rect">
            <a:avLst/>
          </a:prstGeom>
          <a:blipFill dpi="0" rotWithShape="1">
            <a:blip r:embed="rId18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4" grpId="0" animBg="1"/>
      <p:bldP spid="1055" grpId="0" animBg="1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357DA9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357DA9"/>
          </a:solidFill>
          <a:effectLst/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67744" y="2819400"/>
            <a:ext cx="5518966" cy="1470025"/>
          </a:xfrm>
        </p:spPr>
        <p:txBody>
          <a:bodyPr/>
          <a:lstStyle/>
          <a:p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提摩太后书</a:t>
            </a:r>
            <a: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  <a:t>2</a:t>
            </a:r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章</a:t>
            </a:r>
            <a: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  <a:t>1-14</a:t>
            </a:r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节</a:t>
            </a:r>
            <a: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  <a:t/>
            </a:r>
            <a:b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</a:br>
            <a:r>
              <a:rPr lang="zh-CN" altLang="en-US" sz="5400" dirty="0" smtClean="0">
                <a:solidFill>
                  <a:srgbClr val="0070C0"/>
                </a:solidFill>
                <a:ea typeface="宋体" charset="-122"/>
              </a:rPr>
              <a:t>属灵生命成长</a:t>
            </a:r>
            <a:r>
              <a:rPr lang="en-US" altLang="zh-CN" sz="5400" dirty="0" smtClean="0">
                <a:solidFill>
                  <a:srgbClr val="0070C0"/>
                </a:solidFill>
                <a:ea typeface="宋体" charset="-122"/>
              </a:rPr>
              <a:t/>
            </a:r>
            <a:br>
              <a:rPr lang="en-US" altLang="zh-CN" sz="5400" dirty="0" smtClean="0">
                <a:solidFill>
                  <a:srgbClr val="0070C0"/>
                </a:solidFill>
                <a:ea typeface="宋体" charset="-122"/>
              </a:rPr>
            </a:br>
            <a:r>
              <a:rPr lang="zh-CN" altLang="en-US" sz="5400" dirty="0" smtClean="0">
                <a:solidFill>
                  <a:srgbClr val="0070C0"/>
                </a:solidFill>
                <a:ea typeface="宋体" charset="-122"/>
              </a:rPr>
              <a:t>的秘诀</a:t>
            </a:r>
            <a:r>
              <a:rPr lang="en-US" altLang="zh-CN" sz="5400" smtClean="0">
                <a:solidFill>
                  <a:srgbClr val="0070C0"/>
                </a:solidFill>
                <a:ea typeface="宋体" charset="-122"/>
              </a:rPr>
              <a:t/>
            </a:r>
            <a:br>
              <a:rPr lang="en-US" altLang="zh-CN" sz="5400" smtClean="0">
                <a:solidFill>
                  <a:srgbClr val="0070C0"/>
                </a:solidFill>
                <a:ea typeface="宋体" charset="-122"/>
              </a:rPr>
            </a:br>
            <a:r>
              <a:rPr lang="en-US" altLang="zh-CN" sz="2400" smtClean="0">
                <a:solidFill>
                  <a:srgbClr val="0070C0"/>
                </a:solidFill>
                <a:ea typeface="宋体" charset="-122"/>
              </a:rPr>
              <a:t>2017-10-8</a:t>
            </a:r>
            <a:endParaRPr lang="en-US" altLang="zh-CN" sz="5400" dirty="0">
              <a:solidFill>
                <a:srgbClr val="0070C0"/>
              </a:solidFill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238125"/>
            <a:ext cx="7715304" cy="868363"/>
          </a:xfr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3.</a:t>
            </a:r>
            <a:r>
              <a:rPr lang="zh-CN" altLang="en-US" sz="3600" dirty="0" smtClean="0">
                <a:ea typeface="宋体" charset="-122"/>
              </a:rPr>
              <a:t>福音带给我们成长的盼望</a:t>
            </a:r>
            <a:r>
              <a:rPr lang="zh-CN" altLang="en-US" sz="3200" dirty="0" smtClean="0">
                <a:ea typeface="宋体" charset="-122"/>
              </a:rPr>
              <a:t>（</a:t>
            </a:r>
            <a:r>
              <a:rPr lang="en-US" altLang="zh-CN" sz="3200" dirty="0" smtClean="0">
                <a:ea typeface="宋体" charset="-122"/>
              </a:rPr>
              <a:t>v8-14</a:t>
            </a:r>
            <a:r>
              <a:rPr lang="zh-CN" altLang="en-US" sz="3200" dirty="0" smtClean="0">
                <a:ea typeface="宋体" charset="-122"/>
              </a:rPr>
              <a:t>）</a:t>
            </a:r>
            <a:r>
              <a:rPr lang="zh-CN" altLang="en-US" sz="3600" dirty="0" smtClean="0">
                <a:ea typeface="宋体" charset="-122"/>
              </a:rPr>
              <a:t> 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9  </a:t>
            </a:r>
            <a:r>
              <a:rPr lang="zh-CN" altLang="en-US" sz="2800" dirty="0" smtClean="0">
                <a:solidFill>
                  <a:srgbClr val="FF0000"/>
                </a:solidFill>
              </a:rPr>
              <a:t>我为这福音受苦难，甚至被捆绑，像犯人一样；然而，神的道却</a:t>
            </a:r>
            <a:r>
              <a:rPr lang="zh-CN" altLang="en-US" sz="2800" dirty="0" smtClean="0"/>
              <a:t>不被捆绑</a:t>
            </a:r>
            <a:r>
              <a:rPr lang="zh-CN" altLang="en-US" sz="2800" dirty="0" smtClean="0">
                <a:solidFill>
                  <a:srgbClr val="FF0000"/>
                </a:solidFill>
              </a:rPr>
              <a:t>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10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我所以我为选民凡事忍耐，叫他们也可以得着那在基督耶稣里的救恩和永远的荣耀。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11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有可信的话说：“我们</a:t>
            </a:r>
            <a:r>
              <a:rPr lang="zh-CN" altLang="en-US" sz="2800" dirty="0" smtClean="0"/>
              <a:t>若</a:t>
            </a:r>
            <a:r>
              <a:rPr lang="zh-CN" altLang="en-US" sz="2800" dirty="0" smtClean="0">
                <a:solidFill>
                  <a:srgbClr val="FF0000"/>
                </a:solidFill>
              </a:rPr>
              <a:t>与基督</a:t>
            </a:r>
            <a:r>
              <a:rPr lang="zh-CN" altLang="en-US" sz="2800" dirty="0" smtClean="0"/>
              <a:t>同死</a:t>
            </a:r>
            <a:r>
              <a:rPr lang="zh-CN" altLang="en-US" sz="2800" dirty="0" smtClean="0">
                <a:solidFill>
                  <a:srgbClr val="FF0000"/>
                </a:solidFill>
              </a:rPr>
              <a:t>，也必与他同活；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12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我们</a:t>
            </a:r>
            <a:r>
              <a:rPr lang="zh-CN" altLang="en-US" sz="2800" dirty="0" smtClean="0"/>
              <a:t>若</a:t>
            </a:r>
            <a:r>
              <a:rPr lang="zh-CN" altLang="en-US" sz="2800" dirty="0" smtClean="0">
                <a:solidFill>
                  <a:srgbClr val="FF0000"/>
                </a:solidFill>
              </a:rPr>
              <a:t>能</a:t>
            </a:r>
            <a:r>
              <a:rPr lang="zh-CN" altLang="en-US" sz="2800" dirty="0" smtClean="0"/>
              <a:t>忍耐</a:t>
            </a:r>
            <a:r>
              <a:rPr lang="zh-CN" altLang="en-US" sz="2800" dirty="0" smtClean="0">
                <a:solidFill>
                  <a:srgbClr val="FF0000"/>
                </a:solidFill>
              </a:rPr>
              <a:t>，也必和他一同作王；我们</a:t>
            </a:r>
            <a:r>
              <a:rPr lang="zh-CN" altLang="en-US" sz="2800" dirty="0" smtClean="0"/>
              <a:t>若不认</a:t>
            </a:r>
            <a:r>
              <a:rPr lang="zh-CN" altLang="en-US" sz="2800" dirty="0" smtClean="0">
                <a:solidFill>
                  <a:srgbClr val="FF0000"/>
                </a:solidFill>
              </a:rPr>
              <a:t>他，他也必不认我们。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13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我们</a:t>
            </a:r>
            <a:r>
              <a:rPr lang="zh-CN" altLang="en-US" sz="2800" dirty="0" smtClean="0"/>
              <a:t>纵然失信</a:t>
            </a:r>
            <a:r>
              <a:rPr lang="zh-CN" altLang="en-US" sz="2800" dirty="0" smtClean="0">
                <a:solidFill>
                  <a:srgbClr val="FF0000"/>
                </a:solidFill>
              </a:rPr>
              <a:t>，他仍是可信的，因为他不能背乎自己。”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14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你要使众人回想这些事</a:t>
            </a:r>
            <a:r>
              <a:rPr lang="en-US" altLang="zh-CN" sz="2800" dirty="0" smtClean="0">
                <a:solidFill>
                  <a:srgbClr val="FF0000"/>
                </a:solidFill>
              </a:rPr>
              <a:t>…</a:t>
            </a:r>
          </a:p>
          <a:p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238125"/>
            <a:ext cx="7715304" cy="868363"/>
          </a:xfr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3.</a:t>
            </a:r>
            <a:r>
              <a:rPr lang="zh-CN" altLang="en-US" sz="3600" dirty="0" smtClean="0">
                <a:ea typeface="宋体" charset="-122"/>
              </a:rPr>
              <a:t>福音带给我们成长的盼望</a:t>
            </a:r>
            <a:r>
              <a:rPr lang="zh-CN" altLang="en-US" sz="3200" dirty="0" smtClean="0">
                <a:ea typeface="宋体" charset="-122"/>
              </a:rPr>
              <a:t>（</a:t>
            </a:r>
            <a:r>
              <a:rPr lang="en-US" altLang="zh-CN" sz="3200" dirty="0" smtClean="0">
                <a:ea typeface="宋体" charset="-122"/>
              </a:rPr>
              <a:t>v8-14</a:t>
            </a:r>
            <a:r>
              <a:rPr lang="zh-CN" altLang="en-US" sz="3200" dirty="0" smtClean="0">
                <a:ea typeface="宋体" charset="-122"/>
              </a:rPr>
              <a:t>）</a:t>
            </a:r>
            <a:r>
              <a:rPr lang="zh-CN" altLang="en-US" sz="3600" dirty="0" smtClean="0">
                <a:ea typeface="宋体" charset="-122"/>
              </a:rPr>
              <a:t> 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3.2.  </a:t>
            </a:r>
            <a:r>
              <a:rPr lang="zh-CN" altLang="en-US" dirty="0" smtClean="0"/>
              <a:t>福音带出的盼望 （</a:t>
            </a:r>
            <a:r>
              <a:rPr lang="en-US" altLang="zh-CN" dirty="0" smtClean="0"/>
              <a:t>v9-13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）福音不被捆绑（</a:t>
            </a:r>
            <a:r>
              <a:rPr lang="en-US" altLang="zh-CN" dirty="0" smtClean="0"/>
              <a:t>v9-10</a:t>
            </a:r>
            <a:r>
              <a:rPr lang="zh-CN" altLang="en-US" dirty="0" smtClean="0"/>
              <a:t>）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在腓立比书当中，保罗也说他虽然被关在监狱里面，但无论如何，基督的道总被传开了。人可以被关住被限制，但福音关不住，不被限制。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）复活与做王的盼望（</a:t>
            </a:r>
            <a:r>
              <a:rPr lang="en-US" altLang="zh-CN" dirty="0" smtClean="0"/>
              <a:t>v11-13</a:t>
            </a:r>
            <a:r>
              <a:rPr lang="zh-CN" altLang="en-US" dirty="0" smtClean="0"/>
              <a:t>）</a:t>
            </a:r>
          </a:p>
          <a:p>
            <a:pPr lvl="2"/>
            <a:r>
              <a:rPr lang="zh-CN" altLang="en-US" dirty="0" smtClean="0"/>
              <a:t>我们和基督是同死、同活的，祂既然已经活过来了，我们也能够活过来。神应许我们，能忍耐就能与基督一同作王。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总结应用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57298"/>
            <a:ext cx="7467600" cy="4880014"/>
          </a:xfrm>
        </p:spPr>
        <p:txBody>
          <a:bodyPr/>
          <a:lstStyle/>
          <a:p>
            <a:pPr lvl="1"/>
            <a:r>
              <a:rPr lang="zh-CN" altLang="en-US" sz="2400" dirty="0" smtClean="0"/>
              <a:t>回顾：保罗迫切盼望提摩太能够快速成长起来，继承保罗的使命。保罗的这份期盼，也代表神对我们的期望。这次我们分享了以下三点：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zh-CN" altLang="en-US" sz="2000" dirty="0" smtClean="0">
                <a:solidFill>
                  <a:srgbClr val="0070C0"/>
                </a:solidFill>
              </a:rPr>
              <a:t>被主刚强得着成长的动力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lvl="2"/>
            <a:r>
              <a:rPr lang="en-US" altLang="zh-CN" sz="2000" dirty="0" smtClean="0">
                <a:solidFill>
                  <a:srgbClr val="0070C0"/>
                </a:solidFill>
              </a:rPr>
              <a:t>2</a:t>
            </a:r>
            <a:r>
              <a:rPr lang="zh-CN" altLang="en-US" sz="2000" dirty="0" smtClean="0">
                <a:solidFill>
                  <a:srgbClr val="0070C0"/>
                </a:solidFill>
              </a:rPr>
              <a:t>）靠神的话胜过成长的苦难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lvl="2"/>
            <a:r>
              <a:rPr lang="en-US" altLang="zh-CN" sz="2000" dirty="0" smtClean="0">
                <a:solidFill>
                  <a:srgbClr val="0070C0"/>
                </a:solidFill>
              </a:rPr>
              <a:t>3</a:t>
            </a:r>
            <a:r>
              <a:rPr lang="zh-CN" altLang="en-US" sz="2000" dirty="0" smtClean="0">
                <a:solidFill>
                  <a:srgbClr val="0070C0"/>
                </a:solidFill>
              </a:rPr>
              <a:t>）福音带给我们成长的盼望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sz="2400" dirty="0" smtClean="0"/>
              <a:t>应用和反思：</a:t>
            </a:r>
            <a:endParaRPr lang="en-US" altLang="zh-CN" sz="2400" dirty="0"/>
          </a:p>
          <a:p>
            <a:pPr lvl="2"/>
            <a:r>
              <a:rPr lang="en-US" altLang="zh-CN" sz="2000" dirty="0" smtClean="0"/>
              <a:t>1</a:t>
            </a:r>
            <a:r>
              <a:rPr lang="zh-CN" altLang="en-US" sz="2000" dirty="0" smtClean="0"/>
              <a:t>）做事的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种境界：自己做事、带人做事、教人带人，我们各人属于哪一种？</a:t>
            </a:r>
          </a:p>
          <a:p>
            <a:pPr lvl="2"/>
            <a:r>
              <a:rPr lang="en-US" altLang="zh-CN" sz="2000" dirty="0" smtClean="0"/>
              <a:t>2</a:t>
            </a:r>
            <a:r>
              <a:rPr lang="zh-CN" altLang="en-US" sz="2000" dirty="0" smtClean="0"/>
              <a:t>）思考我的舒适区在哪里？我愿意为了属灵生命的成长走出舒适区吗？</a:t>
            </a:r>
          </a:p>
          <a:p>
            <a:pPr lvl="2"/>
            <a:r>
              <a:rPr lang="en-US" altLang="zh-CN" sz="2000" dirty="0" smtClean="0"/>
              <a:t>3</a:t>
            </a:r>
            <a:r>
              <a:rPr lang="zh-CN" altLang="en-US" sz="2000" dirty="0" smtClean="0"/>
              <a:t>）对</a:t>
            </a:r>
            <a:r>
              <a:rPr lang="zh-CN" altLang="en-US" sz="2000" dirty="0" smtClean="0"/>
              <a:t>将来属灵生命成长有怎样的憧憬？</a:t>
            </a:r>
            <a:endParaRPr lang="en-US" altLang="zh-CN" dirty="0"/>
          </a:p>
          <a:p>
            <a:pPr lvl="2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900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714876" y="2857496"/>
            <a:ext cx="3895740" cy="1470025"/>
          </a:xfrm>
        </p:spPr>
        <p:txBody>
          <a:bodyPr/>
          <a:lstStyle/>
          <a:p>
            <a:pPr algn="l"/>
            <a:r>
              <a:rPr lang="zh-CN" altLang="en-US" sz="6000" dirty="0" smtClean="0">
                <a:solidFill>
                  <a:srgbClr val="0070C0"/>
                </a:solidFill>
                <a:ea typeface="宋体" charset="-122"/>
              </a:rPr>
              <a:t>分享结束    </a:t>
            </a:r>
            <a:r>
              <a:rPr lang="en-US" altLang="zh-CN" sz="6000" dirty="0" smtClean="0">
                <a:solidFill>
                  <a:srgbClr val="0070C0"/>
                </a:solidFill>
                <a:ea typeface="宋体" charset="-122"/>
              </a:rPr>
              <a:t/>
            </a:r>
            <a:br>
              <a:rPr lang="en-US" altLang="zh-CN" sz="6000" dirty="0" smtClean="0">
                <a:solidFill>
                  <a:srgbClr val="0070C0"/>
                </a:solidFill>
                <a:ea typeface="宋体" charset="-122"/>
              </a:rPr>
            </a:br>
            <a:r>
              <a:rPr lang="zh-CN" altLang="en-US" sz="6000" dirty="0" smtClean="0">
                <a:solidFill>
                  <a:srgbClr val="0070C0"/>
                </a:solidFill>
                <a:ea typeface="宋体" charset="-122"/>
              </a:rPr>
              <a:t>谢谢大家</a:t>
            </a:r>
            <a:r>
              <a:rPr lang="en-US" altLang="zh-CN" sz="6000" dirty="0" smtClean="0">
                <a:solidFill>
                  <a:srgbClr val="0070C0"/>
                </a:solidFill>
                <a:ea typeface="宋体" charset="-122"/>
              </a:rPr>
              <a:t>!</a:t>
            </a:r>
            <a:endParaRPr lang="en-US" altLang="zh-CN" sz="6000" dirty="0">
              <a:solidFill>
                <a:srgbClr val="0070C0"/>
              </a:solidFill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引言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563640"/>
          </a:xfrm>
        </p:spPr>
        <p:txBody>
          <a:bodyPr/>
          <a:lstStyle/>
          <a:p>
            <a:r>
              <a:rPr lang="zh-CN" altLang="en-US" dirty="0" smtClean="0"/>
              <a:t>孩子成长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刚出生时长得特别快，后来变慢，全家人着急</a:t>
            </a:r>
            <a:endParaRPr lang="en-US" altLang="zh-CN" sz="2400" dirty="0" smtClean="0"/>
          </a:p>
          <a:p>
            <a:r>
              <a:rPr lang="zh-CN" altLang="en-US" dirty="0" smtClean="0"/>
              <a:t>属灵生命成长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刚信主时成长很快，慢慢原地踏步。我们的属灵生命是不是处在停滞不前的状况？我们选择任凭这种状态持续下去还是努力寻求改变？天父为我们着急！</a:t>
            </a:r>
            <a:endParaRPr lang="en-US" altLang="zh-CN" sz="2000" dirty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引言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zh-CN" altLang="en-US" dirty="0" smtClean="0"/>
              <a:t>历史背景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最后一封书信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写给提摩太个人</a:t>
            </a:r>
            <a:endParaRPr lang="en-US" altLang="zh-CN" dirty="0" smtClean="0"/>
          </a:p>
          <a:p>
            <a:r>
              <a:rPr lang="zh-CN" altLang="en-US" dirty="0" smtClean="0"/>
              <a:t>上下文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上文，在提摩太后书第一章，生命传承的要素，包括如神的生命、属神的心志、得神的恩赐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下文第二章后半部分，生命成长起来以后学习如何为主做无愧的工人</a:t>
            </a:r>
            <a:endParaRPr lang="en-US" altLang="zh-CN" sz="2000" dirty="0" smtClean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6621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1.</a:t>
            </a:r>
            <a:r>
              <a:rPr lang="zh-CN" altLang="en-US" sz="3600" dirty="0" smtClean="0">
                <a:ea typeface="宋体" charset="-122"/>
              </a:rPr>
              <a:t>被主刚强得着成长的动力</a:t>
            </a:r>
            <a:r>
              <a:rPr lang="zh-CN" altLang="en-US" sz="3200" dirty="0" smtClean="0">
                <a:ea typeface="宋体" charset="-122"/>
              </a:rPr>
              <a:t>（</a:t>
            </a:r>
            <a:r>
              <a:rPr lang="en-US" altLang="zh-CN" sz="3200" dirty="0" smtClean="0">
                <a:ea typeface="宋体" charset="-122"/>
              </a:rPr>
              <a:t>v1-2</a:t>
            </a:r>
            <a:r>
              <a:rPr lang="zh-CN" altLang="en-US" sz="3200" dirty="0" smtClean="0">
                <a:ea typeface="宋体" charset="-122"/>
              </a:rPr>
              <a:t>）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我儿啊，你要在基督耶稣的恩典上</a:t>
            </a:r>
            <a:r>
              <a:rPr lang="zh-CN" altLang="en-US" sz="2800" dirty="0" smtClean="0"/>
              <a:t>刚强</a:t>
            </a:r>
            <a:r>
              <a:rPr lang="zh-CN" altLang="en-US" sz="2800" dirty="0" smtClean="0">
                <a:solidFill>
                  <a:srgbClr val="FF0000"/>
                </a:solidFill>
              </a:rPr>
              <a:t>起来。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1.1.  </a:t>
            </a:r>
            <a:r>
              <a:rPr lang="zh-CN" altLang="en-US" dirty="0" smtClean="0"/>
              <a:t>刚强的内涵（</a:t>
            </a:r>
            <a:r>
              <a:rPr lang="en-US" altLang="zh-CN" dirty="0" smtClean="0"/>
              <a:t>v1</a:t>
            </a:r>
            <a:r>
              <a:rPr lang="zh-CN" altLang="en-US" dirty="0" smtClean="0"/>
              <a:t>）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）现在式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ing</a:t>
            </a:r>
            <a:r>
              <a:rPr lang="en-US" altLang="zh-CN" dirty="0" smtClean="0"/>
              <a:t>)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现在式的动词有一个特性，就是要常态性的维持这个状态。不是一次刚强，而是常常刚强。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）被动式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ed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罗</a:t>
            </a:r>
            <a:r>
              <a:rPr lang="en-US" dirty="0" smtClean="0">
                <a:solidFill>
                  <a:srgbClr val="FF0000"/>
                </a:solidFill>
              </a:rPr>
              <a:t>7:18]  </a:t>
            </a:r>
            <a:r>
              <a:rPr lang="zh-CN" altLang="en-US" dirty="0" smtClean="0">
                <a:solidFill>
                  <a:srgbClr val="FF0000"/>
                </a:solidFill>
              </a:rPr>
              <a:t>立志为善由得我，只是行出来由不得我。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）命令式 </a:t>
            </a:r>
            <a:r>
              <a:rPr lang="en-US" altLang="zh-CN" dirty="0" smtClean="0"/>
              <a:t>(to)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软弱时，要去刚强，要去找耶稣基督。保罗命令提摩太，不是建议。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1.</a:t>
            </a:r>
            <a:r>
              <a:rPr lang="zh-CN" altLang="en-US" sz="3600" dirty="0" smtClean="0">
                <a:ea typeface="宋体" charset="-122"/>
              </a:rPr>
              <a:t>被主刚强得着成长的动力</a:t>
            </a:r>
            <a:r>
              <a:rPr lang="zh-CN" altLang="en-US" sz="3200" dirty="0" smtClean="0">
                <a:ea typeface="宋体" charset="-122"/>
              </a:rPr>
              <a:t>（</a:t>
            </a:r>
            <a:r>
              <a:rPr lang="en-US" altLang="zh-CN" sz="3200" dirty="0" smtClean="0">
                <a:ea typeface="宋体" charset="-122"/>
              </a:rPr>
              <a:t>v1-2</a:t>
            </a:r>
            <a:r>
              <a:rPr lang="zh-CN" altLang="en-US" sz="3200" dirty="0" smtClean="0">
                <a:ea typeface="宋体" charset="-122"/>
              </a:rPr>
              <a:t>）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我儿啊，你要</a:t>
            </a:r>
            <a:r>
              <a:rPr lang="zh-CN" altLang="en-US" sz="2800" dirty="0" smtClean="0"/>
              <a:t>在基督耶稣的恩典上</a:t>
            </a:r>
            <a:r>
              <a:rPr lang="zh-CN" altLang="en-US" sz="2800" dirty="0" smtClean="0">
                <a:solidFill>
                  <a:srgbClr val="FF0000"/>
                </a:solidFill>
              </a:rPr>
              <a:t>刚强起来。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1.2.  </a:t>
            </a:r>
            <a:r>
              <a:rPr lang="zh-CN" altLang="en-US" dirty="0" smtClean="0"/>
              <a:t>如何可以刚强 （</a:t>
            </a:r>
            <a:r>
              <a:rPr lang="en-US" altLang="zh-CN" dirty="0" smtClean="0"/>
              <a:t>v1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）耶稣基督的恩典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这里强调的，不是耶稣基督加力量，而是在软弱中被主接纳。祂愿意扶持我们刚强起来。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）彼得被刚强的例子</a:t>
            </a:r>
          </a:p>
          <a:p>
            <a:pPr lvl="2"/>
            <a:r>
              <a:rPr lang="zh-CN" altLang="en-US" dirty="0" smtClean="0"/>
              <a:t>彼得三次不认主，耶稣基督看他一眼并不是责备他，而是赦免他，怕他软弱不再站起来 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）保罗被刚强的例子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林后</a:t>
            </a:r>
            <a:r>
              <a:rPr lang="en-US" altLang="zh-CN" dirty="0" smtClean="0">
                <a:solidFill>
                  <a:srgbClr val="FF0000"/>
                </a:solidFill>
              </a:rPr>
              <a:t>12</a:t>
            </a:r>
            <a:r>
              <a:rPr lang="en-US" dirty="0" smtClean="0">
                <a:solidFill>
                  <a:srgbClr val="FF0000"/>
                </a:solidFill>
              </a:rPr>
              <a:t>:9-10]  </a:t>
            </a:r>
            <a:r>
              <a:rPr lang="zh-CN" altLang="en-US" dirty="0" smtClean="0">
                <a:solidFill>
                  <a:srgbClr val="FF0000"/>
                </a:solidFill>
              </a:rPr>
              <a:t>我的能力是在人的软弱上显得完全 </a:t>
            </a:r>
            <a:r>
              <a:rPr lang="en-US" dirty="0" smtClean="0">
                <a:solidFill>
                  <a:srgbClr val="FF0000"/>
                </a:solidFill>
              </a:rPr>
              <a:t>… </a:t>
            </a:r>
            <a:r>
              <a:rPr lang="zh-CN" altLang="en-US" dirty="0" smtClean="0">
                <a:solidFill>
                  <a:srgbClr val="FF0000"/>
                </a:solidFill>
              </a:rPr>
              <a:t>我什么时候软弱，什么时候就刚强了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1.</a:t>
            </a:r>
            <a:r>
              <a:rPr lang="zh-CN" altLang="en-US" sz="3600" dirty="0" smtClean="0">
                <a:ea typeface="宋体" charset="-122"/>
              </a:rPr>
              <a:t>被主刚强得着成长的动力</a:t>
            </a:r>
            <a:r>
              <a:rPr lang="zh-CN" altLang="en-US" sz="3200" dirty="0" smtClean="0">
                <a:ea typeface="宋体" charset="-122"/>
              </a:rPr>
              <a:t>（</a:t>
            </a:r>
            <a:r>
              <a:rPr lang="en-US" altLang="zh-CN" sz="3200" dirty="0" smtClean="0">
                <a:ea typeface="宋体" charset="-122"/>
              </a:rPr>
              <a:t>v1-2</a:t>
            </a:r>
            <a:r>
              <a:rPr lang="zh-CN" altLang="en-US" sz="3200" dirty="0" smtClean="0">
                <a:ea typeface="宋体" charset="-122"/>
              </a:rPr>
              <a:t>）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2    </a:t>
            </a:r>
            <a:r>
              <a:rPr lang="zh-CN" altLang="en-US" dirty="0" smtClean="0">
                <a:solidFill>
                  <a:srgbClr val="FF0000"/>
                </a:solidFill>
              </a:rPr>
              <a:t>你在许多见证人面前听见我所教训的，也要</a:t>
            </a:r>
            <a:r>
              <a:rPr lang="zh-CN" altLang="en-US" dirty="0" smtClean="0"/>
              <a:t>交托</a:t>
            </a:r>
            <a:r>
              <a:rPr lang="zh-CN" altLang="en-US" dirty="0" smtClean="0">
                <a:solidFill>
                  <a:srgbClr val="FF0000"/>
                </a:solidFill>
              </a:rPr>
              <a:t>那忠心能教导别人的人。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1.3. </a:t>
            </a:r>
            <a:r>
              <a:rPr lang="zh-CN" altLang="en-US" dirty="0" smtClean="0"/>
              <a:t>刚强的结果是传递教训（</a:t>
            </a:r>
            <a:r>
              <a:rPr lang="en-US" altLang="zh-CN" dirty="0" smtClean="0"/>
              <a:t>v2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）四代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五代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无限代 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保罗第一代，提摩太第二代，第三是忠心能教导别人的人，第四就是那个被教导的人。算上耶稣基督共五代。一代传一代，产生无限多代。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）做事的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种境界</a:t>
            </a:r>
          </a:p>
          <a:p>
            <a:pPr lvl="2"/>
            <a:r>
              <a:rPr lang="en-US" altLang="zh-CN" dirty="0" smtClean="0"/>
              <a:t>1</a:t>
            </a:r>
            <a:r>
              <a:rPr lang="zh-CN" altLang="en-US" dirty="0" smtClean="0"/>
              <a:t>）自己做事；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）带人做事；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）教人带人；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）交托的内容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提后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:14]  </a:t>
            </a:r>
            <a:r>
              <a:rPr lang="zh-CN" altLang="en-US" dirty="0" smtClean="0">
                <a:solidFill>
                  <a:srgbClr val="FF0000"/>
                </a:solidFill>
              </a:rPr>
              <a:t>从前所交托你的善道 </a:t>
            </a:r>
            <a:r>
              <a:rPr lang="en-US" altLang="zh-CN" dirty="0" smtClean="0">
                <a:solidFill>
                  <a:srgbClr val="FF0000"/>
                </a:solidFill>
              </a:rPr>
              <a:t>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2.</a:t>
            </a:r>
            <a:r>
              <a:rPr lang="zh-CN" altLang="en-US" sz="3600" dirty="0" smtClean="0">
                <a:ea typeface="宋体" charset="-122"/>
              </a:rPr>
              <a:t>靠神的话胜过成长的苦难</a:t>
            </a:r>
            <a:r>
              <a:rPr lang="zh-CN" altLang="en-US" sz="3200" dirty="0" smtClean="0">
                <a:ea typeface="宋体" charset="-122"/>
              </a:rPr>
              <a:t>（</a:t>
            </a:r>
            <a:r>
              <a:rPr lang="en-US" altLang="zh-CN" sz="3200" dirty="0" smtClean="0">
                <a:ea typeface="宋体" charset="-122"/>
              </a:rPr>
              <a:t>v3-7</a:t>
            </a:r>
            <a:r>
              <a:rPr lang="zh-CN" altLang="en-US" sz="3200" dirty="0" smtClean="0">
                <a:ea typeface="宋体" charset="-122"/>
              </a:rPr>
              <a:t>）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3    </a:t>
            </a:r>
            <a:r>
              <a:rPr lang="zh-CN" altLang="en-US" dirty="0" smtClean="0">
                <a:solidFill>
                  <a:srgbClr val="FF0000"/>
                </a:solidFill>
              </a:rPr>
              <a:t>你要和我</a:t>
            </a:r>
            <a:r>
              <a:rPr lang="zh-CN" altLang="en-US" dirty="0" smtClean="0"/>
              <a:t>同受苦难</a:t>
            </a:r>
            <a:r>
              <a:rPr lang="zh-CN" altLang="en-US" dirty="0" smtClean="0">
                <a:solidFill>
                  <a:srgbClr val="FF0000"/>
                </a:solidFill>
              </a:rPr>
              <a:t>，好像基督耶稣的精兵</a:t>
            </a:r>
            <a:r>
              <a:rPr lang="zh-CN" altLang="en-US" sz="2800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2.1.  </a:t>
            </a:r>
            <a:r>
              <a:rPr lang="zh-CN" altLang="en-US" dirty="0" smtClean="0"/>
              <a:t>成长路上必有苦难 （</a:t>
            </a:r>
            <a:r>
              <a:rPr lang="en-US" altLang="zh-CN" dirty="0" smtClean="0"/>
              <a:t>v3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）外在的苦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这里强调的，不是耶稣基督加力量，而是在软弱中被主接纳。祂愿意扶持我们刚强起来。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）内心的苦</a:t>
            </a:r>
          </a:p>
          <a:p>
            <a:pPr lvl="2"/>
            <a:r>
              <a:rPr lang="zh-CN" altLang="en-US" dirty="0" smtClean="0"/>
              <a:t>家人没有信主，很难相信；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羊群成长缓慢，用尽力气也不长。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） 例子，父母的决志与洗礼（未受）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2.</a:t>
            </a:r>
            <a:r>
              <a:rPr lang="zh-CN" altLang="en-US" sz="3600" dirty="0" smtClean="0">
                <a:ea typeface="宋体" charset="-122"/>
              </a:rPr>
              <a:t>靠神的话胜过成长的苦难</a:t>
            </a:r>
            <a:r>
              <a:rPr lang="zh-CN" altLang="en-US" sz="3200" dirty="0" smtClean="0">
                <a:ea typeface="宋体" charset="-122"/>
              </a:rPr>
              <a:t>（</a:t>
            </a:r>
            <a:r>
              <a:rPr lang="en-US" altLang="zh-CN" sz="3200" dirty="0" smtClean="0">
                <a:ea typeface="宋体" charset="-122"/>
              </a:rPr>
              <a:t>v3-7</a:t>
            </a:r>
            <a:r>
              <a:rPr lang="zh-CN" altLang="en-US" sz="3200" dirty="0" smtClean="0">
                <a:ea typeface="宋体" charset="-122"/>
              </a:rPr>
              <a:t>）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4 </a:t>
            </a:r>
            <a:r>
              <a:rPr lang="zh-CN" altLang="en-US" sz="2400" dirty="0" smtClean="0">
                <a:solidFill>
                  <a:srgbClr val="FF0000"/>
                </a:solidFill>
              </a:rPr>
              <a:t>凡在军中</a:t>
            </a:r>
            <a:r>
              <a:rPr lang="zh-CN" altLang="en-US" sz="2400" dirty="0" smtClean="0"/>
              <a:t>当兵的</a:t>
            </a:r>
            <a:r>
              <a:rPr lang="zh-CN" altLang="en-US" sz="2400" dirty="0" smtClean="0">
                <a:solidFill>
                  <a:srgbClr val="FF0000"/>
                </a:solidFill>
              </a:rPr>
              <a:t>，不将世务缠身，好叫那招他当兵的人喜悦。</a:t>
            </a:r>
            <a:r>
              <a:rPr lang="en-US" altLang="zh-CN" sz="2400" dirty="0" smtClean="0">
                <a:solidFill>
                  <a:srgbClr val="FF0000"/>
                </a:solidFill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</a:rPr>
              <a:t>人若在场上比武，非</a:t>
            </a:r>
            <a:r>
              <a:rPr lang="zh-CN" altLang="en-US" sz="2400" dirty="0" smtClean="0"/>
              <a:t>按规矩</a:t>
            </a:r>
            <a:r>
              <a:rPr lang="zh-CN" altLang="en-US" sz="2400" dirty="0" smtClean="0">
                <a:solidFill>
                  <a:srgbClr val="FF0000"/>
                </a:solidFill>
              </a:rPr>
              <a:t>，就不能得冠冕。</a:t>
            </a:r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r>
              <a:rPr lang="zh-CN" altLang="en-US" sz="2400" dirty="0" smtClean="0"/>
              <a:t>劳力的农夫</a:t>
            </a:r>
            <a:r>
              <a:rPr lang="zh-CN" altLang="en-US" sz="2400" dirty="0" smtClean="0">
                <a:solidFill>
                  <a:srgbClr val="FF0000"/>
                </a:solidFill>
              </a:rPr>
              <a:t>理当先得粮食。 </a:t>
            </a:r>
            <a:r>
              <a:rPr lang="en-US" altLang="zh-CN" sz="2400" dirty="0" smtClean="0">
                <a:solidFill>
                  <a:srgbClr val="FF0000"/>
                </a:solidFill>
              </a:rPr>
              <a:t>7… </a:t>
            </a:r>
            <a:r>
              <a:rPr lang="zh-CN" altLang="en-US" sz="2400" dirty="0" smtClean="0">
                <a:solidFill>
                  <a:srgbClr val="FF0000"/>
                </a:solidFill>
              </a:rPr>
              <a:t>你要思想</a:t>
            </a:r>
            <a:r>
              <a:rPr lang="en-US" altLang="zh-CN" sz="2400" dirty="0" smtClean="0">
                <a:solidFill>
                  <a:srgbClr val="FF0000"/>
                </a:solidFill>
              </a:rPr>
              <a:t>…</a:t>
            </a:r>
          </a:p>
          <a:p>
            <a:r>
              <a:rPr lang="en-US" altLang="zh-CN" dirty="0" smtClean="0"/>
              <a:t>2.2.  </a:t>
            </a:r>
            <a:r>
              <a:rPr lang="zh-CN" altLang="en-US" dirty="0" smtClean="0"/>
              <a:t>如何得胜</a:t>
            </a:r>
            <a:r>
              <a:rPr lang="en-US" altLang="zh-CN" dirty="0" smtClean="0"/>
              <a:t>-</a:t>
            </a:r>
            <a:r>
              <a:rPr lang="zh-CN" altLang="en-US" dirty="0" smtClean="0"/>
              <a:t>思想三个比喻 （</a:t>
            </a:r>
            <a:r>
              <a:rPr lang="en-US" altLang="zh-CN" dirty="0" smtClean="0"/>
              <a:t>v4-7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）专一的军人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顺服是军人的天职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专心一致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）规矩的选手</a:t>
            </a:r>
          </a:p>
          <a:p>
            <a:pPr lvl="2"/>
            <a:r>
              <a:rPr lang="zh-CN" altLang="en-US" dirty="0" smtClean="0"/>
              <a:t>训练时有规矩，饮食体能技巧，获取参赛资格；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比赛时有规矩 ，遵守规则才有可能得冠冕。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）劳力的农夫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238125"/>
            <a:ext cx="7715304" cy="868363"/>
          </a:xfr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3.</a:t>
            </a:r>
            <a:r>
              <a:rPr lang="zh-CN" altLang="en-US" sz="3600" dirty="0" smtClean="0">
                <a:ea typeface="宋体" charset="-122"/>
              </a:rPr>
              <a:t>福音带给我们成长的盼望</a:t>
            </a:r>
            <a:r>
              <a:rPr lang="zh-CN" altLang="en-US" sz="3200" dirty="0" smtClean="0">
                <a:ea typeface="宋体" charset="-122"/>
              </a:rPr>
              <a:t>（</a:t>
            </a:r>
            <a:r>
              <a:rPr lang="en-US" altLang="zh-CN" sz="3200" dirty="0" smtClean="0">
                <a:ea typeface="宋体" charset="-122"/>
              </a:rPr>
              <a:t>v8-14</a:t>
            </a:r>
            <a:r>
              <a:rPr lang="zh-CN" altLang="en-US" sz="3200" dirty="0" smtClean="0">
                <a:ea typeface="宋体" charset="-122"/>
              </a:rPr>
              <a:t>）</a:t>
            </a:r>
            <a:r>
              <a:rPr lang="zh-CN" altLang="en-US" sz="3600" dirty="0" smtClean="0">
                <a:ea typeface="宋体" charset="-122"/>
              </a:rPr>
              <a:t> 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8  </a:t>
            </a:r>
            <a:r>
              <a:rPr lang="zh-CN" altLang="en-US" sz="2800" dirty="0" smtClean="0">
                <a:solidFill>
                  <a:srgbClr val="FF0000"/>
                </a:solidFill>
              </a:rPr>
              <a:t>你要</a:t>
            </a:r>
            <a:r>
              <a:rPr lang="zh-CN" altLang="en-US" sz="2800" dirty="0" smtClean="0"/>
              <a:t>记念</a:t>
            </a:r>
            <a:r>
              <a:rPr lang="zh-CN" altLang="en-US" sz="2800" dirty="0" smtClean="0">
                <a:solidFill>
                  <a:srgbClr val="FF0000"/>
                </a:solidFill>
              </a:rPr>
              <a:t>耶稣基督乃是大卫的后裔。他从死里复活，正合乎我所传的福音。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3.1.  </a:t>
            </a:r>
            <a:r>
              <a:rPr lang="zh-CN" altLang="en-US" dirty="0" smtClean="0"/>
              <a:t>福音的内容 （</a:t>
            </a:r>
            <a:r>
              <a:rPr lang="en-US" altLang="zh-CN" dirty="0" smtClean="0"/>
              <a:t>v8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）神的救恩已实现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神的儿子耶稣基督成为救赎，通过受死与复活实现了救赎。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太</a:t>
            </a:r>
            <a:r>
              <a:rPr lang="en-US" altLang="zh-CN" dirty="0" smtClean="0">
                <a:solidFill>
                  <a:srgbClr val="FF0000"/>
                </a:solidFill>
              </a:rPr>
              <a:t>1:21] 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…</a:t>
            </a:r>
            <a:r>
              <a:rPr lang="zh-CN" altLang="en-US" dirty="0" smtClean="0">
                <a:solidFill>
                  <a:srgbClr val="FF0000"/>
                </a:solidFill>
              </a:rPr>
              <a:t>他要将自己的百姓从罪恶里救出来。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）弥赛亚预言已应验</a:t>
            </a:r>
          </a:p>
          <a:p>
            <a:pPr lvl="2"/>
            <a:r>
              <a:rPr lang="zh-CN" altLang="en-US" dirty="0" smtClean="0"/>
              <a:t>耶稣基督在肉身上是大卫的后裔，祂以人的身份来成就旧约的预言，祂是真有其人。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查经-马和角的异象-亚1">
  <a:themeElements>
    <a:clrScheme name="Default Design 3">
      <a:dk1>
        <a:srgbClr val="808080"/>
      </a:dk1>
      <a:lt1>
        <a:srgbClr val="DDE89A"/>
      </a:lt1>
      <a:dk2>
        <a:srgbClr val="329A2A"/>
      </a:dk2>
      <a:lt2>
        <a:srgbClr val="185E25"/>
      </a:lt2>
      <a:accent1>
        <a:srgbClr val="80CB35"/>
      </a:accent1>
      <a:accent2>
        <a:srgbClr val="518CD3"/>
      </a:accent2>
      <a:accent3>
        <a:srgbClr val="ADCAAC"/>
      </a:accent3>
      <a:accent4>
        <a:srgbClr val="BDC683"/>
      </a:accent4>
      <a:accent5>
        <a:srgbClr val="C0E2AE"/>
      </a:accent5>
      <a:accent6>
        <a:srgbClr val="497EBF"/>
      </a:accent6>
      <a:hlink>
        <a:srgbClr val="E15D7C"/>
      </a:hlink>
      <a:folHlink>
        <a:srgbClr val="DB915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查经-马和角的异象-亚1</Template>
  <TotalTime>1129</TotalTime>
  <Words>1318</Words>
  <Application>Microsoft Office PowerPoint</Application>
  <PresentationFormat>全屏显示(4:3)</PresentationFormat>
  <Paragraphs>108</Paragraphs>
  <Slides>13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查经-马和角的异象-亚1</vt:lpstr>
      <vt:lpstr>提摩太后书2章1-14节 属灵生命成长 的秘诀 2017-10-8</vt:lpstr>
      <vt:lpstr>引言</vt:lpstr>
      <vt:lpstr>引言</vt:lpstr>
      <vt:lpstr>1.被主刚强得着成长的动力（v1-2） </vt:lpstr>
      <vt:lpstr>1.被主刚强得着成长的动力（v1-2） </vt:lpstr>
      <vt:lpstr>1.被主刚强得着成长的动力（v1-2） </vt:lpstr>
      <vt:lpstr>2.靠神的话胜过成长的苦难（v3-7） </vt:lpstr>
      <vt:lpstr>2.靠神的话胜过成长的苦难（v3-7） </vt:lpstr>
      <vt:lpstr>3.福音带给我们成长的盼望（v8-14） </vt:lpstr>
      <vt:lpstr>3.福音带给我们成长的盼望（v8-14） </vt:lpstr>
      <vt:lpstr>3.福音带给我们成长的盼望（v8-14） </vt:lpstr>
      <vt:lpstr>总结应用</vt:lpstr>
      <vt:lpstr>分享结束     谢谢大家!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liuss</dc:creator>
  <cp:lastModifiedBy>soulsheng</cp:lastModifiedBy>
  <cp:revision>375</cp:revision>
  <dcterms:created xsi:type="dcterms:W3CDTF">2016-03-12T08:06:17Z</dcterms:created>
  <dcterms:modified xsi:type="dcterms:W3CDTF">2017-10-07T03:37:47Z</dcterms:modified>
</cp:coreProperties>
</file>