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836D-1AA0-42C1-B4B6-82B4998633C5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33E8-8F13-4620-8585-39E5FD23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D33E8-8F13-4620-8585-39E5FD23C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23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26252-C83E-455A-A90D-9B0EB80D2FB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CB11AC-FC4B-4900-B288-1C6219B8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8A71-63BF-AEC2-C298-D4649413F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Administracija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postavka</a:t>
            </a:r>
            <a:r>
              <a:rPr lang="en-US" dirty="0"/>
              <a:t> Linux 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32A50-05B0-36F4-EF68-37D3FE462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04" y="4042064"/>
            <a:ext cx="12285232" cy="1388535"/>
          </a:xfrm>
        </p:spPr>
        <p:txBody>
          <a:bodyPr anchor="b"/>
          <a:lstStyle/>
          <a:p>
            <a:pPr algn="l"/>
            <a:r>
              <a:rPr lang="en-US" dirty="0"/>
              <a:t>	</a:t>
            </a:r>
            <a:r>
              <a:rPr lang="sr-Latn-RS" dirty="0"/>
              <a:t>Student: 				         </a:t>
            </a:r>
            <a:r>
              <a:rPr lang="en-US" dirty="0"/>
              <a:t>													</a:t>
            </a:r>
            <a:r>
              <a:rPr lang="sr-Latn-RS" dirty="0"/>
              <a:t>Mentor:</a:t>
            </a:r>
          </a:p>
          <a:p>
            <a:pPr algn="l"/>
            <a:r>
              <a:rPr lang="en-US" dirty="0"/>
              <a:t>Aleksandar </a:t>
            </a:r>
            <a:r>
              <a:rPr lang="en-US" dirty="0" err="1"/>
              <a:t>Milutinovi</a:t>
            </a:r>
            <a:r>
              <a:rPr lang="sr-Latn-RS" dirty="0"/>
              <a:t>ć                  	         </a:t>
            </a:r>
            <a:r>
              <a:rPr lang="en-US" dirty="0"/>
              <a:t>								</a:t>
            </a:r>
            <a:r>
              <a:rPr lang="sr-Latn-RS" dirty="0"/>
              <a:t>Prof.dr Aleksandar</a:t>
            </a:r>
            <a:r>
              <a:rPr lang="en-US" dirty="0"/>
              <a:t> </a:t>
            </a:r>
            <a:r>
              <a:rPr lang="sr-Latn-RS" dirty="0"/>
              <a:t>Jevremović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5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5189-45A3-17C0-2CA7-A942C10E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Automatizacija instalacije OS i pravljenje virtuelnog okruženja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EFA4-DBF7-6FCC-FF36-E669191F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Instalacija</a:t>
            </a:r>
            <a:r>
              <a:rPr lang="en-US" dirty="0"/>
              <a:t> se </a:t>
            </a:r>
            <a:r>
              <a:rPr lang="en-US" dirty="0" err="1"/>
              <a:t>vr</a:t>
            </a:r>
            <a:r>
              <a:rPr lang="sr-Latn-RS" dirty="0"/>
              <a:t>ši kao bilo koja druga aplikacija na Windows, dok na Linux serverima se upotrebljava package manager</a:t>
            </a:r>
          </a:p>
          <a:p>
            <a:r>
              <a:rPr lang="sr-Latn-RS" dirty="0"/>
              <a:t>Svaki istanca vagranta mora prvo da se inicijalizuje</a:t>
            </a:r>
          </a:p>
          <a:p>
            <a:pPr marL="36900" indent="0">
              <a:buNone/>
            </a:pPr>
            <a:endParaRPr lang="sr-Latn-RS" dirty="0"/>
          </a:p>
          <a:p>
            <a:pPr marL="36900" indent="0">
              <a:buNone/>
            </a:pPr>
            <a:endParaRPr lang="sr-Latn-RS" dirty="0"/>
          </a:p>
          <a:p>
            <a:pPr marL="36900" indent="0">
              <a:buNone/>
            </a:pPr>
            <a:endParaRPr lang="sr-Latn-RS" dirty="0"/>
          </a:p>
          <a:p>
            <a:r>
              <a:rPr lang="sr-Latn-RS" dirty="0"/>
              <a:t>Vagrant fajl sadrži neophodne informacije za pokretanje iniciajlne konfiguracije virtualne mašine</a:t>
            </a:r>
          </a:p>
          <a:p>
            <a:r>
              <a:rPr lang="sr-Latn-RS" dirty="0"/>
              <a:t>Ovaj fajl može da se modifikuje po želji korisnika prema tome dobro je konsultvati dokumentaciju: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4FBA2-8C61-4D25-85BA-DDFCC5EE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3D52A-204E-7831-8D0D-1B7D7A29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06" y="2929255"/>
            <a:ext cx="4418965" cy="999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0DAB4-6FEB-4BB0-9139-9B643A536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936" y="5497609"/>
            <a:ext cx="5237480" cy="109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76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876D-7B28-404E-8E4A-B2414BA3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Automatizacija instalacije OS i pravljenje virtuelnog okruženja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6367-009E-7F67-A2CF-D6079F3A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Vagrant se pokreće iz direktorijuma gde je init fajl, upotrebom komande vagrant 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8F320-9A1D-8952-58EE-362BA6C20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994CC-69CA-8AD4-D8DA-9D62596C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55" y="2212919"/>
            <a:ext cx="4446049" cy="38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72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C801-247A-C797-5829-572F8F0D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Daljinsko administriranje pomoću 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8945-F71E-43BD-3F8C-A066753B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Poslovi se uglavnom obavjlaju udaljeno kod sistemskih administratora, sem u slučajevima kada mora da se pristupi serveru direktno sa hardvera, na primer radi zamene neke komponente.</a:t>
            </a:r>
          </a:p>
          <a:p>
            <a:r>
              <a:rPr lang="sr-Latn-RS" dirty="0"/>
              <a:t>Tehnologija koja obavlja zadatak sigurne udaljene konekcije je SSH, i dolazi kao deo fabričkog podešavanja na skoro svim Linux sistemima.</a:t>
            </a:r>
          </a:p>
          <a:p>
            <a:r>
              <a:rPr lang="sr-Latn-RS" dirty="0"/>
              <a:t>Upotreba komande je prilično jednostavna 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$ </a:t>
            </a:r>
            <a:r>
              <a:rPr lang="en-US" b="1" dirty="0" err="1">
                <a:effectLst/>
              </a:rPr>
              <a:t>ssh</a:t>
            </a:r>
            <a:r>
              <a:rPr lang="en-US" b="1" dirty="0">
                <a:effectLst/>
              </a:rPr>
              <a:t> root@192.168.56.101 -p522 </a:t>
            </a:r>
            <a:r>
              <a:rPr lang="en-US" b="1" dirty="0" err="1">
                <a:effectLst/>
              </a:rPr>
              <a:t>komanda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ssh</a:t>
            </a:r>
            <a:endParaRPr lang="en-US" dirty="0">
              <a:effectLst/>
            </a:endParaRPr>
          </a:p>
          <a:p>
            <a:r>
              <a:rPr lang="sr-Latn-RS" dirty="0"/>
              <a:t>Komanda nam omogućava konekciju ka serveru 192.168.56.101 koji koristit port 522 i user koji se povezuje je root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5CD16-1410-AB6A-D8BA-EC5167C1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34.Potvrda prilikom SSH na server">
            <a:extLst>
              <a:ext uri="{FF2B5EF4-FFF2-40B4-BE49-F238E27FC236}">
                <a16:creationId xmlns:a16="http://schemas.microsoft.com/office/drawing/2014/main" id="{95D18BC5-9A6F-5F1D-3946-ECA0A4FD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0316" y="5165090"/>
            <a:ext cx="5760720" cy="1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827-9F5A-C51F-7C69-BD0A7AC7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Generisanje i upotreba ssh</a:t>
            </a:r>
            <a:r>
              <a:rPr lang="en-US" dirty="0"/>
              <a:t>-keygen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6DE-DB63-EA9D-AD5B-82461922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r-Latn-RS" dirty="0"/>
              <a:t>što većina ljudi koristi jednostavne lozinke koje se mogu lako pogoditi koristeći različite algoritme, kao npr brute force (metoda sile) gde se pokušavaju sve moguće kombinacije lozinke. </a:t>
            </a:r>
          </a:p>
          <a:p>
            <a:r>
              <a:rPr lang="sr-Latn-RS" dirty="0"/>
              <a:t>Razvijen je metod generisanja javnog i privatnog ključa koji povećava bezbednost uspostavljanja udaljene konekcije</a:t>
            </a:r>
          </a:p>
          <a:p>
            <a:r>
              <a:rPr lang="sr-Latn-RS" dirty="0"/>
              <a:t>Metod funkcioniše tako što na računaru imamo privatni generisani ključ, a javni ključ možemo da delimo sa mašinom sa kojom želimo da napravimo konekciju.</a:t>
            </a:r>
          </a:p>
          <a:p>
            <a:r>
              <a:rPr lang="sr-Latn-RS" dirty="0"/>
              <a:t>Samo računar sa javnim ključem može da uspostavi konekciju, pri tome mora da se poznaje fraza koja je korišćena prilikom generisanja para ključeva kako bi konekcija uopšte uspela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B3CD5-DA65-5B7B-8A8C-071F8456F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574B-D3CC-8D80-66F6-C80BFFB2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Generisanje i upotreba ssh</a:t>
            </a:r>
            <a:r>
              <a:rPr lang="en-US" dirty="0"/>
              <a:t>-keygen</a:t>
            </a:r>
          </a:p>
        </p:txBody>
      </p:sp>
      <p:pic>
        <p:nvPicPr>
          <p:cNvPr id="4" name="36.Generisanje ključa  ">
            <a:extLst>
              <a:ext uri="{FF2B5EF4-FFF2-40B4-BE49-F238E27FC236}">
                <a16:creationId xmlns:a16="http://schemas.microsoft.com/office/drawing/2014/main" id="{8556DF64-92A1-F842-8B59-3FB8C51D7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00287" y="1732756"/>
            <a:ext cx="7581900" cy="405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FBBA8-27A5-1C2F-9E84-683B9F9C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5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508D-605E-2750-51BC-B577C8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uptoreba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-keygen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8A29-0FA9-9882-F4B9-06F25C93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Javni ključ može da se kopira upotrebom</a:t>
            </a:r>
            <a:r>
              <a:rPr lang="en-US" dirty="0"/>
              <a:t> </a:t>
            </a:r>
            <a:r>
              <a:rPr lang="en-US" dirty="0" err="1"/>
              <a:t>ugra</a:t>
            </a:r>
            <a:r>
              <a:rPr lang="sr-Latn-RS" dirty="0"/>
              <a:t>đene komande ili ručno na mašinu koja poseduje ssh klijent.</a:t>
            </a:r>
          </a:p>
          <a:p>
            <a:r>
              <a:rPr lang="sr-Latn-RS" dirty="0"/>
              <a:t>Tipovi ključeva: ED25519, DSA, ECDSA, RSA koji se mogu generisati prilikom specifikacije tipa ključa</a:t>
            </a:r>
          </a:p>
          <a:p>
            <a:r>
              <a:rPr lang="sr-Latn-RS" dirty="0"/>
              <a:t>Fajlovi za ssh se obično nalaze u skrivenom direktorijumu .ssh unutar home direktorijuma pokrenutog korisnika</a:t>
            </a:r>
          </a:p>
          <a:p>
            <a:pPr marL="36900" indent="0">
              <a:buNone/>
            </a:pPr>
            <a:r>
              <a:rPr lang="sr-Latn-R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AACFA-6739-EA52-2D2B-F71759E6D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38.Login na udaljeni server preko ključa ">
            <a:extLst>
              <a:ext uri="{FF2B5EF4-FFF2-40B4-BE49-F238E27FC236}">
                <a16:creationId xmlns:a16="http://schemas.microsoft.com/office/drawing/2014/main" id="{4B11331C-C022-33BD-0C88-C046C43E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06"/>
          <a:stretch/>
        </p:blipFill>
        <p:spPr bwMode="auto">
          <a:xfrm>
            <a:off x="4158532" y="4045128"/>
            <a:ext cx="3713259" cy="61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89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BA2B-13DA-A4E9-26D1-1B633E8A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Networking-DNS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9924-A10C-1660-345B-837D2FF2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DNS ili Domain Name System pretvara URL u brojeve ili IP adresu koju računar razume</a:t>
            </a:r>
          </a:p>
          <a:p>
            <a:r>
              <a:rPr lang="sr-Latn-RS" dirty="0"/>
              <a:t>Funkcionalnost DNS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0759A-D698-F10D-5D62-5A475DBB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18" y="2598420"/>
            <a:ext cx="4286885" cy="319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A8B09-A974-E40A-8084-62D5288B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D3E4E-3E9D-30BE-37AF-8D1FBAF3441C}"/>
              </a:ext>
            </a:extLst>
          </p:cNvPr>
          <p:cNvSpPr txBox="1"/>
          <p:nvPr/>
        </p:nvSpPr>
        <p:spPr>
          <a:xfrm>
            <a:off x="1368646" y="5849034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Izvor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https://www.internetsociety.org/wp-content/uploads/2019/02/dnsprivacy2-450x335.gif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0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B894-E716-3C8B-BFD2-A4858B0D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Networking</a:t>
            </a:r>
            <a:r>
              <a:rPr lang="en-US" dirty="0"/>
              <a:t>-DNS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485-5364-EC8A-9EB7-754DDF11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su</a:t>
            </a:r>
            <a:r>
              <a:rPr lang="sr-Latn-RS" dirty="0"/>
              <a:t>štini DNS je malo kompleksniji od samo pretrvaranja pošto prolazi kroz nekoliko faza pretrage pre nego što počne da radi svoj posao.</a:t>
            </a:r>
          </a:p>
          <a:p>
            <a:r>
              <a:rPr lang="en-US" dirty="0"/>
              <a:t>Prolazi kroz tri </a:t>
            </a:r>
            <a:r>
              <a:rPr lang="en-US" dirty="0" err="1"/>
              <a:t>servera</a:t>
            </a:r>
            <a:r>
              <a:rPr lang="en-US" dirty="0"/>
              <a:t> root server koji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 TLD, TLD koji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 name </a:t>
            </a:r>
            <a:r>
              <a:rPr lang="en-US" dirty="0" err="1"/>
              <a:t>servera</a:t>
            </a:r>
            <a:r>
              <a:rPr lang="en-US" dirty="0"/>
              <a:t> </a:t>
            </a:r>
            <a:r>
              <a:rPr lang="en-US" dirty="0" err="1"/>
              <a:t>autoritativnog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 koji </a:t>
            </a:r>
            <a:r>
              <a:rPr lang="en-US" dirty="0" err="1"/>
              <a:t>sadr</a:t>
            </a:r>
            <a:r>
              <a:rPr lang="sr-Latn-RS" dirty="0"/>
              <a:t>ži informacije traženog domena i zatim se vraća na resolver koji prosleđuje informaciju nazan na računar.</a:t>
            </a:r>
          </a:p>
          <a:p>
            <a:r>
              <a:rPr lang="sr-Latn-RS" dirty="0"/>
              <a:t>IP adrese mogu biti IPv4 ili IPv6 gde je jedna duža od druge , u ovom slučaju to je IPv6 koji bi trebao da z</a:t>
            </a:r>
            <a:r>
              <a:rPr lang="en-US" dirty="0"/>
              <a:t>a</a:t>
            </a:r>
            <a:r>
              <a:rPr lang="sr-Latn-RS" dirty="0"/>
              <a:t>m</a:t>
            </a:r>
            <a:r>
              <a:rPr lang="en-US" dirty="0"/>
              <a:t>e</a:t>
            </a:r>
            <a:r>
              <a:rPr lang="sr-Latn-RS" dirty="0"/>
              <a:t>ni IPv4 zbog nedostatka IP adresa u bližoj budućnosti</a:t>
            </a:r>
            <a:r>
              <a:rPr lang="en-US" dirty="0"/>
              <a:t>.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9AE7-D533-1CE5-EC61-520C68F30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9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39E6-5B47-E66D-D3FA-E9AD1DF0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Networking-DNS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5977-B77C-C59A-D5E9-0D59D182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Rekorda</a:t>
            </a:r>
            <a:r>
              <a:rPr lang="en-US" dirty="0"/>
              <a:t>: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rekordi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AAAA </a:t>
            </a:r>
            <a:r>
              <a:rPr lang="en-US" dirty="0" err="1"/>
              <a:t>rekordi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CNAME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MX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PTR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SOA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SRV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19964-1F0D-A7C2-09CB-20182B592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1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B879-F35C-8FE0-39E8-2055541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veb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1A66-BBAF-248B-6E03-FA547088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je servis koji </a:t>
            </a:r>
            <a:r>
              <a:rPr lang="sr-Latn-RS" dirty="0"/>
              <a:t>pokreće veći deo serverskog sveta</a:t>
            </a:r>
          </a:p>
          <a:p>
            <a:r>
              <a:rPr lang="sr-Latn-RS" dirty="0"/>
              <a:t>Alternativa Apache je Nginx.</a:t>
            </a:r>
          </a:p>
          <a:p>
            <a:r>
              <a:rPr lang="sr-Latn-RS" dirty="0"/>
              <a:t>Na Linux serverskim mašinama i generalno an Linux mašinama instalacija je veoma jednostavna koristi se neki od upravljača paketa koji je dostupan npr može da bude yum</a:t>
            </a:r>
          </a:p>
          <a:p>
            <a:pPr marL="3690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yum install httpd -y </a:t>
            </a:r>
            <a:r>
              <a:rPr lang="sr-Latn-R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r-Latn-R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Nakon instalacije kreiranjem index.html fajla unutar root direktorijuma, dobija se aktivna stranica </a:t>
            </a:r>
          </a:p>
          <a:p>
            <a:pPr marL="369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</a:rPr>
              <a:t>$ cat &lt;&lt; HERE | tee -a /var/www/html/index.html  </a:t>
            </a:r>
            <a:r>
              <a:rPr lang="en-US" sz="1200" dirty="0">
                <a:solidFill>
                  <a:schemeClr val="tx1"/>
                </a:solidFill>
                <a:effectLst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komanda</a:t>
            </a:r>
            <a:r>
              <a:rPr lang="en-US" sz="1200" dirty="0">
                <a:solidFill>
                  <a:schemeClr val="tx1"/>
                </a:solidFill>
                <a:effectLst/>
              </a:rPr>
              <a:t> za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upisivanje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</a:p>
          <a:p>
            <a:pPr marL="369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</a:rPr>
              <a:t>This site is hosted from the virtual machine</a:t>
            </a:r>
            <a:endParaRPr lang="en-US" sz="1200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</a:rPr>
              <a:t>HERE </a:t>
            </a:r>
            <a:r>
              <a:rPr lang="en-US" sz="1200" dirty="0">
                <a:solidFill>
                  <a:schemeClr val="tx1"/>
                </a:solidFill>
                <a:effectLst/>
              </a:rPr>
              <a:t>(Ovo je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indikacija</a:t>
            </a:r>
            <a:r>
              <a:rPr lang="en-US" sz="1200" dirty="0">
                <a:solidFill>
                  <a:schemeClr val="tx1"/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terminalu</a:t>
            </a:r>
            <a:r>
              <a:rPr lang="en-US" sz="1200" dirty="0">
                <a:solidFill>
                  <a:schemeClr val="tx1"/>
                </a:solidFill>
                <a:effectLst/>
              </a:rPr>
              <a:t> da je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kraj</a:t>
            </a:r>
            <a:r>
              <a:rPr lang="en-US" sz="1200" dirty="0">
                <a:solidFill>
                  <a:schemeClr val="tx1"/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unosa</a:t>
            </a:r>
            <a:r>
              <a:rPr lang="en-US" sz="1200" dirty="0">
                <a:solidFill>
                  <a:schemeClr val="tx1"/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teksta</a:t>
            </a:r>
            <a:r>
              <a:rPr lang="en-US" sz="1200" dirty="0">
                <a:solidFill>
                  <a:schemeClr val="tx1"/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na</a:t>
            </a:r>
            <a:r>
              <a:rPr lang="en-US" sz="1200" dirty="0">
                <a:solidFill>
                  <a:schemeClr val="tx1"/>
                </a:solidFill>
                <a:effectLst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ovoj</a:t>
            </a:r>
            <a:r>
              <a:rPr lang="en-US" sz="1200" dirty="0">
                <a:solidFill>
                  <a:schemeClr val="tx1"/>
                </a:solidFill>
                <a:effectLst/>
              </a:rPr>
              <a:t> ta</a:t>
            </a:r>
            <a:r>
              <a:rPr lang="sr-Latn-RS" sz="1200" dirty="0">
                <a:solidFill>
                  <a:schemeClr val="tx1"/>
                </a:solidFill>
                <a:effectLst/>
              </a:rPr>
              <a:t>čki)</a:t>
            </a:r>
            <a:endParaRPr lang="en-US" sz="1200" dirty="0">
              <a:solidFill>
                <a:schemeClr val="tx1"/>
              </a:solidFill>
              <a:effectLst/>
            </a:endParaRPr>
          </a:p>
          <a:p>
            <a:endParaRPr lang="sr-Latn-R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26DAE-E573-8A3F-6888-35867633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54.Prikaz index.html stranice">
            <a:extLst>
              <a:ext uri="{FF2B5EF4-FFF2-40B4-BE49-F238E27FC236}">
                <a16:creationId xmlns:a16="http://schemas.microsoft.com/office/drawing/2014/main" id="{78D84E69-23F4-65C1-8DFD-90BEA938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" t="-1" r="51241" b="15617"/>
          <a:stretch/>
        </p:blipFill>
        <p:spPr bwMode="auto">
          <a:xfrm>
            <a:off x="5349239" y="5669596"/>
            <a:ext cx="2103120" cy="548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4235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4641-D275-99C2-8B8F-6CAEEAA1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Nastanak</a:t>
            </a:r>
            <a:r>
              <a:rPr lang="en-US" dirty="0"/>
              <a:t> Linux </a:t>
            </a:r>
            <a:r>
              <a:rPr lang="en-US" dirty="0" err="1"/>
              <a:t>operativnog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1E0A-CB2D-03CE-1F5E-2DC459B61A1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/>
              <a:t>Linux kao operativni sistem javlja se po prvi put 1991. godine na Univerzitetu u Helsinkiju</a:t>
            </a:r>
          </a:p>
          <a:p>
            <a:r>
              <a:rPr lang="sr-Latn-RS" dirty="0"/>
              <a:t>Nastank operativnog sistema se pripisuje Linus Torvlads, koji je razvio ovaj sistem kao sredstvo za učenje</a:t>
            </a:r>
          </a:p>
          <a:p>
            <a:r>
              <a:rPr lang="sr-Latn-RS" dirty="0"/>
              <a:t>Operativni sistem koji je prethodio Linux je bio UNIX operativni sistem koji je i dan danas u upotrebi unutar Apple ekosistema.</a:t>
            </a:r>
          </a:p>
          <a:p>
            <a:r>
              <a:rPr lang="sr-Latn-RS" dirty="0"/>
              <a:t>Velika količina koda je pozajmljena od UNIX sistema, moglo bi se reći da su Linux sistemi i kopija. Zbog napredka Linux je postao možda i potpuno zaseban, gde možemo naići samo na inicijalni UNIX kod u ovom ekosistemu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5D504-8574-B51E-0F25-882F42E5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4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B3B-E2FF-883B-9C1F-2E5D57F0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Konfiguracija</a:t>
            </a:r>
            <a:r>
              <a:rPr lang="en-US" dirty="0"/>
              <a:t>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02E1-891C-1A25-7571-6359C8E8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Ukoliko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kakav</a:t>
            </a:r>
            <a:r>
              <a:rPr lang="en-US" dirty="0"/>
              <a:t> index.html  </a:t>
            </a:r>
            <a:r>
              <a:rPr lang="en-US" dirty="0" err="1"/>
              <a:t>i</a:t>
            </a:r>
            <a:r>
              <a:rPr lang="sr-Latn-RS" dirty="0"/>
              <a:t>ščitava se welcome.conf koji daje fabrički prikaz apache stranice.</a:t>
            </a:r>
          </a:p>
          <a:p>
            <a:r>
              <a:rPr lang="sr-Latn-RS" dirty="0"/>
              <a:t>Apache može da ima više individualnih hostova (virtual hosts) unutar jednog servera, ovo može da se posmatra kao zasebna domena na serveru.</a:t>
            </a:r>
          </a:p>
          <a:p>
            <a:r>
              <a:rPr lang="sr-Latn-RS" dirty="0"/>
              <a:t>Kreiranje nekog domena </a:t>
            </a:r>
          </a:p>
          <a:p>
            <a:endParaRPr lang="en-US" dirty="0"/>
          </a:p>
          <a:p>
            <a:endParaRPr lang="sr-Latn-RS" dirty="0"/>
          </a:p>
          <a:p>
            <a:r>
              <a:rPr lang="en-US" dirty="0"/>
              <a:t>Mora </a:t>
            </a:r>
            <a:r>
              <a:rPr lang="en-US" dirty="0" err="1"/>
              <a:t>postojati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konfiguracioni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koji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je document root </a:t>
            </a:r>
            <a:r>
              <a:rPr lang="en-US" dirty="0" err="1"/>
              <a:t>domene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/httpd/</a:t>
            </a:r>
            <a:r>
              <a:rPr lang="en-US" dirty="0" err="1"/>
              <a:t>conf.d</a:t>
            </a:r>
            <a:r>
              <a:rPr lang="en-US" dirty="0"/>
              <a:t>/</a:t>
            </a:r>
            <a:r>
              <a:rPr lang="en-US" dirty="0" err="1"/>
              <a:t>ime-domene.conf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MySQL se instalira na sličan način</a:t>
            </a:r>
          </a:p>
          <a:p>
            <a:endParaRPr lang="sr-Latn-R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sr-Latn-RS" dirty="0"/>
          </a:p>
        </p:txBody>
      </p:sp>
      <p:pic>
        <p:nvPicPr>
          <p:cNvPr id="4" name="56.Kreiranje docroot domene">
            <a:extLst>
              <a:ext uri="{FF2B5EF4-FFF2-40B4-BE49-F238E27FC236}">
                <a16:creationId xmlns:a16="http://schemas.microsoft.com/office/drawing/2014/main" id="{76AB5EBC-62CE-7B66-F5EE-113AA8BA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891" y="3300095"/>
            <a:ext cx="4687570" cy="551815"/>
          </a:xfrm>
          <a:prstGeom prst="rect">
            <a:avLst/>
          </a:prstGeom>
        </p:spPr>
      </p:pic>
      <p:pic>
        <p:nvPicPr>
          <p:cNvPr id="5" name="57.Kreranje fajla probni-domen.conf I njegov sadržaj">
            <a:extLst>
              <a:ext uri="{FF2B5EF4-FFF2-40B4-BE49-F238E27FC236}">
                <a16:creationId xmlns:a16="http://schemas.microsoft.com/office/drawing/2014/main" id="{0E2DA197-BA19-88D4-A601-44B8DFDC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53815" y="4536141"/>
            <a:ext cx="4076274" cy="818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45240-80FE-CF59-D47C-0B78A51C4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4F76-BDB2-7ABC-5CFD-EB738420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Wordpress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E06B-6CA0-9792-797F-71299456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/>
              <a:t>Jedna</a:t>
            </a:r>
            <a:r>
              <a:rPr lang="en-US" sz="1200" dirty="0"/>
              <a:t> od </a:t>
            </a:r>
            <a:r>
              <a:rPr lang="en-US" sz="1200" dirty="0" err="1"/>
              <a:t>popularnijih</a:t>
            </a:r>
            <a:r>
              <a:rPr lang="en-US" sz="1200" dirty="0"/>
              <a:t> CMS (content management system), </a:t>
            </a:r>
            <a:r>
              <a:rPr lang="en-US" sz="1200" dirty="0" err="1"/>
              <a:t>kao</a:t>
            </a:r>
            <a:r>
              <a:rPr lang="en-US" sz="1200" dirty="0"/>
              <a:t> </a:t>
            </a:r>
            <a:r>
              <a:rPr lang="en-US" sz="1200" dirty="0" err="1"/>
              <a:t>osnovu</a:t>
            </a:r>
            <a:r>
              <a:rPr lang="en-US" sz="1200" dirty="0"/>
              <a:t> za </a:t>
            </a:r>
            <a:r>
              <a:rPr lang="en-US" sz="1200" dirty="0" err="1"/>
              <a:t>svoje</a:t>
            </a:r>
            <a:r>
              <a:rPr lang="en-US" sz="1200" dirty="0"/>
              <a:t> </a:t>
            </a:r>
            <a:r>
              <a:rPr lang="en-US" sz="1200" dirty="0" err="1"/>
              <a:t>pokretanje</a:t>
            </a:r>
            <a:r>
              <a:rPr lang="en-US" sz="1200" dirty="0"/>
              <a:t> </a:t>
            </a:r>
            <a:r>
              <a:rPr lang="en-US" sz="1200" dirty="0" err="1"/>
              <a:t>koristi</a:t>
            </a:r>
            <a:r>
              <a:rPr lang="en-US" sz="1200" dirty="0"/>
              <a:t> PHP </a:t>
            </a:r>
          </a:p>
          <a:p>
            <a:r>
              <a:rPr lang="en-US" sz="1200" dirty="0" err="1"/>
              <a:t>Besplano</a:t>
            </a:r>
            <a:r>
              <a:rPr lang="en-US" sz="1200" dirty="0"/>
              <a:t> </a:t>
            </a:r>
            <a:r>
              <a:rPr lang="en-US" sz="1200" dirty="0" err="1"/>
              <a:t>mo</a:t>
            </a:r>
            <a:r>
              <a:rPr lang="sr-Latn-RS" sz="1200" dirty="0"/>
              <a:t>že da se preuzme sa glavne strane </a:t>
            </a:r>
            <a:r>
              <a:rPr lang="sr-Latn-RS" sz="1200" dirty="0">
                <a:hlinkClick r:id="rId2"/>
              </a:rPr>
              <a:t>https://wordpress.com/</a:t>
            </a:r>
            <a:endParaRPr lang="sr-Latn-RS" sz="1200" dirty="0"/>
          </a:p>
          <a:p>
            <a:r>
              <a:rPr lang="sr-Latn-RS" sz="1200" dirty="0"/>
              <a:t>Čak 43 % domena na internetu radi na ovom sistemu, pored njega postoje i Drupal,Yoomla, Magento ....</a:t>
            </a:r>
          </a:p>
          <a:p>
            <a:r>
              <a:rPr lang="sr-Latn-RS" sz="1200" dirty="0"/>
              <a:t>Instalacija poslednje verzije zahteva minimum 7.4 verziju koja nije dostupna unutar yum već mora da se preuzme novi izvor za yum koji pomaže u postavci</a:t>
            </a:r>
          </a:p>
          <a:p>
            <a:r>
              <a:rPr lang="sr-Latn-RS" sz="1200" dirty="0"/>
              <a:t>Da bi pravilno funkcionisao wordpress mora da se nalazi u direktorijumu domene ili ti root direktorijumu , zatim se pokreće instalacije pozivanjem fajla unutar pretraživača, instalacije je veoma jednostavna samo se prate upustva koje wp nudi.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E527A-9AC3-D7F3-59D4-330DC6A3F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  <p:pic>
        <p:nvPicPr>
          <p:cNvPr id="5" name="87.Wordpress instalacioni prozor">
            <a:extLst>
              <a:ext uri="{FF2B5EF4-FFF2-40B4-BE49-F238E27FC236}">
                <a16:creationId xmlns:a16="http://schemas.microsoft.com/office/drawing/2014/main" id="{41F586E4-525D-FE41-E37A-76509876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110828" y="3551703"/>
            <a:ext cx="5492645" cy="27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3868-FEA1-2F2A-CFA3-9CD1A45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Shell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FDF-8155-76D0-565D-11E904E3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Shell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skripte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komandi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izvršavaju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cilju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automatizuju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zadaci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</a:rPr>
              <a:t>Same po </a:t>
            </a:r>
            <a:r>
              <a:rPr lang="en-US" dirty="0" err="1">
                <a:effectLst/>
              </a:rPr>
              <a:t>sebi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skripte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jednostavne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način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koji se </a:t>
            </a:r>
            <a:r>
              <a:rPr lang="en-US" dirty="0" err="1">
                <a:effectLst/>
              </a:rPr>
              <a:t>pišu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dosta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pozajmljuje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jezika</a:t>
            </a:r>
            <a:r>
              <a:rPr lang="en-US" dirty="0">
                <a:effectLst/>
              </a:rPr>
              <a:t> C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kojem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napisano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samo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Linux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jezgro</a:t>
            </a:r>
            <a:r>
              <a:rPr lang="en-US" dirty="0">
                <a:effectLst/>
              </a:rPr>
              <a:t> (kernel).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36203-BC23-6EA0-7316-612562B1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42B-9B73-3887-9E51-22E05BD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Shell </a:t>
            </a:r>
            <a:r>
              <a:rPr lang="en-US" dirty="0" err="1"/>
              <a:t>skripte</a:t>
            </a:r>
            <a:r>
              <a:rPr lang="en-US" dirty="0"/>
              <a:t> primer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7EA86-5822-C4F2-CFE8-6BC71CC5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01" y="1719263"/>
            <a:ext cx="7048500" cy="4917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BF8FA-1F3E-3CAE-68D4-A7E3CB23E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4C2E-DB89-9B0E-1500-5BE20829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</a:t>
            </a:r>
            <a:r>
              <a:rPr lang="en-US" dirty="0" err="1"/>
              <a:t>i</a:t>
            </a:r>
            <a:r>
              <a:rPr lang="en-US" dirty="0"/>
              <a:t> 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7022-F316-ED37-B029-00D7AF74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AWK je </a:t>
            </a:r>
            <a:r>
              <a:rPr lang="en-US" dirty="0" err="1"/>
              <a:t>sopstveni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koji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izvršava</a:t>
            </a:r>
            <a:r>
              <a:rPr lang="en-US" dirty="0"/>
              <a:t> u </a:t>
            </a:r>
            <a:r>
              <a:rPr lang="en-US" dirty="0" err="1"/>
              <a:t>terminalu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u </a:t>
            </a:r>
            <a:r>
              <a:rPr lang="en-US" dirty="0" err="1"/>
              <a:t>skripti</a:t>
            </a:r>
            <a:r>
              <a:rPr lang="en-US" dirty="0"/>
              <a:t>, </a:t>
            </a:r>
            <a:r>
              <a:rPr lang="en-US" dirty="0" err="1"/>
              <a:t>prevalentno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izveštaja</a:t>
            </a:r>
            <a:r>
              <a:rPr lang="en-US" dirty="0"/>
              <a:t>.</a:t>
            </a:r>
          </a:p>
          <a:p>
            <a:r>
              <a:rPr lang="en-US" dirty="0"/>
              <a:t>Sed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neinteraktivni</a:t>
            </a:r>
            <a:r>
              <a:rPr lang="en-US" dirty="0"/>
              <a:t> stream editor </a:t>
            </a:r>
            <a:r>
              <a:rPr lang="en-US" dirty="0" err="1"/>
              <a:t>popularna</a:t>
            </a:r>
            <a:r>
              <a:rPr lang="en-US" dirty="0"/>
              <a:t> je </a:t>
            </a:r>
            <a:r>
              <a:rPr lang="en-US" dirty="0" err="1"/>
              <a:t>alatka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sistemskih</a:t>
            </a:r>
            <a:r>
              <a:rPr lang="en-US" dirty="0"/>
              <a:t> </a:t>
            </a:r>
            <a:r>
              <a:rPr lang="en-US" dirty="0" err="1"/>
              <a:t>administratora</a:t>
            </a:r>
            <a:r>
              <a:rPr lang="en-US" dirty="0"/>
              <a:t>,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izdvajamo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osnove</a:t>
            </a:r>
            <a:r>
              <a:rPr lang="en-US" dirty="0"/>
              <a:t>, </a:t>
            </a:r>
            <a:r>
              <a:rPr lang="sr-Latn-RS" dirty="0"/>
              <a:t>čija svrha je manipulacija tekstom.</a:t>
            </a:r>
          </a:p>
          <a:p>
            <a:endParaRPr lang="en-US" dirty="0"/>
          </a:p>
        </p:txBody>
      </p:sp>
      <p:pic>
        <p:nvPicPr>
          <p:cNvPr id="5" name="100.Pretraga ključne reči sa AWK">
            <a:extLst>
              <a:ext uri="{FF2B5EF4-FFF2-40B4-BE49-F238E27FC236}">
                <a16:creationId xmlns:a16="http://schemas.microsoft.com/office/drawing/2014/main" id="{8CA14828-F19C-28B8-847F-C02A76D7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46059" y="3175000"/>
            <a:ext cx="7668180" cy="508000"/>
          </a:xfrm>
          <a:prstGeom prst="rect">
            <a:avLst/>
          </a:prstGeom>
        </p:spPr>
      </p:pic>
      <p:pic>
        <p:nvPicPr>
          <p:cNvPr id="6" name="98.Upotreba zamene u sed">
            <a:extLst>
              <a:ext uri="{FF2B5EF4-FFF2-40B4-BE49-F238E27FC236}">
                <a16:creationId xmlns:a16="http://schemas.microsoft.com/office/drawing/2014/main" id="{67943836-1DFB-8565-BB85-F96372B44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0" r="-150"/>
          <a:stretch/>
        </p:blipFill>
        <p:spPr bwMode="auto">
          <a:xfrm>
            <a:off x="3257549" y="3683000"/>
            <a:ext cx="6045199" cy="300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E9D14-F73B-2173-0312-91146475F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3A47-4C35-430E-0FF9-553B7FF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Firewall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689C-660B-9650-3B21-8E66CA25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Firewall ili barijera koja reguliše ulazni i izlazni saobraćaj na serveru</a:t>
            </a:r>
          </a:p>
          <a:p>
            <a:r>
              <a:rPr lang="sr-Latn-RS" dirty="0"/>
              <a:t>Na rudamentarnom nivou firewall koji filtrira pakete je ruter.</a:t>
            </a:r>
          </a:p>
          <a:p>
            <a:r>
              <a:rPr lang="sr-Latn-RS" dirty="0"/>
              <a:t>Na osnovu zaglalja firewall zna šta treba da radi sa paketom a sam paket se sastoji iz dva dela </a:t>
            </a:r>
          </a:p>
          <a:p>
            <a:pPr marL="494100" indent="-457200">
              <a:buFont typeface="+mj-lt"/>
              <a:buAutoNum type="arabicPeriod"/>
            </a:pPr>
            <a:r>
              <a:rPr lang="sr-Latn-RS" dirty="0"/>
              <a:t>Zaglavlje</a:t>
            </a:r>
          </a:p>
          <a:p>
            <a:pPr marL="494100" indent="-457200">
              <a:buFont typeface="+mj-lt"/>
              <a:buAutoNum type="arabicPeriod"/>
            </a:pPr>
            <a:r>
              <a:rPr lang="sr-Latn-RS" dirty="0"/>
              <a:t>Podatak</a:t>
            </a:r>
          </a:p>
          <a:p>
            <a:r>
              <a:rPr lang="sr-Latn-RS" dirty="0"/>
              <a:t>Svi paketi moraju da poštuju pravila Firewall konfiguracije koja je prisutna na serveru,  a pravila se sprovode upotrebom IP lanaca ili IP tabela.</a:t>
            </a:r>
            <a:endParaRPr lang="en-US" dirty="0"/>
          </a:p>
          <a:p>
            <a:r>
              <a:rPr lang="en-US" dirty="0"/>
              <a:t>IP </a:t>
            </a:r>
            <a:r>
              <a:rPr lang="en-US" dirty="0" err="1"/>
              <a:t>lanci</a:t>
            </a:r>
            <a:r>
              <a:rPr lang="en-US" dirty="0"/>
              <a:t> se </a:t>
            </a:r>
            <a:r>
              <a:rPr lang="en-US" dirty="0" err="1"/>
              <a:t>sastojie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en-US" dirty="0"/>
              <a:t> </a:t>
            </a:r>
            <a:r>
              <a:rPr lang="en-US" dirty="0" err="1"/>
              <a:t>izlaza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forwardera</a:t>
            </a:r>
            <a:endParaRPr lang="en-US" dirty="0"/>
          </a:p>
          <a:p>
            <a:r>
              <a:rPr lang="sr-Latn-RS" dirty="0"/>
              <a:t>T</a:t>
            </a:r>
            <a:r>
              <a:rPr lang="en-US" dirty="0"/>
              <a:t>abele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ulaz</a:t>
            </a:r>
            <a:r>
              <a:rPr lang="en-US" dirty="0"/>
              <a:t>, </a:t>
            </a:r>
            <a:r>
              <a:rPr lang="en-US" dirty="0" err="1"/>
              <a:t>izlaz</a:t>
            </a:r>
            <a:r>
              <a:rPr lang="en-US" dirty="0"/>
              <a:t>, forwarder, </a:t>
            </a:r>
            <a:r>
              <a:rPr lang="en-US" dirty="0" err="1"/>
              <a:t>prerouting</a:t>
            </a:r>
            <a:r>
              <a:rPr lang="en-US" dirty="0"/>
              <a:t>, </a:t>
            </a:r>
            <a:r>
              <a:rPr lang="en-US" dirty="0" err="1"/>
              <a:t>postrouting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tipove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u Kojima se </a:t>
            </a:r>
            <a:r>
              <a:rPr lang="en-US" dirty="0" err="1"/>
              <a:t>nalze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  <a:p>
            <a:pPr marL="36900" indent="0">
              <a:buNone/>
            </a:pPr>
            <a:r>
              <a:rPr lang="sr-Latn-RS" dirty="0"/>
              <a:t>  </a:t>
            </a:r>
            <a:r>
              <a:rPr lang="en-US" dirty="0"/>
              <a:t>NAT, MANGLE, Filter u </a:t>
            </a:r>
            <a:r>
              <a:rPr lang="en-US" dirty="0" err="1"/>
              <a:t>su</a:t>
            </a:r>
            <a:r>
              <a:rPr lang="sr-Latn-RS" dirty="0"/>
              <a:t>štini tabele su naprednija verzija lanaca.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E8113-C00B-495B-2106-E88F8846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832-AEBD-75B1-0143-2C166060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Grane Linux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7DD6-FFC3-C57A-A799-B1C85774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Jedna od najistaknutijih stavki Linux je možda, koliko varijacija postiji na početni OS.</a:t>
            </a:r>
          </a:p>
          <a:p>
            <a:r>
              <a:rPr lang="sr-Latn-RS" dirty="0"/>
              <a:t>Sve varijacije su predstavljene u okviru grana koje su pozajmile izvorni kod.</a:t>
            </a:r>
          </a:p>
          <a:p>
            <a:r>
              <a:rPr lang="sr-Latn-RS" dirty="0"/>
              <a:t>Najpoznatije grane bi bile: Debian, Slack i Red Hat , korisna stranca za vizualizaciju grana je sledeća</a:t>
            </a:r>
            <a:r>
              <a:rPr lang="en-US" dirty="0"/>
              <a:t> </a:t>
            </a:r>
            <a:r>
              <a:rPr lang="en-US" sz="1200" dirty="0"/>
              <a:t>https://upload.wikimedia.org/wikipedia/commons/b/b5/Linux_Distribution_Timeline_21_10_2021.svg</a:t>
            </a:r>
            <a:endParaRPr lang="sr-Latn-RS" sz="1200" dirty="0"/>
          </a:p>
          <a:p>
            <a:r>
              <a:rPr lang="en-US" dirty="0"/>
              <a:t>Od samog korisnika zavisi koju granu </a:t>
            </a:r>
            <a:r>
              <a:rPr lang="sr-Latn-RS" dirty="0"/>
              <a:t>će izabrati, ali pošto se u serverskom svetu traži stabilnost i pouzdanost, a i raspoloživost paketa preporučljivo je koristiti Red Hat ili Debian granu.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3678-AA14-FFEA-F1B7-5A44BA313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9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49FB-3303-6964-138E-14693BEE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731" y="-282294"/>
            <a:ext cx="10018713" cy="1752599"/>
          </a:xfrm>
        </p:spPr>
        <p:txBody>
          <a:bodyPr/>
          <a:lstStyle/>
          <a:p>
            <a:r>
              <a:rPr lang="sr-Latn-RS" dirty="0"/>
              <a:t>Struktura Linux fajlsistema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778-44B7-E1A6-5EEC-6C90663F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31" y="1470305"/>
            <a:ext cx="10515600" cy="4351339"/>
          </a:xfrm>
        </p:spPr>
        <p:txBody>
          <a:bodyPr/>
          <a:lstStyle/>
          <a:p>
            <a:r>
              <a:rPr lang="sr-Latn-RS" dirty="0"/>
              <a:t>Svi trenutno prisutni sistemi imaju svoju strukturu fajlova,i način na koji vrše interakcije nad njima</a:t>
            </a:r>
          </a:p>
          <a:p>
            <a:r>
              <a:rPr lang="sr-Latn-RS" dirty="0"/>
              <a:t>Linux nije izuzetak ovom pravilu, prema tome on ima svoju specifičnu organizaciju koja se delimično preslikava sa UNIX sistema.</a:t>
            </a:r>
          </a:p>
          <a:p>
            <a:r>
              <a:rPr lang="sr-Latn-RS" dirty="0"/>
              <a:t>Struktura fajl sistema je uglavnom ista ako ne i slična na većini Linux operativnih sistema. Prema tome varijacija unutar fajlsistema zavise od operativnog sistema:</a:t>
            </a:r>
          </a:p>
          <a:p>
            <a:pPr marL="0" indent="0"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5" name="1.Struktura fajlsistema">
            <a:extLst>
              <a:ext uri="{FF2B5EF4-FFF2-40B4-BE49-F238E27FC236}">
                <a16:creationId xmlns:a16="http://schemas.microsoft.com/office/drawing/2014/main" id="{DCC3B08F-32B7-FDED-04FE-3092CC18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" b="1257"/>
          <a:stretch/>
        </p:blipFill>
        <p:spPr bwMode="auto">
          <a:xfrm>
            <a:off x="4740243" y="3862687"/>
            <a:ext cx="2463737" cy="2436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C93B0-AF8C-72B8-5FBB-DF1B0AF7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81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983-76C1-6B58-441B-24247ADD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06" y="348765"/>
            <a:ext cx="10018713" cy="1752599"/>
          </a:xfrm>
        </p:spPr>
        <p:txBody>
          <a:bodyPr/>
          <a:lstStyle/>
          <a:p>
            <a:r>
              <a:rPr lang="sr-Latn-RS" dirty="0"/>
              <a:t>Struktura Linux fajlsistema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FAFC-145B-8DEB-EAD6-B38F4064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06" y="1555037"/>
            <a:ext cx="10515600" cy="4351339"/>
          </a:xfrm>
        </p:spPr>
        <p:txBody>
          <a:bodyPr/>
          <a:lstStyle/>
          <a:p>
            <a:r>
              <a:rPr lang="sr-Latn-RS" dirty="0"/>
              <a:t>Ako se pregledaju detaljnije direktorijumi na OS može se primetiti da svaki ima svoju funkcionalnost (Linux tretira sve kao fajl)</a:t>
            </a:r>
          </a:p>
          <a:p>
            <a:r>
              <a:rPr lang="sr-Latn-RS" dirty="0"/>
              <a:t>Često posećeni direktorijumi unutar serverskog sveta bi bili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 </a:t>
            </a:r>
            <a:r>
              <a:rPr lang="en-US" dirty="0"/>
              <a:t>koji sadr</a:t>
            </a:r>
            <a:r>
              <a:rPr lang="sr-Latn-RS" dirty="0"/>
              <a:t>ži konfiguracione fajlove instaliranih aplikacija ili </a:t>
            </a:r>
            <a:r>
              <a:rPr lang="en-US" b="1" dirty="0"/>
              <a:t>/var </a:t>
            </a:r>
            <a:r>
              <a:rPr lang="en-US" dirty="0" err="1"/>
              <a:t>direktorijum</a:t>
            </a:r>
            <a:r>
              <a:rPr lang="en-US" dirty="0"/>
              <a:t> koji sadr</a:t>
            </a:r>
            <a:r>
              <a:rPr lang="sr-Latn-RS" dirty="0"/>
              <a:t>ži log fajlove koje ispisuju trenutno stanje servera aplikacije...</a:t>
            </a:r>
          </a:p>
          <a:p>
            <a:r>
              <a:rPr lang="sr-Latn-RS" dirty="0"/>
              <a:t>Naravno prilikom otklanjanja greške gledaju se i ostali direktorijumi kao što je </a:t>
            </a:r>
            <a:r>
              <a:rPr lang="en-US" b="1" dirty="0"/>
              <a:t>/tmp </a:t>
            </a:r>
            <a:r>
              <a:rPr lang="en-US" dirty="0"/>
              <a:t>direkotorijum koji sadr</a:t>
            </a:r>
            <a:r>
              <a:rPr lang="sr-Latn-RS" dirty="0"/>
              <a:t>ži neophodne podatke za trenutno pokrenutu aplikaciju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B06CD-1222-CA87-987C-226A93CC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073-2DA3-142D-B677-3F41B585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Linux fajlsistema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397C-86E3-8DE2-C194-532018B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413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Svaka stavka unutar Linux sistema se tretira kao fajl i prema tome direktorijumi, a i sami fajlovi kako ih mi prepoznajemo imaju svoje dozvole, koje nam govore šta se može sa tim fajlovima raditi.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Sa slike može da se primeti nekoliko osnovnih dozvola:</a:t>
            </a:r>
          </a:p>
          <a:p>
            <a:pPr marL="0" indent="0">
              <a:buNone/>
            </a:pPr>
            <a:r>
              <a:rPr lang="sr-Latn-RS" dirty="0"/>
              <a:t>Read(r), Write(w) i execute(e) , takođe na slici je dodato denied(</a:t>
            </a:r>
            <a:r>
              <a:rPr lang="en-US" dirty="0"/>
              <a:t>-)</a:t>
            </a:r>
          </a:p>
        </p:txBody>
      </p:sp>
      <p:pic>
        <p:nvPicPr>
          <p:cNvPr id="4" name="2.Permisije fajla" descr="izvor: thegeekdiary.com/understanding-basic-file-permissions-and-ownership-in-linux&#10;">
            <a:extLst>
              <a:ext uri="{FF2B5EF4-FFF2-40B4-BE49-F238E27FC236}">
                <a16:creationId xmlns:a16="http://schemas.microsoft.com/office/drawing/2014/main" id="{3ABBA0C4-0212-1DFB-F978-76CFA88E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39400" y="3272631"/>
            <a:ext cx="2427605" cy="86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98106-0535-CB1D-5F77-D31099DFB22E}"/>
              </a:ext>
            </a:extLst>
          </p:cNvPr>
          <p:cNvSpPr txBox="1"/>
          <p:nvPr/>
        </p:nvSpPr>
        <p:spPr>
          <a:xfrm>
            <a:off x="2870421" y="4136232"/>
            <a:ext cx="685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i="1" dirty="0"/>
              <a:t>izvor: thegeekdiary.com/understanding-basic-file-permissions-and-ownership-in-linux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AA80A-55F9-E2D9-2184-2FC986ED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78CA-2DED-5561-59CE-78B0C6B9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Linux </a:t>
            </a:r>
            <a:r>
              <a:rPr lang="en-US" dirty="0" err="1"/>
              <a:t>fajlsistema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CD2-0B35-1754-4DD1-865DB813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Dozvole</a:t>
            </a:r>
            <a:r>
              <a:rPr lang="en-US" dirty="0"/>
              <a:t> su </a:t>
            </a:r>
            <a:r>
              <a:rPr lang="en-US" dirty="0" err="1"/>
              <a:t>grupisane</a:t>
            </a:r>
            <a:r>
              <a:rPr lang="en-US" dirty="0"/>
              <a:t> u tri </a:t>
            </a:r>
            <a:r>
              <a:rPr lang="en-US" dirty="0" err="1"/>
              <a:t>grupe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Dozvole</a:t>
            </a:r>
            <a:r>
              <a:rPr lang="en-US" dirty="0"/>
              <a:t> </a:t>
            </a:r>
            <a:r>
              <a:rPr lang="en-US" dirty="0" err="1"/>
              <a:t>Vlasnika</a:t>
            </a:r>
            <a:r>
              <a:rPr lang="en-US" dirty="0"/>
              <a:t>(owner), </a:t>
            </a:r>
            <a:r>
              <a:rPr lang="en-US" dirty="0" err="1"/>
              <a:t>Dozvole</a:t>
            </a:r>
            <a:r>
              <a:rPr lang="en-US" dirty="0"/>
              <a:t> </a:t>
            </a:r>
            <a:r>
              <a:rPr lang="en-US" dirty="0" err="1"/>
              <a:t>grupe</a:t>
            </a:r>
            <a:r>
              <a:rPr lang="en-US" dirty="0"/>
              <a:t>(group)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dozvole</a:t>
            </a:r>
            <a:r>
              <a:rPr lang="en-US" dirty="0"/>
              <a:t> </a:t>
            </a:r>
            <a:r>
              <a:rPr lang="en-US" dirty="0" err="1"/>
              <a:t>vanjskog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(other)</a:t>
            </a:r>
            <a:endParaRPr lang="sr-Latn-RS" dirty="0"/>
          </a:p>
          <a:p>
            <a:r>
              <a:rPr lang="sr-Latn-RS" dirty="0"/>
              <a:t>Dozvole vlasnika pripadaju onome koji je kreirao fajl, dozvole grupe pripadaju kojoj grupi je fajl dodeljen i grupa ili ti pripadnost grupe može da se menja u odnosu na vlasnika koji može samo da se promeni upotrebom root koriniska, dozvole vanjskog pristupa ili other se izvršavaju samo šta im je dodeljeno.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</a:t>
            </a:r>
            <a:r>
              <a:rPr lang="en-US" dirty="0" err="1"/>
              <a:t>na</a:t>
            </a:r>
            <a:r>
              <a:rPr lang="sr-Latn-RS" dirty="0"/>
              <a:t>čin se pristupa nekom fajlu određena grupa dozvola se aktivira što omogućava korisniku da pravi promene, čita ili izvršava fajl u zavisnosti šta mu je dozvoljeno.</a:t>
            </a:r>
          </a:p>
          <a:p>
            <a:r>
              <a:rPr lang="sr-Latn-RS" dirty="0"/>
              <a:t>Takođe unutar dozvola postoje i specijalne dozvole koje imaju neku specifičnu funkciju, kao na primer sticky bit dozvole koja dozvoljava samo vlasniku fajla da vrši interakcije nad fajlom. Ovo se često može primetiti unutar 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sr-Latn-RS" dirty="0"/>
              <a:t>direktorjuma koji izvršava fajlova samo kao vlasnik fajla koji je pokrenut prethodno.</a:t>
            </a:r>
          </a:p>
          <a:p>
            <a:r>
              <a:rPr lang="sr-Latn-RS" dirty="0"/>
              <a:t>Preostale specijalne dozvole su setuid (dozvoljava samo upotrebu korisničkih dozvola) i setgid (dozvoljava samo upotrebu grupnih dozvola) ukoliko je bilo koje od ovih podešeno.</a:t>
            </a:r>
          </a:p>
          <a:p>
            <a:r>
              <a:rPr lang="sr-Latn-RS" dirty="0"/>
              <a:t>Komanda koja bi se upotrebila sa promenu dozvola je chmod dozvole fajl (ova komanda nam dozvoljava upotrebu numeričkog metoda dodele 4,2,1 koji predstavljaju read write ili execute)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82113-8F59-F5DC-7A39-708368BB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3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12C3-A34F-7AD7-66C2-B95CAA51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Sudo komanda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1822-5736-35D0-943F-4AAC87D8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Jedna od čestih komanda sa kojim se neko može susresti na Linux serverima je sudo.</a:t>
            </a:r>
          </a:p>
          <a:p>
            <a:r>
              <a:rPr lang="sr-Latn-RS" dirty="0"/>
              <a:t>Ova komanda omogućava korisniku da pokrene fajl kao super korisnik, sčim se preskaču neke inicijalno postavljene dozvole</a:t>
            </a:r>
          </a:p>
          <a:p>
            <a:r>
              <a:rPr lang="sr-Latn-RS" dirty="0"/>
              <a:t>Korisnik može da pokreće ovu komandu samo ukoliko pripada wheel grupi unutar sudoers fajla:</a:t>
            </a:r>
          </a:p>
          <a:p>
            <a:endParaRPr lang="sr-Latn-RS" dirty="0"/>
          </a:p>
          <a:p>
            <a:r>
              <a:rPr lang="sr-Latn-RS" dirty="0"/>
              <a:t>Upotreba komande se svodi kao i sa slike iznad ispred bilo koje komande koja zahteva povećana pravila pristupa dodaje se sudo koji će od nas tražiti lozinku, a zatim izvršiti što smo zadali.</a:t>
            </a:r>
          </a:p>
        </p:txBody>
      </p:sp>
      <p:pic>
        <p:nvPicPr>
          <p:cNvPr id="4" name="6.Sudoers fajl pripadnost korisnika">
            <a:extLst>
              <a:ext uri="{FF2B5EF4-FFF2-40B4-BE49-F238E27FC236}">
                <a16:creationId xmlns:a16="http://schemas.microsoft.com/office/drawing/2014/main" id="{1E93EC0C-F8A0-DAAA-1A1C-EC5DC81E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4953" y="3596406"/>
            <a:ext cx="4321810" cy="330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1C79A-07D0-A0BA-DD36-B0D179D6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0282-E08B-C94D-062E-7DF19A6A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Automatizacija instalacije OS i pravljenje virtuelnog okruženja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9588-2F9D-1D7A-3AE0-8AEE722C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Pošto instalacija operativnog sistema može biti prilično repetativna, razvijena su različita rešenja kako bi se ovaj proces skratio.</a:t>
            </a:r>
          </a:p>
          <a:p>
            <a:r>
              <a:rPr lang="sr-Latn-RS" dirty="0"/>
              <a:t>Jedna od tehnologija koja je razvijena bila bi virtualizacija gde se resursi jednog računara dodeljuju na više potomaka</a:t>
            </a:r>
          </a:p>
          <a:p>
            <a:r>
              <a:rPr lang="sr-Latn-RS" dirty="0"/>
              <a:t>Ovaj tip virtualizacije olakšava instalacije aplikacija pošto glavni server može sve da prosleđuje na svoje potomke koji automatski primaju istu strukturu od orginala.</a:t>
            </a:r>
          </a:p>
          <a:p>
            <a:r>
              <a:rPr lang="sr-Latn-RS" dirty="0"/>
              <a:t>U lokalnom okruženju zsličan koncept je primenjen, kompanija HashiCorp je razvila svoju aplikaciju Vagrant koja adresira ovaj problem.</a:t>
            </a:r>
          </a:p>
          <a:p>
            <a:r>
              <a:rPr lang="sr-Latn-RS" dirty="0"/>
              <a:t>Vagrant radi na principu kutija(box) kreiranih od strane korisnika, koji sadrže neophodan kod za kreiranje virtualnog okruženja za testiranje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199DD-99C3-D2A8-CD9F-BCFAA7CBC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06" y="5566876"/>
            <a:ext cx="1020470" cy="12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8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1459</TotalTime>
  <Words>1930</Words>
  <Application>Microsoft Office PowerPoint</Application>
  <PresentationFormat>Widescreen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Calisto MT</vt:lpstr>
      <vt:lpstr>Times New Roman</vt:lpstr>
      <vt:lpstr>Wingdings 2</vt:lpstr>
      <vt:lpstr>Slate</vt:lpstr>
      <vt:lpstr>Administracija i postavka Linux servera</vt:lpstr>
      <vt:lpstr>Nastanak Linux operativnog sistema</vt:lpstr>
      <vt:lpstr>Grane Linux sistema</vt:lpstr>
      <vt:lpstr>Struktura Linux fajlsistema</vt:lpstr>
      <vt:lpstr>Struktura Linux fajlsistema</vt:lpstr>
      <vt:lpstr>Struktura Linux fajlsistema</vt:lpstr>
      <vt:lpstr>Struktura Linux fajlsistema</vt:lpstr>
      <vt:lpstr>Sudo komanda</vt:lpstr>
      <vt:lpstr>Automatizacija instalacije OS i pravljenje virtuelnog okruženja</vt:lpstr>
      <vt:lpstr>Automatizacija instalacije OS i pravljenje virtuelnog okruženja</vt:lpstr>
      <vt:lpstr>Automatizacija instalacije OS i pravljenje virtuelnog okruženja</vt:lpstr>
      <vt:lpstr>Daljinsko administriranje pomoću SSH</vt:lpstr>
      <vt:lpstr>Generisanje i upotreba ssh-keygen</vt:lpstr>
      <vt:lpstr>Generisanje i upotreba ssh-keygen</vt:lpstr>
      <vt:lpstr>Generisanje i uptoreba ssh-keygen</vt:lpstr>
      <vt:lpstr>Networking-DNS</vt:lpstr>
      <vt:lpstr>Networking-DNS</vt:lpstr>
      <vt:lpstr>Networking-DNS</vt:lpstr>
      <vt:lpstr>Apache veb server</vt:lpstr>
      <vt:lpstr>Konfiguracija Apache</vt:lpstr>
      <vt:lpstr>Wordpress </vt:lpstr>
      <vt:lpstr>Shell skripte</vt:lpstr>
      <vt:lpstr>Shell skripte primer</vt:lpstr>
      <vt:lpstr>AWK i SED</vt:lpstr>
      <vt:lpstr>Firewall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Administracija i postavka Linux servera</dc:title>
  <dc:creator>Londo</dc:creator>
  <cp:lastModifiedBy>Londo</cp:lastModifiedBy>
  <cp:revision>68</cp:revision>
  <dcterms:created xsi:type="dcterms:W3CDTF">2022-12-18T16:16:43Z</dcterms:created>
  <dcterms:modified xsi:type="dcterms:W3CDTF">2022-12-21T10:06:49Z</dcterms:modified>
</cp:coreProperties>
</file>