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29"/>
  </p:notesMasterIdLst>
  <p:sldIdLst>
    <p:sldId id="521" r:id="rId2"/>
    <p:sldId id="523" r:id="rId3"/>
    <p:sldId id="503" r:id="rId4"/>
    <p:sldId id="522" r:id="rId5"/>
    <p:sldId id="532" r:id="rId6"/>
    <p:sldId id="533" r:id="rId7"/>
    <p:sldId id="535" r:id="rId8"/>
    <p:sldId id="555" r:id="rId9"/>
    <p:sldId id="543" r:id="rId10"/>
    <p:sldId id="542" r:id="rId11"/>
    <p:sldId id="545" r:id="rId12"/>
    <p:sldId id="541" r:id="rId13"/>
    <p:sldId id="546" r:id="rId14"/>
    <p:sldId id="536" r:id="rId15"/>
    <p:sldId id="554" r:id="rId16"/>
    <p:sldId id="540" r:id="rId17"/>
    <p:sldId id="539" r:id="rId18"/>
    <p:sldId id="547" r:id="rId19"/>
    <p:sldId id="508" r:id="rId20"/>
    <p:sldId id="509" r:id="rId21"/>
    <p:sldId id="510" r:id="rId22"/>
    <p:sldId id="511" r:id="rId23"/>
    <p:sldId id="512" r:id="rId24"/>
    <p:sldId id="551" r:id="rId25"/>
    <p:sldId id="552" r:id="rId26"/>
    <p:sldId id="553" r:id="rId27"/>
    <p:sldId id="495" r:id="rId28"/>
  </p:sldIdLst>
  <p:sldSz cx="12192000" cy="6858000"/>
  <p:notesSz cx="6858000" cy="9144000"/>
  <p:defaultTextStyle>
    <a:defPPr>
      <a:defRPr lang="zh-CN"/>
    </a:defPPr>
    <a:lvl1pPr algn="l" rtl="0" fontAlgn="base">
      <a:spcBef>
        <a:spcPct val="0"/>
      </a:spcBef>
      <a:spcAft>
        <a:spcPct val="0"/>
      </a:spcAft>
      <a:defRPr sz="1600" b="1" kern="1200">
        <a:solidFill>
          <a:schemeClr val="tx1"/>
        </a:solidFill>
        <a:latin typeface="Palatino Linotype" pitchFamily="18" charset="0"/>
        <a:ea typeface="宋体" charset="-122"/>
        <a:cs typeface="+mn-cs"/>
      </a:defRPr>
    </a:lvl1pPr>
    <a:lvl2pPr marL="457200" algn="l" rtl="0" fontAlgn="base">
      <a:spcBef>
        <a:spcPct val="0"/>
      </a:spcBef>
      <a:spcAft>
        <a:spcPct val="0"/>
      </a:spcAft>
      <a:defRPr sz="1600" b="1" kern="1200">
        <a:solidFill>
          <a:schemeClr val="tx1"/>
        </a:solidFill>
        <a:latin typeface="Palatino Linotype" pitchFamily="18" charset="0"/>
        <a:ea typeface="宋体" charset="-122"/>
        <a:cs typeface="+mn-cs"/>
      </a:defRPr>
    </a:lvl2pPr>
    <a:lvl3pPr marL="914400" algn="l" rtl="0" fontAlgn="base">
      <a:spcBef>
        <a:spcPct val="0"/>
      </a:spcBef>
      <a:spcAft>
        <a:spcPct val="0"/>
      </a:spcAft>
      <a:defRPr sz="1600" b="1" kern="1200">
        <a:solidFill>
          <a:schemeClr val="tx1"/>
        </a:solidFill>
        <a:latin typeface="Palatino Linotype" pitchFamily="18" charset="0"/>
        <a:ea typeface="宋体" charset="-122"/>
        <a:cs typeface="+mn-cs"/>
      </a:defRPr>
    </a:lvl3pPr>
    <a:lvl4pPr marL="1371600" algn="l" rtl="0" fontAlgn="base">
      <a:spcBef>
        <a:spcPct val="0"/>
      </a:spcBef>
      <a:spcAft>
        <a:spcPct val="0"/>
      </a:spcAft>
      <a:defRPr sz="1600" b="1" kern="1200">
        <a:solidFill>
          <a:schemeClr val="tx1"/>
        </a:solidFill>
        <a:latin typeface="Palatino Linotype" pitchFamily="18" charset="0"/>
        <a:ea typeface="宋体" charset="-122"/>
        <a:cs typeface="+mn-cs"/>
      </a:defRPr>
    </a:lvl4pPr>
    <a:lvl5pPr marL="1828800" algn="l" rtl="0" fontAlgn="base">
      <a:spcBef>
        <a:spcPct val="0"/>
      </a:spcBef>
      <a:spcAft>
        <a:spcPct val="0"/>
      </a:spcAft>
      <a:defRPr sz="1600" b="1" kern="1200">
        <a:solidFill>
          <a:schemeClr val="tx1"/>
        </a:solidFill>
        <a:latin typeface="Palatino Linotype" pitchFamily="18" charset="0"/>
        <a:ea typeface="宋体" charset="-122"/>
        <a:cs typeface="+mn-cs"/>
      </a:defRPr>
    </a:lvl5pPr>
    <a:lvl6pPr marL="2286000" algn="l" defTabSz="914400" rtl="0" eaLnBrk="1" latinLnBrk="0" hangingPunct="1">
      <a:defRPr sz="1600" b="1" kern="1200">
        <a:solidFill>
          <a:schemeClr val="tx1"/>
        </a:solidFill>
        <a:latin typeface="Palatino Linotype" pitchFamily="18" charset="0"/>
        <a:ea typeface="宋体" charset="-122"/>
        <a:cs typeface="+mn-cs"/>
      </a:defRPr>
    </a:lvl6pPr>
    <a:lvl7pPr marL="2743200" algn="l" defTabSz="914400" rtl="0" eaLnBrk="1" latinLnBrk="0" hangingPunct="1">
      <a:defRPr sz="1600" b="1" kern="1200">
        <a:solidFill>
          <a:schemeClr val="tx1"/>
        </a:solidFill>
        <a:latin typeface="Palatino Linotype" pitchFamily="18" charset="0"/>
        <a:ea typeface="宋体" charset="-122"/>
        <a:cs typeface="+mn-cs"/>
      </a:defRPr>
    </a:lvl7pPr>
    <a:lvl8pPr marL="3200400" algn="l" defTabSz="914400" rtl="0" eaLnBrk="1" latinLnBrk="0" hangingPunct="1">
      <a:defRPr sz="1600" b="1" kern="1200">
        <a:solidFill>
          <a:schemeClr val="tx1"/>
        </a:solidFill>
        <a:latin typeface="Palatino Linotype" pitchFamily="18" charset="0"/>
        <a:ea typeface="宋体" charset="-122"/>
        <a:cs typeface="+mn-cs"/>
      </a:defRPr>
    </a:lvl8pPr>
    <a:lvl9pPr marL="3657600" algn="l" defTabSz="914400" rtl="0" eaLnBrk="1" latinLnBrk="0" hangingPunct="1">
      <a:defRPr sz="1600" b="1" kern="1200">
        <a:solidFill>
          <a:schemeClr val="tx1"/>
        </a:solidFill>
        <a:latin typeface="Palatino Linotype" pitchFamily="18" charset="0"/>
        <a:ea typeface="宋体" charset="-122"/>
        <a:cs typeface="+mn-cs"/>
      </a:defRPr>
    </a:lvl9pPr>
  </p:defaultTextStyle>
  <p:extLst>
    <p:ext uri="{EFAFB233-063F-42B5-8137-9DF3F51BA10A}">
      <p15:sldGuideLst xmlns:p15="http://schemas.microsoft.com/office/powerpoint/2012/main">
        <p15:guide id="1" orient="horz" pos="529" userDrawn="1">
          <p15:clr>
            <a:srgbClr val="A4A3A4"/>
          </p15:clr>
        </p15:guide>
        <p15:guide id="2" pos="3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lin(林楠)" initials="b" lastIdx="2" clrIdx="0">
    <p:extLst>
      <p:ext uri="{19B8F6BF-5375-455C-9EA6-DF929625EA0E}">
        <p15:presenceInfo xmlns:p15="http://schemas.microsoft.com/office/powerpoint/2012/main" userId="S-1-5-21-1333135361-625243220-14044502-19870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9854"/>
    <a:srgbClr val="EB9651"/>
    <a:srgbClr val="D0B652"/>
    <a:srgbClr val="4A7EBB"/>
    <a:srgbClr val="447EC2"/>
    <a:srgbClr val="6BB1C9"/>
    <a:srgbClr val="A3C4FF"/>
    <a:srgbClr val="D4BA54"/>
    <a:srgbClr val="7030A0"/>
    <a:srgbClr val="C9C2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55" autoAdjust="0"/>
    <p:restoredTop sz="94660"/>
  </p:normalViewPr>
  <p:slideViewPr>
    <p:cSldViewPr snapToGrid="0">
      <p:cViewPr varScale="1">
        <p:scale>
          <a:sx n="74" d="100"/>
          <a:sy n="74" d="100"/>
        </p:scale>
        <p:origin x="684" y="72"/>
      </p:cViewPr>
      <p:guideLst>
        <p:guide orient="horz" pos="529"/>
        <p:guide pos="36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个人特质</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Lbls>
            <c:delete val="1"/>
          </c:dLbls>
          <c:cat>
            <c:strRef>
              <c:f>Sheet1!$A$2:$A$5</c:f>
              <c:strCache>
                <c:ptCount val="4"/>
                <c:pt idx="0">
                  <c:v>动静态页面分离</c:v>
                </c:pt>
                <c:pt idx="1">
                  <c:v>域名收归</c:v>
                </c:pt>
                <c:pt idx="2">
                  <c:v>灰度发布</c:v>
                </c:pt>
                <c:pt idx="3">
                  <c:v>配置化支持https等能力</c:v>
                </c:pt>
              </c:strCache>
            </c:strRef>
          </c:cat>
          <c:val>
            <c:numRef>
              <c:f>Sheet1!$B$2:$B$5</c:f>
              <c:numCache>
                <c:formatCode>General</c:formatCode>
                <c:ptCount val="4"/>
                <c:pt idx="0">
                  <c:v>25</c:v>
                </c:pt>
                <c:pt idx="1">
                  <c:v>25</c:v>
                </c:pt>
                <c:pt idx="2">
                  <c:v>25</c:v>
                </c:pt>
                <c:pt idx="3">
                  <c:v>25</c:v>
                </c:pt>
              </c:numCache>
            </c:numRef>
          </c:val>
        </c:ser>
        <c:dLbls>
          <c:showLegendKey val="0"/>
          <c:showVal val="1"/>
          <c:showCatName val="1"/>
          <c:showSerName val="0"/>
          <c:showPercent val="0"/>
          <c:showBubbleSize val="0"/>
          <c:showLeaderLines val="1"/>
        </c:dLbls>
        <c:firstSliceAng val="27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zero"/>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ea typeface="楷体" pitchFamily="49" charset="-122"/>
                <a:cs typeface="+mn-cs"/>
              </a:defRPr>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楷体" pitchFamily="49" charset="-122"/>
                <a:cs typeface="+mn-cs"/>
              </a:defRPr>
            </a:lvl1pPr>
          </a:lstStyle>
          <a:p>
            <a:pPr>
              <a:defRPr/>
            </a:pPr>
            <a:endParaRPr lang="en-US" altLang="zh-CN"/>
          </a:p>
        </p:txBody>
      </p:sp>
      <p:sp>
        <p:nvSpPr>
          <p:cNvPr id="13316" name="Rectangle 4"/>
          <p:cNvSpPr>
            <a:spLocks noGrp="1" noRot="1" noChangeAspect="1" noChangeArrowheads="1"/>
          </p:cNvSpPr>
          <p:nvPr>
            <p:ph type="sldImg" idx="2"/>
          </p:nvPr>
        </p:nvSpPr>
        <p:spPr bwMode="auto">
          <a:xfrm>
            <a:off x="381000" y="685800"/>
            <a:ext cx="6096000" cy="3429000"/>
          </a:xfrm>
          <a:prstGeom prst="rect">
            <a:avLst/>
          </a:prstGeom>
          <a:noFill/>
          <a:ln w="9525">
            <a:noFill/>
            <a:miter lim="800000"/>
            <a:headEnd/>
            <a:tailEnd/>
          </a:ln>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ea typeface="楷体" pitchFamily="49" charset="-122"/>
                <a:cs typeface="+mn-cs"/>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ea typeface="楷体" pitchFamily="49" charset="-122"/>
                <a:cs typeface="+mn-cs"/>
              </a:defRPr>
            </a:lvl1pPr>
          </a:lstStyle>
          <a:p>
            <a:pPr>
              <a:defRPr/>
            </a:pPr>
            <a:fld id="{7D050C6C-C622-429C-A20C-07CD169C81FF}" type="slidenum">
              <a:rPr lang="zh-CN" altLang="en-US"/>
              <a:pPr>
                <a:defRPr/>
              </a:pPr>
              <a:t>‹#›</a:t>
            </a:fld>
            <a:endParaRPr lang="en-US" altLang="zh-CN"/>
          </a:p>
        </p:txBody>
      </p:sp>
    </p:spTree>
    <p:extLst>
      <p:ext uri="{BB962C8B-B14F-4D97-AF65-F5344CB8AC3E}">
        <p14:creationId xmlns:p14="http://schemas.microsoft.com/office/powerpoint/2010/main" val="25581139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8" r:id="rId1"/>
    <p:sldLayoutId id="2147483787" r:id="rId2"/>
    <p:sldLayoutId id="2147483786" r:id="rId3"/>
    <p:sldLayoutId id="2147483785" r:id="rId4"/>
    <p:sldLayoutId id="2147483784" r:id="rId5"/>
    <p:sldLayoutId id="2147483783" r:id="rId6"/>
    <p:sldLayoutId id="2147483782" r:id="rId7"/>
    <p:sldLayoutId id="2147483781" r:id="rId8"/>
    <p:sldLayoutId id="2147483780" r:id="rId9"/>
    <p:sldLayoutId id="2147483779" r:id="rId10"/>
    <p:sldLayoutId id="2147483778" r:id="rId11"/>
  </p:sldLayoutIdLst>
  <p:txStyles>
    <p:titleStyle>
      <a:lvl1pPr algn="ctr" rtl="0" eaLnBrk="0" fontAlgn="base" hangingPunct="0">
        <a:lnSpc>
          <a:spcPts val="5800"/>
        </a:lnSpc>
        <a:spcBef>
          <a:spcPct val="0"/>
        </a:spcBef>
        <a:spcAft>
          <a:spcPct val="0"/>
        </a:spcAft>
        <a:defRPr sz="5400" kern="1200">
          <a:solidFill>
            <a:schemeClr val="tx2"/>
          </a:solidFill>
          <a:effectLst>
            <a:outerShdw blurRad="63500" dist="38100" dir="5400000" algn="t" rotWithShape="0">
              <a:prstClr val="black">
                <a:alpha val="25000"/>
              </a:prstClr>
            </a:outerShdw>
          </a:effectLst>
          <a:latin typeface="+mn-lt"/>
          <a:ea typeface="+mj-ea"/>
          <a:cs typeface="+mj-cs"/>
        </a:defRPr>
      </a:lvl1pPr>
      <a:lvl2pPr algn="ctr" rtl="0" eaLnBrk="0" fontAlgn="base" hangingPunct="0">
        <a:lnSpc>
          <a:spcPts val="5800"/>
        </a:lnSpc>
        <a:spcBef>
          <a:spcPct val="0"/>
        </a:spcBef>
        <a:spcAft>
          <a:spcPct val="0"/>
        </a:spcAft>
        <a:defRPr sz="5400">
          <a:solidFill>
            <a:schemeClr val="tx2"/>
          </a:solidFill>
          <a:latin typeface="Palatino Linotype" pitchFamily="18" charset="0"/>
          <a:ea typeface="幼圆" pitchFamily="49" charset="-122"/>
        </a:defRPr>
      </a:lvl2pPr>
      <a:lvl3pPr algn="ctr" rtl="0" eaLnBrk="0" fontAlgn="base" hangingPunct="0">
        <a:lnSpc>
          <a:spcPts val="5800"/>
        </a:lnSpc>
        <a:spcBef>
          <a:spcPct val="0"/>
        </a:spcBef>
        <a:spcAft>
          <a:spcPct val="0"/>
        </a:spcAft>
        <a:defRPr sz="5400">
          <a:solidFill>
            <a:schemeClr val="tx2"/>
          </a:solidFill>
          <a:latin typeface="Palatino Linotype" pitchFamily="18" charset="0"/>
          <a:ea typeface="幼圆" pitchFamily="49" charset="-122"/>
        </a:defRPr>
      </a:lvl3pPr>
      <a:lvl4pPr algn="ctr" rtl="0" eaLnBrk="0" fontAlgn="base" hangingPunct="0">
        <a:lnSpc>
          <a:spcPts val="5800"/>
        </a:lnSpc>
        <a:spcBef>
          <a:spcPct val="0"/>
        </a:spcBef>
        <a:spcAft>
          <a:spcPct val="0"/>
        </a:spcAft>
        <a:defRPr sz="5400">
          <a:solidFill>
            <a:schemeClr val="tx2"/>
          </a:solidFill>
          <a:latin typeface="Palatino Linotype" pitchFamily="18" charset="0"/>
          <a:ea typeface="幼圆" pitchFamily="49" charset="-122"/>
        </a:defRPr>
      </a:lvl4pPr>
      <a:lvl5pPr algn="ctr" rtl="0" eaLnBrk="0" fontAlgn="base" hangingPunct="0">
        <a:lnSpc>
          <a:spcPts val="5800"/>
        </a:lnSpc>
        <a:spcBef>
          <a:spcPct val="0"/>
        </a:spcBef>
        <a:spcAft>
          <a:spcPct val="0"/>
        </a:spcAft>
        <a:defRPr sz="5400">
          <a:solidFill>
            <a:schemeClr val="tx2"/>
          </a:solidFill>
          <a:latin typeface="Palatino Linotype" pitchFamily="18" charset="0"/>
          <a:ea typeface="幼圆" pitchFamily="49" charset="-122"/>
        </a:defRPr>
      </a:lvl5pPr>
      <a:lvl6pPr marL="457200" algn="ctr" rtl="0" fontAlgn="base">
        <a:lnSpc>
          <a:spcPts val="5800"/>
        </a:lnSpc>
        <a:spcBef>
          <a:spcPct val="0"/>
        </a:spcBef>
        <a:spcAft>
          <a:spcPct val="0"/>
        </a:spcAft>
        <a:defRPr sz="5400">
          <a:solidFill>
            <a:schemeClr val="tx2"/>
          </a:solidFill>
          <a:latin typeface="Palatino Linotype" pitchFamily="18" charset="0"/>
          <a:ea typeface="幼圆" pitchFamily="49" charset="-122"/>
        </a:defRPr>
      </a:lvl6pPr>
      <a:lvl7pPr marL="914400" algn="ctr" rtl="0" fontAlgn="base">
        <a:lnSpc>
          <a:spcPts val="5800"/>
        </a:lnSpc>
        <a:spcBef>
          <a:spcPct val="0"/>
        </a:spcBef>
        <a:spcAft>
          <a:spcPct val="0"/>
        </a:spcAft>
        <a:defRPr sz="5400">
          <a:solidFill>
            <a:schemeClr val="tx2"/>
          </a:solidFill>
          <a:latin typeface="Palatino Linotype" pitchFamily="18" charset="0"/>
          <a:ea typeface="幼圆" pitchFamily="49" charset="-122"/>
        </a:defRPr>
      </a:lvl7pPr>
      <a:lvl8pPr marL="1371600" algn="ctr" rtl="0" fontAlgn="base">
        <a:lnSpc>
          <a:spcPts val="5800"/>
        </a:lnSpc>
        <a:spcBef>
          <a:spcPct val="0"/>
        </a:spcBef>
        <a:spcAft>
          <a:spcPct val="0"/>
        </a:spcAft>
        <a:defRPr sz="5400">
          <a:solidFill>
            <a:schemeClr val="tx2"/>
          </a:solidFill>
          <a:latin typeface="Palatino Linotype" pitchFamily="18" charset="0"/>
          <a:ea typeface="幼圆" pitchFamily="49" charset="-122"/>
        </a:defRPr>
      </a:lvl8pPr>
      <a:lvl9pPr marL="1828800" algn="ctr" rtl="0" fontAlgn="base">
        <a:lnSpc>
          <a:spcPts val="5800"/>
        </a:lnSpc>
        <a:spcBef>
          <a:spcPct val="0"/>
        </a:spcBef>
        <a:spcAft>
          <a:spcPct val="0"/>
        </a:spcAft>
        <a:defRPr sz="5400">
          <a:solidFill>
            <a:schemeClr val="tx2"/>
          </a:solidFill>
          <a:latin typeface="Palatino Linotype" pitchFamily="18" charset="0"/>
          <a:ea typeface="幼圆" pitchFamily="49" charset="-122"/>
        </a:defRPr>
      </a:lvl9pPr>
    </p:titleStyle>
    <p:bodyStyle>
      <a:lvl1pPr marL="342900" indent="-342900" algn="l" rtl="0" eaLnBrk="0" fontAlgn="base" hangingPunct="0">
        <a:spcBef>
          <a:spcPct val="20000"/>
        </a:spcBef>
        <a:spcAft>
          <a:spcPct val="0"/>
        </a:spcAft>
        <a:buFont typeface="Arial" charset="0"/>
        <a:buChar char="•"/>
        <a:defRPr sz="2400" kern="1200">
          <a:solidFill>
            <a:srgbClr val="7F7F7F"/>
          </a:solidFill>
          <a:latin typeface="+mj-lt"/>
          <a:ea typeface="+mn-ea"/>
          <a:cs typeface="+mn-cs"/>
        </a:defRPr>
      </a:lvl1pPr>
      <a:lvl2pPr marL="742950" indent="-285750" algn="l" rtl="0" eaLnBrk="0" fontAlgn="base" hangingPunct="0">
        <a:spcBef>
          <a:spcPct val="20000"/>
        </a:spcBef>
        <a:spcAft>
          <a:spcPct val="0"/>
        </a:spcAft>
        <a:buFont typeface="Courier New" pitchFamily="49" charset="0"/>
        <a:buChar char="o"/>
        <a:defRPr sz="1600" kern="1200">
          <a:solidFill>
            <a:srgbClr val="7F7F7F"/>
          </a:solidFill>
          <a:latin typeface="+mj-lt"/>
          <a:ea typeface="+mn-ea"/>
          <a:cs typeface="+mn-cs"/>
        </a:defRPr>
      </a:lvl2pPr>
      <a:lvl3pPr marL="1143000" indent="-228600" algn="l" rtl="0" eaLnBrk="0" fontAlgn="base" hangingPunct="0">
        <a:spcBef>
          <a:spcPct val="20000"/>
        </a:spcBef>
        <a:spcAft>
          <a:spcPct val="0"/>
        </a:spcAft>
        <a:buFont typeface="Arial" charset="0"/>
        <a:buChar char="•"/>
        <a:defRPr sz="1600" kern="1200">
          <a:solidFill>
            <a:srgbClr val="7F7F7F"/>
          </a:solidFill>
          <a:latin typeface="+mj-lt"/>
          <a:ea typeface="+mn-ea"/>
          <a:cs typeface="+mn-cs"/>
        </a:defRPr>
      </a:lvl3pPr>
      <a:lvl4pPr marL="1600200" indent="-228600" algn="l" rtl="0" eaLnBrk="0" fontAlgn="base" hangingPunct="0">
        <a:spcBef>
          <a:spcPct val="20000"/>
        </a:spcBef>
        <a:spcAft>
          <a:spcPct val="0"/>
        </a:spcAft>
        <a:buFont typeface="Courier New" pitchFamily="49" charset="0"/>
        <a:buChar char="o"/>
        <a:defRPr sz="1600" kern="1200">
          <a:solidFill>
            <a:srgbClr val="7F7F7F"/>
          </a:solidFill>
          <a:latin typeface="+mj-lt"/>
          <a:ea typeface="+mn-ea"/>
          <a:cs typeface="+mn-cs"/>
        </a:defRPr>
      </a:lvl4pPr>
      <a:lvl5pPr marL="2057400" indent="-228600" algn="l" rtl="0" eaLnBrk="0" fontAlgn="base" hangingPunct="0">
        <a:spcBef>
          <a:spcPct val="20000"/>
        </a:spcBef>
        <a:spcAft>
          <a:spcPct val="0"/>
        </a:spcAft>
        <a:buFont typeface="Arial" charset="0"/>
        <a:buChar char="•"/>
        <a:defRPr sz="1600" kern="1200">
          <a:solidFill>
            <a:srgbClr val="7F7F7F"/>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3.png"/><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41.jpe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43.jpe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38.jpe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eg"/><Relationship Id="rId1" Type="http://schemas.openxmlformats.org/officeDocument/2006/relationships/slideLayout" Target="../slideLayouts/slideLayout7.xml"/><Relationship Id="rId5" Type="http://schemas.openxmlformats.org/officeDocument/2006/relationships/image" Target="../media/image38.jpe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8.jpeg"/></Relationships>
</file>

<file path=ppt/slides/_rels/slide2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50.jpe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53.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jpeg"/><Relationship Id="rId7"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文本框 1"/>
          <p:cNvSpPr txBox="1">
            <a:spLocks noChangeArrowheads="1"/>
          </p:cNvSpPr>
          <p:nvPr/>
        </p:nvSpPr>
        <p:spPr bwMode="auto">
          <a:xfrm>
            <a:off x="3511890" y="1877352"/>
            <a:ext cx="6686550" cy="1189038"/>
          </a:xfrm>
          <a:prstGeom prst="rect">
            <a:avLst/>
          </a:prstGeom>
          <a:noFill/>
          <a:ln w="9525">
            <a:noFill/>
            <a:miter lim="800000"/>
            <a:headEnd/>
            <a:tailEnd/>
          </a:ln>
        </p:spPr>
        <p:txBody>
          <a:bodyPr wrap="none">
            <a:spAutoFit/>
          </a:bodyPr>
          <a:lstStyle/>
          <a:p>
            <a:r>
              <a:rPr lang="en-US" altLang="zh-CN" sz="7200" dirty="0">
                <a:latin typeface="Arial" charset="0"/>
                <a:ea typeface="微软雅黑" pitchFamily="34" charset="-122"/>
              </a:rPr>
              <a:t>NODEJS</a:t>
            </a:r>
            <a:r>
              <a:rPr lang="zh-CN" altLang="en-US" sz="7200" dirty="0">
                <a:latin typeface="Arial" charset="0"/>
                <a:ea typeface="微软雅黑" pitchFamily="34" charset="-122"/>
              </a:rPr>
              <a:t>一小步</a:t>
            </a:r>
            <a:endParaRPr lang="zh-CN" altLang="en-US" sz="16600" i="1" dirty="0">
              <a:latin typeface="Arial" charset="0"/>
              <a:ea typeface="微软雅黑" pitchFamily="34" charset="-122"/>
            </a:endParaRPr>
          </a:p>
        </p:txBody>
      </p:sp>
      <p:sp>
        <p:nvSpPr>
          <p:cNvPr id="19460" name="文本框 1"/>
          <p:cNvSpPr txBox="1">
            <a:spLocks noChangeArrowheads="1"/>
          </p:cNvSpPr>
          <p:nvPr/>
        </p:nvSpPr>
        <p:spPr bwMode="auto">
          <a:xfrm>
            <a:off x="6433231" y="3310983"/>
            <a:ext cx="3775393" cy="707886"/>
          </a:xfrm>
          <a:prstGeom prst="rect">
            <a:avLst/>
          </a:prstGeom>
          <a:noFill/>
          <a:ln w="9525">
            <a:noFill/>
            <a:miter lim="800000"/>
            <a:headEnd/>
            <a:tailEnd/>
          </a:ln>
        </p:spPr>
        <p:txBody>
          <a:bodyPr wrap="none">
            <a:spAutoFit/>
          </a:bodyPr>
          <a:lstStyle/>
          <a:p>
            <a:r>
              <a:rPr lang="zh-CN" altLang="en-US" sz="4000" dirty="0">
                <a:latin typeface="Arial" charset="0"/>
                <a:ea typeface="微软雅黑" pitchFamily="34" charset="-122"/>
              </a:rPr>
              <a:t>前端开发一大步</a:t>
            </a:r>
            <a:endParaRPr lang="zh-CN" altLang="en-US" sz="4000" i="1" dirty="0">
              <a:latin typeface="Arial" charset="0"/>
              <a:ea typeface="微软雅黑" pitchFamily="34" charset="-122"/>
            </a:endParaRPr>
          </a:p>
        </p:txBody>
      </p:sp>
      <p:sp>
        <p:nvSpPr>
          <p:cNvPr id="3" name="矩形 2"/>
          <p:cNvSpPr/>
          <p:nvPr/>
        </p:nvSpPr>
        <p:spPr>
          <a:xfrm>
            <a:off x="3547794" y="1811785"/>
            <a:ext cx="270137" cy="2644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2" descr="http://qzonestyle.gtimg.cn/open_proj/proj_qcloud_v2/ac/global/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125" y="-5524"/>
            <a:ext cx="693676" cy="5760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clrChange>
              <a:clrFrom>
                <a:srgbClr val="FFFFFF"/>
              </a:clrFrom>
              <a:clrTo>
                <a:srgbClr val="FFFFFF">
                  <a:alpha val="0"/>
                </a:srgbClr>
              </a:clrTo>
            </a:clrChange>
          </a:blip>
          <a:stretch>
            <a:fillRect/>
          </a:stretch>
        </p:blipFill>
        <p:spPr>
          <a:xfrm>
            <a:off x="1782751" y="1133476"/>
            <a:ext cx="1685925" cy="5724525"/>
          </a:xfrm>
          <a:prstGeom prst="rect">
            <a:avLst/>
          </a:prstGeom>
        </p:spPr>
      </p:pic>
      <p:sp>
        <p:nvSpPr>
          <p:cNvPr id="8" name="Rectangle 3"/>
          <p:cNvSpPr>
            <a:spLocks noChangeArrowheads="1"/>
          </p:cNvSpPr>
          <p:nvPr/>
        </p:nvSpPr>
        <p:spPr bwMode="auto">
          <a:xfrm>
            <a:off x="5721095" y="4818235"/>
            <a:ext cx="3419475" cy="1143000"/>
          </a:xfrm>
          <a:prstGeom prst="rect">
            <a:avLst/>
          </a:prstGeom>
          <a:noFill/>
          <a:ln w="9525">
            <a:noFill/>
            <a:miter lim="800000"/>
            <a:headEnd/>
            <a:tailEnd/>
          </a:ln>
        </p:spPr>
        <p:txBody>
          <a:bodyPr anchor="ctr"/>
          <a:lstStyle/>
          <a:p>
            <a:pPr>
              <a:lnSpc>
                <a:spcPct val="125000"/>
              </a:lnSpc>
            </a:pPr>
            <a:r>
              <a:rPr lang="zh-CN" altLang="en-US" sz="1800" dirty="0">
                <a:latin typeface="微软雅黑" pitchFamily="34" charset="-122"/>
                <a:ea typeface="微软雅黑" pitchFamily="34" charset="-122"/>
              </a:rPr>
              <a:t>分享人：</a:t>
            </a:r>
            <a:r>
              <a:rPr lang="en-US" altLang="zh-CN" sz="1800" dirty="0" err="1">
                <a:latin typeface="微软雅黑" pitchFamily="34" charset="-122"/>
                <a:ea typeface="微软雅黑" pitchFamily="34" charset="-122"/>
              </a:rPr>
              <a:t>brianlin</a:t>
            </a:r>
            <a:r>
              <a:rPr lang="en-US" altLang="zh-CN" sz="1800" dirty="0">
                <a:latin typeface="微软雅黑" pitchFamily="34" charset="-122"/>
                <a:ea typeface="微软雅黑" pitchFamily="34" charset="-122"/>
              </a:rPr>
              <a:t>@</a:t>
            </a:r>
            <a:r>
              <a:rPr lang="zh-CN" altLang="en-US" sz="1800" dirty="0">
                <a:latin typeface="微软雅黑" pitchFamily="34" charset="-122"/>
                <a:ea typeface="微软雅黑" pitchFamily="34" charset="-122"/>
              </a:rPr>
              <a:t>腾讯云</a:t>
            </a:r>
            <a:br>
              <a:rPr lang="zh-CN" altLang="en-US" sz="1800" dirty="0">
                <a:latin typeface="微软雅黑" pitchFamily="34" charset="-122"/>
                <a:ea typeface="微软雅黑" pitchFamily="34" charset="-122"/>
              </a:rPr>
            </a:br>
            <a:r>
              <a:rPr lang="zh-CN" altLang="en-US" sz="1800" dirty="0">
                <a:latin typeface="微软雅黑" pitchFamily="34" charset="-122"/>
                <a:ea typeface="微软雅黑" pitchFamily="34" charset="-122"/>
              </a:rPr>
              <a:t>时   间：</a:t>
            </a:r>
            <a:r>
              <a:rPr lang="en-US" altLang="zh-CN" sz="1800" dirty="0">
                <a:latin typeface="微软雅黑" pitchFamily="34" charset="-122"/>
                <a:ea typeface="微软雅黑" pitchFamily="34" charset="-122"/>
              </a:rPr>
              <a:t>2014</a:t>
            </a:r>
            <a:r>
              <a:rPr lang="zh-CN" altLang="en-US" sz="1800" dirty="0">
                <a:latin typeface="微软雅黑" pitchFamily="34" charset="-122"/>
                <a:ea typeface="微软雅黑" pitchFamily="34" charset="-122"/>
              </a:rPr>
              <a:t>年</a:t>
            </a:r>
            <a:r>
              <a:rPr lang="en-US" altLang="zh-CN" sz="1800" dirty="0">
                <a:latin typeface="微软雅黑" pitchFamily="34" charset="-122"/>
                <a:ea typeface="微软雅黑" pitchFamily="34" charset="-122"/>
              </a:rPr>
              <a:t>10</a:t>
            </a:r>
            <a:r>
              <a:rPr lang="zh-CN" altLang="en-US" sz="1800" dirty="0">
                <a:latin typeface="微软雅黑" pitchFamily="34" charset="-122"/>
                <a:ea typeface="微软雅黑" pitchFamily="34" charset="-122"/>
              </a:rPr>
              <a:t>月</a:t>
            </a:r>
          </a:p>
        </p:txBody>
      </p:sp>
    </p:spTree>
    <p:extLst>
      <p:ext uri="{BB962C8B-B14F-4D97-AF65-F5344CB8AC3E}">
        <p14:creationId xmlns:p14="http://schemas.microsoft.com/office/powerpoint/2010/main" val="683492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5" name="Group 104"/>
          <p:cNvGrpSpPr>
            <a:grpSpLocks/>
          </p:cNvGrpSpPr>
          <p:nvPr/>
        </p:nvGrpSpPr>
        <p:grpSpPr bwMode="auto">
          <a:xfrm>
            <a:off x="4078265" y="3196107"/>
            <a:ext cx="4911725" cy="652463"/>
            <a:chOff x="921" y="1088"/>
            <a:chExt cx="4354" cy="411"/>
          </a:xfrm>
        </p:grpSpPr>
        <p:sp>
          <p:nvSpPr>
            <p:cNvPr id="28699" name="AutoShape 105"/>
            <p:cNvSpPr>
              <a:spLocks noChangeArrowheads="1"/>
            </p:cNvSpPr>
            <p:nvPr/>
          </p:nvSpPr>
          <p:spPr bwMode="auto">
            <a:xfrm>
              <a:off x="997" y="1416"/>
              <a:ext cx="4269" cy="83"/>
            </a:xfrm>
            <a:custGeom>
              <a:avLst/>
              <a:gdLst>
                <a:gd name="T0" fmla="*/ 4243 w 21600"/>
                <a:gd name="T1" fmla="*/ 42 h 21600"/>
                <a:gd name="T2" fmla="*/ 2135 w 21600"/>
                <a:gd name="T3" fmla="*/ 83 h 21600"/>
                <a:gd name="T4" fmla="*/ 26 w 21600"/>
                <a:gd name="T5" fmla="*/ 42 h 21600"/>
                <a:gd name="T6" fmla="*/ 2135 w 21600"/>
                <a:gd name="T7" fmla="*/ 0 h 21600"/>
                <a:gd name="T8" fmla="*/ 0 60000 65536"/>
                <a:gd name="T9" fmla="*/ 0 60000 65536"/>
                <a:gd name="T10" fmla="*/ 0 60000 65536"/>
                <a:gd name="T11" fmla="*/ 0 60000 65536"/>
                <a:gd name="T12" fmla="*/ 1933 w 21600"/>
                <a:gd name="T13" fmla="*/ 1822 h 21600"/>
                <a:gd name="T14" fmla="*/ 19667 w 21600"/>
                <a:gd name="T15" fmla="*/ 19778 h 21600"/>
              </a:gdLst>
              <a:ahLst/>
              <a:cxnLst>
                <a:cxn ang="T8">
                  <a:pos x="T0" y="T1"/>
                </a:cxn>
                <a:cxn ang="T9">
                  <a:pos x="T2" y="T3"/>
                </a:cxn>
                <a:cxn ang="T10">
                  <a:pos x="T4" y="T5"/>
                </a:cxn>
                <a:cxn ang="T11">
                  <a:pos x="T6" y="T7"/>
                </a:cxn>
              </a:cxnLst>
              <a:rect l="T12" t="T13" r="T14" b="T15"/>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p:spPr>
          <p:txBody>
            <a:bodyPr wrap="none" anchor="ctr"/>
            <a:lstStyle/>
            <a:p>
              <a:endParaRPr lang="zh-CN" altLang="en-US"/>
            </a:p>
          </p:txBody>
        </p:sp>
        <p:grpSp>
          <p:nvGrpSpPr>
            <p:cNvPr id="28700" name="Group 106"/>
            <p:cNvGrpSpPr>
              <a:grpSpLocks/>
            </p:cNvGrpSpPr>
            <p:nvPr/>
          </p:nvGrpSpPr>
          <p:grpSpPr bwMode="auto">
            <a:xfrm>
              <a:off x="921" y="1088"/>
              <a:ext cx="4354" cy="333"/>
              <a:chOff x="921" y="1088"/>
              <a:chExt cx="4354" cy="333"/>
            </a:xfrm>
          </p:grpSpPr>
          <p:sp>
            <p:nvSpPr>
              <p:cNvPr id="28701" name="AutoShape 107"/>
              <p:cNvSpPr>
                <a:spLocks noChangeArrowheads="1"/>
              </p:cNvSpPr>
              <p:nvPr/>
            </p:nvSpPr>
            <p:spPr bwMode="auto">
              <a:xfrm>
                <a:off x="921" y="1088"/>
                <a:ext cx="4354" cy="333"/>
              </a:xfrm>
              <a:prstGeom prst="roundRect">
                <a:avLst>
                  <a:gd name="adj" fmla="val 5444"/>
                </a:avLst>
              </a:prstGeom>
              <a:gradFill rotWithShape="1">
                <a:gsLst>
                  <a:gs pos="0">
                    <a:srgbClr val="4A7EBB"/>
                  </a:gs>
                  <a:gs pos="100000">
                    <a:srgbClr val="A3C4FF"/>
                  </a:gs>
                </a:gsLst>
                <a:lin ang="0" scaled="1"/>
              </a:gradFill>
              <a:ln w="6350" algn="ctr">
                <a:solidFill>
                  <a:srgbClr val="333333"/>
                </a:solidFill>
                <a:round/>
                <a:headEnd/>
                <a:tailEnd/>
              </a:ln>
            </p:spPr>
            <p:txBody>
              <a:bodyPr wrap="none" anchor="ctr"/>
              <a:lstStyle/>
              <a:p>
                <a:pPr marL="1262063" indent="-638175">
                  <a:spcBef>
                    <a:spcPct val="20000"/>
                  </a:spcBef>
                  <a:buClr>
                    <a:srgbClr val="E1B40C"/>
                  </a:buClr>
                </a:pPr>
                <a:r>
                  <a:rPr lang="zh-CN" altLang="en-US" dirty="0">
                    <a:latin typeface="微软雅黑" panose="020B0503020204020204" pitchFamily="34" charset="-122"/>
                    <a:ea typeface="微软雅黑" panose="020B0503020204020204" pitchFamily="34" charset="-122"/>
                  </a:rPr>
                  <a:t>技术未成熟，发展快，模块多选择困难</a:t>
                </a:r>
              </a:p>
            </p:txBody>
          </p:sp>
          <p:sp>
            <p:nvSpPr>
              <p:cNvPr id="25708" name="AutoShape 108"/>
              <p:cNvSpPr>
                <a:spLocks noChangeArrowheads="1"/>
              </p:cNvSpPr>
              <p:nvPr/>
            </p:nvSpPr>
            <p:spPr bwMode="auto">
              <a:xfrm>
                <a:off x="1020" y="1106"/>
                <a:ext cx="4226" cy="56"/>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lgn="ctr">
                <a:noFill/>
                <a:round/>
                <a:headEnd/>
                <a:tailEnd/>
              </a:ln>
              <a:effectLst/>
            </p:spPr>
            <p:txBody>
              <a:bodyPr wrap="none" anchor="ctr"/>
              <a:lstStyle/>
              <a:p>
                <a:pPr>
                  <a:defRPr/>
                </a:pPr>
                <a:endParaRPr lang="zh-CN" altLang="en-US">
                  <a:ea typeface="微软雅黑" pitchFamily="34" charset="-122"/>
                </a:endParaRPr>
              </a:p>
            </p:txBody>
          </p:sp>
        </p:grpSp>
      </p:grpSp>
      <p:grpSp>
        <p:nvGrpSpPr>
          <p:cNvPr id="28676" name="Group 109"/>
          <p:cNvGrpSpPr>
            <a:grpSpLocks/>
          </p:cNvGrpSpPr>
          <p:nvPr/>
        </p:nvGrpSpPr>
        <p:grpSpPr bwMode="auto">
          <a:xfrm>
            <a:off x="4092553" y="4348631"/>
            <a:ext cx="4911725" cy="661988"/>
            <a:chOff x="930" y="1814"/>
            <a:chExt cx="4354" cy="417"/>
          </a:xfrm>
        </p:grpSpPr>
        <p:sp>
          <p:nvSpPr>
            <p:cNvPr id="28695" name="AutoShape 110"/>
            <p:cNvSpPr>
              <a:spLocks noChangeArrowheads="1"/>
            </p:cNvSpPr>
            <p:nvPr/>
          </p:nvSpPr>
          <p:spPr bwMode="auto">
            <a:xfrm>
              <a:off x="997" y="2148"/>
              <a:ext cx="4269" cy="83"/>
            </a:xfrm>
            <a:custGeom>
              <a:avLst/>
              <a:gdLst>
                <a:gd name="T0" fmla="*/ 4243 w 21600"/>
                <a:gd name="T1" fmla="*/ 42 h 21600"/>
                <a:gd name="T2" fmla="*/ 2135 w 21600"/>
                <a:gd name="T3" fmla="*/ 83 h 21600"/>
                <a:gd name="T4" fmla="*/ 26 w 21600"/>
                <a:gd name="T5" fmla="*/ 42 h 21600"/>
                <a:gd name="T6" fmla="*/ 2135 w 21600"/>
                <a:gd name="T7" fmla="*/ 0 h 21600"/>
                <a:gd name="T8" fmla="*/ 0 60000 65536"/>
                <a:gd name="T9" fmla="*/ 0 60000 65536"/>
                <a:gd name="T10" fmla="*/ 0 60000 65536"/>
                <a:gd name="T11" fmla="*/ 0 60000 65536"/>
                <a:gd name="T12" fmla="*/ 1933 w 21600"/>
                <a:gd name="T13" fmla="*/ 1822 h 21600"/>
                <a:gd name="T14" fmla="*/ 19667 w 21600"/>
                <a:gd name="T15" fmla="*/ 19778 h 21600"/>
              </a:gdLst>
              <a:ahLst/>
              <a:cxnLst>
                <a:cxn ang="T8">
                  <a:pos x="T0" y="T1"/>
                </a:cxn>
                <a:cxn ang="T9">
                  <a:pos x="T2" y="T3"/>
                </a:cxn>
                <a:cxn ang="T10">
                  <a:pos x="T4" y="T5"/>
                </a:cxn>
                <a:cxn ang="T11">
                  <a:pos x="T6" y="T7"/>
                </a:cxn>
              </a:cxnLst>
              <a:rect l="T12" t="T13" r="T14" b="T15"/>
              <a:pathLst>
                <a:path w="21600" h="21600">
                  <a:moveTo>
                    <a:pt x="0" y="0"/>
                  </a:moveTo>
                  <a:lnTo>
                    <a:pt x="263" y="21600"/>
                  </a:lnTo>
                  <a:lnTo>
                    <a:pt x="21337" y="21600"/>
                  </a:lnTo>
                  <a:lnTo>
                    <a:pt x="21600" y="0"/>
                  </a:lnTo>
                  <a:close/>
                </a:path>
              </a:pathLst>
            </a:custGeom>
            <a:gradFill rotWithShape="1">
              <a:gsLst>
                <a:gs pos="0">
                  <a:srgbClr val="333333">
                    <a:alpha val="50000"/>
                  </a:srgbClr>
                </a:gs>
                <a:gs pos="100000">
                  <a:schemeClr val="bg1">
                    <a:alpha val="0"/>
                  </a:schemeClr>
                </a:gs>
              </a:gsLst>
              <a:lin ang="5400000" scaled="1"/>
            </a:gradFill>
            <a:ln w="9525">
              <a:noFill/>
              <a:miter lim="800000"/>
              <a:headEnd/>
              <a:tailEnd/>
            </a:ln>
          </p:spPr>
          <p:txBody>
            <a:bodyPr wrap="none" anchor="ctr"/>
            <a:lstStyle/>
            <a:p>
              <a:endParaRPr lang="zh-CN" altLang="en-US"/>
            </a:p>
          </p:txBody>
        </p:sp>
        <p:grpSp>
          <p:nvGrpSpPr>
            <p:cNvPr id="28696" name="Group 111"/>
            <p:cNvGrpSpPr>
              <a:grpSpLocks/>
            </p:cNvGrpSpPr>
            <p:nvPr/>
          </p:nvGrpSpPr>
          <p:grpSpPr bwMode="auto">
            <a:xfrm>
              <a:off x="930" y="1814"/>
              <a:ext cx="4354" cy="333"/>
              <a:chOff x="930" y="1814"/>
              <a:chExt cx="4354" cy="333"/>
            </a:xfrm>
          </p:grpSpPr>
          <p:sp>
            <p:nvSpPr>
              <p:cNvPr id="25712" name="AutoShape 112"/>
              <p:cNvSpPr>
                <a:spLocks noChangeArrowheads="1"/>
              </p:cNvSpPr>
              <p:nvPr/>
            </p:nvSpPr>
            <p:spPr bwMode="auto">
              <a:xfrm>
                <a:off x="930" y="1814"/>
                <a:ext cx="4354" cy="333"/>
              </a:xfrm>
              <a:prstGeom prst="roundRect">
                <a:avLst>
                  <a:gd name="adj" fmla="val 5444"/>
                </a:avLst>
              </a:prstGeom>
              <a:gradFill rotWithShape="1">
                <a:gsLst>
                  <a:gs pos="0">
                    <a:srgbClr val="4A7EBB"/>
                  </a:gs>
                  <a:gs pos="100000">
                    <a:srgbClr val="A3C4FF"/>
                  </a:gs>
                </a:gsLst>
                <a:lin ang="0" scaled="1"/>
              </a:gradFill>
              <a:ln w="6350" algn="ctr">
                <a:solidFill>
                  <a:srgbClr val="333333"/>
                </a:solidFill>
                <a:round/>
                <a:headEnd/>
                <a:tailEnd/>
              </a:ln>
              <a:effectLst/>
            </p:spPr>
            <p:txBody>
              <a:bodyPr wrap="none" anchor="ctr"/>
              <a:lstStyle/>
              <a:p>
                <a:pPr marL="1790700" indent="-1166813">
                  <a:spcBef>
                    <a:spcPct val="20000"/>
                  </a:spcBef>
                  <a:buClr>
                    <a:srgbClr val="E1B40C"/>
                  </a:buClr>
                  <a:defRPr/>
                </a:pPr>
                <a:r>
                  <a:rPr lang="zh-CN" altLang="en-US" dirty="0">
                    <a:latin typeface="微软雅黑" pitchFamily="34" charset="-122"/>
                    <a:ea typeface="微软雅黑" pitchFamily="34" charset="-122"/>
                  </a:rPr>
                  <a:t>反人类的多层闭包嵌套造成代码可读性差</a:t>
                </a:r>
                <a:endParaRPr lang="zh-CN" altLang="en-US" dirty="0">
                  <a:effectLst>
                    <a:outerShdw blurRad="38100" dist="38100" dir="2700000" algn="tl">
                      <a:srgbClr val="FFFFFF"/>
                    </a:outerShdw>
                  </a:effectLst>
                  <a:latin typeface="宋体" charset="-122"/>
                  <a:ea typeface="微软雅黑" pitchFamily="34" charset="-122"/>
                </a:endParaRPr>
              </a:p>
            </p:txBody>
          </p:sp>
          <p:sp>
            <p:nvSpPr>
              <p:cNvPr id="25713" name="AutoShape 113"/>
              <p:cNvSpPr>
                <a:spLocks noChangeArrowheads="1"/>
              </p:cNvSpPr>
              <p:nvPr/>
            </p:nvSpPr>
            <p:spPr bwMode="auto">
              <a:xfrm>
                <a:off x="1020" y="1830"/>
                <a:ext cx="4225" cy="72"/>
              </a:xfrm>
              <a:prstGeom prst="roundRect">
                <a:avLst>
                  <a:gd name="adj" fmla="val 11273"/>
                </a:avLst>
              </a:prstGeom>
              <a:gradFill rotWithShape="1">
                <a:gsLst>
                  <a:gs pos="0">
                    <a:schemeClr val="bg1">
                      <a:alpha val="75000"/>
                    </a:schemeClr>
                  </a:gs>
                  <a:gs pos="100000">
                    <a:schemeClr val="bg1">
                      <a:gamma/>
                      <a:tint val="0"/>
                      <a:invGamma/>
                      <a:alpha val="0"/>
                    </a:schemeClr>
                  </a:gs>
                </a:gsLst>
                <a:lin ang="5400000" scaled="1"/>
              </a:gradFill>
              <a:ln w="9525" algn="ctr">
                <a:noFill/>
                <a:round/>
                <a:headEnd/>
                <a:tailEnd/>
              </a:ln>
              <a:effectLst/>
            </p:spPr>
            <p:txBody>
              <a:bodyPr wrap="none" anchor="ctr"/>
              <a:lstStyle/>
              <a:p>
                <a:pPr>
                  <a:defRPr/>
                </a:pPr>
                <a:endParaRPr lang="zh-CN" altLang="en-US">
                  <a:ea typeface="微软雅黑" pitchFamily="34" charset="-122"/>
                </a:endParaRPr>
              </a:p>
            </p:txBody>
          </p:sp>
        </p:grpSp>
      </p:grpSp>
      <p:pic>
        <p:nvPicPr>
          <p:cNvPr id="28679" name="Picture 124" descr="显示器1"/>
          <p:cNvPicPr>
            <a:picLocks noChangeAspect="1" noChangeArrowheads="1"/>
          </p:cNvPicPr>
          <p:nvPr/>
        </p:nvPicPr>
        <p:blipFill>
          <a:blip r:embed="rId2"/>
          <a:srcRect/>
          <a:stretch>
            <a:fillRect/>
          </a:stretch>
        </p:blipFill>
        <p:spPr bwMode="auto">
          <a:xfrm>
            <a:off x="3387702" y="2932581"/>
            <a:ext cx="1028700" cy="1028700"/>
          </a:xfrm>
          <a:prstGeom prst="rect">
            <a:avLst/>
          </a:prstGeom>
          <a:noFill/>
          <a:ln w="9525">
            <a:noFill/>
            <a:miter lim="800000"/>
            <a:headEnd/>
            <a:tailEnd/>
          </a:ln>
        </p:spPr>
      </p:pic>
      <p:sp>
        <p:nvSpPr>
          <p:cNvPr id="28680" name="WordArt 125"/>
          <p:cNvSpPr>
            <a:spLocks noChangeArrowheads="1" noChangeShapeType="1" noTextEdit="1"/>
          </p:cNvSpPr>
          <p:nvPr/>
        </p:nvSpPr>
        <p:spPr bwMode="auto">
          <a:xfrm>
            <a:off x="3660753" y="3269131"/>
            <a:ext cx="504825" cy="254000"/>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chemeClr val="bg1"/>
                </a:solidFill>
                <a:latin typeface="Arial Black"/>
              </a:rPr>
              <a:t>01</a:t>
            </a:r>
            <a:endParaRPr lang="zh-CN" altLang="en-US" sz="1400" kern="10" spc="-70">
              <a:ln w="9525">
                <a:noFill/>
                <a:round/>
                <a:headEnd/>
                <a:tailEnd/>
              </a:ln>
              <a:solidFill>
                <a:schemeClr val="bg1"/>
              </a:solidFill>
              <a:latin typeface="Arial Black"/>
            </a:endParaRPr>
          </a:p>
        </p:txBody>
      </p:sp>
      <p:pic>
        <p:nvPicPr>
          <p:cNvPr id="28681" name="Picture 126" descr="显示器1"/>
          <p:cNvPicPr>
            <a:picLocks noChangeAspect="1" noChangeArrowheads="1"/>
          </p:cNvPicPr>
          <p:nvPr/>
        </p:nvPicPr>
        <p:blipFill>
          <a:blip r:embed="rId2"/>
          <a:srcRect/>
          <a:stretch>
            <a:fillRect/>
          </a:stretch>
        </p:blipFill>
        <p:spPr bwMode="auto">
          <a:xfrm>
            <a:off x="3401989" y="4085106"/>
            <a:ext cx="1028700" cy="1028700"/>
          </a:xfrm>
          <a:prstGeom prst="rect">
            <a:avLst/>
          </a:prstGeom>
          <a:noFill/>
          <a:ln w="9525">
            <a:noFill/>
            <a:miter lim="800000"/>
            <a:headEnd/>
            <a:tailEnd/>
          </a:ln>
        </p:spPr>
      </p:pic>
      <p:sp>
        <p:nvSpPr>
          <p:cNvPr id="28682" name="WordArt 127"/>
          <p:cNvSpPr>
            <a:spLocks noChangeArrowheads="1" noChangeShapeType="1" noTextEdit="1"/>
          </p:cNvSpPr>
          <p:nvPr/>
        </p:nvSpPr>
        <p:spPr bwMode="auto">
          <a:xfrm>
            <a:off x="3660753" y="4388319"/>
            <a:ext cx="504825" cy="254000"/>
          </a:xfrm>
          <a:prstGeom prst="rect">
            <a:avLst/>
          </a:prstGeom>
        </p:spPr>
        <p:txBody>
          <a:bodyPr wrap="none" fromWordArt="1">
            <a:prstTxWarp prst="textPlain">
              <a:avLst>
                <a:gd name="adj" fmla="val 50000"/>
              </a:avLst>
            </a:prstTxWarp>
          </a:bodyPr>
          <a:lstStyle/>
          <a:p>
            <a:pPr algn="ctr"/>
            <a:r>
              <a:rPr lang="en-US" altLang="zh-CN" sz="1400" kern="10" spc="-70">
                <a:ln w="9525">
                  <a:noFill/>
                  <a:round/>
                  <a:headEnd/>
                  <a:tailEnd/>
                </a:ln>
                <a:solidFill>
                  <a:schemeClr val="bg1"/>
                </a:solidFill>
                <a:latin typeface="Arial Black"/>
              </a:rPr>
              <a:t>02</a:t>
            </a:r>
            <a:endParaRPr lang="zh-CN" altLang="en-US" sz="1400" kern="10" spc="-70">
              <a:ln w="9525">
                <a:noFill/>
                <a:round/>
                <a:headEnd/>
                <a:tailEnd/>
              </a:ln>
              <a:solidFill>
                <a:schemeClr val="bg1"/>
              </a:solidFill>
              <a:latin typeface="Arial Black"/>
            </a:endParaRPr>
          </a:p>
        </p:txBody>
      </p:sp>
      <p:pic>
        <p:nvPicPr>
          <p:cNvPr id="34" name="Picture 1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100389" y="1362075"/>
            <a:ext cx="1362075" cy="1104900"/>
          </a:xfrm>
          <a:prstGeom prst="rect">
            <a:avLst/>
          </a:prstGeom>
          <a:noFill/>
        </p:spPr>
      </p:pic>
      <p:sp>
        <p:nvSpPr>
          <p:cNvPr id="35" name="文本框 1"/>
          <p:cNvSpPr txBox="1">
            <a:spLocks noChangeArrowheads="1"/>
          </p:cNvSpPr>
          <p:nvPr/>
        </p:nvSpPr>
        <p:spPr bwMode="auto">
          <a:xfrm>
            <a:off x="4587876" y="1377950"/>
            <a:ext cx="4697889" cy="1077218"/>
          </a:xfrm>
          <a:prstGeom prst="rect">
            <a:avLst/>
          </a:prstGeom>
          <a:noFill/>
          <a:ln w="9525">
            <a:noFill/>
            <a:miter lim="800000"/>
            <a:headEnd/>
            <a:tailEnd/>
          </a:ln>
        </p:spPr>
        <p:txBody>
          <a:bodyPr wrap="square">
            <a:spAutoFit/>
          </a:bodyPr>
          <a:lstStyle/>
          <a:p>
            <a:r>
              <a:rPr lang="en-US" altLang="zh-CN" sz="3200" dirty="0" err="1">
                <a:latin typeface="Arial" charset="0"/>
                <a:ea typeface="微软雅黑" pitchFamily="34" charset="-122"/>
              </a:rPr>
              <a:t>nodejs</a:t>
            </a:r>
            <a:r>
              <a:rPr lang="zh-CN" altLang="en-US" sz="3200" dirty="0">
                <a:latin typeface="Arial" charset="0"/>
                <a:ea typeface="微软雅黑" pitchFamily="34" charset="-122"/>
              </a:rPr>
              <a:t>具备优势，但也有劣势，该如何缓解？</a:t>
            </a:r>
            <a:endParaRPr lang="zh-CN" altLang="en-US" sz="3200" i="1" dirty="0">
              <a:latin typeface="Arial" charset="0"/>
              <a:ea typeface="微软雅黑" pitchFamily="34" charset="-122"/>
            </a:endParaRPr>
          </a:p>
        </p:txBody>
      </p:sp>
      <p:pic>
        <p:nvPicPr>
          <p:cNvPr id="18" name="Picture 2" descr="http://qzonestyle.gtimg.cn/open_proj/proj_qcloud_v2/ac/global/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125" y="-5524"/>
            <a:ext cx="693676" cy="5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572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1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485184" y="2119423"/>
            <a:ext cx="2638425" cy="2914650"/>
          </a:xfrm>
          <a:prstGeom prst="rect">
            <a:avLst/>
          </a:prstGeom>
          <a:noFill/>
          <a:ln w="9525">
            <a:noFill/>
            <a:miter lim="800000"/>
            <a:headEnd/>
            <a:tailEnd/>
          </a:ln>
        </p:spPr>
      </p:pic>
      <p:pic>
        <p:nvPicPr>
          <p:cNvPr id="21" name="Picture 2" descr="http://qzonestyle.gtimg.cn/open_proj/proj_qcloud_v2/ac/global/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125" y="-5524"/>
            <a:ext cx="693676" cy="576000"/>
          </a:xfrm>
          <a:prstGeom prst="rect">
            <a:avLst/>
          </a:prstGeom>
          <a:noFill/>
          <a:extLst>
            <a:ext uri="{909E8E84-426E-40DD-AFC4-6F175D3DCCD1}">
              <a14:hiddenFill xmlns:a14="http://schemas.microsoft.com/office/drawing/2010/main">
                <a:solidFill>
                  <a:srgbClr val="FFFFFF"/>
                </a:solidFill>
              </a14:hiddenFill>
            </a:ext>
          </a:extLst>
        </p:spPr>
      </p:pic>
      <p:sp>
        <p:nvSpPr>
          <p:cNvPr id="7" name="Oval 3"/>
          <p:cNvSpPr>
            <a:spLocks noChangeArrowheads="1"/>
          </p:cNvSpPr>
          <p:nvPr/>
        </p:nvSpPr>
        <p:spPr bwMode="auto">
          <a:xfrm>
            <a:off x="6392756" y="1000562"/>
            <a:ext cx="1990296" cy="1903799"/>
          </a:xfrm>
          <a:prstGeom prst="ellipse">
            <a:avLst/>
          </a:prstGeom>
          <a:solidFill>
            <a:schemeClr val="accent6">
              <a:lumMod val="60000"/>
              <a:lumOff val="40000"/>
            </a:schemeClr>
          </a:solidFill>
          <a:ln w="9525" cap="flat" cmpd="sng">
            <a:solidFill>
              <a:schemeClr val="tx1"/>
            </a:solidFill>
            <a:round/>
            <a:headEnd/>
            <a:tailEnd/>
          </a:ln>
          <a:effectLst/>
          <a:extLst/>
        </p:spPr>
        <p:txBody>
          <a:bodyPr wrap="none" lIns="90170" tIns="46990" rIns="90170" bIns="46990" anchor="ct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2800" dirty="0" err="1">
                <a:solidFill>
                  <a:srgbClr val="E8DDCB"/>
                </a:solidFill>
                <a:effectLst>
                  <a:outerShdw blurRad="38100" dist="38100" dir="2700000" algn="tl">
                    <a:srgbClr val="000000"/>
                  </a:outerShdw>
                </a:effectLst>
                <a:ea typeface="微软雅黑" panose="020B0503020204020204" pitchFamily="34" charset="-122"/>
                <a:sym typeface="Arial" panose="020B0604020202020204" pitchFamily="34" charset="0"/>
              </a:rPr>
              <a:t>memcached</a:t>
            </a:r>
            <a:endParaRPr lang="zh-CN" altLang="en-US" sz="2800" dirty="0">
              <a:solidFill>
                <a:srgbClr val="E8DDCB"/>
              </a:solidFill>
              <a:effectLst>
                <a:outerShdw blurRad="38100" dist="38100" dir="2700000" algn="tl">
                  <a:srgbClr val="000000"/>
                </a:outerShdw>
              </a:effectLst>
              <a:ea typeface="微软雅黑" panose="020B0503020204020204" pitchFamily="34" charset="-122"/>
              <a:sym typeface="Arial" panose="020B0604020202020204" pitchFamily="34" charset="0"/>
            </a:endParaRPr>
          </a:p>
        </p:txBody>
      </p:sp>
      <p:sp>
        <p:nvSpPr>
          <p:cNvPr id="8" name="Oval 4"/>
          <p:cNvSpPr>
            <a:spLocks noChangeArrowheads="1"/>
          </p:cNvSpPr>
          <p:nvPr/>
        </p:nvSpPr>
        <p:spPr bwMode="auto">
          <a:xfrm>
            <a:off x="2998918" y="3137731"/>
            <a:ext cx="1731329" cy="1663573"/>
          </a:xfrm>
          <a:prstGeom prst="ellipse">
            <a:avLst/>
          </a:prstGeom>
          <a:solidFill>
            <a:srgbClr val="A3C4FF"/>
          </a:solidFill>
          <a:ln w="9525" cap="flat" cmpd="sng">
            <a:solidFill>
              <a:schemeClr val="tx1"/>
            </a:solidFill>
            <a:round/>
            <a:headEnd/>
            <a:tailEnd/>
          </a:ln>
          <a:effectLst/>
          <a:extLst/>
        </p:spPr>
        <p:txBody>
          <a:bodyPr wrap="none" lIns="90170" tIns="46990" rIns="90170" bIns="46990" anchor="ct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2000" dirty="0">
                <a:solidFill>
                  <a:schemeClr val="bg1"/>
                </a:solidFill>
                <a:effectLst>
                  <a:outerShdw blurRad="38100" dist="38100" dir="2700000" algn="tl">
                    <a:srgbClr val="000000"/>
                  </a:outerShdw>
                </a:effectLst>
                <a:ea typeface="微软雅黑" panose="020B0503020204020204" pitchFamily="34" charset="-122"/>
                <a:sym typeface="Arial" panose="020B0604020202020204" pitchFamily="34" charset="0"/>
              </a:rPr>
              <a:t>supervisor</a:t>
            </a:r>
            <a:endParaRPr lang="zh-CN" altLang="en-US" sz="2000" dirty="0">
              <a:solidFill>
                <a:schemeClr val="bg1"/>
              </a:solidFill>
              <a:effectLst>
                <a:outerShdw blurRad="38100" dist="38100" dir="2700000" algn="tl">
                  <a:srgbClr val="000000"/>
                </a:outerShdw>
              </a:effectLst>
              <a:ea typeface="微软雅黑" panose="020B0503020204020204" pitchFamily="34" charset="-122"/>
              <a:sym typeface="Arial" panose="020B0604020202020204" pitchFamily="34" charset="0"/>
            </a:endParaRPr>
          </a:p>
        </p:txBody>
      </p:sp>
      <p:sp>
        <p:nvSpPr>
          <p:cNvPr id="9" name="Oval 5"/>
          <p:cNvSpPr>
            <a:spLocks noChangeArrowheads="1"/>
          </p:cNvSpPr>
          <p:nvPr/>
        </p:nvSpPr>
        <p:spPr bwMode="auto">
          <a:xfrm>
            <a:off x="5930853" y="4523133"/>
            <a:ext cx="1788297" cy="1805546"/>
          </a:xfrm>
          <a:prstGeom prst="ellipse">
            <a:avLst/>
          </a:prstGeom>
          <a:solidFill>
            <a:srgbClr val="A3C4FF"/>
          </a:solidFill>
          <a:ln w="9525" cap="flat" cmpd="sng">
            <a:solidFill>
              <a:schemeClr val="tx1"/>
            </a:solidFill>
            <a:round/>
            <a:headEnd/>
            <a:tailEnd/>
          </a:ln>
          <a:effectLst/>
          <a:extLst/>
        </p:spPr>
        <p:txBody>
          <a:bodyPr wrap="none" lIns="90170" tIns="46990" rIns="90170" bIns="46990" anchor="ct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2400" dirty="0" err="1">
                <a:solidFill>
                  <a:srgbClr val="E8DDCB"/>
                </a:solidFill>
                <a:effectLst>
                  <a:outerShdw blurRad="38100" dist="38100" dir="2700000" algn="tl">
                    <a:srgbClr val="000000"/>
                  </a:outerShdw>
                </a:effectLst>
                <a:ea typeface="微软雅黑" panose="020B0503020204020204" pitchFamily="34" charset="-122"/>
                <a:sym typeface="Arial" panose="020B0604020202020204" pitchFamily="34" charset="0"/>
              </a:rPr>
              <a:t>mysql</a:t>
            </a:r>
            <a:r>
              <a:rPr lang="en-US" altLang="zh-CN" sz="2400" dirty="0">
                <a:solidFill>
                  <a:srgbClr val="E8DDCB"/>
                </a:solidFill>
                <a:effectLst>
                  <a:outerShdw blurRad="38100" dist="38100" dir="2700000" algn="tl">
                    <a:srgbClr val="000000"/>
                  </a:outerShdw>
                </a:effectLst>
                <a:ea typeface="微软雅黑" panose="020B0503020204020204" pitchFamily="34" charset="-122"/>
                <a:sym typeface="Arial" panose="020B0604020202020204" pitchFamily="34" charset="0"/>
              </a:rPr>
              <a:t>-native</a:t>
            </a:r>
            <a:endParaRPr lang="zh-CN" altLang="en-US" sz="2400" dirty="0">
              <a:solidFill>
                <a:srgbClr val="E8DDCB"/>
              </a:solidFill>
              <a:effectLst>
                <a:outerShdw blurRad="38100" dist="38100" dir="2700000" algn="tl">
                  <a:srgbClr val="000000"/>
                </a:outerShdw>
              </a:effectLst>
              <a:ea typeface="微软雅黑" panose="020B0503020204020204" pitchFamily="34" charset="-122"/>
              <a:sym typeface="Arial" panose="020B0604020202020204" pitchFamily="34" charset="0"/>
            </a:endParaRPr>
          </a:p>
        </p:txBody>
      </p:sp>
      <p:sp>
        <p:nvSpPr>
          <p:cNvPr id="10" name="Oval 6"/>
          <p:cNvSpPr>
            <a:spLocks noChangeArrowheads="1"/>
          </p:cNvSpPr>
          <p:nvPr/>
        </p:nvSpPr>
        <p:spPr bwMode="auto">
          <a:xfrm>
            <a:off x="7825468" y="2300713"/>
            <a:ext cx="2194440" cy="2085573"/>
          </a:xfrm>
          <a:prstGeom prst="ellipse">
            <a:avLst/>
          </a:prstGeom>
          <a:solidFill>
            <a:srgbClr val="A3C4FF"/>
          </a:solidFill>
          <a:ln w="9525" cap="flat" cmpd="sng">
            <a:solidFill>
              <a:schemeClr val="tx1"/>
            </a:solidFill>
            <a:round/>
            <a:headEnd/>
            <a:tailEnd/>
          </a:ln>
          <a:effectLst/>
          <a:extLst/>
        </p:spPr>
        <p:txBody>
          <a:bodyPr wrap="none" lIns="90170" tIns="46990" rIns="90170" bIns="46990" anchor="ct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2000" dirty="0" err="1">
                <a:solidFill>
                  <a:srgbClr val="E8DDCB"/>
                </a:solidFill>
                <a:effectLst>
                  <a:outerShdw blurRad="38100" dist="38100" dir="2700000" algn="tl">
                    <a:srgbClr val="000000"/>
                  </a:outerShdw>
                </a:effectLst>
                <a:ea typeface="微软雅黑" panose="020B0503020204020204" pitchFamily="34" charset="-122"/>
                <a:sym typeface="Arial" panose="020B0604020202020204" pitchFamily="34" charset="0"/>
              </a:rPr>
              <a:t>mysql-libmysqlclient</a:t>
            </a:r>
            <a:endParaRPr lang="zh-CN" altLang="en-US" sz="2000" dirty="0">
              <a:solidFill>
                <a:srgbClr val="E8DDCB"/>
              </a:solidFill>
              <a:effectLst>
                <a:outerShdw blurRad="38100" dist="38100" dir="2700000" algn="tl">
                  <a:srgbClr val="000000"/>
                </a:outerShdw>
              </a:effectLst>
              <a:ea typeface="微软雅黑" panose="020B0503020204020204" pitchFamily="34" charset="-122"/>
              <a:sym typeface="Arial" panose="020B0604020202020204" pitchFamily="34" charset="0"/>
            </a:endParaRPr>
          </a:p>
        </p:txBody>
      </p:sp>
      <p:sp>
        <p:nvSpPr>
          <p:cNvPr id="11" name="Oval 7"/>
          <p:cNvSpPr>
            <a:spLocks noChangeArrowheads="1"/>
          </p:cNvSpPr>
          <p:nvPr/>
        </p:nvSpPr>
        <p:spPr bwMode="auto">
          <a:xfrm>
            <a:off x="2532907" y="744595"/>
            <a:ext cx="2387600" cy="2387600"/>
          </a:xfrm>
          <a:prstGeom prst="ellipse">
            <a:avLst/>
          </a:prstGeom>
          <a:solidFill>
            <a:schemeClr val="accent6">
              <a:lumMod val="60000"/>
              <a:lumOff val="40000"/>
            </a:schemeClr>
          </a:solidFill>
          <a:ln w="9525" cmpd="sng">
            <a:solidFill>
              <a:schemeClr val="tx1"/>
            </a:solidFill>
            <a:round/>
            <a:headEnd/>
            <a:tailEnd/>
          </a:ln>
          <a:effectLst/>
          <a:extLst/>
        </p:spPr>
        <p:txBody>
          <a:bodyPr wrap="none" lIns="90170" tIns="46990" rIns="90170" bIns="46990" anchor="ctr"/>
          <a:lstStyle/>
          <a:p>
            <a:pPr algn="ctr">
              <a:buFont typeface="Arial" panose="020B0604020202020204" pitchFamily="34" charset="0"/>
              <a:buNone/>
              <a:defRPr/>
            </a:pPr>
            <a:r>
              <a:rPr lang="en-US" altLang="zh-CN" sz="4800" dirty="0">
                <a:solidFill>
                  <a:srgbClr val="E8DDCB"/>
                </a:solidFill>
                <a:effectLst>
                  <a:outerShdw blurRad="38100" dist="38100" dir="2700000" algn="tl">
                    <a:srgbClr val="000000"/>
                  </a:outerShdw>
                </a:effectLst>
                <a:ea typeface="微软雅黑" panose="020B0503020204020204" pitchFamily="34" charset="-122"/>
              </a:rPr>
              <a:t>express</a:t>
            </a:r>
            <a:endParaRPr lang="zh-CN" altLang="en-US" sz="4800" dirty="0">
              <a:solidFill>
                <a:srgbClr val="E8DDCB"/>
              </a:solidFill>
              <a:effectLst>
                <a:outerShdw blurRad="38100" dist="38100" dir="2700000" algn="tl">
                  <a:srgbClr val="000000"/>
                </a:outerShdw>
              </a:effectLst>
              <a:ea typeface="微软雅黑" panose="020B0503020204020204" pitchFamily="34" charset="-122"/>
            </a:endParaRPr>
          </a:p>
        </p:txBody>
      </p:sp>
      <p:sp>
        <p:nvSpPr>
          <p:cNvPr id="12" name="Oval 8"/>
          <p:cNvSpPr>
            <a:spLocks noChangeArrowheads="1"/>
          </p:cNvSpPr>
          <p:nvPr/>
        </p:nvSpPr>
        <p:spPr bwMode="auto">
          <a:xfrm>
            <a:off x="4941936" y="952832"/>
            <a:ext cx="1439863" cy="1438275"/>
          </a:xfrm>
          <a:prstGeom prst="ellipse">
            <a:avLst/>
          </a:prstGeom>
          <a:solidFill>
            <a:srgbClr val="036564"/>
          </a:solidFill>
          <a:ln w="9525" cap="flat"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2800" dirty="0" err="1">
                <a:solidFill>
                  <a:srgbClr val="E8DDCB"/>
                </a:solidFill>
                <a:effectLst>
                  <a:outerShdw blurRad="38100" dist="38100" dir="2700000" algn="tl">
                    <a:srgbClr val="000000"/>
                  </a:outerShdw>
                </a:effectLst>
                <a:ea typeface="微软雅黑" panose="020B0503020204020204" pitchFamily="34" charset="-122"/>
              </a:rPr>
              <a:t>mysql</a:t>
            </a:r>
            <a:endParaRPr lang="zh-CN" altLang="zh-CN" sz="2800" dirty="0">
              <a:solidFill>
                <a:srgbClr val="E8DDCB"/>
              </a:solidFill>
              <a:effectLst>
                <a:outerShdw blurRad="38100" dist="38100" dir="2700000" algn="tl">
                  <a:srgbClr val="000000"/>
                </a:outerShdw>
              </a:effectLst>
              <a:ea typeface="微软雅黑" panose="020B0503020204020204" pitchFamily="34" charset="-122"/>
            </a:endParaRPr>
          </a:p>
        </p:txBody>
      </p:sp>
      <p:sp>
        <p:nvSpPr>
          <p:cNvPr id="16" name="Oval 8"/>
          <p:cNvSpPr>
            <a:spLocks noChangeArrowheads="1"/>
          </p:cNvSpPr>
          <p:nvPr/>
        </p:nvSpPr>
        <p:spPr bwMode="auto">
          <a:xfrm>
            <a:off x="7918521" y="4464112"/>
            <a:ext cx="1439863" cy="1438275"/>
          </a:xfrm>
          <a:prstGeom prst="ellipse">
            <a:avLst/>
          </a:prstGeom>
          <a:solidFill>
            <a:srgbClr val="036564"/>
          </a:solidFill>
          <a:ln w="9525" cap="flat"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2400" dirty="0" err="1">
                <a:solidFill>
                  <a:srgbClr val="E8DDCB"/>
                </a:solidFill>
                <a:effectLst>
                  <a:outerShdw blurRad="38100" dist="38100" dir="2700000" algn="tl">
                    <a:srgbClr val="000000"/>
                  </a:outerShdw>
                </a:effectLst>
                <a:ea typeface="微软雅黑" panose="020B0503020204020204" pitchFamily="34" charset="-122"/>
              </a:rPr>
              <a:t>memcache</a:t>
            </a:r>
            <a:endParaRPr lang="zh-CN" altLang="zh-CN" sz="2400" dirty="0">
              <a:solidFill>
                <a:srgbClr val="E8DDCB"/>
              </a:solidFill>
              <a:effectLst>
                <a:outerShdw blurRad="38100" dist="38100" dir="2700000" algn="tl">
                  <a:srgbClr val="000000"/>
                </a:outerShdw>
              </a:effectLst>
              <a:ea typeface="微软雅黑" panose="020B0503020204020204" pitchFamily="34" charset="-122"/>
            </a:endParaRPr>
          </a:p>
        </p:txBody>
      </p:sp>
      <p:sp>
        <p:nvSpPr>
          <p:cNvPr id="17" name="Oval 5"/>
          <p:cNvSpPr>
            <a:spLocks noChangeArrowheads="1"/>
          </p:cNvSpPr>
          <p:nvPr/>
        </p:nvSpPr>
        <p:spPr bwMode="auto">
          <a:xfrm>
            <a:off x="6602613" y="2917519"/>
            <a:ext cx="1196605" cy="1102224"/>
          </a:xfrm>
          <a:prstGeom prst="ellipse">
            <a:avLst/>
          </a:prstGeom>
          <a:solidFill>
            <a:srgbClr val="A3C4FF"/>
          </a:solidFill>
          <a:ln w="9525" cap="flat" cmpd="sng">
            <a:solidFill>
              <a:schemeClr val="tx1"/>
            </a:solidFill>
            <a:round/>
            <a:headEnd/>
            <a:tailEnd/>
          </a:ln>
          <a:effectLst/>
          <a:extLst/>
        </p:spPr>
        <p:txBody>
          <a:bodyPr wrap="none" lIns="90170" tIns="46990" rIns="90170" bIns="46990" anchor="ct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2400" dirty="0">
                <a:solidFill>
                  <a:srgbClr val="E8DDCB"/>
                </a:solidFill>
                <a:effectLst>
                  <a:outerShdw blurRad="38100" dist="38100" dir="2700000" algn="tl">
                    <a:srgbClr val="000000"/>
                  </a:outerShdw>
                </a:effectLst>
                <a:ea typeface="微软雅黑" panose="020B0503020204020204" pitchFamily="34" charset="-122"/>
                <a:sym typeface="Arial" panose="020B0604020202020204" pitchFamily="34" charset="0"/>
              </a:rPr>
              <a:t>connect</a:t>
            </a:r>
            <a:endParaRPr lang="zh-CN" altLang="en-US" sz="2400" dirty="0">
              <a:solidFill>
                <a:srgbClr val="E8DDCB"/>
              </a:solidFill>
              <a:effectLst>
                <a:outerShdw blurRad="38100" dist="38100" dir="2700000" algn="tl">
                  <a:srgbClr val="000000"/>
                </a:outerShdw>
              </a:effectLst>
              <a:ea typeface="微软雅黑" panose="020B0503020204020204" pitchFamily="34" charset="-122"/>
              <a:sym typeface="Arial" panose="020B0604020202020204" pitchFamily="34" charset="0"/>
            </a:endParaRPr>
          </a:p>
        </p:txBody>
      </p:sp>
      <p:sp>
        <p:nvSpPr>
          <p:cNvPr id="18" name="Oval 4"/>
          <p:cNvSpPr>
            <a:spLocks noChangeArrowheads="1"/>
          </p:cNvSpPr>
          <p:nvPr/>
        </p:nvSpPr>
        <p:spPr bwMode="auto">
          <a:xfrm>
            <a:off x="4437882" y="2652770"/>
            <a:ext cx="958850" cy="958850"/>
          </a:xfrm>
          <a:prstGeom prst="ellipse">
            <a:avLst/>
          </a:prstGeom>
          <a:solidFill>
            <a:schemeClr val="accent6">
              <a:lumMod val="60000"/>
              <a:lumOff val="40000"/>
            </a:schemeClr>
          </a:solidFill>
          <a:ln w="9525" cap="flat" cmpd="sng">
            <a:solidFill>
              <a:schemeClr val="tx1"/>
            </a:solidFill>
            <a:round/>
            <a:headEnd/>
            <a:tailEnd/>
          </a:ln>
          <a:effectLst/>
          <a:extLst/>
        </p:spPr>
        <p:txBody>
          <a:bodyPr wrap="none" lIns="90170" tIns="46990" rIns="90170" bIns="46990" anchor="ct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2400" dirty="0" err="1">
                <a:solidFill>
                  <a:schemeClr val="bg1"/>
                </a:solidFill>
                <a:effectLst>
                  <a:outerShdw blurRad="38100" dist="38100" dir="2700000" algn="tl">
                    <a:srgbClr val="000000"/>
                  </a:outerShdw>
                </a:effectLst>
                <a:ea typeface="微软雅黑" panose="020B0503020204020204" pitchFamily="34" charset="-122"/>
                <a:sym typeface="Arial" panose="020B0604020202020204" pitchFamily="34" charset="0"/>
              </a:rPr>
              <a:t>async</a:t>
            </a:r>
            <a:endParaRPr lang="zh-CN" altLang="en-US" sz="2400" dirty="0">
              <a:solidFill>
                <a:schemeClr val="bg1"/>
              </a:solidFill>
              <a:effectLst>
                <a:outerShdw blurRad="38100" dist="38100" dir="2700000" algn="tl">
                  <a:srgbClr val="000000"/>
                </a:outerShdw>
              </a:effectLst>
              <a:ea typeface="微软雅黑" panose="020B0503020204020204" pitchFamily="34" charset="-122"/>
              <a:sym typeface="Arial" panose="020B0604020202020204" pitchFamily="34" charset="0"/>
            </a:endParaRPr>
          </a:p>
        </p:txBody>
      </p:sp>
      <p:sp>
        <p:nvSpPr>
          <p:cNvPr id="19" name="Oval 4"/>
          <p:cNvSpPr>
            <a:spLocks noChangeArrowheads="1"/>
          </p:cNvSpPr>
          <p:nvPr/>
        </p:nvSpPr>
        <p:spPr bwMode="auto">
          <a:xfrm>
            <a:off x="4528415" y="4259264"/>
            <a:ext cx="730275" cy="740804"/>
          </a:xfrm>
          <a:prstGeom prst="ellipse">
            <a:avLst/>
          </a:prstGeom>
          <a:solidFill>
            <a:schemeClr val="accent6">
              <a:lumMod val="60000"/>
              <a:lumOff val="40000"/>
            </a:schemeClr>
          </a:solidFill>
          <a:ln w="9525" cap="flat" cmpd="sng">
            <a:solidFill>
              <a:schemeClr val="tx1"/>
            </a:solidFill>
            <a:round/>
            <a:headEnd/>
            <a:tailEnd/>
          </a:ln>
          <a:effectLst/>
          <a:extLst/>
        </p:spPr>
        <p:txBody>
          <a:bodyPr wrap="none" lIns="90170" tIns="46990" rIns="90170" bIns="46990" anchor="ct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2400" dirty="0" err="1">
                <a:solidFill>
                  <a:schemeClr val="bg1"/>
                </a:solidFill>
                <a:effectLst>
                  <a:outerShdw blurRad="38100" dist="38100" dir="2700000" algn="tl">
                    <a:srgbClr val="000000"/>
                  </a:outerShdw>
                </a:effectLst>
                <a:ea typeface="微软雅黑" panose="020B0503020204020204" pitchFamily="34" charset="-122"/>
                <a:sym typeface="Arial" panose="020B0604020202020204" pitchFamily="34" charset="0"/>
              </a:rPr>
              <a:t>ejs</a:t>
            </a:r>
            <a:endParaRPr lang="zh-CN" altLang="en-US" sz="2400" dirty="0">
              <a:solidFill>
                <a:schemeClr val="bg1"/>
              </a:solidFill>
              <a:effectLst>
                <a:outerShdw blurRad="38100" dist="38100" dir="2700000" algn="tl">
                  <a:srgbClr val="000000"/>
                </a:outerShdw>
              </a:effectLst>
              <a:ea typeface="微软雅黑" panose="020B0503020204020204" pitchFamily="34" charset="-122"/>
              <a:sym typeface="Arial" panose="020B0604020202020204" pitchFamily="34" charset="0"/>
            </a:endParaRPr>
          </a:p>
        </p:txBody>
      </p:sp>
      <p:sp>
        <p:nvSpPr>
          <p:cNvPr id="20" name="Oval 4"/>
          <p:cNvSpPr>
            <a:spLocks noChangeArrowheads="1"/>
          </p:cNvSpPr>
          <p:nvPr/>
        </p:nvSpPr>
        <p:spPr bwMode="auto">
          <a:xfrm>
            <a:off x="7261235" y="3891233"/>
            <a:ext cx="958850" cy="958850"/>
          </a:xfrm>
          <a:prstGeom prst="ellipse">
            <a:avLst/>
          </a:prstGeom>
          <a:solidFill>
            <a:srgbClr val="A3C4FF"/>
          </a:solidFill>
          <a:ln w="9525" cap="flat" cmpd="sng">
            <a:solidFill>
              <a:schemeClr val="tx1"/>
            </a:solidFill>
            <a:round/>
            <a:headEnd/>
            <a:tailEnd/>
          </a:ln>
          <a:effectLst/>
          <a:extLst/>
        </p:spPr>
        <p:txBody>
          <a:bodyPr wrap="none" lIns="90170" tIns="46990" rIns="90170" bIns="46990" anchor="ct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2400" dirty="0">
                <a:solidFill>
                  <a:schemeClr val="bg1"/>
                </a:solidFill>
                <a:effectLst>
                  <a:outerShdw blurRad="38100" dist="38100" dir="2700000" algn="tl">
                    <a:srgbClr val="000000"/>
                  </a:outerShdw>
                </a:effectLst>
                <a:ea typeface="微软雅黑" panose="020B0503020204020204" pitchFamily="34" charset="-122"/>
                <a:sym typeface="Arial" panose="020B0604020202020204" pitchFamily="34" charset="0"/>
              </a:rPr>
              <a:t>jade</a:t>
            </a:r>
            <a:endParaRPr lang="zh-CN" altLang="en-US" sz="2400" dirty="0">
              <a:solidFill>
                <a:schemeClr val="bg1"/>
              </a:solidFill>
              <a:effectLst>
                <a:outerShdw blurRad="38100" dist="38100" dir="2700000" algn="tl">
                  <a:srgbClr val="000000"/>
                </a:outerShdw>
              </a:effectLst>
              <a:ea typeface="微软雅黑" panose="020B0503020204020204" pitchFamily="34" charset="-122"/>
              <a:sym typeface="Arial" panose="020B0604020202020204" pitchFamily="34" charset="0"/>
            </a:endParaRPr>
          </a:p>
        </p:txBody>
      </p:sp>
      <p:sp>
        <p:nvSpPr>
          <p:cNvPr id="24" name="Oval 8"/>
          <p:cNvSpPr>
            <a:spLocks noChangeArrowheads="1"/>
          </p:cNvSpPr>
          <p:nvPr/>
        </p:nvSpPr>
        <p:spPr bwMode="auto">
          <a:xfrm>
            <a:off x="8353379" y="864801"/>
            <a:ext cx="1439863" cy="1438275"/>
          </a:xfrm>
          <a:prstGeom prst="ellipse">
            <a:avLst/>
          </a:prstGeom>
          <a:solidFill>
            <a:srgbClr val="036564"/>
          </a:solidFill>
          <a:ln w="9525" cap="flat"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170" tIns="46990" rIns="90170" bIns="46990" anchor="ct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2400" dirty="0">
                <a:solidFill>
                  <a:srgbClr val="E8DDCB"/>
                </a:solidFill>
                <a:effectLst>
                  <a:outerShdw blurRad="38100" dist="38100" dir="2700000" algn="tl">
                    <a:srgbClr val="000000"/>
                  </a:outerShdw>
                </a:effectLst>
                <a:ea typeface="微软雅黑" panose="020B0503020204020204" pitchFamily="34" charset="-122"/>
              </a:rPr>
              <a:t>supervisor</a:t>
            </a:r>
            <a:endParaRPr lang="zh-CN" altLang="zh-CN" sz="2400" dirty="0">
              <a:solidFill>
                <a:srgbClr val="E8DDCB"/>
              </a:solidFill>
              <a:effectLst>
                <a:outerShdw blurRad="38100" dist="38100" dir="2700000" algn="tl">
                  <a:srgbClr val="000000"/>
                </a:outerShdw>
              </a:effectLst>
              <a:ea typeface="微软雅黑" panose="020B0503020204020204" pitchFamily="34" charset="-122"/>
            </a:endParaRPr>
          </a:p>
        </p:txBody>
      </p:sp>
      <p:sp>
        <p:nvSpPr>
          <p:cNvPr id="26" name="Oval 4"/>
          <p:cNvSpPr>
            <a:spLocks noChangeArrowheads="1"/>
          </p:cNvSpPr>
          <p:nvPr/>
        </p:nvSpPr>
        <p:spPr bwMode="auto">
          <a:xfrm>
            <a:off x="3835232" y="4809240"/>
            <a:ext cx="958850" cy="958850"/>
          </a:xfrm>
          <a:prstGeom prst="ellipse">
            <a:avLst/>
          </a:prstGeom>
          <a:solidFill>
            <a:schemeClr val="accent6">
              <a:lumMod val="60000"/>
              <a:lumOff val="40000"/>
            </a:schemeClr>
          </a:solidFill>
          <a:ln w="9525" cap="flat" cmpd="sng">
            <a:solidFill>
              <a:schemeClr val="tx1"/>
            </a:solidFill>
            <a:round/>
            <a:headEnd/>
            <a:tailEnd/>
          </a:ln>
          <a:effectLst/>
          <a:extLst/>
        </p:spPr>
        <p:txBody>
          <a:bodyPr wrap="none" lIns="90170" tIns="46990" rIns="90170" bIns="46990" anchor="ct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2400" dirty="0">
                <a:solidFill>
                  <a:schemeClr val="bg1"/>
                </a:solidFill>
                <a:effectLst>
                  <a:outerShdw blurRad="38100" dist="38100" dir="2700000" algn="tl">
                    <a:srgbClr val="000000"/>
                  </a:outerShdw>
                </a:effectLst>
                <a:ea typeface="微软雅黑" panose="020B0503020204020204" pitchFamily="34" charset="-122"/>
                <a:sym typeface="Arial" panose="020B0604020202020204" pitchFamily="34" charset="0"/>
              </a:rPr>
              <a:t>mime</a:t>
            </a:r>
            <a:endParaRPr lang="zh-CN" altLang="en-US" sz="2400" dirty="0">
              <a:solidFill>
                <a:schemeClr val="bg1"/>
              </a:solidFill>
              <a:effectLst>
                <a:outerShdw blurRad="38100" dist="38100" dir="2700000" algn="tl">
                  <a:srgbClr val="000000"/>
                </a:outerShdw>
              </a:effectLst>
              <a:ea typeface="微软雅黑" panose="020B0503020204020204" pitchFamily="34" charset="-122"/>
              <a:sym typeface="Arial" panose="020B0604020202020204" pitchFamily="34" charset="0"/>
            </a:endParaRPr>
          </a:p>
        </p:txBody>
      </p:sp>
      <p:sp>
        <p:nvSpPr>
          <p:cNvPr id="27" name="Oval 4"/>
          <p:cNvSpPr>
            <a:spLocks noChangeArrowheads="1"/>
          </p:cNvSpPr>
          <p:nvPr/>
        </p:nvSpPr>
        <p:spPr bwMode="auto">
          <a:xfrm>
            <a:off x="4964608" y="4809240"/>
            <a:ext cx="958850" cy="958850"/>
          </a:xfrm>
          <a:prstGeom prst="ellipse">
            <a:avLst/>
          </a:prstGeom>
          <a:solidFill>
            <a:srgbClr val="A3C4FF"/>
          </a:solidFill>
          <a:ln w="9525" cap="flat" cmpd="sng">
            <a:solidFill>
              <a:schemeClr val="tx1"/>
            </a:solidFill>
            <a:round/>
            <a:headEnd/>
            <a:tailEnd/>
          </a:ln>
          <a:effectLst/>
          <a:extLst/>
        </p:spPr>
        <p:txBody>
          <a:bodyPr wrap="none" lIns="90170" tIns="46990" rIns="90170" bIns="46990" anchor="ct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buFont typeface="Arial" panose="020B0604020202020204" pitchFamily="34" charset="0"/>
              <a:buNone/>
              <a:defRPr/>
            </a:pPr>
            <a:r>
              <a:rPr lang="en-US" altLang="zh-CN" sz="2400" dirty="0">
                <a:solidFill>
                  <a:schemeClr val="bg1"/>
                </a:solidFill>
                <a:effectLst>
                  <a:outerShdw blurRad="38100" dist="38100" dir="2700000" algn="tl">
                    <a:srgbClr val="000000"/>
                  </a:outerShdw>
                </a:effectLst>
                <a:ea typeface="微软雅黑" panose="020B0503020204020204" pitchFamily="34" charset="-122"/>
                <a:sym typeface="Arial" panose="020B0604020202020204" pitchFamily="34" charset="0"/>
              </a:rPr>
              <a:t>……</a:t>
            </a:r>
            <a:endParaRPr lang="zh-CN" altLang="en-US" sz="2400" dirty="0">
              <a:solidFill>
                <a:schemeClr val="bg1"/>
              </a:solidFill>
              <a:effectLst>
                <a:outerShdw blurRad="38100" dist="38100" dir="2700000" algn="tl">
                  <a:srgbClr val="000000"/>
                </a:outerShdw>
              </a:effectLst>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43054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6" grpId="0" animBg="1"/>
      <p:bldP spid="17" grpId="0" animBg="1"/>
      <p:bldP spid="18" grpId="0" animBg="1"/>
      <p:bldP spid="19" grpId="0" animBg="1"/>
      <p:bldP spid="20" grpId="0" animBg="1"/>
      <p:bldP spid="24" grpId="0" animBg="1"/>
      <p:bldP spid="26" grpId="0"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encrypted-tbn1.gstatic.com/images?q=tbn:ANd9GcQmARMDLjwahb-DTuG4qPAz8IWCrg4SDsXb_sjatYD9cy-m3PTn"/>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77454" y="1974777"/>
            <a:ext cx="3744000" cy="3744000"/>
          </a:xfrm>
          <a:prstGeom prst="rect">
            <a:avLst/>
          </a:prstGeom>
          <a:noFill/>
          <a:extLst>
            <a:ext uri="{909E8E84-426E-40DD-AFC4-6F175D3DCCD1}">
              <a14:hiddenFill xmlns:a14="http://schemas.microsoft.com/office/drawing/2010/main">
                <a:solidFill>
                  <a:srgbClr val="FFFFFF"/>
                </a:solidFill>
              </a14:hiddenFill>
            </a:ext>
          </a:extLst>
        </p:spPr>
      </p:pic>
      <p:sp>
        <p:nvSpPr>
          <p:cNvPr id="39" name="椭圆 3"/>
          <p:cNvSpPr/>
          <p:nvPr/>
        </p:nvSpPr>
        <p:spPr>
          <a:xfrm>
            <a:off x="5500920" y="1760387"/>
            <a:ext cx="223838" cy="225425"/>
          </a:xfrm>
          <a:prstGeom prst="ellipse">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cxnSp>
        <p:nvCxnSpPr>
          <p:cNvPr id="40" name="直接连接符 5"/>
          <p:cNvCxnSpPr>
            <a:stCxn id="39" idx="4"/>
            <a:endCxn id="70" idx="0"/>
          </p:cNvCxnSpPr>
          <p:nvPr/>
        </p:nvCxnSpPr>
        <p:spPr>
          <a:xfrm flipH="1">
            <a:off x="5609665" y="1985812"/>
            <a:ext cx="3175" cy="3349303"/>
          </a:xfrm>
          <a:prstGeom prst="line">
            <a:avLst/>
          </a:prstGeom>
        </p:spPr>
        <p:style>
          <a:lnRef idx="1">
            <a:schemeClr val="accent1"/>
          </a:lnRef>
          <a:fillRef idx="0">
            <a:schemeClr val="accent1"/>
          </a:fillRef>
          <a:effectRef idx="0">
            <a:schemeClr val="accent1"/>
          </a:effectRef>
          <a:fontRef idx="minor">
            <a:schemeClr val="tx1"/>
          </a:fontRef>
        </p:style>
      </p:cxnSp>
      <p:grpSp>
        <p:nvGrpSpPr>
          <p:cNvPr id="41" name="组合 40"/>
          <p:cNvGrpSpPr>
            <a:grpSpLocks/>
          </p:cNvGrpSpPr>
          <p:nvPr/>
        </p:nvGrpSpPr>
        <p:grpSpPr bwMode="auto">
          <a:xfrm>
            <a:off x="5500920" y="2381099"/>
            <a:ext cx="223838" cy="225425"/>
            <a:chOff x="3990974" y="1462785"/>
            <a:chExt cx="224283" cy="224283"/>
          </a:xfrm>
        </p:grpSpPr>
        <p:sp>
          <p:nvSpPr>
            <p:cNvPr id="42" name="椭圆 8"/>
            <p:cNvSpPr/>
            <p:nvPr/>
          </p:nvSpPr>
          <p:spPr>
            <a:xfrm>
              <a:off x="3990974" y="1462785"/>
              <a:ext cx="224283" cy="224283"/>
            </a:xfrm>
            <a:prstGeom prst="ellips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sp>
          <p:nvSpPr>
            <p:cNvPr id="43" name="椭圆 6"/>
            <p:cNvSpPr/>
            <p:nvPr/>
          </p:nvSpPr>
          <p:spPr>
            <a:xfrm>
              <a:off x="4084823" y="1557552"/>
              <a:ext cx="36585" cy="347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grpSp>
      <p:grpSp>
        <p:nvGrpSpPr>
          <p:cNvPr id="44" name="组合 18"/>
          <p:cNvGrpSpPr>
            <a:grpSpLocks/>
          </p:cNvGrpSpPr>
          <p:nvPr/>
        </p:nvGrpSpPr>
        <p:grpSpPr bwMode="auto">
          <a:xfrm>
            <a:off x="5500920" y="2952599"/>
            <a:ext cx="223838" cy="225425"/>
            <a:chOff x="3990974" y="1462785"/>
            <a:chExt cx="224283" cy="224283"/>
          </a:xfrm>
        </p:grpSpPr>
        <p:sp>
          <p:nvSpPr>
            <p:cNvPr id="45" name="椭圆 44"/>
            <p:cNvSpPr/>
            <p:nvPr/>
          </p:nvSpPr>
          <p:spPr>
            <a:xfrm>
              <a:off x="3990974" y="1462785"/>
              <a:ext cx="224283" cy="224283"/>
            </a:xfrm>
            <a:prstGeom prst="ellips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sp>
          <p:nvSpPr>
            <p:cNvPr id="46" name="椭圆 20"/>
            <p:cNvSpPr/>
            <p:nvPr/>
          </p:nvSpPr>
          <p:spPr>
            <a:xfrm>
              <a:off x="4084823" y="1557552"/>
              <a:ext cx="36585" cy="347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grpSp>
      <p:cxnSp>
        <p:nvCxnSpPr>
          <p:cNvPr id="47" name="直接连接符 46"/>
          <p:cNvCxnSpPr/>
          <p:nvPr/>
        </p:nvCxnSpPr>
        <p:spPr>
          <a:xfrm flipH="1" flipV="1">
            <a:off x="5724759" y="3085948"/>
            <a:ext cx="13017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8" name="组合 59"/>
          <p:cNvGrpSpPr>
            <a:grpSpLocks/>
          </p:cNvGrpSpPr>
          <p:nvPr/>
        </p:nvGrpSpPr>
        <p:grpSpPr bwMode="auto">
          <a:xfrm>
            <a:off x="5859695" y="2870048"/>
            <a:ext cx="3768724" cy="438150"/>
            <a:chOff x="4890132" y="1971372"/>
            <a:chExt cx="3396617" cy="439136"/>
          </a:xfrm>
        </p:grpSpPr>
        <p:sp>
          <p:nvSpPr>
            <p:cNvPr id="49" name="五边形 40"/>
            <p:cNvSpPr/>
            <p:nvPr/>
          </p:nvSpPr>
          <p:spPr>
            <a:xfrm flipH="1">
              <a:off x="4890132" y="1971372"/>
              <a:ext cx="3396617" cy="439136"/>
            </a:xfrm>
            <a:custGeom>
              <a:avLst/>
              <a:gdLst>
                <a:gd name="connsiteX0" fmla="*/ 0 w 2564130"/>
                <a:gd name="connsiteY0" fmla="*/ 0 h 558416"/>
                <a:gd name="connsiteX1" fmla="*/ 2284922 w 2564130"/>
                <a:gd name="connsiteY1" fmla="*/ 0 h 558416"/>
                <a:gd name="connsiteX2" fmla="*/ 2564130 w 2564130"/>
                <a:gd name="connsiteY2" fmla="*/ 279208 h 558416"/>
                <a:gd name="connsiteX3" fmla="*/ 2284922 w 2564130"/>
                <a:gd name="connsiteY3" fmla="*/ 558416 h 558416"/>
                <a:gd name="connsiteX4" fmla="*/ 0 w 2564130"/>
                <a:gd name="connsiteY4" fmla="*/ 558416 h 558416"/>
                <a:gd name="connsiteX5" fmla="*/ 0 w 2564130"/>
                <a:gd name="connsiteY5" fmla="*/ 0 h 558416"/>
                <a:gd name="connsiteX0" fmla="*/ 0 w 2472690"/>
                <a:gd name="connsiteY0" fmla="*/ 0 h 558416"/>
                <a:gd name="connsiteX1" fmla="*/ 2284922 w 2472690"/>
                <a:gd name="connsiteY1" fmla="*/ 0 h 558416"/>
                <a:gd name="connsiteX2" fmla="*/ 2472690 w 2472690"/>
                <a:gd name="connsiteY2" fmla="*/ 378268 h 558416"/>
                <a:gd name="connsiteX3" fmla="*/ 2284922 w 2472690"/>
                <a:gd name="connsiteY3" fmla="*/ 558416 h 558416"/>
                <a:gd name="connsiteX4" fmla="*/ 0 w 2472690"/>
                <a:gd name="connsiteY4" fmla="*/ 558416 h 558416"/>
                <a:gd name="connsiteX5" fmla="*/ 0 w 2472690"/>
                <a:gd name="connsiteY5" fmla="*/ 0 h 558416"/>
                <a:gd name="connsiteX0" fmla="*/ 0 w 2444115"/>
                <a:gd name="connsiteY0" fmla="*/ 0 h 558416"/>
                <a:gd name="connsiteX1" fmla="*/ 2284922 w 2444115"/>
                <a:gd name="connsiteY1" fmla="*/ 0 h 558416"/>
                <a:gd name="connsiteX2" fmla="*/ 2444115 w 2444115"/>
                <a:gd name="connsiteY2" fmla="*/ 287954 h 558416"/>
                <a:gd name="connsiteX3" fmla="*/ 2284922 w 2444115"/>
                <a:gd name="connsiteY3" fmla="*/ 558416 h 558416"/>
                <a:gd name="connsiteX4" fmla="*/ 0 w 2444115"/>
                <a:gd name="connsiteY4" fmla="*/ 558416 h 558416"/>
                <a:gd name="connsiteX5" fmla="*/ 0 w 2444115"/>
                <a:gd name="connsiteY5" fmla="*/ 0 h 558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4115" h="558416">
                  <a:moveTo>
                    <a:pt x="0" y="0"/>
                  </a:moveTo>
                  <a:lnTo>
                    <a:pt x="2284922" y="0"/>
                  </a:lnTo>
                  <a:lnTo>
                    <a:pt x="2444115" y="287954"/>
                  </a:lnTo>
                  <a:lnTo>
                    <a:pt x="2284922" y="558416"/>
                  </a:lnTo>
                  <a:lnTo>
                    <a:pt x="0" y="558416"/>
                  </a:lnTo>
                  <a:lnTo>
                    <a:pt x="0" y="0"/>
                  </a:lnTo>
                  <a:close/>
                </a:path>
              </a:pathLst>
            </a:custGeom>
            <a:solidFill>
              <a:schemeClr val="accent1">
                <a:lumMod val="60000"/>
                <a:lumOff val="4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sp>
          <p:nvSpPr>
            <p:cNvPr id="50" name="矩形 46"/>
            <p:cNvSpPr>
              <a:spLocks noChangeArrowheads="1"/>
            </p:cNvSpPr>
            <p:nvPr/>
          </p:nvSpPr>
          <p:spPr bwMode="auto">
            <a:xfrm>
              <a:off x="5005998" y="2019104"/>
              <a:ext cx="2200612" cy="339316"/>
            </a:xfrm>
            <a:prstGeom prst="rect">
              <a:avLst/>
            </a:prstGeom>
            <a:noFill/>
            <a:ln w="9525">
              <a:noFill/>
              <a:miter lim="800000"/>
              <a:headEnd/>
              <a:tailEnd/>
            </a:ln>
          </p:spPr>
          <p:txBody>
            <a:bodyPr wrap="none">
              <a:spAutoFit/>
            </a:bodyPr>
            <a:lstStyle/>
            <a:p>
              <a:r>
                <a:rPr lang="zh-CN" altLang="en-US" dirty="0">
                  <a:solidFill>
                    <a:srgbClr val="295F71"/>
                  </a:solidFill>
                  <a:latin typeface="楷体" pitchFamily="49" charset="-122"/>
                  <a:ea typeface="微软雅黑" pitchFamily="34" charset="-122"/>
                </a:rPr>
                <a:t>开发者对模块维护的频度</a:t>
              </a:r>
              <a:endParaRPr lang="en-US" altLang="zh-CN" dirty="0">
                <a:solidFill>
                  <a:srgbClr val="295F71"/>
                </a:solidFill>
                <a:latin typeface="楷体" pitchFamily="49" charset="-122"/>
                <a:ea typeface="微软雅黑" pitchFamily="34" charset="-122"/>
              </a:endParaRPr>
            </a:p>
          </p:txBody>
        </p:sp>
      </p:grpSp>
      <p:cxnSp>
        <p:nvCxnSpPr>
          <p:cNvPr id="51" name="直接连接符 52"/>
          <p:cNvCxnSpPr/>
          <p:nvPr/>
        </p:nvCxnSpPr>
        <p:spPr>
          <a:xfrm flipH="1" flipV="1">
            <a:off x="5731109" y="2501748"/>
            <a:ext cx="13017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2" name="组合 59"/>
          <p:cNvGrpSpPr>
            <a:grpSpLocks/>
          </p:cNvGrpSpPr>
          <p:nvPr/>
        </p:nvGrpSpPr>
        <p:grpSpPr bwMode="auto">
          <a:xfrm>
            <a:off x="5866044" y="2285848"/>
            <a:ext cx="3762374" cy="438150"/>
            <a:chOff x="4890132" y="1971372"/>
            <a:chExt cx="3396617" cy="439136"/>
          </a:xfrm>
        </p:grpSpPr>
        <p:sp>
          <p:nvSpPr>
            <p:cNvPr id="53" name="五边形 40"/>
            <p:cNvSpPr/>
            <p:nvPr/>
          </p:nvSpPr>
          <p:spPr>
            <a:xfrm flipH="1">
              <a:off x="4890132" y="1971372"/>
              <a:ext cx="3396617" cy="439136"/>
            </a:xfrm>
            <a:custGeom>
              <a:avLst/>
              <a:gdLst>
                <a:gd name="connsiteX0" fmla="*/ 0 w 2564130"/>
                <a:gd name="connsiteY0" fmla="*/ 0 h 558416"/>
                <a:gd name="connsiteX1" fmla="*/ 2284922 w 2564130"/>
                <a:gd name="connsiteY1" fmla="*/ 0 h 558416"/>
                <a:gd name="connsiteX2" fmla="*/ 2564130 w 2564130"/>
                <a:gd name="connsiteY2" fmla="*/ 279208 h 558416"/>
                <a:gd name="connsiteX3" fmla="*/ 2284922 w 2564130"/>
                <a:gd name="connsiteY3" fmla="*/ 558416 h 558416"/>
                <a:gd name="connsiteX4" fmla="*/ 0 w 2564130"/>
                <a:gd name="connsiteY4" fmla="*/ 558416 h 558416"/>
                <a:gd name="connsiteX5" fmla="*/ 0 w 2564130"/>
                <a:gd name="connsiteY5" fmla="*/ 0 h 558416"/>
                <a:gd name="connsiteX0" fmla="*/ 0 w 2472690"/>
                <a:gd name="connsiteY0" fmla="*/ 0 h 558416"/>
                <a:gd name="connsiteX1" fmla="*/ 2284922 w 2472690"/>
                <a:gd name="connsiteY1" fmla="*/ 0 h 558416"/>
                <a:gd name="connsiteX2" fmla="*/ 2472690 w 2472690"/>
                <a:gd name="connsiteY2" fmla="*/ 378268 h 558416"/>
                <a:gd name="connsiteX3" fmla="*/ 2284922 w 2472690"/>
                <a:gd name="connsiteY3" fmla="*/ 558416 h 558416"/>
                <a:gd name="connsiteX4" fmla="*/ 0 w 2472690"/>
                <a:gd name="connsiteY4" fmla="*/ 558416 h 558416"/>
                <a:gd name="connsiteX5" fmla="*/ 0 w 2472690"/>
                <a:gd name="connsiteY5" fmla="*/ 0 h 558416"/>
                <a:gd name="connsiteX0" fmla="*/ 0 w 2444115"/>
                <a:gd name="connsiteY0" fmla="*/ 0 h 558416"/>
                <a:gd name="connsiteX1" fmla="*/ 2284922 w 2444115"/>
                <a:gd name="connsiteY1" fmla="*/ 0 h 558416"/>
                <a:gd name="connsiteX2" fmla="*/ 2444115 w 2444115"/>
                <a:gd name="connsiteY2" fmla="*/ 287954 h 558416"/>
                <a:gd name="connsiteX3" fmla="*/ 2284922 w 2444115"/>
                <a:gd name="connsiteY3" fmla="*/ 558416 h 558416"/>
                <a:gd name="connsiteX4" fmla="*/ 0 w 2444115"/>
                <a:gd name="connsiteY4" fmla="*/ 558416 h 558416"/>
                <a:gd name="connsiteX5" fmla="*/ 0 w 2444115"/>
                <a:gd name="connsiteY5" fmla="*/ 0 h 558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4115" h="558416">
                  <a:moveTo>
                    <a:pt x="0" y="0"/>
                  </a:moveTo>
                  <a:lnTo>
                    <a:pt x="2284922" y="0"/>
                  </a:lnTo>
                  <a:lnTo>
                    <a:pt x="2444115" y="287954"/>
                  </a:lnTo>
                  <a:lnTo>
                    <a:pt x="2284922" y="558416"/>
                  </a:lnTo>
                  <a:lnTo>
                    <a:pt x="0" y="558416"/>
                  </a:lnTo>
                  <a:lnTo>
                    <a:pt x="0" y="0"/>
                  </a:lnTo>
                  <a:close/>
                </a:path>
              </a:pathLst>
            </a:custGeom>
            <a:solidFill>
              <a:schemeClr val="accent1">
                <a:lumMod val="60000"/>
                <a:lumOff val="4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sp>
          <p:nvSpPr>
            <p:cNvPr id="54" name="矩形 46"/>
            <p:cNvSpPr>
              <a:spLocks noChangeArrowheads="1"/>
            </p:cNvSpPr>
            <p:nvPr/>
          </p:nvSpPr>
          <p:spPr bwMode="auto">
            <a:xfrm>
              <a:off x="5005998" y="2019104"/>
              <a:ext cx="2301287" cy="339316"/>
            </a:xfrm>
            <a:prstGeom prst="rect">
              <a:avLst/>
            </a:prstGeom>
            <a:noFill/>
            <a:ln w="9525">
              <a:noFill/>
              <a:miter lim="800000"/>
              <a:headEnd/>
              <a:tailEnd/>
            </a:ln>
          </p:spPr>
          <p:txBody>
            <a:bodyPr wrap="none">
              <a:spAutoFit/>
            </a:bodyPr>
            <a:lstStyle/>
            <a:p>
              <a:r>
                <a:rPr lang="en-US" altLang="zh-CN" dirty="0">
                  <a:solidFill>
                    <a:srgbClr val="295F71"/>
                  </a:solidFill>
                  <a:latin typeface="楷体" pitchFamily="49" charset="-122"/>
                  <a:ea typeface="微软雅黑" pitchFamily="34" charset="-122"/>
                </a:rPr>
                <a:t>NPM</a:t>
              </a:r>
              <a:r>
                <a:rPr lang="zh-CN" altLang="en-US" dirty="0">
                  <a:solidFill>
                    <a:srgbClr val="295F71"/>
                  </a:solidFill>
                  <a:latin typeface="楷体" pitchFamily="49" charset="-122"/>
                  <a:ea typeface="微软雅黑" pitchFamily="34" charset="-122"/>
                </a:rPr>
                <a:t>上被依赖的模块排行榜</a:t>
              </a:r>
            </a:p>
          </p:txBody>
        </p:sp>
      </p:grpSp>
      <p:grpSp>
        <p:nvGrpSpPr>
          <p:cNvPr id="58" name="组合 24"/>
          <p:cNvGrpSpPr>
            <a:grpSpLocks/>
          </p:cNvGrpSpPr>
          <p:nvPr/>
        </p:nvGrpSpPr>
        <p:grpSpPr bwMode="auto">
          <a:xfrm>
            <a:off x="5497745" y="3549499"/>
            <a:ext cx="223838" cy="225425"/>
            <a:chOff x="3990974" y="1462785"/>
            <a:chExt cx="224283" cy="224283"/>
          </a:xfrm>
        </p:grpSpPr>
        <p:sp>
          <p:nvSpPr>
            <p:cNvPr id="59" name="椭圆 58"/>
            <p:cNvSpPr/>
            <p:nvPr/>
          </p:nvSpPr>
          <p:spPr>
            <a:xfrm>
              <a:off x="3990974" y="1462785"/>
              <a:ext cx="224283" cy="224283"/>
            </a:xfrm>
            <a:prstGeom prst="ellips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sp>
          <p:nvSpPr>
            <p:cNvPr id="60" name="椭圆 26"/>
            <p:cNvSpPr/>
            <p:nvPr/>
          </p:nvSpPr>
          <p:spPr>
            <a:xfrm>
              <a:off x="4084823" y="1557552"/>
              <a:ext cx="36585" cy="347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grpSp>
      <p:cxnSp>
        <p:nvCxnSpPr>
          <p:cNvPr id="61" name="直接连接符 54"/>
          <p:cNvCxnSpPr/>
          <p:nvPr/>
        </p:nvCxnSpPr>
        <p:spPr>
          <a:xfrm flipH="1" flipV="1">
            <a:off x="5721584" y="3674911"/>
            <a:ext cx="13017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2" name="五边形 40"/>
          <p:cNvSpPr/>
          <p:nvPr/>
        </p:nvSpPr>
        <p:spPr>
          <a:xfrm flipH="1">
            <a:off x="5856520" y="3460598"/>
            <a:ext cx="3771899" cy="439738"/>
          </a:xfrm>
          <a:custGeom>
            <a:avLst/>
            <a:gdLst>
              <a:gd name="connsiteX0" fmla="*/ 0 w 2564130"/>
              <a:gd name="connsiteY0" fmla="*/ 0 h 558416"/>
              <a:gd name="connsiteX1" fmla="*/ 2284922 w 2564130"/>
              <a:gd name="connsiteY1" fmla="*/ 0 h 558416"/>
              <a:gd name="connsiteX2" fmla="*/ 2564130 w 2564130"/>
              <a:gd name="connsiteY2" fmla="*/ 279208 h 558416"/>
              <a:gd name="connsiteX3" fmla="*/ 2284922 w 2564130"/>
              <a:gd name="connsiteY3" fmla="*/ 558416 h 558416"/>
              <a:gd name="connsiteX4" fmla="*/ 0 w 2564130"/>
              <a:gd name="connsiteY4" fmla="*/ 558416 h 558416"/>
              <a:gd name="connsiteX5" fmla="*/ 0 w 2564130"/>
              <a:gd name="connsiteY5" fmla="*/ 0 h 558416"/>
              <a:gd name="connsiteX0" fmla="*/ 0 w 2472690"/>
              <a:gd name="connsiteY0" fmla="*/ 0 h 558416"/>
              <a:gd name="connsiteX1" fmla="*/ 2284922 w 2472690"/>
              <a:gd name="connsiteY1" fmla="*/ 0 h 558416"/>
              <a:gd name="connsiteX2" fmla="*/ 2472690 w 2472690"/>
              <a:gd name="connsiteY2" fmla="*/ 378268 h 558416"/>
              <a:gd name="connsiteX3" fmla="*/ 2284922 w 2472690"/>
              <a:gd name="connsiteY3" fmla="*/ 558416 h 558416"/>
              <a:gd name="connsiteX4" fmla="*/ 0 w 2472690"/>
              <a:gd name="connsiteY4" fmla="*/ 558416 h 558416"/>
              <a:gd name="connsiteX5" fmla="*/ 0 w 2472690"/>
              <a:gd name="connsiteY5" fmla="*/ 0 h 558416"/>
              <a:gd name="connsiteX0" fmla="*/ 0 w 2444115"/>
              <a:gd name="connsiteY0" fmla="*/ 0 h 558416"/>
              <a:gd name="connsiteX1" fmla="*/ 2284922 w 2444115"/>
              <a:gd name="connsiteY1" fmla="*/ 0 h 558416"/>
              <a:gd name="connsiteX2" fmla="*/ 2444115 w 2444115"/>
              <a:gd name="connsiteY2" fmla="*/ 287954 h 558416"/>
              <a:gd name="connsiteX3" fmla="*/ 2284922 w 2444115"/>
              <a:gd name="connsiteY3" fmla="*/ 558416 h 558416"/>
              <a:gd name="connsiteX4" fmla="*/ 0 w 2444115"/>
              <a:gd name="connsiteY4" fmla="*/ 558416 h 558416"/>
              <a:gd name="connsiteX5" fmla="*/ 0 w 2444115"/>
              <a:gd name="connsiteY5" fmla="*/ 0 h 558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4115" h="558416">
                <a:moveTo>
                  <a:pt x="0" y="0"/>
                </a:moveTo>
                <a:lnTo>
                  <a:pt x="2284922" y="0"/>
                </a:lnTo>
                <a:lnTo>
                  <a:pt x="2444115" y="287954"/>
                </a:lnTo>
                <a:lnTo>
                  <a:pt x="2284922" y="558416"/>
                </a:lnTo>
                <a:lnTo>
                  <a:pt x="0" y="558416"/>
                </a:lnTo>
                <a:lnTo>
                  <a:pt x="0" y="0"/>
                </a:lnTo>
                <a:close/>
              </a:path>
            </a:pathLst>
          </a:custGeom>
          <a:solidFill>
            <a:schemeClr val="accent1">
              <a:lumMod val="60000"/>
              <a:lumOff val="4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sp>
        <p:nvSpPr>
          <p:cNvPr id="63" name="矩形 61"/>
          <p:cNvSpPr>
            <a:spLocks noChangeArrowheads="1"/>
          </p:cNvSpPr>
          <p:nvPr/>
        </p:nvSpPr>
        <p:spPr bwMode="auto">
          <a:xfrm>
            <a:off x="5972408" y="3508223"/>
            <a:ext cx="2653290" cy="338554"/>
          </a:xfrm>
          <a:prstGeom prst="rect">
            <a:avLst/>
          </a:prstGeom>
          <a:noFill/>
          <a:ln w="9525">
            <a:noFill/>
            <a:miter lim="800000"/>
            <a:headEnd/>
            <a:tailEnd/>
          </a:ln>
        </p:spPr>
        <p:txBody>
          <a:bodyPr wrap="none">
            <a:spAutoFit/>
          </a:bodyPr>
          <a:lstStyle/>
          <a:p>
            <a:r>
              <a:rPr lang="zh-CN" altLang="en-US" dirty="0">
                <a:solidFill>
                  <a:srgbClr val="295F71"/>
                </a:solidFill>
                <a:latin typeface="楷体" pitchFamily="49" charset="-122"/>
                <a:ea typeface="微软雅黑" pitchFamily="34" charset="-122"/>
              </a:rPr>
              <a:t>模块文档及</a:t>
            </a:r>
            <a:r>
              <a:rPr lang="en-US" altLang="zh-CN" dirty="0">
                <a:solidFill>
                  <a:srgbClr val="295F71"/>
                </a:solidFill>
                <a:latin typeface="楷体" pitchFamily="49" charset="-122"/>
                <a:ea typeface="微软雅黑" pitchFamily="34" charset="-122"/>
              </a:rPr>
              <a:t>demo</a:t>
            </a:r>
            <a:r>
              <a:rPr lang="zh-CN" altLang="en-US" dirty="0">
                <a:solidFill>
                  <a:srgbClr val="295F71"/>
                </a:solidFill>
                <a:latin typeface="楷体" pitchFamily="49" charset="-122"/>
                <a:ea typeface="微软雅黑" pitchFamily="34" charset="-122"/>
              </a:rPr>
              <a:t>的完善程度</a:t>
            </a:r>
          </a:p>
        </p:txBody>
      </p:sp>
      <p:sp>
        <p:nvSpPr>
          <p:cNvPr id="70" name="椭圆 69"/>
          <p:cNvSpPr/>
          <p:nvPr/>
        </p:nvSpPr>
        <p:spPr>
          <a:xfrm>
            <a:off x="5497745" y="5335115"/>
            <a:ext cx="223838" cy="225425"/>
          </a:xfrm>
          <a:prstGeom prst="ellipse">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grpSp>
        <p:nvGrpSpPr>
          <p:cNvPr id="71" name="组合 24"/>
          <p:cNvGrpSpPr>
            <a:grpSpLocks/>
          </p:cNvGrpSpPr>
          <p:nvPr/>
        </p:nvGrpSpPr>
        <p:grpSpPr bwMode="auto">
          <a:xfrm>
            <a:off x="5504095" y="4736026"/>
            <a:ext cx="223838" cy="225425"/>
            <a:chOff x="3990974" y="1462785"/>
            <a:chExt cx="224283" cy="224283"/>
          </a:xfrm>
        </p:grpSpPr>
        <p:sp>
          <p:nvSpPr>
            <p:cNvPr id="72" name="椭圆 71"/>
            <p:cNvSpPr/>
            <p:nvPr/>
          </p:nvSpPr>
          <p:spPr>
            <a:xfrm>
              <a:off x="3990974" y="1462785"/>
              <a:ext cx="224283" cy="224283"/>
            </a:xfrm>
            <a:prstGeom prst="ellips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sp>
          <p:nvSpPr>
            <p:cNvPr id="73" name="椭圆 26"/>
            <p:cNvSpPr/>
            <p:nvPr/>
          </p:nvSpPr>
          <p:spPr>
            <a:xfrm>
              <a:off x="4084823" y="1557552"/>
              <a:ext cx="36585" cy="347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grpSp>
      <p:cxnSp>
        <p:nvCxnSpPr>
          <p:cNvPr id="74" name="直接连接符 54"/>
          <p:cNvCxnSpPr/>
          <p:nvPr/>
        </p:nvCxnSpPr>
        <p:spPr>
          <a:xfrm flipH="1" flipV="1">
            <a:off x="5727934" y="4861438"/>
            <a:ext cx="13017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5" name="五边形 40"/>
          <p:cNvSpPr/>
          <p:nvPr/>
        </p:nvSpPr>
        <p:spPr>
          <a:xfrm flipH="1">
            <a:off x="5862870" y="4647125"/>
            <a:ext cx="3771899" cy="439738"/>
          </a:xfrm>
          <a:custGeom>
            <a:avLst/>
            <a:gdLst>
              <a:gd name="connsiteX0" fmla="*/ 0 w 2564130"/>
              <a:gd name="connsiteY0" fmla="*/ 0 h 558416"/>
              <a:gd name="connsiteX1" fmla="*/ 2284922 w 2564130"/>
              <a:gd name="connsiteY1" fmla="*/ 0 h 558416"/>
              <a:gd name="connsiteX2" fmla="*/ 2564130 w 2564130"/>
              <a:gd name="connsiteY2" fmla="*/ 279208 h 558416"/>
              <a:gd name="connsiteX3" fmla="*/ 2284922 w 2564130"/>
              <a:gd name="connsiteY3" fmla="*/ 558416 h 558416"/>
              <a:gd name="connsiteX4" fmla="*/ 0 w 2564130"/>
              <a:gd name="connsiteY4" fmla="*/ 558416 h 558416"/>
              <a:gd name="connsiteX5" fmla="*/ 0 w 2564130"/>
              <a:gd name="connsiteY5" fmla="*/ 0 h 558416"/>
              <a:gd name="connsiteX0" fmla="*/ 0 w 2472690"/>
              <a:gd name="connsiteY0" fmla="*/ 0 h 558416"/>
              <a:gd name="connsiteX1" fmla="*/ 2284922 w 2472690"/>
              <a:gd name="connsiteY1" fmla="*/ 0 h 558416"/>
              <a:gd name="connsiteX2" fmla="*/ 2472690 w 2472690"/>
              <a:gd name="connsiteY2" fmla="*/ 378268 h 558416"/>
              <a:gd name="connsiteX3" fmla="*/ 2284922 w 2472690"/>
              <a:gd name="connsiteY3" fmla="*/ 558416 h 558416"/>
              <a:gd name="connsiteX4" fmla="*/ 0 w 2472690"/>
              <a:gd name="connsiteY4" fmla="*/ 558416 h 558416"/>
              <a:gd name="connsiteX5" fmla="*/ 0 w 2472690"/>
              <a:gd name="connsiteY5" fmla="*/ 0 h 558416"/>
              <a:gd name="connsiteX0" fmla="*/ 0 w 2444115"/>
              <a:gd name="connsiteY0" fmla="*/ 0 h 558416"/>
              <a:gd name="connsiteX1" fmla="*/ 2284922 w 2444115"/>
              <a:gd name="connsiteY1" fmla="*/ 0 h 558416"/>
              <a:gd name="connsiteX2" fmla="*/ 2444115 w 2444115"/>
              <a:gd name="connsiteY2" fmla="*/ 287954 h 558416"/>
              <a:gd name="connsiteX3" fmla="*/ 2284922 w 2444115"/>
              <a:gd name="connsiteY3" fmla="*/ 558416 h 558416"/>
              <a:gd name="connsiteX4" fmla="*/ 0 w 2444115"/>
              <a:gd name="connsiteY4" fmla="*/ 558416 h 558416"/>
              <a:gd name="connsiteX5" fmla="*/ 0 w 2444115"/>
              <a:gd name="connsiteY5" fmla="*/ 0 h 558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4115" h="558416">
                <a:moveTo>
                  <a:pt x="0" y="0"/>
                </a:moveTo>
                <a:lnTo>
                  <a:pt x="2284922" y="0"/>
                </a:lnTo>
                <a:lnTo>
                  <a:pt x="2444115" y="287954"/>
                </a:lnTo>
                <a:lnTo>
                  <a:pt x="2284922" y="558416"/>
                </a:lnTo>
                <a:lnTo>
                  <a:pt x="0" y="558416"/>
                </a:lnTo>
                <a:lnTo>
                  <a:pt x="0" y="0"/>
                </a:lnTo>
                <a:close/>
              </a:path>
            </a:pathLst>
          </a:custGeom>
          <a:solidFill>
            <a:schemeClr val="accent1">
              <a:lumMod val="60000"/>
              <a:lumOff val="4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sp>
        <p:nvSpPr>
          <p:cNvPr id="76" name="矩形 61"/>
          <p:cNvSpPr>
            <a:spLocks noChangeArrowheads="1"/>
          </p:cNvSpPr>
          <p:nvPr/>
        </p:nvSpPr>
        <p:spPr bwMode="auto">
          <a:xfrm>
            <a:off x="5978758" y="4694750"/>
            <a:ext cx="1415772" cy="338554"/>
          </a:xfrm>
          <a:prstGeom prst="rect">
            <a:avLst/>
          </a:prstGeom>
          <a:noFill/>
          <a:ln w="9525">
            <a:noFill/>
            <a:miter lim="800000"/>
            <a:headEnd/>
            <a:tailEnd/>
          </a:ln>
        </p:spPr>
        <p:txBody>
          <a:bodyPr wrap="none">
            <a:spAutoFit/>
          </a:bodyPr>
          <a:lstStyle/>
          <a:p>
            <a:r>
              <a:rPr lang="zh-CN" altLang="en-US" dirty="0">
                <a:solidFill>
                  <a:srgbClr val="295F71"/>
                </a:solidFill>
                <a:latin typeface="楷体" pitchFamily="49" charset="-122"/>
                <a:ea typeface="微软雅黑" pitchFamily="34" charset="-122"/>
              </a:rPr>
              <a:t>阅读组件源码</a:t>
            </a:r>
          </a:p>
        </p:txBody>
      </p:sp>
      <p:grpSp>
        <p:nvGrpSpPr>
          <p:cNvPr id="55" name="组合 24"/>
          <p:cNvGrpSpPr>
            <a:grpSpLocks/>
          </p:cNvGrpSpPr>
          <p:nvPr/>
        </p:nvGrpSpPr>
        <p:grpSpPr bwMode="auto">
          <a:xfrm>
            <a:off x="5508415" y="4130523"/>
            <a:ext cx="223838" cy="225425"/>
            <a:chOff x="3990974" y="1462785"/>
            <a:chExt cx="224283" cy="224283"/>
          </a:xfrm>
        </p:grpSpPr>
        <p:sp>
          <p:nvSpPr>
            <p:cNvPr id="56" name="椭圆 55"/>
            <p:cNvSpPr/>
            <p:nvPr/>
          </p:nvSpPr>
          <p:spPr>
            <a:xfrm>
              <a:off x="3990974" y="1462785"/>
              <a:ext cx="224283" cy="224283"/>
            </a:xfrm>
            <a:prstGeom prst="ellips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sp>
          <p:nvSpPr>
            <p:cNvPr id="57" name="椭圆 26"/>
            <p:cNvSpPr/>
            <p:nvPr/>
          </p:nvSpPr>
          <p:spPr>
            <a:xfrm>
              <a:off x="4084823" y="1557552"/>
              <a:ext cx="36585" cy="347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grpSp>
      <p:cxnSp>
        <p:nvCxnSpPr>
          <p:cNvPr id="64" name="直接连接符 54"/>
          <p:cNvCxnSpPr/>
          <p:nvPr/>
        </p:nvCxnSpPr>
        <p:spPr>
          <a:xfrm flipH="1" flipV="1">
            <a:off x="5732254" y="4255935"/>
            <a:ext cx="13017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5" name="五边形 40"/>
          <p:cNvSpPr/>
          <p:nvPr/>
        </p:nvSpPr>
        <p:spPr>
          <a:xfrm flipH="1">
            <a:off x="5867190" y="4041622"/>
            <a:ext cx="3771899" cy="439738"/>
          </a:xfrm>
          <a:custGeom>
            <a:avLst/>
            <a:gdLst>
              <a:gd name="connsiteX0" fmla="*/ 0 w 2564130"/>
              <a:gd name="connsiteY0" fmla="*/ 0 h 558416"/>
              <a:gd name="connsiteX1" fmla="*/ 2284922 w 2564130"/>
              <a:gd name="connsiteY1" fmla="*/ 0 h 558416"/>
              <a:gd name="connsiteX2" fmla="*/ 2564130 w 2564130"/>
              <a:gd name="connsiteY2" fmla="*/ 279208 h 558416"/>
              <a:gd name="connsiteX3" fmla="*/ 2284922 w 2564130"/>
              <a:gd name="connsiteY3" fmla="*/ 558416 h 558416"/>
              <a:gd name="connsiteX4" fmla="*/ 0 w 2564130"/>
              <a:gd name="connsiteY4" fmla="*/ 558416 h 558416"/>
              <a:gd name="connsiteX5" fmla="*/ 0 w 2564130"/>
              <a:gd name="connsiteY5" fmla="*/ 0 h 558416"/>
              <a:gd name="connsiteX0" fmla="*/ 0 w 2472690"/>
              <a:gd name="connsiteY0" fmla="*/ 0 h 558416"/>
              <a:gd name="connsiteX1" fmla="*/ 2284922 w 2472690"/>
              <a:gd name="connsiteY1" fmla="*/ 0 h 558416"/>
              <a:gd name="connsiteX2" fmla="*/ 2472690 w 2472690"/>
              <a:gd name="connsiteY2" fmla="*/ 378268 h 558416"/>
              <a:gd name="connsiteX3" fmla="*/ 2284922 w 2472690"/>
              <a:gd name="connsiteY3" fmla="*/ 558416 h 558416"/>
              <a:gd name="connsiteX4" fmla="*/ 0 w 2472690"/>
              <a:gd name="connsiteY4" fmla="*/ 558416 h 558416"/>
              <a:gd name="connsiteX5" fmla="*/ 0 w 2472690"/>
              <a:gd name="connsiteY5" fmla="*/ 0 h 558416"/>
              <a:gd name="connsiteX0" fmla="*/ 0 w 2444115"/>
              <a:gd name="connsiteY0" fmla="*/ 0 h 558416"/>
              <a:gd name="connsiteX1" fmla="*/ 2284922 w 2444115"/>
              <a:gd name="connsiteY1" fmla="*/ 0 h 558416"/>
              <a:gd name="connsiteX2" fmla="*/ 2444115 w 2444115"/>
              <a:gd name="connsiteY2" fmla="*/ 287954 h 558416"/>
              <a:gd name="connsiteX3" fmla="*/ 2284922 w 2444115"/>
              <a:gd name="connsiteY3" fmla="*/ 558416 h 558416"/>
              <a:gd name="connsiteX4" fmla="*/ 0 w 2444115"/>
              <a:gd name="connsiteY4" fmla="*/ 558416 h 558416"/>
              <a:gd name="connsiteX5" fmla="*/ 0 w 2444115"/>
              <a:gd name="connsiteY5" fmla="*/ 0 h 558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4115" h="558416">
                <a:moveTo>
                  <a:pt x="0" y="0"/>
                </a:moveTo>
                <a:lnTo>
                  <a:pt x="2284922" y="0"/>
                </a:lnTo>
                <a:lnTo>
                  <a:pt x="2444115" y="287954"/>
                </a:lnTo>
                <a:lnTo>
                  <a:pt x="2284922" y="558416"/>
                </a:lnTo>
                <a:lnTo>
                  <a:pt x="0" y="558416"/>
                </a:lnTo>
                <a:lnTo>
                  <a:pt x="0" y="0"/>
                </a:lnTo>
                <a:close/>
              </a:path>
            </a:pathLst>
          </a:custGeom>
          <a:solidFill>
            <a:schemeClr val="accent1">
              <a:lumMod val="60000"/>
              <a:lumOff val="4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sp>
        <p:nvSpPr>
          <p:cNvPr id="66" name="矩形 61"/>
          <p:cNvSpPr>
            <a:spLocks noChangeArrowheads="1"/>
          </p:cNvSpPr>
          <p:nvPr/>
        </p:nvSpPr>
        <p:spPr bwMode="auto">
          <a:xfrm>
            <a:off x="5983078" y="4089247"/>
            <a:ext cx="2646878" cy="338554"/>
          </a:xfrm>
          <a:prstGeom prst="rect">
            <a:avLst/>
          </a:prstGeom>
          <a:noFill/>
          <a:ln w="9525">
            <a:noFill/>
            <a:miter lim="800000"/>
            <a:headEnd/>
            <a:tailEnd/>
          </a:ln>
        </p:spPr>
        <p:txBody>
          <a:bodyPr wrap="none">
            <a:spAutoFit/>
          </a:bodyPr>
          <a:lstStyle/>
          <a:p>
            <a:r>
              <a:rPr lang="zh-CN" altLang="en-US" dirty="0">
                <a:solidFill>
                  <a:srgbClr val="295F71"/>
                </a:solidFill>
                <a:latin typeface="楷体" pitchFamily="49" charset="-122"/>
                <a:ea typeface="微软雅黑" pitchFamily="34" charset="-122"/>
              </a:rPr>
              <a:t>开源社区对模块的认可程度</a:t>
            </a:r>
          </a:p>
        </p:txBody>
      </p:sp>
      <p:pic>
        <p:nvPicPr>
          <p:cNvPr id="2" name="Picture 2" descr="http://qzonestyle.gtimg.cn/open_proj/proj_qcloud_v2/ac/global/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125" y="-5524"/>
            <a:ext cx="693676" cy="576000"/>
          </a:xfrm>
          <a:prstGeom prst="rect">
            <a:avLst/>
          </a:prstGeom>
          <a:noFill/>
          <a:extLst>
            <a:ext uri="{909E8E84-426E-40DD-AFC4-6F175D3DCCD1}">
              <a14:hiddenFill xmlns:a14="http://schemas.microsoft.com/office/drawing/2010/main">
                <a:solidFill>
                  <a:srgbClr val="FFFFFF"/>
                </a:solidFill>
              </a14:hiddenFill>
            </a:ext>
          </a:extLst>
        </p:spPr>
      </p:pic>
      <p:sp>
        <p:nvSpPr>
          <p:cNvPr id="37" name="云形标注 36"/>
          <p:cNvSpPr/>
          <p:nvPr/>
        </p:nvSpPr>
        <p:spPr>
          <a:xfrm>
            <a:off x="4769578" y="1051842"/>
            <a:ext cx="2099155" cy="697432"/>
          </a:xfrm>
          <a:prstGeom prst="cloudCallout">
            <a:avLst>
              <a:gd name="adj1" fmla="val -68272"/>
              <a:gd name="adj2" fmla="val 1658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4936038" y="1112133"/>
            <a:ext cx="1932695" cy="646331"/>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码农逆袭，战胜选择困难综合症！通过大家的努力实现优胜劣汰！</a:t>
            </a:r>
          </a:p>
        </p:txBody>
      </p:sp>
    </p:spTree>
    <p:extLst>
      <p:ext uri="{BB962C8B-B14F-4D97-AF65-F5344CB8AC3E}">
        <p14:creationId xmlns:p14="http://schemas.microsoft.com/office/powerpoint/2010/main" val="4011426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qzonestyle.gtimg.cn/open_proj/proj_qcloud_v2/ac/global/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125" y="-5524"/>
            <a:ext cx="693676" cy="576000"/>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166"/>
          <p:cNvGrpSpPr>
            <a:grpSpLocks/>
          </p:cNvGrpSpPr>
          <p:nvPr/>
        </p:nvGrpSpPr>
        <p:grpSpPr bwMode="auto">
          <a:xfrm>
            <a:off x="1811887" y="1724517"/>
            <a:ext cx="2635106" cy="2631491"/>
            <a:chOff x="1749" y="1113"/>
            <a:chExt cx="2187" cy="2184"/>
          </a:xfrm>
          <a:effectLst>
            <a:outerShdw blurRad="50800" dist="50800" dir="5400000" algn="ctr" rotWithShape="0">
              <a:srgbClr val="000000">
                <a:alpha val="36000"/>
              </a:srgbClr>
            </a:outerShdw>
          </a:effectLst>
          <a:scene3d>
            <a:camera prst="orthographicFront">
              <a:rot lat="0" lon="0" rev="0"/>
            </a:camera>
            <a:lightRig rig="brightRoom" dir="t">
              <a:rot lat="0" lon="0" rev="600000"/>
            </a:lightRig>
          </a:scene3d>
        </p:grpSpPr>
        <p:sp>
          <p:nvSpPr>
            <p:cNvPr id="149" name="Oval 6"/>
            <p:cNvSpPr>
              <a:spLocks noChangeArrowheads="1"/>
            </p:cNvSpPr>
            <p:nvPr/>
          </p:nvSpPr>
          <p:spPr bwMode="gray">
            <a:xfrm>
              <a:off x="1749" y="1113"/>
              <a:ext cx="2187" cy="2184"/>
            </a:xfrm>
            <a:prstGeom prst="ellipse">
              <a:avLst/>
            </a:prstGeom>
            <a:solidFill>
              <a:srgbClr val="777777"/>
            </a:solidFill>
            <a:ln w="9525">
              <a:noFill/>
              <a:round/>
              <a:headEnd/>
              <a:tailEnd/>
            </a:ln>
            <a:effectLst>
              <a:outerShdw blurRad="57785" dist="33020" dir="3180000" algn="ctr">
                <a:srgbClr val="000000">
                  <a:alpha val="30000"/>
                </a:srgbClr>
              </a:outerShdw>
            </a:effectLst>
            <a:sp3d prstMaterial="metal">
              <a:bevelT w="38100" h="57150" prst="angle"/>
            </a:sp3d>
          </p:spPr>
          <p:txBody>
            <a:bodyPr>
              <a:flatTx/>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GB" sz="1800" b="0">
                <a:solidFill>
                  <a:prstClr val="black"/>
                </a:solidFill>
                <a:ea typeface="微软雅黑"/>
              </a:endParaRPr>
            </a:p>
          </p:txBody>
        </p:sp>
        <p:sp>
          <p:nvSpPr>
            <p:cNvPr id="150" name="Oval 8"/>
            <p:cNvSpPr>
              <a:spLocks noChangeArrowheads="1"/>
            </p:cNvSpPr>
            <p:nvPr/>
          </p:nvSpPr>
          <p:spPr bwMode="gray">
            <a:xfrm>
              <a:off x="1756" y="1119"/>
              <a:ext cx="2173" cy="2172"/>
            </a:xfrm>
            <a:prstGeom prst="ellipse">
              <a:avLst/>
            </a:prstGeom>
            <a:gradFill rotWithShape="1">
              <a:gsLst>
                <a:gs pos="0">
                  <a:srgbClr val="B6B6B6"/>
                </a:gs>
                <a:gs pos="75000">
                  <a:srgbClr val="9F9F9F">
                    <a:gamma/>
                    <a:tint val="28235"/>
                    <a:invGamma/>
                  </a:srgbClr>
                </a:gs>
              </a:gsLst>
              <a:lin ang="2700000" scaled="1"/>
            </a:gradFill>
            <a:ln w="19050">
              <a:noFill/>
              <a:round/>
              <a:headEnd/>
              <a:tailEnd/>
            </a:ln>
            <a:effectLst>
              <a:outerShdw blurRad="57785" dist="33020" dir="3180000" algn="ctr">
                <a:srgbClr val="000000">
                  <a:alpha val="30000"/>
                </a:srgbClr>
              </a:outerShdw>
            </a:effectLst>
            <a:sp3d prstMaterial="metal">
              <a:bevelT w="38100" h="57150" prst="angle"/>
            </a:sp3d>
          </p:spPr>
          <p:txBody>
            <a:bodyPr wrap="none" anchor="ct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GB" sz="1800" b="0">
                <a:solidFill>
                  <a:prstClr val="black"/>
                </a:solidFill>
                <a:ea typeface="微软雅黑"/>
              </a:endParaRPr>
            </a:p>
          </p:txBody>
        </p:sp>
        <p:sp>
          <p:nvSpPr>
            <p:cNvPr id="151" name="Oval 9"/>
            <p:cNvSpPr>
              <a:spLocks noChangeArrowheads="1"/>
            </p:cNvSpPr>
            <p:nvPr/>
          </p:nvSpPr>
          <p:spPr bwMode="gray">
            <a:xfrm>
              <a:off x="1980" y="1343"/>
              <a:ext cx="1726" cy="1725"/>
            </a:xfrm>
            <a:prstGeom prst="ellipse">
              <a:avLst/>
            </a:prstGeom>
            <a:gradFill rotWithShape="1">
              <a:gsLst>
                <a:gs pos="0">
                  <a:srgbClr val="FFFFFF"/>
                </a:gs>
                <a:gs pos="100000">
                  <a:srgbClr val="EAEAEA"/>
                </a:gs>
              </a:gsLst>
              <a:lin ang="2700000" scaled="1"/>
            </a:gradFill>
            <a:ln w="19050">
              <a:noFill/>
              <a:round/>
              <a:headEnd/>
              <a:tailEnd/>
            </a:ln>
            <a:effectLst>
              <a:outerShdw blurRad="57785" dist="33020" dir="3180000" algn="ctr">
                <a:srgbClr val="000000">
                  <a:alpha val="30000"/>
                </a:srgbClr>
              </a:outerShdw>
            </a:effectLst>
            <a:sp3d prstMaterial="metal">
              <a:bevelT w="38100" h="57150" prst="angle"/>
            </a:sp3d>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GB" sz="1800" b="0">
                <a:solidFill>
                  <a:prstClr val="black"/>
                </a:solidFill>
                <a:ea typeface="微软雅黑"/>
              </a:endParaRPr>
            </a:p>
          </p:txBody>
        </p:sp>
        <p:sp>
          <p:nvSpPr>
            <p:cNvPr id="152" name="Oval 10"/>
            <p:cNvSpPr>
              <a:spLocks noChangeArrowheads="1"/>
            </p:cNvSpPr>
            <p:nvPr/>
          </p:nvSpPr>
          <p:spPr bwMode="gray">
            <a:xfrm>
              <a:off x="2196" y="1558"/>
              <a:ext cx="1293" cy="1294"/>
            </a:xfrm>
            <a:prstGeom prst="ellipse">
              <a:avLst/>
            </a:prstGeom>
            <a:gradFill rotWithShape="1">
              <a:gsLst>
                <a:gs pos="0">
                  <a:srgbClr val="333333"/>
                </a:gs>
                <a:gs pos="100000">
                  <a:srgbClr val="333333">
                    <a:gamma/>
                    <a:tint val="38431"/>
                    <a:invGamma/>
                  </a:srgbClr>
                </a:gs>
              </a:gsLst>
              <a:lin ang="2700000" scaled="1"/>
            </a:gradFill>
            <a:ln w="19050">
              <a:noFill/>
              <a:round/>
              <a:headEnd/>
              <a:tailEnd/>
            </a:ln>
            <a:effectLst>
              <a:outerShdw blurRad="57785" dist="33020" dir="3180000" algn="ctr">
                <a:srgbClr val="000000">
                  <a:alpha val="30000"/>
                </a:srgbClr>
              </a:outerShdw>
            </a:effectLst>
            <a:sp3d prstMaterial="metal">
              <a:bevelT w="38100" h="57150" prst="angle"/>
            </a:sp3d>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GB" sz="1800" b="0">
                <a:solidFill>
                  <a:prstClr val="black"/>
                </a:solidFill>
                <a:ea typeface="微软雅黑"/>
              </a:endParaRPr>
            </a:p>
          </p:txBody>
        </p:sp>
        <p:sp>
          <p:nvSpPr>
            <p:cNvPr id="153" name="Oval 11"/>
            <p:cNvSpPr>
              <a:spLocks noChangeArrowheads="1"/>
            </p:cNvSpPr>
            <p:nvPr/>
          </p:nvSpPr>
          <p:spPr bwMode="gray">
            <a:xfrm>
              <a:off x="2400" y="1763"/>
              <a:ext cx="887" cy="884"/>
            </a:xfrm>
            <a:prstGeom prst="ellipse">
              <a:avLst/>
            </a:prstGeom>
            <a:gradFill rotWithShape="1">
              <a:gsLst>
                <a:gs pos="0">
                  <a:srgbClr val="FFFFFF"/>
                </a:gs>
                <a:gs pos="100000">
                  <a:srgbClr val="EAEAEA"/>
                </a:gs>
              </a:gsLst>
              <a:lin ang="2700000" scaled="1"/>
            </a:gradFill>
            <a:ln w="19050">
              <a:noFill/>
              <a:round/>
              <a:headEnd/>
              <a:tailEnd/>
            </a:ln>
            <a:effectLst>
              <a:outerShdw blurRad="57785" dist="33020" dir="3180000" algn="ctr">
                <a:srgbClr val="000000">
                  <a:alpha val="30000"/>
                </a:srgbClr>
              </a:outerShdw>
            </a:effectLst>
            <a:sp3d prstMaterial="metal">
              <a:bevelT w="38100" h="57150" prst="angle"/>
            </a:sp3d>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GB" sz="1800" b="0">
                <a:solidFill>
                  <a:prstClr val="black"/>
                </a:solidFill>
                <a:ea typeface="微软雅黑"/>
              </a:endParaRPr>
            </a:p>
          </p:txBody>
        </p:sp>
        <p:sp>
          <p:nvSpPr>
            <p:cNvPr id="154" name="Oval 12"/>
            <p:cNvSpPr>
              <a:spLocks noChangeArrowheads="1"/>
            </p:cNvSpPr>
            <p:nvPr/>
          </p:nvSpPr>
          <p:spPr bwMode="gray">
            <a:xfrm flipV="1">
              <a:off x="2577" y="1939"/>
              <a:ext cx="533" cy="533"/>
            </a:xfrm>
            <a:prstGeom prst="ellipse">
              <a:avLst/>
            </a:prstGeom>
            <a:solidFill>
              <a:srgbClr val="C0504D"/>
            </a:solidFill>
            <a:ln w="9525">
              <a:noFill/>
              <a:round/>
              <a:headEnd/>
              <a:tailEnd/>
            </a:ln>
            <a:effectLst>
              <a:outerShdw blurRad="57785" dist="33020" dir="3180000" algn="ctr">
                <a:srgbClr val="000000">
                  <a:alpha val="30000"/>
                </a:srgbClr>
              </a:outerShdw>
            </a:effectLst>
            <a:sp3d prstMaterial="metal">
              <a:bevelT w="38100" h="57150" prst="angle"/>
            </a:sp3d>
          </p:spPr>
          <p:txBody>
            <a:bodyPr rot="10800000"/>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en-GB" sz="1800" b="0">
                <a:solidFill>
                  <a:prstClr val="black"/>
                </a:solidFill>
                <a:ea typeface="微软雅黑"/>
              </a:endParaRPr>
            </a:p>
          </p:txBody>
        </p:sp>
      </p:grpSp>
      <p:grpSp>
        <p:nvGrpSpPr>
          <p:cNvPr id="79" name="Group 135"/>
          <p:cNvGrpSpPr>
            <a:grpSpLocks/>
          </p:cNvGrpSpPr>
          <p:nvPr/>
        </p:nvGrpSpPr>
        <p:grpSpPr bwMode="auto">
          <a:xfrm>
            <a:off x="2469250" y="3461130"/>
            <a:ext cx="462680" cy="462680"/>
            <a:chOff x="-180" y="2946"/>
            <a:chExt cx="384" cy="384"/>
          </a:xfrm>
        </p:grpSpPr>
        <p:sp>
          <p:nvSpPr>
            <p:cNvPr id="143" name="Oval 136"/>
            <p:cNvSpPr>
              <a:spLocks noChangeArrowheads="1"/>
            </p:cNvSpPr>
            <p:nvPr/>
          </p:nvSpPr>
          <p:spPr bwMode="auto">
            <a:xfrm>
              <a:off x="-120" y="3006"/>
              <a:ext cx="264" cy="264"/>
            </a:xfrm>
            <a:prstGeom prst="ellipse">
              <a:avLst/>
            </a:prstGeom>
            <a:noFill/>
            <a:ln w="9525">
              <a:solidFill>
                <a:sysClr val="windowText" lastClr="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144" name="Oval 137"/>
            <p:cNvSpPr>
              <a:spLocks noChangeArrowheads="1"/>
            </p:cNvSpPr>
            <p:nvPr/>
          </p:nvSpPr>
          <p:spPr bwMode="auto">
            <a:xfrm>
              <a:off x="-44" y="3082"/>
              <a:ext cx="112" cy="112"/>
            </a:xfrm>
            <a:prstGeom prst="ellipse">
              <a:avLst/>
            </a:prstGeom>
            <a:solidFill>
              <a:srgbClr val="5F5F5F"/>
            </a:solidFill>
            <a:ln w="9525">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145" name="Oval 138"/>
            <p:cNvSpPr>
              <a:spLocks noChangeArrowheads="1"/>
            </p:cNvSpPr>
            <p:nvPr/>
          </p:nvSpPr>
          <p:spPr bwMode="auto">
            <a:xfrm>
              <a:off x="-180" y="2946"/>
              <a:ext cx="384" cy="384"/>
            </a:xfrm>
            <a:prstGeom prst="ellipse">
              <a:avLst/>
            </a:prstGeom>
            <a:noFill/>
            <a:ln w="9525">
              <a:solidFill>
                <a:sysClr val="windowText" lastClr="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grpSp>
      <p:grpSp>
        <p:nvGrpSpPr>
          <p:cNvPr id="82" name="Group 257"/>
          <p:cNvGrpSpPr>
            <a:grpSpLocks/>
          </p:cNvGrpSpPr>
          <p:nvPr/>
        </p:nvGrpSpPr>
        <p:grpSpPr bwMode="auto">
          <a:xfrm>
            <a:off x="2719521" y="2872992"/>
            <a:ext cx="1401294" cy="1036211"/>
            <a:chOff x="3295" y="1211"/>
            <a:chExt cx="1163" cy="860"/>
          </a:xfrm>
        </p:grpSpPr>
        <p:grpSp>
          <p:nvGrpSpPr>
            <p:cNvPr id="108" name="Group 254"/>
            <p:cNvGrpSpPr>
              <a:grpSpLocks/>
            </p:cNvGrpSpPr>
            <p:nvPr/>
          </p:nvGrpSpPr>
          <p:grpSpPr bwMode="auto">
            <a:xfrm>
              <a:off x="3420" y="1211"/>
              <a:ext cx="1038" cy="860"/>
              <a:chOff x="3420" y="1211"/>
              <a:chExt cx="1038" cy="860"/>
            </a:xfrm>
          </p:grpSpPr>
          <p:sp>
            <p:nvSpPr>
              <p:cNvPr id="119" name="Freeform 239"/>
              <p:cNvSpPr>
                <a:spLocks/>
              </p:cNvSpPr>
              <p:nvPr/>
            </p:nvSpPr>
            <p:spPr bwMode="gray">
              <a:xfrm rot="28823090">
                <a:off x="3448" y="1520"/>
                <a:ext cx="491" cy="548"/>
              </a:xfrm>
              <a:custGeom>
                <a:avLst/>
                <a:gdLst>
                  <a:gd name="T0" fmla="*/ 306 w 365"/>
                  <a:gd name="T1" fmla="*/ 321 h 456"/>
                  <a:gd name="T2" fmla="*/ 210 w 365"/>
                  <a:gd name="T3" fmla="*/ 212 h 456"/>
                  <a:gd name="T4" fmla="*/ 23 w 365"/>
                  <a:gd name="T5" fmla="*/ 42 h 456"/>
                  <a:gd name="T6" fmla="*/ 23 w 365"/>
                  <a:gd name="T7" fmla="*/ 86 h 456"/>
                  <a:gd name="T8" fmla="*/ 145 w 365"/>
                  <a:gd name="T9" fmla="*/ 276 h 456"/>
                  <a:gd name="T10" fmla="*/ 238 w 365"/>
                  <a:gd name="T11" fmla="*/ 382 h 456"/>
                  <a:gd name="T12" fmla="*/ 326 w 365"/>
                  <a:gd name="T13" fmla="*/ 451 h 456"/>
                  <a:gd name="T14" fmla="*/ 365 w 365"/>
                  <a:gd name="T15" fmla="*/ 412 h 456"/>
                  <a:gd name="T16" fmla="*/ 306 w 365"/>
                  <a:gd name="T17" fmla="*/ 32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5" h="456">
                    <a:moveTo>
                      <a:pt x="306" y="321"/>
                    </a:moveTo>
                    <a:cubicBezTo>
                      <a:pt x="210" y="212"/>
                      <a:pt x="210" y="212"/>
                      <a:pt x="210" y="212"/>
                    </a:cubicBezTo>
                    <a:cubicBezTo>
                      <a:pt x="23" y="42"/>
                      <a:pt x="23" y="42"/>
                      <a:pt x="23" y="42"/>
                    </a:cubicBezTo>
                    <a:cubicBezTo>
                      <a:pt x="23" y="42"/>
                      <a:pt x="0" y="0"/>
                      <a:pt x="23" y="86"/>
                    </a:cubicBezTo>
                    <a:cubicBezTo>
                      <a:pt x="145" y="276"/>
                      <a:pt x="145" y="276"/>
                      <a:pt x="145" y="276"/>
                    </a:cubicBezTo>
                    <a:cubicBezTo>
                      <a:pt x="238" y="382"/>
                      <a:pt x="238" y="382"/>
                      <a:pt x="238" y="382"/>
                    </a:cubicBezTo>
                    <a:cubicBezTo>
                      <a:pt x="326" y="451"/>
                      <a:pt x="326" y="451"/>
                      <a:pt x="326" y="451"/>
                    </a:cubicBezTo>
                    <a:cubicBezTo>
                      <a:pt x="326" y="451"/>
                      <a:pt x="364" y="456"/>
                      <a:pt x="365" y="412"/>
                    </a:cubicBezTo>
                    <a:lnTo>
                      <a:pt x="306" y="321"/>
                    </a:lnTo>
                    <a:close/>
                  </a:path>
                </a:pathLst>
              </a:custGeom>
              <a:gradFill rotWithShape="1">
                <a:gsLst>
                  <a:gs pos="0">
                    <a:srgbClr val="0061B2">
                      <a:gamma/>
                      <a:shade val="6275"/>
                      <a:invGamma/>
                    </a:srgbClr>
                  </a:gs>
                  <a:gs pos="100000">
                    <a:srgbClr val="0061B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120" name="Freeform 240"/>
              <p:cNvSpPr>
                <a:spLocks/>
              </p:cNvSpPr>
              <p:nvPr/>
            </p:nvSpPr>
            <p:spPr bwMode="gray">
              <a:xfrm rot="28823090">
                <a:off x="3694" y="1318"/>
                <a:ext cx="674" cy="459"/>
              </a:xfrm>
              <a:custGeom>
                <a:avLst/>
                <a:gdLst>
                  <a:gd name="T0" fmla="*/ 201 w 501"/>
                  <a:gd name="T1" fmla="*/ 0 h 383"/>
                  <a:gd name="T2" fmla="*/ 27 w 501"/>
                  <a:gd name="T3" fmla="*/ 50 h 383"/>
                  <a:gd name="T4" fmla="*/ 431 w 501"/>
                  <a:gd name="T5" fmla="*/ 383 h 383"/>
                  <a:gd name="T6" fmla="*/ 501 w 501"/>
                  <a:gd name="T7" fmla="*/ 317 h 383"/>
                  <a:gd name="T8" fmla="*/ 201 w 501"/>
                  <a:gd name="T9" fmla="*/ 0 h 383"/>
                </a:gdLst>
                <a:ahLst/>
                <a:cxnLst>
                  <a:cxn ang="0">
                    <a:pos x="T0" y="T1"/>
                  </a:cxn>
                  <a:cxn ang="0">
                    <a:pos x="T2" y="T3"/>
                  </a:cxn>
                  <a:cxn ang="0">
                    <a:pos x="T4" y="T5"/>
                  </a:cxn>
                  <a:cxn ang="0">
                    <a:pos x="T6" y="T7"/>
                  </a:cxn>
                  <a:cxn ang="0">
                    <a:pos x="T8" y="T9"/>
                  </a:cxn>
                </a:cxnLst>
                <a:rect l="0" t="0" r="r" b="b"/>
                <a:pathLst>
                  <a:path w="501" h="383">
                    <a:moveTo>
                      <a:pt x="201" y="0"/>
                    </a:moveTo>
                    <a:cubicBezTo>
                      <a:pt x="201" y="0"/>
                      <a:pt x="36" y="6"/>
                      <a:pt x="27" y="50"/>
                    </a:cubicBezTo>
                    <a:cubicBezTo>
                      <a:pt x="0" y="179"/>
                      <a:pt x="431" y="383"/>
                      <a:pt x="431" y="383"/>
                    </a:cubicBezTo>
                    <a:cubicBezTo>
                      <a:pt x="501" y="317"/>
                      <a:pt x="501" y="317"/>
                      <a:pt x="501" y="317"/>
                    </a:cubicBezTo>
                    <a:lnTo>
                      <a:pt x="201" y="0"/>
                    </a:lnTo>
                    <a:close/>
                  </a:path>
                </a:pathLst>
              </a:custGeom>
              <a:gradFill rotWithShape="1">
                <a:gsLst>
                  <a:gs pos="0">
                    <a:srgbClr val="69A2E1"/>
                  </a:gs>
                  <a:gs pos="100000">
                    <a:srgbClr val="69A2E1">
                      <a:gamma/>
                      <a:tint val="60784"/>
                      <a:invGamma/>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121" name="Freeform 241"/>
              <p:cNvSpPr>
                <a:spLocks/>
              </p:cNvSpPr>
              <p:nvPr/>
            </p:nvSpPr>
            <p:spPr bwMode="gray">
              <a:xfrm rot="28823090">
                <a:off x="3849" y="1463"/>
                <a:ext cx="515" cy="702"/>
              </a:xfrm>
              <a:custGeom>
                <a:avLst/>
                <a:gdLst>
                  <a:gd name="T0" fmla="*/ 126 w 383"/>
                  <a:gd name="T1" fmla="*/ 5 h 586"/>
                  <a:gd name="T2" fmla="*/ 0 w 383"/>
                  <a:gd name="T3" fmla="*/ 269 h 586"/>
                  <a:gd name="T4" fmla="*/ 300 w 383"/>
                  <a:gd name="T5" fmla="*/ 586 h 586"/>
                  <a:gd name="T6" fmla="*/ 383 w 383"/>
                  <a:gd name="T7" fmla="*/ 442 h 586"/>
                  <a:gd name="T8" fmla="*/ 126 w 383"/>
                  <a:gd name="T9" fmla="*/ 5 h 586"/>
                </a:gdLst>
                <a:ahLst/>
                <a:cxnLst>
                  <a:cxn ang="0">
                    <a:pos x="T0" y="T1"/>
                  </a:cxn>
                  <a:cxn ang="0">
                    <a:pos x="T2" y="T3"/>
                  </a:cxn>
                  <a:cxn ang="0">
                    <a:pos x="T4" y="T5"/>
                  </a:cxn>
                  <a:cxn ang="0">
                    <a:pos x="T6" y="T7"/>
                  </a:cxn>
                  <a:cxn ang="0">
                    <a:pos x="T8" y="T9"/>
                  </a:cxn>
                </a:cxnLst>
                <a:rect l="0" t="0" r="r" b="b"/>
                <a:pathLst>
                  <a:path w="383" h="586">
                    <a:moveTo>
                      <a:pt x="126" y="5"/>
                    </a:moveTo>
                    <a:cubicBezTo>
                      <a:pt x="53" y="8"/>
                      <a:pt x="0" y="269"/>
                      <a:pt x="0" y="269"/>
                    </a:cubicBezTo>
                    <a:cubicBezTo>
                      <a:pt x="300" y="586"/>
                      <a:pt x="300" y="586"/>
                      <a:pt x="300" y="586"/>
                    </a:cubicBezTo>
                    <a:cubicBezTo>
                      <a:pt x="383" y="442"/>
                      <a:pt x="383" y="442"/>
                      <a:pt x="383" y="442"/>
                    </a:cubicBezTo>
                    <a:cubicBezTo>
                      <a:pt x="383" y="442"/>
                      <a:pt x="252" y="0"/>
                      <a:pt x="126" y="5"/>
                    </a:cubicBezTo>
                    <a:close/>
                  </a:path>
                </a:pathLst>
              </a:custGeom>
              <a:gradFill rotWithShape="1">
                <a:gsLst>
                  <a:gs pos="0">
                    <a:srgbClr val="69A2E1">
                      <a:gamma/>
                      <a:tint val="76863"/>
                      <a:invGamma/>
                    </a:srgbClr>
                  </a:gs>
                  <a:gs pos="100000">
                    <a:srgbClr val="69A2E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122" name="Freeform 242"/>
              <p:cNvSpPr>
                <a:spLocks/>
              </p:cNvSpPr>
              <p:nvPr/>
            </p:nvSpPr>
            <p:spPr bwMode="gray">
              <a:xfrm rot="28823090">
                <a:off x="3719" y="1358"/>
                <a:ext cx="403" cy="559"/>
              </a:xfrm>
              <a:custGeom>
                <a:avLst/>
                <a:gdLst>
                  <a:gd name="T0" fmla="*/ 0 w 300"/>
                  <a:gd name="T1" fmla="*/ 0 h 466"/>
                  <a:gd name="T2" fmla="*/ 40 w 300"/>
                  <a:gd name="T3" fmla="*/ 280 h 466"/>
                  <a:gd name="T4" fmla="*/ 269 w 300"/>
                  <a:gd name="T5" fmla="*/ 466 h 466"/>
                  <a:gd name="T6" fmla="*/ 300 w 300"/>
                  <a:gd name="T7" fmla="*/ 317 h 466"/>
                  <a:gd name="T8" fmla="*/ 0 w 300"/>
                  <a:gd name="T9" fmla="*/ 0 h 466"/>
                </a:gdLst>
                <a:ahLst/>
                <a:cxnLst>
                  <a:cxn ang="0">
                    <a:pos x="T0" y="T1"/>
                  </a:cxn>
                  <a:cxn ang="0">
                    <a:pos x="T2" y="T3"/>
                  </a:cxn>
                  <a:cxn ang="0">
                    <a:pos x="T4" y="T5"/>
                  </a:cxn>
                  <a:cxn ang="0">
                    <a:pos x="T6" y="T7"/>
                  </a:cxn>
                  <a:cxn ang="0">
                    <a:pos x="T8" y="T9"/>
                  </a:cxn>
                </a:cxnLst>
                <a:rect l="0" t="0" r="r" b="b"/>
                <a:pathLst>
                  <a:path w="300" h="466">
                    <a:moveTo>
                      <a:pt x="0" y="0"/>
                    </a:moveTo>
                    <a:cubicBezTo>
                      <a:pt x="0" y="0"/>
                      <a:pt x="5" y="219"/>
                      <a:pt x="40" y="280"/>
                    </a:cubicBezTo>
                    <a:cubicBezTo>
                      <a:pt x="77" y="344"/>
                      <a:pt x="269" y="466"/>
                      <a:pt x="269" y="466"/>
                    </a:cubicBezTo>
                    <a:cubicBezTo>
                      <a:pt x="300" y="317"/>
                      <a:pt x="300" y="317"/>
                      <a:pt x="300" y="317"/>
                    </a:cubicBezTo>
                    <a:lnTo>
                      <a:pt x="0" y="0"/>
                    </a:lnTo>
                    <a:close/>
                  </a:path>
                </a:pathLst>
              </a:custGeom>
              <a:gradFill rotWithShape="1">
                <a:gsLst>
                  <a:gs pos="0">
                    <a:srgbClr val="0061B2"/>
                  </a:gs>
                  <a:gs pos="100000">
                    <a:srgbClr val="0061B2">
                      <a:gamma/>
                      <a:shade val="46275"/>
                      <a:invGamma/>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123" name="Freeform 243"/>
              <p:cNvSpPr>
                <a:spLocks/>
              </p:cNvSpPr>
              <p:nvPr/>
            </p:nvSpPr>
            <p:spPr bwMode="gray">
              <a:xfrm rot="28823090">
                <a:off x="3679" y="1560"/>
                <a:ext cx="583" cy="425"/>
              </a:xfrm>
              <a:custGeom>
                <a:avLst/>
                <a:gdLst>
                  <a:gd name="T0" fmla="*/ 0 w 435"/>
                  <a:gd name="T1" fmla="*/ 37 h 354"/>
                  <a:gd name="T2" fmla="*/ 279 w 435"/>
                  <a:gd name="T3" fmla="*/ 35 h 354"/>
                  <a:gd name="T4" fmla="*/ 435 w 435"/>
                  <a:gd name="T5" fmla="*/ 300 h 354"/>
                  <a:gd name="T6" fmla="*/ 300 w 435"/>
                  <a:gd name="T7" fmla="*/ 354 h 354"/>
                  <a:gd name="T8" fmla="*/ 0 w 435"/>
                  <a:gd name="T9" fmla="*/ 37 h 354"/>
                </a:gdLst>
                <a:ahLst/>
                <a:cxnLst>
                  <a:cxn ang="0">
                    <a:pos x="T0" y="T1"/>
                  </a:cxn>
                  <a:cxn ang="0">
                    <a:pos x="T2" y="T3"/>
                  </a:cxn>
                  <a:cxn ang="0">
                    <a:pos x="T4" y="T5"/>
                  </a:cxn>
                  <a:cxn ang="0">
                    <a:pos x="T6" y="T7"/>
                  </a:cxn>
                  <a:cxn ang="0">
                    <a:pos x="T8" y="T9"/>
                  </a:cxn>
                </a:cxnLst>
                <a:rect l="0" t="0" r="r" b="b"/>
                <a:pathLst>
                  <a:path w="435" h="354">
                    <a:moveTo>
                      <a:pt x="0" y="37"/>
                    </a:moveTo>
                    <a:cubicBezTo>
                      <a:pt x="0" y="37"/>
                      <a:pt x="219" y="0"/>
                      <a:pt x="279" y="35"/>
                    </a:cubicBezTo>
                    <a:cubicBezTo>
                      <a:pt x="346" y="73"/>
                      <a:pt x="435" y="300"/>
                      <a:pt x="435" y="300"/>
                    </a:cubicBezTo>
                    <a:cubicBezTo>
                      <a:pt x="300" y="354"/>
                      <a:pt x="300" y="354"/>
                      <a:pt x="300" y="354"/>
                    </a:cubicBezTo>
                    <a:lnTo>
                      <a:pt x="0" y="37"/>
                    </a:lnTo>
                    <a:close/>
                  </a:path>
                </a:pathLst>
              </a:custGeom>
              <a:gradFill rotWithShape="1">
                <a:gsLst>
                  <a:gs pos="0">
                    <a:srgbClr val="0061B2">
                      <a:gamma/>
                      <a:shade val="30196"/>
                      <a:invGamma/>
                    </a:srgbClr>
                  </a:gs>
                  <a:gs pos="100000">
                    <a:srgbClr val="0061B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grpSp>
        <p:grpSp>
          <p:nvGrpSpPr>
            <p:cNvPr id="109" name="Group 256"/>
            <p:cNvGrpSpPr>
              <a:grpSpLocks/>
            </p:cNvGrpSpPr>
            <p:nvPr/>
          </p:nvGrpSpPr>
          <p:grpSpPr bwMode="auto">
            <a:xfrm>
              <a:off x="3295" y="1770"/>
              <a:ext cx="195" cy="143"/>
              <a:chOff x="3295" y="1770"/>
              <a:chExt cx="195" cy="143"/>
            </a:xfrm>
          </p:grpSpPr>
          <p:sp>
            <p:nvSpPr>
              <p:cNvPr id="117" name="Freeform 245"/>
              <p:cNvSpPr>
                <a:spLocks/>
              </p:cNvSpPr>
              <p:nvPr/>
            </p:nvSpPr>
            <p:spPr bwMode="gray">
              <a:xfrm rot="28823090">
                <a:off x="3295" y="1831"/>
                <a:ext cx="82" cy="81"/>
              </a:xfrm>
              <a:custGeom>
                <a:avLst/>
                <a:gdLst>
                  <a:gd name="T0" fmla="*/ 61 w 61"/>
                  <a:gd name="T1" fmla="*/ 68 h 68"/>
                  <a:gd name="T2" fmla="*/ 3 w 61"/>
                  <a:gd name="T3" fmla="*/ 16 h 68"/>
                  <a:gd name="T4" fmla="*/ 0 w 61"/>
                  <a:gd name="T5" fmla="*/ 13 h 68"/>
                  <a:gd name="T6" fmla="*/ 8 w 61"/>
                  <a:gd name="T7" fmla="*/ 0 h 68"/>
                  <a:gd name="T8" fmla="*/ 10 w 61"/>
                  <a:gd name="T9" fmla="*/ 3 h 68"/>
                  <a:gd name="T10" fmla="*/ 61 w 61"/>
                  <a:gd name="T11" fmla="*/ 67 h 68"/>
                  <a:gd name="T12" fmla="*/ 61 w 61"/>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61" h="68">
                    <a:moveTo>
                      <a:pt x="61" y="68"/>
                    </a:moveTo>
                    <a:cubicBezTo>
                      <a:pt x="3" y="16"/>
                      <a:pt x="3" y="16"/>
                      <a:pt x="3" y="16"/>
                    </a:cubicBezTo>
                    <a:cubicBezTo>
                      <a:pt x="0" y="13"/>
                      <a:pt x="0" y="13"/>
                      <a:pt x="0" y="13"/>
                    </a:cubicBezTo>
                    <a:cubicBezTo>
                      <a:pt x="0" y="13"/>
                      <a:pt x="4" y="4"/>
                      <a:pt x="8" y="0"/>
                    </a:cubicBezTo>
                    <a:cubicBezTo>
                      <a:pt x="10" y="3"/>
                      <a:pt x="10" y="3"/>
                      <a:pt x="10" y="3"/>
                    </a:cubicBezTo>
                    <a:cubicBezTo>
                      <a:pt x="61" y="67"/>
                      <a:pt x="61" y="67"/>
                      <a:pt x="61" y="67"/>
                    </a:cubicBezTo>
                    <a:lnTo>
                      <a:pt x="61" y="68"/>
                    </a:lnTo>
                    <a:close/>
                  </a:path>
                </a:pathLst>
              </a:custGeom>
              <a:gradFill rotWithShape="1">
                <a:gsLst>
                  <a:gs pos="0">
                    <a:srgbClr val="FEA501">
                      <a:gamma/>
                      <a:shade val="46275"/>
                      <a:invGamma/>
                    </a:srgbClr>
                  </a:gs>
                  <a:gs pos="100000">
                    <a:srgbClr val="FEA50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118" name="Freeform 246"/>
              <p:cNvSpPr>
                <a:spLocks/>
              </p:cNvSpPr>
              <p:nvPr/>
            </p:nvSpPr>
            <p:spPr bwMode="gray">
              <a:xfrm rot="28823090">
                <a:off x="3352" y="1773"/>
                <a:ext cx="142" cy="135"/>
              </a:xfrm>
              <a:custGeom>
                <a:avLst/>
                <a:gdLst>
                  <a:gd name="T0" fmla="*/ 60 w 106"/>
                  <a:gd name="T1" fmla="*/ 0 h 113"/>
                  <a:gd name="T2" fmla="*/ 41 w 106"/>
                  <a:gd name="T3" fmla="*/ 41 h 113"/>
                  <a:gd name="T4" fmla="*/ 0 w 106"/>
                  <a:gd name="T5" fmla="*/ 56 h 113"/>
                  <a:gd name="T6" fmla="*/ 64 w 106"/>
                  <a:gd name="T7" fmla="*/ 106 h 113"/>
                  <a:gd name="T8" fmla="*/ 103 w 106"/>
                  <a:gd name="T9" fmla="*/ 67 h 113"/>
                  <a:gd name="T10" fmla="*/ 60 w 106"/>
                  <a:gd name="T11" fmla="*/ 0 h 113"/>
                </a:gdLst>
                <a:ahLst/>
                <a:cxnLst>
                  <a:cxn ang="0">
                    <a:pos x="T0" y="T1"/>
                  </a:cxn>
                  <a:cxn ang="0">
                    <a:pos x="T2" y="T3"/>
                  </a:cxn>
                  <a:cxn ang="0">
                    <a:pos x="T4" y="T5"/>
                  </a:cxn>
                  <a:cxn ang="0">
                    <a:pos x="T6" y="T7"/>
                  </a:cxn>
                  <a:cxn ang="0">
                    <a:pos x="T8" y="T9"/>
                  </a:cxn>
                  <a:cxn ang="0">
                    <a:pos x="T10" y="T11"/>
                  </a:cxn>
                </a:cxnLst>
                <a:rect l="0" t="0" r="r" b="b"/>
                <a:pathLst>
                  <a:path w="106" h="113">
                    <a:moveTo>
                      <a:pt x="60" y="0"/>
                    </a:moveTo>
                    <a:cubicBezTo>
                      <a:pt x="60" y="0"/>
                      <a:pt x="62" y="20"/>
                      <a:pt x="41" y="41"/>
                    </a:cubicBezTo>
                    <a:cubicBezTo>
                      <a:pt x="17" y="63"/>
                      <a:pt x="0" y="56"/>
                      <a:pt x="0" y="56"/>
                    </a:cubicBezTo>
                    <a:cubicBezTo>
                      <a:pt x="64" y="106"/>
                      <a:pt x="64" y="106"/>
                      <a:pt x="64" y="106"/>
                    </a:cubicBezTo>
                    <a:cubicBezTo>
                      <a:pt x="64" y="106"/>
                      <a:pt x="106" y="113"/>
                      <a:pt x="103" y="67"/>
                    </a:cubicBezTo>
                    <a:lnTo>
                      <a:pt x="60" y="0"/>
                    </a:lnTo>
                    <a:close/>
                  </a:path>
                </a:pathLst>
              </a:custGeom>
              <a:gradFill rotWithShape="1">
                <a:gsLst>
                  <a:gs pos="0">
                    <a:srgbClr val="FEA501">
                      <a:gamma/>
                      <a:shade val="0"/>
                      <a:invGamma/>
                    </a:srgbClr>
                  </a:gs>
                  <a:gs pos="100000">
                    <a:srgbClr val="FEA50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grpSp>
        <p:grpSp>
          <p:nvGrpSpPr>
            <p:cNvPr id="110" name="Group 255"/>
            <p:cNvGrpSpPr>
              <a:grpSpLocks/>
            </p:cNvGrpSpPr>
            <p:nvPr/>
          </p:nvGrpSpPr>
          <p:grpSpPr bwMode="auto">
            <a:xfrm>
              <a:off x="3357" y="1793"/>
              <a:ext cx="133" cy="92"/>
              <a:chOff x="3357" y="1793"/>
              <a:chExt cx="133" cy="92"/>
            </a:xfrm>
          </p:grpSpPr>
          <p:sp>
            <p:nvSpPr>
              <p:cNvPr id="111" name="Freeform 248"/>
              <p:cNvSpPr>
                <a:spLocks/>
              </p:cNvSpPr>
              <p:nvPr/>
            </p:nvSpPr>
            <p:spPr bwMode="gray">
              <a:xfrm rot="28823090">
                <a:off x="3402" y="1805"/>
                <a:ext cx="80" cy="66"/>
              </a:xfrm>
              <a:custGeom>
                <a:avLst/>
                <a:gdLst>
                  <a:gd name="T0" fmla="*/ 57 w 60"/>
                  <a:gd name="T1" fmla="*/ 0 h 55"/>
                  <a:gd name="T2" fmla="*/ 41 w 60"/>
                  <a:gd name="T3" fmla="*/ 41 h 55"/>
                  <a:gd name="T4" fmla="*/ 0 w 60"/>
                  <a:gd name="T5" fmla="*/ 50 h 55"/>
                  <a:gd name="T6" fmla="*/ 43 w 60"/>
                  <a:gd name="T7" fmla="*/ 42 h 55"/>
                  <a:gd name="T8" fmla="*/ 57 w 60"/>
                  <a:gd name="T9" fmla="*/ 0 h 55"/>
                </a:gdLst>
                <a:ahLst/>
                <a:cxnLst>
                  <a:cxn ang="0">
                    <a:pos x="T0" y="T1"/>
                  </a:cxn>
                  <a:cxn ang="0">
                    <a:pos x="T2" y="T3"/>
                  </a:cxn>
                  <a:cxn ang="0">
                    <a:pos x="T4" y="T5"/>
                  </a:cxn>
                  <a:cxn ang="0">
                    <a:pos x="T6" y="T7"/>
                  </a:cxn>
                  <a:cxn ang="0">
                    <a:pos x="T8" y="T9"/>
                  </a:cxn>
                </a:cxnLst>
                <a:rect l="0" t="0" r="r" b="b"/>
                <a:pathLst>
                  <a:path w="60" h="55">
                    <a:moveTo>
                      <a:pt x="57" y="0"/>
                    </a:moveTo>
                    <a:cubicBezTo>
                      <a:pt x="58" y="15"/>
                      <a:pt x="53" y="31"/>
                      <a:pt x="41" y="41"/>
                    </a:cubicBezTo>
                    <a:cubicBezTo>
                      <a:pt x="30" y="51"/>
                      <a:pt x="14" y="53"/>
                      <a:pt x="0" y="50"/>
                    </a:cubicBezTo>
                    <a:cubicBezTo>
                      <a:pt x="14" y="55"/>
                      <a:pt x="31" y="53"/>
                      <a:pt x="43" y="42"/>
                    </a:cubicBezTo>
                    <a:cubicBezTo>
                      <a:pt x="55" y="32"/>
                      <a:pt x="60" y="16"/>
                      <a:pt x="57"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112" name="Freeform 249"/>
              <p:cNvSpPr>
                <a:spLocks/>
              </p:cNvSpPr>
              <p:nvPr/>
            </p:nvSpPr>
            <p:spPr bwMode="gray">
              <a:xfrm rot="28823090">
                <a:off x="3414" y="1800"/>
                <a:ext cx="84" cy="69"/>
              </a:xfrm>
              <a:custGeom>
                <a:avLst/>
                <a:gdLst>
                  <a:gd name="T0" fmla="*/ 60 w 63"/>
                  <a:gd name="T1" fmla="*/ 0 h 58"/>
                  <a:gd name="T2" fmla="*/ 43 w 63"/>
                  <a:gd name="T3" fmla="*/ 43 h 58"/>
                  <a:gd name="T4" fmla="*/ 0 w 63"/>
                  <a:gd name="T5" fmla="*/ 53 h 58"/>
                  <a:gd name="T6" fmla="*/ 45 w 63"/>
                  <a:gd name="T7" fmla="*/ 45 h 58"/>
                  <a:gd name="T8" fmla="*/ 60 w 63"/>
                  <a:gd name="T9" fmla="*/ 0 h 58"/>
                </a:gdLst>
                <a:ahLst/>
                <a:cxnLst>
                  <a:cxn ang="0">
                    <a:pos x="T0" y="T1"/>
                  </a:cxn>
                  <a:cxn ang="0">
                    <a:pos x="T2" y="T3"/>
                  </a:cxn>
                  <a:cxn ang="0">
                    <a:pos x="T4" y="T5"/>
                  </a:cxn>
                  <a:cxn ang="0">
                    <a:pos x="T6" y="T7"/>
                  </a:cxn>
                  <a:cxn ang="0">
                    <a:pos x="T8" y="T9"/>
                  </a:cxn>
                </a:cxnLst>
                <a:rect l="0" t="0" r="r" b="b"/>
                <a:pathLst>
                  <a:path w="63" h="58">
                    <a:moveTo>
                      <a:pt x="60" y="0"/>
                    </a:moveTo>
                    <a:cubicBezTo>
                      <a:pt x="61" y="16"/>
                      <a:pt x="56" y="33"/>
                      <a:pt x="43" y="43"/>
                    </a:cubicBezTo>
                    <a:cubicBezTo>
                      <a:pt x="31" y="54"/>
                      <a:pt x="15" y="57"/>
                      <a:pt x="0" y="53"/>
                    </a:cubicBezTo>
                    <a:cubicBezTo>
                      <a:pt x="15" y="58"/>
                      <a:pt x="32" y="55"/>
                      <a:pt x="45" y="45"/>
                    </a:cubicBezTo>
                    <a:cubicBezTo>
                      <a:pt x="58" y="34"/>
                      <a:pt x="63" y="17"/>
                      <a:pt x="60"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113" name="Freeform 250"/>
              <p:cNvSpPr>
                <a:spLocks/>
              </p:cNvSpPr>
              <p:nvPr/>
            </p:nvSpPr>
            <p:spPr bwMode="gray">
              <a:xfrm rot="28823090">
                <a:off x="3390" y="1811"/>
                <a:ext cx="77" cy="62"/>
              </a:xfrm>
              <a:custGeom>
                <a:avLst/>
                <a:gdLst>
                  <a:gd name="T0" fmla="*/ 55 w 58"/>
                  <a:gd name="T1" fmla="*/ 0 h 52"/>
                  <a:gd name="T2" fmla="*/ 40 w 58"/>
                  <a:gd name="T3" fmla="*/ 39 h 52"/>
                  <a:gd name="T4" fmla="*/ 0 w 58"/>
                  <a:gd name="T5" fmla="*/ 48 h 52"/>
                  <a:gd name="T6" fmla="*/ 41 w 58"/>
                  <a:gd name="T7" fmla="*/ 40 h 52"/>
                  <a:gd name="T8" fmla="*/ 55 w 58"/>
                  <a:gd name="T9" fmla="*/ 0 h 52"/>
                </a:gdLst>
                <a:ahLst/>
                <a:cxnLst>
                  <a:cxn ang="0">
                    <a:pos x="T0" y="T1"/>
                  </a:cxn>
                  <a:cxn ang="0">
                    <a:pos x="T2" y="T3"/>
                  </a:cxn>
                  <a:cxn ang="0">
                    <a:pos x="T4" y="T5"/>
                  </a:cxn>
                  <a:cxn ang="0">
                    <a:pos x="T6" y="T7"/>
                  </a:cxn>
                  <a:cxn ang="0">
                    <a:pos x="T8" y="T9"/>
                  </a:cxn>
                </a:cxnLst>
                <a:rect l="0" t="0" r="r" b="b"/>
                <a:pathLst>
                  <a:path w="58" h="52">
                    <a:moveTo>
                      <a:pt x="55" y="0"/>
                    </a:moveTo>
                    <a:cubicBezTo>
                      <a:pt x="57" y="15"/>
                      <a:pt x="52" y="29"/>
                      <a:pt x="40" y="39"/>
                    </a:cubicBezTo>
                    <a:cubicBezTo>
                      <a:pt x="29" y="48"/>
                      <a:pt x="14" y="51"/>
                      <a:pt x="0" y="48"/>
                    </a:cubicBezTo>
                    <a:cubicBezTo>
                      <a:pt x="15" y="52"/>
                      <a:pt x="30" y="50"/>
                      <a:pt x="41" y="40"/>
                    </a:cubicBezTo>
                    <a:cubicBezTo>
                      <a:pt x="53" y="30"/>
                      <a:pt x="58" y="15"/>
                      <a:pt x="55"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114" name="Freeform 251"/>
              <p:cNvSpPr>
                <a:spLocks/>
              </p:cNvSpPr>
              <p:nvPr/>
            </p:nvSpPr>
            <p:spPr bwMode="gray">
              <a:xfrm rot="28823090">
                <a:off x="3361" y="1825"/>
                <a:ext cx="66" cy="52"/>
              </a:xfrm>
              <a:custGeom>
                <a:avLst/>
                <a:gdLst>
                  <a:gd name="T0" fmla="*/ 47 w 49"/>
                  <a:gd name="T1" fmla="*/ 0 h 44"/>
                  <a:gd name="T2" fmla="*/ 34 w 49"/>
                  <a:gd name="T3" fmla="*/ 33 h 44"/>
                  <a:gd name="T4" fmla="*/ 0 w 49"/>
                  <a:gd name="T5" fmla="*/ 40 h 44"/>
                  <a:gd name="T6" fmla="*/ 35 w 49"/>
                  <a:gd name="T7" fmla="*/ 34 h 44"/>
                  <a:gd name="T8" fmla="*/ 47 w 49"/>
                  <a:gd name="T9" fmla="*/ 0 h 44"/>
                </a:gdLst>
                <a:ahLst/>
                <a:cxnLst>
                  <a:cxn ang="0">
                    <a:pos x="T0" y="T1"/>
                  </a:cxn>
                  <a:cxn ang="0">
                    <a:pos x="T2" y="T3"/>
                  </a:cxn>
                  <a:cxn ang="0">
                    <a:pos x="T4" y="T5"/>
                  </a:cxn>
                  <a:cxn ang="0">
                    <a:pos x="T6" y="T7"/>
                  </a:cxn>
                  <a:cxn ang="0">
                    <a:pos x="T8" y="T9"/>
                  </a:cxn>
                </a:cxnLst>
                <a:rect l="0" t="0" r="r" b="b"/>
                <a:pathLst>
                  <a:path w="49" h="44">
                    <a:moveTo>
                      <a:pt x="47" y="0"/>
                    </a:moveTo>
                    <a:cubicBezTo>
                      <a:pt x="48" y="12"/>
                      <a:pt x="44" y="25"/>
                      <a:pt x="34" y="33"/>
                    </a:cubicBezTo>
                    <a:cubicBezTo>
                      <a:pt x="25" y="41"/>
                      <a:pt x="12" y="43"/>
                      <a:pt x="0" y="40"/>
                    </a:cubicBezTo>
                    <a:cubicBezTo>
                      <a:pt x="12" y="44"/>
                      <a:pt x="25" y="42"/>
                      <a:pt x="35" y="34"/>
                    </a:cubicBezTo>
                    <a:cubicBezTo>
                      <a:pt x="45" y="26"/>
                      <a:pt x="49" y="12"/>
                      <a:pt x="47"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115" name="Freeform 252"/>
              <p:cNvSpPr>
                <a:spLocks/>
              </p:cNvSpPr>
              <p:nvPr/>
            </p:nvSpPr>
            <p:spPr bwMode="gray">
              <a:xfrm rot="28823090">
                <a:off x="3370" y="1819"/>
                <a:ext cx="68" cy="56"/>
              </a:xfrm>
              <a:custGeom>
                <a:avLst/>
                <a:gdLst>
                  <a:gd name="T0" fmla="*/ 49 w 51"/>
                  <a:gd name="T1" fmla="*/ 0 h 47"/>
                  <a:gd name="T2" fmla="*/ 35 w 51"/>
                  <a:gd name="T3" fmla="*/ 35 h 47"/>
                  <a:gd name="T4" fmla="*/ 0 w 51"/>
                  <a:gd name="T5" fmla="*/ 42 h 47"/>
                  <a:gd name="T6" fmla="*/ 37 w 51"/>
                  <a:gd name="T7" fmla="*/ 36 h 47"/>
                  <a:gd name="T8" fmla="*/ 49 w 51"/>
                  <a:gd name="T9" fmla="*/ 0 h 47"/>
                </a:gdLst>
                <a:ahLst/>
                <a:cxnLst>
                  <a:cxn ang="0">
                    <a:pos x="T0" y="T1"/>
                  </a:cxn>
                  <a:cxn ang="0">
                    <a:pos x="T2" y="T3"/>
                  </a:cxn>
                  <a:cxn ang="0">
                    <a:pos x="T4" y="T5"/>
                  </a:cxn>
                  <a:cxn ang="0">
                    <a:pos x="T6" y="T7"/>
                  </a:cxn>
                  <a:cxn ang="0">
                    <a:pos x="T8" y="T9"/>
                  </a:cxn>
                </a:cxnLst>
                <a:rect l="0" t="0" r="r" b="b"/>
                <a:pathLst>
                  <a:path w="51" h="47">
                    <a:moveTo>
                      <a:pt x="49" y="0"/>
                    </a:moveTo>
                    <a:cubicBezTo>
                      <a:pt x="50" y="13"/>
                      <a:pt x="46" y="26"/>
                      <a:pt x="35" y="35"/>
                    </a:cubicBezTo>
                    <a:cubicBezTo>
                      <a:pt x="26" y="43"/>
                      <a:pt x="12" y="46"/>
                      <a:pt x="0" y="42"/>
                    </a:cubicBezTo>
                    <a:cubicBezTo>
                      <a:pt x="12" y="47"/>
                      <a:pt x="26" y="45"/>
                      <a:pt x="37" y="36"/>
                    </a:cubicBezTo>
                    <a:cubicBezTo>
                      <a:pt x="47" y="27"/>
                      <a:pt x="51" y="13"/>
                      <a:pt x="49"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116" name="Freeform 253"/>
              <p:cNvSpPr>
                <a:spLocks/>
              </p:cNvSpPr>
              <p:nvPr/>
            </p:nvSpPr>
            <p:spPr bwMode="gray">
              <a:xfrm rot="28823090">
                <a:off x="3351" y="1828"/>
                <a:ext cx="63" cy="52"/>
              </a:xfrm>
              <a:custGeom>
                <a:avLst/>
                <a:gdLst>
                  <a:gd name="T0" fmla="*/ 45 w 47"/>
                  <a:gd name="T1" fmla="*/ 0 h 43"/>
                  <a:gd name="T2" fmla="*/ 33 w 47"/>
                  <a:gd name="T3" fmla="*/ 32 h 43"/>
                  <a:gd name="T4" fmla="*/ 0 w 47"/>
                  <a:gd name="T5" fmla="*/ 39 h 43"/>
                  <a:gd name="T6" fmla="*/ 34 w 47"/>
                  <a:gd name="T7" fmla="*/ 33 h 43"/>
                  <a:gd name="T8" fmla="*/ 45 w 47"/>
                  <a:gd name="T9" fmla="*/ 0 h 43"/>
                </a:gdLst>
                <a:ahLst/>
                <a:cxnLst>
                  <a:cxn ang="0">
                    <a:pos x="T0" y="T1"/>
                  </a:cxn>
                  <a:cxn ang="0">
                    <a:pos x="T2" y="T3"/>
                  </a:cxn>
                  <a:cxn ang="0">
                    <a:pos x="T4" y="T5"/>
                  </a:cxn>
                  <a:cxn ang="0">
                    <a:pos x="T6" y="T7"/>
                  </a:cxn>
                  <a:cxn ang="0">
                    <a:pos x="T8" y="T9"/>
                  </a:cxn>
                </a:cxnLst>
                <a:rect l="0" t="0" r="r" b="b"/>
                <a:pathLst>
                  <a:path w="47" h="43">
                    <a:moveTo>
                      <a:pt x="45" y="0"/>
                    </a:moveTo>
                    <a:cubicBezTo>
                      <a:pt x="46" y="12"/>
                      <a:pt x="42" y="24"/>
                      <a:pt x="33" y="32"/>
                    </a:cubicBezTo>
                    <a:cubicBezTo>
                      <a:pt x="24" y="39"/>
                      <a:pt x="12" y="42"/>
                      <a:pt x="0" y="39"/>
                    </a:cubicBezTo>
                    <a:cubicBezTo>
                      <a:pt x="12" y="43"/>
                      <a:pt x="25" y="41"/>
                      <a:pt x="34" y="33"/>
                    </a:cubicBezTo>
                    <a:cubicBezTo>
                      <a:pt x="43" y="25"/>
                      <a:pt x="47" y="12"/>
                      <a:pt x="45"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grpSp>
      </p:grpSp>
      <p:grpSp>
        <p:nvGrpSpPr>
          <p:cNvPr id="94" name="Group 293"/>
          <p:cNvGrpSpPr>
            <a:grpSpLocks/>
          </p:cNvGrpSpPr>
          <p:nvPr/>
        </p:nvGrpSpPr>
        <p:grpSpPr bwMode="auto">
          <a:xfrm>
            <a:off x="2775376" y="3538520"/>
            <a:ext cx="134948" cy="118079"/>
            <a:chOff x="2905" y="2343"/>
            <a:chExt cx="112" cy="98"/>
          </a:xfrm>
        </p:grpSpPr>
        <p:sp>
          <p:nvSpPr>
            <p:cNvPr id="95" name="Freeform 286"/>
            <p:cNvSpPr>
              <a:spLocks/>
            </p:cNvSpPr>
            <p:nvPr/>
          </p:nvSpPr>
          <p:spPr bwMode="gray">
            <a:xfrm rot="10843907">
              <a:off x="2939" y="2378"/>
              <a:ext cx="78" cy="63"/>
            </a:xfrm>
            <a:custGeom>
              <a:avLst/>
              <a:gdLst>
                <a:gd name="T0" fmla="*/ 57 w 60"/>
                <a:gd name="T1" fmla="*/ 0 h 55"/>
                <a:gd name="T2" fmla="*/ 41 w 60"/>
                <a:gd name="T3" fmla="*/ 41 h 55"/>
                <a:gd name="T4" fmla="*/ 0 w 60"/>
                <a:gd name="T5" fmla="*/ 50 h 55"/>
                <a:gd name="T6" fmla="*/ 43 w 60"/>
                <a:gd name="T7" fmla="*/ 42 h 55"/>
                <a:gd name="T8" fmla="*/ 57 w 60"/>
                <a:gd name="T9" fmla="*/ 0 h 55"/>
              </a:gdLst>
              <a:ahLst/>
              <a:cxnLst>
                <a:cxn ang="0">
                  <a:pos x="T0" y="T1"/>
                </a:cxn>
                <a:cxn ang="0">
                  <a:pos x="T2" y="T3"/>
                </a:cxn>
                <a:cxn ang="0">
                  <a:pos x="T4" y="T5"/>
                </a:cxn>
                <a:cxn ang="0">
                  <a:pos x="T6" y="T7"/>
                </a:cxn>
                <a:cxn ang="0">
                  <a:pos x="T8" y="T9"/>
                </a:cxn>
              </a:cxnLst>
              <a:rect l="0" t="0" r="r" b="b"/>
              <a:pathLst>
                <a:path w="60" h="55">
                  <a:moveTo>
                    <a:pt x="57" y="0"/>
                  </a:moveTo>
                  <a:cubicBezTo>
                    <a:pt x="58" y="15"/>
                    <a:pt x="53" y="31"/>
                    <a:pt x="41" y="41"/>
                  </a:cubicBezTo>
                  <a:cubicBezTo>
                    <a:pt x="30" y="51"/>
                    <a:pt x="14" y="53"/>
                    <a:pt x="0" y="50"/>
                  </a:cubicBezTo>
                  <a:cubicBezTo>
                    <a:pt x="14" y="55"/>
                    <a:pt x="31" y="53"/>
                    <a:pt x="43" y="42"/>
                  </a:cubicBezTo>
                  <a:cubicBezTo>
                    <a:pt x="55" y="32"/>
                    <a:pt x="60" y="16"/>
                    <a:pt x="57" y="0"/>
                  </a:cubicBezTo>
                  <a:close/>
                </a:path>
              </a:pathLst>
            </a:custGeom>
            <a:gradFill rotWithShape="1">
              <a:gsLst>
                <a:gs pos="0">
                  <a:srgbClr val="D03737">
                    <a:gamma/>
                    <a:shade val="30196"/>
                    <a:invGamma/>
                  </a:srgbClr>
                </a:gs>
                <a:gs pos="50000">
                  <a:srgbClr val="D03737"/>
                </a:gs>
                <a:gs pos="100000">
                  <a:srgbClr val="D03737">
                    <a:gamma/>
                    <a:shade val="30196"/>
                    <a:invGamma/>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97" name="Freeform 288"/>
            <p:cNvSpPr>
              <a:spLocks/>
            </p:cNvSpPr>
            <p:nvPr/>
          </p:nvSpPr>
          <p:spPr bwMode="gray">
            <a:xfrm rot="10843907">
              <a:off x="2931" y="2372"/>
              <a:ext cx="76" cy="60"/>
            </a:xfrm>
            <a:custGeom>
              <a:avLst/>
              <a:gdLst>
                <a:gd name="T0" fmla="*/ 55 w 58"/>
                <a:gd name="T1" fmla="*/ 0 h 52"/>
                <a:gd name="T2" fmla="*/ 40 w 58"/>
                <a:gd name="T3" fmla="*/ 39 h 52"/>
                <a:gd name="T4" fmla="*/ 0 w 58"/>
                <a:gd name="T5" fmla="*/ 48 h 52"/>
                <a:gd name="T6" fmla="*/ 41 w 58"/>
                <a:gd name="T7" fmla="*/ 40 h 52"/>
                <a:gd name="T8" fmla="*/ 55 w 58"/>
                <a:gd name="T9" fmla="*/ 0 h 52"/>
              </a:gdLst>
              <a:ahLst/>
              <a:cxnLst>
                <a:cxn ang="0">
                  <a:pos x="T0" y="T1"/>
                </a:cxn>
                <a:cxn ang="0">
                  <a:pos x="T2" y="T3"/>
                </a:cxn>
                <a:cxn ang="0">
                  <a:pos x="T4" y="T5"/>
                </a:cxn>
                <a:cxn ang="0">
                  <a:pos x="T6" y="T7"/>
                </a:cxn>
                <a:cxn ang="0">
                  <a:pos x="T8" y="T9"/>
                </a:cxn>
              </a:cxnLst>
              <a:rect l="0" t="0" r="r" b="b"/>
              <a:pathLst>
                <a:path w="58" h="52">
                  <a:moveTo>
                    <a:pt x="55" y="0"/>
                  </a:moveTo>
                  <a:cubicBezTo>
                    <a:pt x="57" y="15"/>
                    <a:pt x="52" y="29"/>
                    <a:pt x="40" y="39"/>
                  </a:cubicBezTo>
                  <a:cubicBezTo>
                    <a:pt x="29" y="48"/>
                    <a:pt x="14" y="51"/>
                    <a:pt x="0" y="48"/>
                  </a:cubicBezTo>
                  <a:cubicBezTo>
                    <a:pt x="15" y="52"/>
                    <a:pt x="30" y="50"/>
                    <a:pt x="41" y="40"/>
                  </a:cubicBezTo>
                  <a:cubicBezTo>
                    <a:pt x="53" y="30"/>
                    <a:pt x="58" y="15"/>
                    <a:pt x="55" y="0"/>
                  </a:cubicBezTo>
                  <a:close/>
                </a:path>
              </a:pathLst>
            </a:custGeom>
            <a:gradFill rotWithShape="1">
              <a:gsLst>
                <a:gs pos="0">
                  <a:srgbClr val="D03737">
                    <a:gamma/>
                    <a:shade val="30196"/>
                    <a:invGamma/>
                  </a:srgbClr>
                </a:gs>
                <a:gs pos="50000">
                  <a:srgbClr val="D03737"/>
                </a:gs>
                <a:gs pos="100000">
                  <a:srgbClr val="D03737">
                    <a:gamma/>
                    <a:shade val="30196"/>
                    <a:invGamma/>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98" name="Freeform 289"/>
            <p:cNvSpPr>
              <a:spLocks/>
            </p:cNvSpPr>
            <p:nvPr/>
          </p:nvSpPr>
          <p:spPr bwMode="gray">
            <a:xfrm rot="10843907">
              <a:off x="2913" y="2349"/>
              <a:ext cx="64" cy="51"/>
            </a:xfrm>
            <a:custGeom>
              <a:avLst/>
              <a:gdLst>
                <a:gd name="T0" fmla="*/ 47 w 49"/>
                <a:gd name="T1" fmla="*/ 0 h 44"/>
                <a:gd name="T2" fmla="*/ 34 w 49"/>
                <a:gd name="T3" fmla="*/ 33 h 44"/>
                <a:gd name="T4" fmla="*/ 0 w 49"/>
                <a:gd name="T5" fmla="*/ 40 h 44"/>
                <a:gd name="T6" fmla="*/ 35 w 49"/>
                <a:gd name="T7" fmla="*/ 34 h 44"/>
                <a:gd name="T8" fmla="*/ 47 w 49"/>
                <a:gd name="T9" fmla="*/ 0 h 44"/>
              </a:gdLst>
              <a:ahLst/>
              <a:cxnLst>
                <a:cxn ang="0">
                  <a:pos x="T0" y="T1"/>
                </a:cxn>
                <a:cxn ang="0">
                  <a:pos x="T2" y="T3"/>
                </a:cxn>
                <a:cxn ang="0">
                  <a:pos x="T4" y="T5"/>
                </a:cxn>
                <a:cxn ang="0">
                  <a:pos x="T6" y="T7"/>
                </a:cxn>
                <a:cxn ang="0">
                  <a:pos x="T8" y="T9"/>
                </a:cxn>
              </a:cxnLst>
              <a:rect l="0" t="0" r="r" b="b"/>
              <a:pathLst>
                <a:path w="49" h="44">
                  <a:moveTo>
                    <a:pt x="47" y="0"/>
                  </a:moveTo>
                  <a:cubicBezTo>
                    <a:pt x="48" y="12"/>
                    <a:pt x="44" y="25"/>
                    <a:pt x="34" y="33"/>
                  </a:cubicBezTo>
                  <a:cubicBezTo>
                    <a:pt x="25" y="41"/>
                    <a:pt x="12" y="43"/>
                    <a:pt x="0" y="40"/>
                  </a:cubicBezTo>
                  <a:cubicBezTo>
                    <a:pt x="12" y="44"/>
                    <a:pt x="25" y="42"/>
                    <a:pt x="35" y="34"/>
                  </a:cubicBezTo>
                  <a:cubicBezTo>
                    <a:pt x="45" y="26"/>
                    <a:pt x="49" y="12"/>
                    <a:pt x="47" y="0"/>
                  </a:cubicBezTo>
                  <a:close/>
                </a:path>
              </a:pathLst>
            </a:custGeom>
            <a:gradFill rotWithShape="1">
              <a:gsLst>
                <a:gs pos="0">
                  <a:srgbClr val="D03737">
                    <a:gamma/>
                    <a:shade val="30196"/>
                    <a:invGamma/>
                  </a:srgbClr>
                </a:gs>
                <a:gs pos="50000">
                  <a:srgbClr val="D03737"/>
                </a:gs>
                <a:gs pos="100000">
                  <a:srgbClr val="D03737">
                    <a:gamma/>
                    <a:shade val="30196"/>
                    <a:invGamma/>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99" name="Freeform 290"/>
            <p:cNvSpPr>
              <a:spLocks/>
            </p:cNvSpPr>
            <p:nvPr/>
          </p:nvSpPr>
          <p:spPr bwMode="gray">
            <a:xfrm rot="10843907">
              <a:off x="2918" y="2356"/>
              <a:ext cx="67" cy="54"/>
            </a:xfrm>
            <a:custGeom>
              <a:avLst/>
              <a:gdLst>
                <a:gd name="T0" fmla="*/ 49 w 51"/>
                <a:gd name="T1" fmla="*/ 0 h 47"/>
                <a:gd name="T2" fmla="*/ 35 w 51"/>
                <a:gd name="T3" fmla="*/ 35 h 47"/>
                <a:gd name="T4" fmla="*/ 0 w 51"/>
                <a:gd name="T5" fmla="*/ 42 h 47"/>
                <a:gd name="T6" fmla="*/ 37 w 51"/>
                <a:gd name="T7" fmla="*/ 36 h 47"/>
                <a:gd name="T8" fmla="*/ 49 w 51"/>
                <a:gd name="T9" fmla="*/ 0 h 47"/>
              </a:gdLst>
              <a:ahLst/>
              <a:cxnLst>
                <a:cxn ang="0">
                  <a:pos x="T0" y="T1"/>
                </a:cxn>
                <a:cxn ang="0">
                  <a:pos x="T2" y="T3"/>
                </a:cxn>
                <a:cxn ang="0">
                  <a:pos x="T4" y="T5"/>
                </a:cxn>
                <a:cxn ang="0">
                  <a:pos x="T6" y="T7"/>
                </a:cxn>
                <a:cxn ang="0">
                  <a:pos x="T8" y="T9"/>
                </a:cxn>
              </a:cxnLst>
              <a:rect l="0" t="0" r="r" b="b"/>
              <a:pathLst>
                <a:path w="51" h="47">
                  <a:moveTo>
                    <a:pt x="49" y="0"/>
                  </a:moveTo>
                  <a:cubicBezTo>
                    <a:pt x="50" y="13"/>
                    <a:pt x="46" y="26"/>
                    <a:pt x="35" y="35"/>
                  </a:cubicBezTo>
                  <a:cubicBezTo>
                    <a:pt x="26" y="43"/>
                    <a:pt x="12" y="46"/>
                    <a:pt x="0" y="42"/>
                  </a:cubicBezTo>
                  <a:cubicBezTo>
                    <a:pt x="12" y="47"/>
                    <a:pt x="26" y="45"/>
                    <a:pt x="37" y="36"/>
                  </a:cubicBezTo>
                  <a:cubicBezTo>
                    <a:pt x="47" y="27"/>
                    <a:pt x="51" y="13"/>
                    <a:pt x="49" y="0"/>
                  </a:cubicBezTo>
                  <a:close/>
                </a:path>
              </a:pathLst>
            </a:custGeom>
            <a:gradFill rotWithShape="1">
              <a:gsLst>
                <a:gs pos="0">
                  <a:srgbClr val="D03737">
                    <a:gamma/>
                    <a:shade val="30196"/>
                    <a:invGamma/>
                  </a:srgbClr>
                </a:gs>
                <a:gs pos="50000">
                  <a:srgbClr val="D03737"/>
                </a:gs>
                <a:gs pos="100000">
                  <a:srgbClr val="D03737">
                    <a:gamma/>
                    <a:shade val="30196"/>
                    <a:invGamma/>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100" name="Freeform 291"/>
            <p:cNvSpPr>
              <a:spLocks/>
            </p:cNvSpPr>
            <p:nvPr/>
          </p:nvSpPr>
          <p:spPr bwMode="gray">
            <a:xfrm rot="10843907">
              <a:off x="2905" y="2343"/>
              <a:ext cx="61" cy="50"/>
            </a:xfrm>
            <a:custGeom>
              <a:avLst/>
              <a:gdLst>
                <a:gd name="T0" fmla="*/ 45 w 47"/>
                <a:gd name="T1" fmla="*/ 0 h 43"/>
                <a:gd name="T2" fmla="*/ 33 w 47"/>
                <a:gd name="T3" fmla="*/ 32 h 43"/>
                <a:gd name="T4" fmla="*/ 0 w 47"/>
                <a:gd name="T5" fmla="*/ 39 h 43"/>
                <a:gd name="T6" fmla="*/ 34 w 47"/>
                <a:gd name="T7" fmla="*/ 33 h 43"/>
                <a:gd name="T8" fmla="*/ 45 w 47"/>
                <a:gd name="T9" fmla="*/ 0 h 43"/>
              </a:gdLst>
              <a:ahLst/>
              <a:cxnLst>
                <a:cxn ang="0">
                  <a:pos x="T0" y="T1"/>
                </a:cxn>
                <a:cxn ang="0">
                  <a:pos x="T2" y="T3"/>
                </a:cxn>
                <a:cxn ang="0">
                  <a:pos x="T4" y="T5"/>
                </a:cxn>
                <a:cxn ang="0">
                  <a:pos x="T6" y="T7"/>
                </a:cxn>
                <a:cxn ang="0">
                  <a:pos x="T8" y="T9"/>
                </a:cxn>
              </a:cxnLst>
              <a:rect l="0" t="0" r="r" b="b"/>
              <a:pathLst>
                <a:path w="47" h="43">
                  <a:moveTo>
                    <a:pt x="45" y="0"/>
                  </a:moveTo>
                  <a:cubicBezTo>
                    <a:pt x="46" y="12"/>
                    <a:pt x="42" y="24"/>
                    <a:pt x="33" y="32"/>
                  </a:cubicBezTo>
                  <a:cubicBezTo>
                    <a:pt x="24" y="39"/>
                    <a:pt x="12" y="42"/>
                    <a:pt x="0" y="39"/>
                  </a:cubicBezTo>
                  <a:cubicBezTo>
                    <a:pt x="12" y="43"/>
                    <a:pt x="25" y="41"/>
                    <a:pt x="34" y="33"/>
                  </a:cubicBezTo>
                  <a:cubicBezTo>
                    <a:pt x="43" y="25"/>
                    <a:pt x="47" y="12"/>
                    <a:pt x="45" y="0"/>
                  </a:cubicBezTo>
                  <a:close/>
                </a:path>
              </a:pathLst>
            </a:custGeom>
            <a:gradFill rotWithShape="1">
              <a:gsLst>
                <a:gs pos="0">
                  <a:srgbClr val="D03737">
                    <a:gamma/>
                    <a:shade val="30196"/>
                    <a:invGamma/>
                  </a:srgbClr>
                </a:gs>
                <a:gs pos="50000">
                  <a:srgbClr val="D03737"/>
                </a:gs>
                <a:gs pos="100000">
                  <a:srgbClr val="D03737">
                    <a:gamma/>
                    <a:shade val="30196"/>
                    <a:invGamma/>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grpSp>
      <p:sp>
        <p:nvSpPr>
          <p:cNvPr id="87" name="TextBox 131"/>
          <p:cNvSpPr txBox="1"/>
          <p:nvPr/>
        </p:nvSpPr>
        <p:spPr>
          <a:xfrm>
            <a:off x="2752695" y="4660811"/>
            <a:ext cx="3219757" cy="369332"/>
          </a:xfrm>
          <a:prstGeom prst="rect">
            <a:avLst/>
          </a:prstGeom>
          <a:noFill/>
        </p:spPr>
        <p:txBody>
          <a:bodyPr wrap="square" rtlCol="0">
            <a:spAutoFit/>
          </a:bodyPr>
          <a:lstStyle/>
          <a:p>
            <a:pPr fontAlgn="auto">
              <a:spcBef>
                <a:spcPts val="0"/>
              </a:spcBef>
              <a:spcAft>
                <a:spcPts val="0"/>
              </a:spcAft>
              <a:defRPr/>
            </a:pPr>
            <a:r>
              <a:rPr lang="zh-CN" altLang="en-US" sz="1800" kern="0" dirty="0">
                <a:solidFill>
                  <a:srgbClr val="0070C0"/>
                </a:solidFill>
                <a:latin typeface="微软雅黑" pitchFamily="34" charset="-122"/>
                <a:ea typeface="微软雅黑" pitchFamily="34" charset="-122"/>
              </a:rPr>
              <a:t>闭包代码独立成函数减少嵌套</a:t>
            </a:r>
          </a:p>
        </p:txBody>
      </p:sp>
      <p:sp>
        <p:nvSpPr>
          <p:cNvPr id="90" name="任意多边形 89"/>
          <p:cNvSpPr/>
          <p:nvPr/>
        </p:nvSpPr>
        <p:spPr>
          <a:xfrm>
            <a:off x="2693393" y="3740532"/>
            <a:ext cx="97784" cy="1096724"/>
          </a:xfrm>
          <a:custGeom>
            <a:avLst/>
            <a:gdLst>
              <a:gd name="connsiteX0" fmla="*/ 0 w 1235034"/>
              <a:gd name="connsiteY0" fmla="*/ 0 h 368135"/>
              <a:gd name="connsiteX1" fmla="*/ 0 w 1235034"/>
              <a:gd name="connsiteY1" fmla="*/ 368135 h 368135"/>
              <a:gd name="connsiteX2" fmla="*/ 1235034 w 1235034"/>
              <a:gd name="connsiteY2" fmla="*/ 368135 h 368135"/>
            </a:gdLst>
            <a:ahLst/>
            <a:cxnLst>
              <a:cxn ang="0">
                <a:pos x="connsiteX0" y="connsiteY0"/>
              </a:cxn>
              <a:cxn ang="0">
                <a:pos x="connsiteX1" y="connsiteY1"/>
              </a:cxn>
              <a:cxn ang="0">
                <a:pos x="connsiteX2" y="connsiteY2"/>
              </a:cxn>
            </a:cxnLst>
            <a:rect l="l" t="t" r="r" b="b"/>
            <a:pathLst>
              <a:path w="1235034" h="368135">
                <a:moveTo>
                  <a:pt x="0" y="0"/>
                </a:moveTo>
                <a:lnTo>
                  <a:pt x="0" y="368135"/>
                </a:lnTo>
                <a:lnTo>
                  <a:pt x="1235034" y="368135"/>
                </a:lnTo>
              </a:path>
            </a:pathLst>
          </a:custGeom>
          <a:noFill/>
          <a:ln w="19050" cap="flat" cmpd="sng" algn="ctr">
            <a:solidFill>
              <a:srgbClr val="00B0F0"/>
            </a:solidFill>
            <a:prstDash val="dash"/>
            <a:headEnd type="diamond" w="med" len="med"/>
            <a:tailEnd type="diamond" w="med" len="med"/>
          </a:ln>
          <a:effectLst/>
        </p:spPr>
        <p:txBody>
          <a:bodyPr rtlCol="0" anchor="ctr"/>
          <a:lstStyle/>
          <a:p>
            <a:pPr algn="ctr" fontAlgn="auto">
              <a:spcBef>
                <a:spcPts val="0"/>
              </a:spcBef>
              <a:spcAft>
                <a:spcPts val="0"/>
              </a:spcAft>
              <a:defRPr/>
            </a:pPr>
            <a:endParaRPr lang="zh-CN" altLang="en-US" sz="1800" b="0" kern="0">
              <a:solidFill>
                <a:prstClr val="white"/>
              </a:solidFill>
              <a:latin typeface="Broadway BT"/>
              <a:ea typeface="微软雅黑"/>
            </a:endParaRPr>
          </a:p>
        </p:txBody>
      </p:sp>
      <p:sp>
        <p:nvSpPr>
          <p:cNvPr id="155" name="文本框 1"/>
          <p:cNvSpPr txBox="1">
            <a:spLocks noChangeArrowheads="1"/>
          </p:cNvSpPr>
          <p:nvPr/>
        </p:nvSpPr>
        <p:spPr bwMode="auto">
          <a:xfrm>
            <a:off x="1946044" y="377254"/>
            <a:ext cx="6030271" cy="584775"/>
          </a:xfrm>
          <a:prstGeom prst="rect">
            <a:avLst/>
          </a:prstGeom>
          <a:noFill/>
          <a:ln w="9525">
            <a:noFill/>
            <a:miter lim="800000"/>
            <a:headEnd/>
            <a:tailEnd/>
          </a:ln>
        </p:spPr>
        <p:txBody>
          <a:bodyPr wrap="square">
            <a:spAutoFit/>
          </a:bodyPr>
          <a:lstStyle/>
          <a:p>
            <a:r>
              <a:rPr lang="zh-CN" altLang="en-US" sz="3200" dirty="0">
                <a:latin typeface="Arial" charset="0"/>
                <a:ea typeface="微软雅黑" pitchFamily="34" charset="-122"/>
              </a:rPr>
              <a:t>尽量让代码远离深层闭包嵌套！</a:t>
            </a:r>
            <a:endParaRPr lang="zh-CN" altLang="en-US" sz="3200" i="1" dirty="0">
              <a:latin typeface="Arial" charset="0"/>
              <a:ea typeface="微软雅黑" pitchFamily="34" charset="-122"/>
            </a:endParaRPr>
          </a:p>
        </p:txBody>
      </p:sp>
      <p:grpSp>
        <p:nvGrpSpPr>
          <p:cNvPr id="156" name="Group 135"/>
          <p:cNvGrpSpPr>
            <a:grpSpLocks/>
          </p:cNvGrpSpPr>
          <p:nvPr/>
        </p:nvGrpSpPr>
        <p:grpSpPr bwMode="auto">
          <a:xfrm>
            <a:off x="2860337" y="2055370"/>
            <a:ext cx="462680" cy="462680"/>
            <a:chOff x="-180" y="2946"/>
            <a:chExt cx="384" cy="384"/>
          </a:xfrm>
        </p:grpSpPr>
        <p:sp>
          <p:nvSpPr>
            <p:cNvPr id="157" name="Oval 136"/>
            <p:cNvSpPr>
              <a:spLocks noChangeArrowheads="1"/>
            </p:cNvSpPr>
            <p:nvPr/>
          </p:nvSpPr>
          <p:spPr bwMode="auto">
            <a:xfrm>
              <a:off x="-120" y="3006"/>
              <a:ext cx="264" cy="264"/>
            </a:xfrm>
            <a:prstGeom prst="ellipse">
              <a:avLst/>
            </a:prstGeom>
            <a:noFill/>
            <a:ln w="9525">
              <a:solidFill>
                <a:sysClr val="windowText" lastClr="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158" name="Oval 137"/>
            <p:cNvSpPr>
              <a:spLocks noChangeArrowheads="1"/>
            </p:cNvSpPr>
            <p:nvPr/>
          </p:nvSpPr>
          <p:spPr bwMode="auto">
            <a:xfrm>
              <a:off x="-44" y="3082"/>
              <a:ext cx="112" cy="112"/>
            </a:xfrm>
            <a:prstGeom prst="ellipse">
              <a:avLst/>
            </a:prstGeom>
            <a:solidFill>
              <a:srgbClr val="5F5F5F"/>
            </a:solidFill>
            <a:ln w="9525">
              <a:solidFill>
                <a:sysClr val="windowText" lastClr="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159" name="Oval 138"/>
            <p:cNvSpPr>
              <a:spLocks noChangeArrowheads="1"/>
            </p:cNvSpPr>
            <p:nvPr/>
          </p:nvSpPr>
          <p:spPr bwMode="auto">
            <a:xfrm>
              <a:off x="-180" y="2946"/>
              <a:ext cx="384" cy="384"/>
            </a:xfrm>
            <a:prstGeom prst="ellipse">
              <a:avLst/>
            </a:prstGeom>
            <a:noFill/>
            <a:ln w="9525">
              <a:solidFill>
                <a:sysClr val="windowText" lastClr="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grpSp>
      <p:grpSp>
        <p:nvGrpSpPr>
          <p:cNvPr id="160" name="Group 257"/>
          <p:cNvGrpSpPr>
            <a:grpSpLocks/>
          </p:cNvGrpSpPr>
          <p:nvPr/>
        </p:nvGrpSpPr>
        <p:grpSpPr bwMode="auto">
          <a:xfrm>
            <a:off x="3104933" y="1475817"/>
            <a:ext cx="1401294" cy="1036211"/>
            <a:chOff x="3295" y="1211"/>
            <a:chExt cx="1163" cy="860"/>
          </a:xfrm>
        </p:grpSpPr>
        <p:grpSp>
          <p:nvGrpSpPr>
            <p:cNvPr id="161" name="Group 254"/>
            <p:cNvGrpSpPr>
              <a:grpSpLocks/>
            </p:cNvGrpSpPr>
            <p:nvPr/>
          </p:nvGrpSpPr>
          <p:grpSpPr bwMode="auto">
            <a:xfrm>
              <a:off x="3420" y="1211"/>
              <a:ext cx="1038" cy="860"/>
              <a:chOff x="3420" y="1211"/>
              <a:chExt cx="1038" cy="860"/>
            </a:xfrm>
          </p:grpSpPr>
          <p:sp>
            <p:nvSpPr>
              <p:cNvPr id="172" name="Freeform 239"/>
              <p:cNvSpPr>
                <a:spLocks/>
              </p:cNvSpPr>
              <p:nvPr/>
            </p:nvSpPr>
            <p:spPr bwMode="gray">
              <a:xfrm rot="28823090">
                <a:off x="3448" y="1520"/>
                <a:ext cx="491" cy="548"/>
              </a:xfrm>
              <a:custGeom>
                <a:avLst/>
                <a:gdLst>
                  <a:gd name="T0" fmla="*/ 306 w 365"/>
                  <a:gd name="T1" fmla="*/ 321 h 456"/>
                  <a:gd name="T2" fmla="*/ 210 w 365"/>
                  <a:gd name="T3" fmla="*/ 212 h 456"/>
                  <a:gd name="T4" fmla="*/ 23 w 365"/>
                  <a:gd name="T5" fmla="*/ 42 h 456"/>
                  <a:gd name="T6" fmla="*/ 23 w 365"/>
                  <a:gd name="T7" fmla="*/ 86 h 456"/>
                  <a:gd name="T8" fmla="*/ 145 w 365"/>
                  <a:gd name="T9" fmla="*/ 276 h 456"/>
                  <a:gd name="T10" fmla="*/ 238 w 365"/>
                  <a:gd name="T11" fmla="*/ 382 h 456"/>
                  <a:gd name="T12" fmla="*/ 326 w 365"/>
                  <a:gd name="T13" fmla="*/ 451 h 456"/>
                  <a:gd name="T14" fmla="*/ 365 w 365"/>
                  <a:gd name="T15" fmla="*/ 412 h 456"/>
                  <a:gd name="T16" fmla="*/ 306 w 365"/>
                  <a:gd name="T17" fmla="*/ 321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5" h="456">
                    <a:moveTo>
                      <a:pt x="306" y="321"/>
                    </a:moveTo>
                    <a:cubicBezTo>
                      <a:pt x="210" y="212"/>
                      <a:pt x="210" y="212"/>
                      <a:pt x="210" y="212"/>
                    </a:cubicBezTo>
                    <a:cubicBezTo>
                      <a:pt x="23" y="42"/>
                      <a:pt x="23" y="42"/>
                      <a:pt x="23" y="42"/>
                    </a:cubicBezTo>
                    <a:cubicBezTo>
                      <a:pt x="23" y="42"/>
                      <a:pt x="0" y="0"/>
                      <a:pt x="23" y="86"/>
                    </a:cubicBezTo>
                    <a:cubicBezTo>
                      <a:pt x="145" y="276"/>
                      <a:pt x="145" y="276"/>
                      <a:pt x="145" y="276"/>
                    </a:cubicBezTo>
                    <a:cubicBezTo>
                      <a:pt x="238" y="382"/>
                      <a:pt x="238" y="382"/>
                      <a:pt x="238" y="382"/>
                    </a:cubicBezTo>
                    <a:cubicBezTo>
                      <a:pt x="326" y="451"/>
                      <a:pt x="326" y="451"/>
                      <a:pt x="326" y="451"/>
                    </a:cubicBezTo>
                    <a:cubicBezTo>
                      <a:pt x="326" y="451"/>
                      <a:pt x="364" y="456"/>
                      <a:pt x="365" y="412"/>
                    </a:cubicBezTo>
                    <a:lnTo>
                      <a:pt x="306" y="321"/>
                    </a:lnTo>
                    <a:close/>
                  </a:path>
                </a:pathLst>
              </a:custGeom>
              <a:gradFill rotWithShape="1">
                <a:gsLst>
                  <a:gs pos="0">
                    <a:srgbClr val="0061B2">
                      <a:gamma/>
                      <a:shade val="6275"/>
                      <a:invGamma/>
                    </a:srgbClr>
                  </a:gs>
                  <a:gs pos="100000">
                    <a:srgbClr val="0061B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173" name="Freeform 240"/>
              <p:cNvSpPr>
                <a:spLocks/>
              </p:cNvSpPr>
              <p:nvPr/>
            </p:nvSpPr>
            <p:spPr bwMode="gray">
              <a:xfrm rot="28823090">
                <a:off x="3694" y="1318"/>
                <a:ext cx="674" cy="459"/>
              </a:xfrm>
              <a:custGeom>
                <a:avLst/>
                <a:gdLst>
                  <a:gd name="T0" fmla="*/ 201 w 501"/>
                  <a:gd name="T1" fmla="*/ 0 h 383"/>
                  <a:gd name="T2" fmla="*/ 27 w 501"/>
                  <a:gd name="T3" fmla="*/ 50 h 383"/>
                  <a:gd name="T4" fmla="*/ 431 w 501"/>
                  <a:gd name="T5" fmla="*/ 383 h 383"/>
                  <a:gd name="T6" fmla="*/ 501 w 501"/>
                  <a:gd name="T7" fmla="*/ 317 h 383"/>
                  <a:gd name="T8" fmla="*/ 201 w 501"/>
                  <a:gd name="T9" fmla="*/ 0 h 383"/>
                </a:gdLst>
                <a:ahLst/>
                <a:cxnLst>
                  <a:cxn ang="0">
                    <a:pos x="T0" y="T1"/>
                  </a:cxn>
                  <a:cxn ang="0">
                    <a:pos x="T2" y="T3"/>
                  </a:cxn>
                  <a:cxn ang="0">
                    <a:pos x="T4" y="T5"/>
                  </a:cxn>
                  <a:cxn ang="0">
                    <a:pos x="T6" y="T7"/>
                  </a:cxn>
                  <a:cxn ang="0">
                    <a:pos x="T8" y="T9"/>
                  </a:cxn>
                </a:cxnLst>
                <a:rect l="0" t="0" r="r" b="b"/>
                <a:pathLst>
                  <a:path w="501" h="383">
                    <a:moveTo>
                      <a:pt x="201" y="0"/>
                    </a:moveTo>
                    <a:cubicBezTo>
                      <a:pt x="201" y="0"/>
                      <a:pt x="36" y="6"/>
                      <a:pt x="27" y="50"/>
                    </a:cubicBezTo>
                    <a:cubicBezTo>
                      <a:pt x="0" y="179"/>
                      <a:pt x="431" y="383"/>
                      <a:pt x="431" y="383"/>
                    </a:cubicBezTo>
                    <a:cubicBezTo>
                      <a:pt x="501" y="317"/>
                      <a:pt x="501" y="317"/>
                      <a:pt x="501" y="317"/>
                    </a:cubicBezTo>
                    <a:lnTo>
                      <a:pt x="201" y="0"/>
                    </a:lnTo>
                    <a:close/>
                  </a:path>
                </a:pathLst>
              </a:custGeom>
              <a:gradFill rotWithShape="1">
                <a:gsLst>
                  <a:gs pos="0">
                    <a:srgbClr val="69A2E1"/>
                  </a:gs>
                  <a:gs pos="100000">
                    <a:srgbClr val="69A2E1">
                      <a:gamma/>
                      <a:tint val="60784"/>
                      <a:invGamma/>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174" name="Freeform 241"/>
              <p:cNvSpPr>
                <a:spLocks/>
              </p:cNvSpPr>
              <p:nvPr/>
            </p:nvSpPr>
            <p:spPr bwMode="gray">
              <a:xfrm rot="28823090">
                <a:off x="3849" y="1463"/>
                <a:ext cx="515" cy="702"/>
              </a:xfrm>
              <a:custGeom>
                <a:avLst/>
                <a:gdLst>
                  <a:gd name="T0" fmla="*/ 126 w 383"/>
                  <a:gd name="T1" fmla="*/ 5 h 586"/>
                  <a:gd name="T2" fmla="*/ 0 w 383"/>
                  <a:gd name="T3" fmla="*/ 269 h 586"/>
                  <a:gd name="T4" fmla="*/ 300 w 383"/>
                  <a:gd name="T5" fmla="*/ 586 h 586"/>
                  <a:gd name="T6" fmla="*/ 383 w 383"/>
                  <a:gd name="T7" fmla="*/ 442 h 586"/>
                  <a:gd name="T8" fmla="*/ 126 w 383"/>
                  <a:gd name="T9" fmla="*/ 5 h 586"/>
                </a:gdLst>
                <a:ahLst/>
                <a:cxnLst>
                  <a:cxn ang="0">
                    <a:pos x="T0" y="T1"/>
                  </a:cxn>
                  <a:cxn ang="0">
                    <a:pos x="T2" y="T3"/>
                  </a:cxn>
                  <a:cxn ang="0">
                    <a:pos x="T4" y="T5"/>
                  </a:cxn>
                  <a:cxn ang="0">
                    <a:pos x="T6" y="T7"/>
                  </a:cxn>
                  <a:cxn ang="0">
                    <a:pos x="T8" y="T9"/>
                  </a:cxn>
                </a:cxnLst>
                <a:rect l="0" t="0" r="r" b="b"/>
                <a:pathLst>
                  <a:path w="383" h="586">
                    <a:moveTo>
                      <a:pt x="126" y="5"/>
                    </a:moveTo>
                    <a:cubicBezTo>
                      <a:pt x="53" y="8"/>
                      <a:pt x="0" y="269"/>
                      <a:pt x="0" y="269"/>
                    </a:cubicBezTo>
                    <a:cubicBezTo>
                      <a:pt x="300" y="586"/>
                      <a:pt x="300" y="586"/>
                      <a:pt x="300" y="586"/>
                    </a:cubicBezTo>
                    <a:cubicBezTo>
                      <a:pt x="383" y="442"/>
                      <a:pt x="383" y="442"/>
                      <a:pt x="383" y="442"/>
                    </a:cubicBezTo>
                    <a:cubicBezTo>
                      <a:pt x="383" y="442"/>
                      <a:pt x="252" y="0"/>
                      <a:pt x="126" y="5"/>
                    </a:cubicBezTo>
                    <a:close/>
                  </a:path>
                </a:pathLst>
              </a:custGeom>
              <a:gradFill rotWithShape="1">
                <a:gsLst>
                  <a:gs pos="0">
                    <a:srgbClr val="69A2E1">
                      <a:gamma/>
                      <a:tint val="76863"/>
                      <a:invGamma/>
                    </a:srgbClr>
                  </a:gs>
                  <a:gs pos="100000">
                    <a:srgbClr val="69A2E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175" name="Freeform 242"/>
              <p:cNvSpPr>
                <a:spLocks/>
              </p:cNvSpPr>
              <p:nvPr/>
            </p:nvSpPr>
            <p:spPr bwMode="gray">
              <a:xfrm rot="28823090">
                <a:off x="3719" y="1358"/>
                <a:ext cx="403" cy="559"/>
              </a:xfrm>
              <a:custGeom>
                <a:avLst/>
                <a:gdLst>
                  <a:gd name="T0" fmla="*/ 0 w 300"/>
                  <a:gd name="T1" fmla="*/ 0 h 466"/>
                  <a:gd name="T2" fmla="*/ 40 w 300"/>
                  <a:gd name="T3" fmla="*/ 280 h 466"/>
                  <a:gd name="T4" fmla="*/ 269 w 300"/>
                  <a:gd name="T5" fmla="*/ 466 h 466"/>
                  <a:gd name="T6" fmla="*/ 300 w 300"/>
                  <a:gd name="T7" fmla="*/ 317 h 466"/>
                  <a:gd name="T8" fmla="*/ 0 w 300"/>
                  <a:gd name="T9" fmla="*/ 0 h 466"/>
                </a:gdLst>
                <a:ahLst/>
                <a:cxnLst>
                  <a:cxn ang="0">
                    <a:pos x="T0" y="T1"/>
                  </a:cxn>
                  <a:cxn ang="0">
                    <a:pos x="T2" y="T3"/>
                  </a:cxn>
                  <a:cxn ang="0">
                    <a:pos x="T4" y="T5"/>
                  </a:cxn>
                  <a:cxn ang="0">
                    <a:pos x="T6" y="T7"/>
                  </a:cxn>
                  <a:cxn ang="0">
                    <a:pos x="T8" y="T9"/>
                  </a:cxn>
                </a:cxnLst>
                <a:rect l="0" t="0" r="r" b="b"/>
                <a:pathLst>
                  <a:path w="300" h="466">
                    <a:moveTo>
                      <a:pt x="0" y="0"/>
                    </a:moveTo>
                    <a:cubicBezTo>
                      <a:pt x="0" y="0"/>
                      <a:pt x="5" y="219"/>
                      <a:pt x="40" y="280"/>
                    </a:cubicBezTo>
                    <a:cubicBezTo>
                      <a:pt x="77" y="344"/>
                      <a:pt x="269" y="466"/>
                      <a:pt x="269" y="466"/>
                    </a:cubicBezTo>
                    <a:cubicBezTo>
                      <a:pt x="300" y="317"/>
                      <a:pt x="300" y="317"/>
                      <a:pt x="300" y="317"/>
                    </a:cubicBezTo>
                    <a:lnTo>
                      <a:pt x="0" y="0"/>
                    </a:lnTo>
                    <a:close/>
                  </a:path>
                </a:pathLst>
              </a:custGeom>
              <a:gradFill rotWithShape="1">
                <a:gsLst>
                  <a:gs pos="0">
                    <a:srgbClr val="0061B2"/>
                  </a:gs>
                  <a:gs pos="100000">
                    <a:srgbClr val="0061B2">
                      <a:gamma/>
                      <a:shade val="46275"/>
                      <a:invGamma/>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176" name="Freeform 243"/>
              <p:cNvSpPr>
                <a:spLocks/>
              </p:cNvSpPr>
              <p:nvPr/>
            </p:nvSpPr>
            <p:spPr bwMode="gray">
              <a:xfrm rot="28823090">
                <a:off x="3679" y="1560"/>
                <a:ext cx="583" cy="425"/>
              </a:xfrm>
              <a:custGeom>
                <a:avLst/>
                <a:gdLst>
                  <a:gd name="T0" fmla="*/ 0 w 435"/>
                  <a:gd name="T1" fmla="*/ 37 h 354"/>
                  <a:gd name="T2" fmla="*/ 279 w 435"/>
                  <a:gd name="T3" fmla="*/ 35 h 354"/>
                  <a:gd name="T4" fmla="*/ 435 w 435"/>
                  <a:gd name="T5" fmla="*/ 300 h 354"/>
                  <a:gd name="T6" fmla="*/ 300 w 435"/>
                  <a:gd name="T7" fmla="*/ 354 h 354"/>
                  <a:gd name="T8" fmla="*/ 0 w 435"/>
                  <a:gd name="T9" fmla="*/ 37 h 354"/>
                </a:gdLst>
                <a:ahLst/>
                <a:cxnLst>
                  <a:cxn ang="0">
                    <a:pos x="T0" y="T1"/>
                  </a:cxn>
                  <a:cxn ang="0">
                    <a:pos x="T2" y="T3"/>
                  </a:cxn>
                  <a:cxn ang="0">
                    <a:pos x="T4" y="T5"/>
                  </a:cxn>
                  <a:cxn ang="0">
                    <a:pos x="T6" y="T7"/>
                  </a:cxn>
                  <a:cxn ang="0">
                    <a:pos x="T8" y="T9"/>
                  </a:cxn>
                </a:cxnLst>
                <a:rect l="0" t="0" r="r" b="b"/>
                <a:pathLst>
                  <a:path w="435" h="354">
                    <a:moveTo>
                      <a:pt x="0" y="37"/>
                    </a:moveTo>
                    <a:cubicBezTo>
                      <a:pt x="0" y="37"/>
                      <a:pt x="219" y="0"/>
                      <a:pt x="279" y="35"/>
                    </a:cubicBezTo>
                    <a:cubicBezTo>
                      <a:pt x="346" y="73"/>
                      <a:pt x="435" y="300"/>
                      <a:pt x="435" y="300"/>
                    </a:cubicBezTo>
                    <a:cubicBezTo>
                      <a:pt x="300" y="354"/>
                      <a:pt x="300" y="354"/>
                      <a:pt x="300" y="354"/>
                    </a:cubicBezTo>
                    <a:lnTo>
                      <a:pt x="0" y="37"/>
                    </a:lnTo>
                    <a:close/>
                  </a:path>
                </a:pathLst>
              </a:custGeom>
              <a:gradFill rotWithShape="1">
                <a:gsLst>
                  <a:gs pos="0">
                    <a:srgbClr val="0061B2">
                      <a:gamma/>
                      <a:shade val="30196"/>
                      <a:invGamma/>
                    </a:srgbClr>
                  </a:gs>
                  <a:gs pos="100000">
                    <a:srgbClr val="0061B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grpSp>
        <p:grpSp>
          <p:nvGrpSpPr>
            <p:cNvPr id="162" name="Group 256"/>
            <p:cNvGrpSpPr>
              <a:grpSpLocks/>
            </p:cNvGrpSpPr>
            <p:nvPr/>
          </p:nvGrpSpPr>
          <p:grpSpPr bwMode="auto">
            <a:xfrm>
              <a:off x="3295" y="1770"/>
              <a:ext cx="195" cy="143"/>
              <a:chOff x="3295" y="1770"/>
              <a:chExt cx="195" cy="143"/>
            </a:xfrm>
          </p:grpSpPr>
          <p:sp>
            <p:nvSpPr>
              <p:cNvPr id="170" name="Freeform 245"/>
              <p:cNvSpPr>
                <a:spLocks/>
              </p:cNvSpPr>
              <p:nvPr/>
            </p:nvSpPr>
            <p:spPr bwMode="gray">
              <a:xfrm rot="28823090">
                <a:off x="3295" y="1831"/>
                <a:ext cx="82" cy="81"/>
              </a:xfrm>
              <a:custGeom>
                <a:avLst/>
                <a:gdLst>
                  <a:gd name="T0" fmla="*/ 61 w 61"/>
                  <a:gd name="T1" fmla="*/ 68 h 68"/>
                  <a:gd name="T2" fmla="*/ 3 w 61"/>
                  <a:gd name="T3" fmla="*/ 16 h 68"/>
                  <a:gd name="T4" fmla="*/ 0 w 61"/>
                  <a:gd name="T5" fmla="*/ 13 h 68"/>
                  <a:gd name="T6" fmla="*/ 8 w 61"/>
                  <a:gd name="T7" fmla="*/ 0 h 68"/>
                  <a:gd name="T8" fmla="*/ 10 w 61"/>
                  <a:gd name="T9" fmla="*/ 3 h 68"/>
                  <a:gd name="T10" fmla="*/ 61 w 61"/>
                  <a:gd name="T11" fmla="*/ 67 h 68"/>
                  <a:gd name="T12" fmla="*/ 61 w 61"/>
                  <a:gd name="T13" fmla="*/ 68 h 68"/>
                </a:gdLst>
                <a:ahLst/>
                <a:cxnLst>
                  <a:cxn ang="0">
                    <a:pos x="T0" y="T1"/>
                  </a:cxn>
                  <a:cxn ang="0">
                    <a:pos x="T2" y="T3"/>
                  </a:cxn>
                  <a:cxn ang="0">
                    <a:pos x="T4" y="T5"/>
                  </a:cxn>
                  <a:cxn ang="0">
                    <a:pos x="T6" y="T7"/>
                  </a:cxn>
                  <a:cxn ang="0">
                    <a:pos x="T8" y="T9"/>
                  </a:cxn>
                  <a:cxn ang="0">
                    <a:pos x="T10" y="T11"/>
                  </a:cxn>
                  <a:cxn ang="0">
                    <a:pos x="T12" y="T13"/>
                  </a:cxn>
                </a:cxnLst>
                <a:rect l="0" t="0" r="r" b="b"/>
                <a:pathLst>
                  <a:path w="61" h="68">
                    <a:moveTo>
                      <a:pt x="61" y="68"/>
                    </a:moveTo>
                    <a:cubicBezTo>
                      <a:pt x="3" y="16"/>
                      <a:pt x="3" y="16"/>
                      <a:pt x="3" y="16"/>
                    </a:cubicBezTo>
                    <a:cubicBezTo>
                      <a:pt x="0" y="13"/>
                      <a:pt x="0" y="13"/>
                      <a:pt x="0" y="13"/>
                    </a:cubicBezTo>
                    <a:cubicBezTo>
                      <a:pt x="0" y="13"/>
                      <a:pt x="4" y="4"/>
                      <a:pt x="8" y="0"/>
                    </a:cubicBezTo>
                    <a:cubicBezTo>
                      <a:pt x="10" y="3"/>
                      <a:pt x="10" y="3"/>
                      <a:pt x="10" y="3"/>
                    </a:cubicBezTo>
                    <a:cubicBezTo>
                      <a:pt x="61" y="67"/>
                      <a:pt x="61" y="67"/>
                      <a:pt x="61" y="67"/>
                    </a:cubicBezTo>
                    <a:lnTo>
                      <a:pt x="61" y="68"/>
                    </a:lnTo>
                    <a:close/>
                  </a:path>
                </a:pathLst>
              </a:custGeom>
              <a:gradFill rotWithShape="1">
                <a:gsLst>
                  <a:gs pos="0">
                    <a:srgbClr val="FEA501">
                      <a:gamma/>
                      <a:shade val="46275"/>
                      <a:invGamma/>
                    </a:srgbClr>
                  </a:gs>
                  <a:gs pos="100000">
                    <a:srgbClr val="FEA50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171" name="Freeform 246"/>
              <p:cNvSpPr>
                <a:spLocks/>
              </p:cNvSpPr>
              <p:nvPr/>
            </p:nvSpPr>
            <p:spPr bwMode="gray">
              <a:xfrm rot="28823090">
                <a:off x="3352" y="1773"/>
                <a:ext cx="142" cy="135"/>
              </a:xfrm>
              <a:custGeom>
                <a:avLst/>
                <a:gdLst>
                  <a:gd name="T0" fmla="*/ 60 w 106"/>
                  <a:gd name="T1" fmla="*/ 0 h 113"/>
                  <a:gd name="T2" fmla="*/ 41 w 106"/>
                  <a:gd name="T3" fmla="*/ 41 h 113"/>
                  <a:gd name="T4" fmla="*/ 0 w 106"/>
                  <a:gd name="T5" fmla="*/ 56 h 113"/>
                  <a:gd name="T6" fmla="*/ 64 w 106"/>
                  <a:gd name="T7" fmla="*/ 106 h 113"/>
                  <a:gd name="T8" fmla="*/ 103 w 106"/>
                  <a:gd name="T9" fmla="*/ 67 h 113"/>
                  <a:gd name="T10" fmla="*/ 60 w 106"/>
                  <a:gd name="T11" fmla="*/ 0 h 113"/>
                </a:gdLst>
                <a:ahLst/>
                <a:cxnLst>
                  <a:cxn ang="0">
                    <a:pos x="T0" y="T1"/>
                  </a:cxn>
                  <a:cxn ang="0">
                    <a:pos x="T2" y="T3"/>
                  </a:cxn>
                  <a:cxn ang="0">
                    <a:pos x="T4" y="T5"/>
                  </a:cxn>
                  <a:cxn ang="0">
                    <a:pos x="T6" y="T7"/>
                  </a:cxn>
                  <a:cxn ang="0">
                    <a:pos x="T8" y="T9"/>
                  </a:cxn>
                  <a:cxn ang="0">
                    <a:pos x="T10" y="T11"/>
                  </a:cxn>
                </a:cxnLst>
                <a:rect l="0" t="0" r="r" b="b"/>
                <a:pathLst>
                  <a:path w="106" h="113">
                    <a:moveTo>
                      <a:pt x="60" y="0"/>
                    </a:moveTo>
                    <a:cubicBezTo>
                      <a:pt x="60" y="0"/>
                      <a:pt x="62" y="20"/>
                      <a:pt x="41" y="41"/>
                    </a:cubicBezTo>
                    <a:cubicBezTo>
                      <a:pt x="17" y="63"/>
                      <a:pt x="0" y="56"/>
                      <a:pt x="0" y="56"/>
                    </a:cubicBezTo>
                    <a:cubicBezTo>
                      <a:pt x="64" y="106"/>
                      <a:pt x="64" y="106"/>
                      <a:pt x="64" y="106"/>
                    </a:cubicBezTo>
                    <a:cubicBezTo>
                      <a:pt x="64" y="106"/>
                      <a:pt x="106" y="113"/>
                      <a:pt x="103" y="67"/>
                    </a:cubicBezTo>
                    <a:lnTo>
                      <a:pt x="60" y="0"/>
                    </a:lnTo>
                    <a:close/>
                  </a:path>
                </a:pathLst>
              </a:custGeom>
              <a:gradFill rotWithShape="1">
                <a:gsLst>
                  <a:gs pos="0">
                    <a:srgbClr val="FEA501">
                      <a:gamma/>
                      <a:shade val="0"/>
                      <a:invGamma/>
                    </a:srgbClr>
                  </a:gs>
                  <a:gs pos="100000">
                    <a:srgbClr val="FEA50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grpSp>
        <p:grpSp>
          <p:nvGrpSpPr>
            <p:cNvPr id="163" name="Group 255"/>
            <p:cNvGrpSpPr>
              <a:grpSpLocks/>
            </p:cNvGrpSpPr>
            <p:nvPr/>
          </p:nvGrpSpPr>
          <p:grpSpPr bwMode="auto">
            <a:xfrm>
              <a:off x="3357" y="1793"/>
              <a:ext cx="133" cy="92"/>
              <a:chOff x="3357" y="1793"/>
              <a:chExt cx="133" cy="92"/>
            </a:xfrm>
          </p:grpSpPr>
          <p:sp>
            <p:nvSpPr>
              <p:cNvPr id="164" name="Freeform 248"/>
              <p:cNvSpPr>
                <a:spLocks/>
              </p:cNvSpPr>
              <p:nvPr/>
            </p:nvSpPr>
            <p:spPr bwMode="gray">
              <a:xfrm rot="28823090">
                <a:off x="3402" y="1805"/>
                <a:ext cx="80" cy="66"/>
              </a:xfrm>
              <a:custGeom>
                <a:avLst/>
                <a:gdLst>
                  <a:gd name="T0" fmla="*/ 57 w 60"/>
                  <a:gd name="T1" fmla="*/ 0 h 55"/>
                  <a:gd name="T2" fmla="*/ 41 w 60"/>
                  <a:gd name="T3" fmla="*/ 41 h 55"/>
                  <a:gd name="T4" fmla="*/ 0 w 60"/>
                  <a:gd name="T5" fmla="*/ 50 h 55"/>
                  <a:gd name="T6" fmla="*/ 43 w 60"/>
                  <a:gd name="T7" fmla="*/ 42 h 55"/>
                  <a:gd name="T8" fmla="*/ 57 w 60"/>
                  <a:gd name="T9" fmla="*/ 0 h 55"/>
                </a:gdLst>
                <a:ahLst/>
                <a:cxnLst>
                  <a:cxn ang="0">
                    <a:pos x="T0" y="T1"/>
                  </a:cxn>
                  <a:cxn ang="0">
                    <a:pos x="T2" y="T3"/>
                  </a:cxn>
                  <a:cxn ang="0">
                    <a:pos x="T4" y="T5"/>
                  </a:cxn>
                  <a:cxn ang="0">
                    <a:pos x="T6" y="T7"/>
                  </a:cxn>
                  <a:cxn ang="0">
                    <a:pos x="T8" y="T9"/>
                  </a:cxn>
                </a:cxnLst>
                <a:rect l="0" t="0" r="r" b="b"/>
                <a:pathLst>
                  <a:path w="60" h="55">
                    <a:moveTo>
                      <a:pt x="57" y="0"/>
                    </a:moveTo>
                    <a:cubicBezTo>
                      <a:pt x="58" y="15"/>
                      <a:pt x="53" y="31"/>
                      <a:pt x="41" y="41"/>
                    </a:cubicBezTo>
                    <a:cubicBezTo>
                      <a:pt x="30" y="51"/>
                      <a:pt x="14" y="53"/>
                      <a:pt x="0" y="50"/>
                    </a:cubicBezTo>
                    <a:cubicBezTo>
                      <a:pt x="14" y="55"/>
                      <a:pt x="31" y="53"/>
                      <a:pt x="43" y="42"/>
                    </a:cubicBezTo>
                    <a:cubicBezTo>
                      <a:pt x="55" y="32"/>
                      <a:pt x="60" y="16"/>
                      <a:pt x="57"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165" name="Freeform 249"/>
              <p:cNvSpPr>
                <a:spLocks/>
              </p:cNvSpPr>
              <p:nvPr/>
            </p:nvSpPr>
            <p:spPr bwMode="gray">
              <a:xfrm rot="28823090">
                <a:off x="3414" y="1800"/>
                <a:ext cx="84" cy="69"/>
              </a:xfrm>
              <a:custGeom>
                <a:avLst/>
                <a:gdLst>
                  <a:gd name="T0" fmla="*/ 60 w 63"/>
                  <a:gd name="T1" fmla="*/ 0 h 58"/>
                  <a:gd name="T2" fmla="*/ 43 w 63"/>
                  <a:gd name="T3" fmla="*/ 43 h 58"/>
                  <a:gd name="T4" fmla="*/ 0 w 63"/>
                  <a:gd name="T5" fmla="*/ 53 h 58"/>
                  <a:gd name="T6" fmla="*/ 45 w 63"/>
                  <a:gd name="T7" fmla="*/ 45 h 58"/>
                  <a:gd name="T8" fmla="*/ 60 w 63"/>
                  <a:gd name="T9" fmla="*/ 0 h 58"/>
                </a:gdLst>
                <a:ahLst/>
                <a:cxnLst>
                  <a:cxn ang="0">
                    <a:pos x="T0" y="T1"/>
                  </a:cxn>
                  <a:cxn ang="0">
                    <a:pos x="T2" y="T3"/>
                  </a:cxn>
                  <a:cxn ang="0">
                    <a:pos x="T4" y="T5"/>
                  </a:cxn>
                  <a:cxn ang="0">
                    <a:pos x="T6" y="T7"/>
                  </a:cxn>
                  <a:cxn ang="0">
                    <a:pos x="T8" y="T9"/>
                  </a:cxn>
                </a:cxnLst>
                <a:rect l="0" t="0" r="r" b="b"/>
                <a:pathLst>
                  <a:path w="63" h="58">
                    <a:moveTo>
                      <a:pt x="60" y="0"/>
                    </a:moveTo>
                    <a:cubicBezTo>
                      <a:pt x="61" y="16"/>
                      <a:pt x="56" y="33"/>
                      <a:pt x="43" y="43"/>
                    </a:cubicBezTo>
                    <a:cubicBezTo>
                      <a:pt x="31" y="54"/>
                      <a:pt x="15" y="57"/>
                      <a:pt x="0" y="53"/>
                    </a:cubicBezTo>
                    <a:cubicBezTo>
                      <a:pt x="15" y="58"/>
                      <a:pt x="32" y="55"/>
                      <a:pt x="45" y="45"/>
                    </a:cubicBezTo>
                    <a:cubicBezTo>
                      <a:pt x="58" y="34"/>
                      <a:pt x="63" y="17"/>
                      <a:pt x="60"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166" name="Freeform 250"/>
              <p:cNvSpPr>
                <a:spLocks/>
              </p:cNvSpPr>
              <p:nvPr/>
            </p:nvSpPr>
            <p:spPr bwMode="gray">
              <a:xfrm rot="28823090">
                <a:off x="3390" y="1811"/>
                <a:ext cx="77" cy="62"/>
              </a:xfrm>
              <a:custGeom>
                <a:avLst/>
                <a:gdLst>
                  <a:gd name="T0" fmla="*/ 55 w 58"/>
                  <a:gd name="T1" fmla="*/ 0 h 52"/>
                  <a:gd name="T2" fmla="*/ 40 w 58"/>
                  <a:gd name="T3" fmla="*/ 39 h 52"/>
                  <a:gd name="T4" fmla="*/ 0 w 58"/>
                  <a:gd name="T5" fmla="*/ 48 h 52"/>
                  <a:gd name="T6" fmla="*/ 41 w 58"/>
                  <a:gd name="T7" fmla="*/ 40 h 52"/>
                  <a:gd name="T8" fmla="*/ 55 w 58"/>
                  <a:gd name="T9" fmla="*/ 0 h 52"/>
                </a:gdLst>
                <a:ahLst/>
                <a:cxnLst>
                  <a:cxn ang="0">
                    <a:pos x="T0" y="T1"/>
                  </a:cxn>
                  <a:cxn ang="0">
                    <a:pos x="T2" y="T3"/>
                  </a:cxn>
                  <a:cxn ang="0">
                    <a:pos x="T4" y="T5"/>
                  </a:cxn>
                  <a:cxn ang="0">
                    <a:pos x="T6" y="T7"/>
                  </a:cxn>
                  <a:cxn ang="0">
                    <a:pos x="T8" y="T9"/>
                  </a:cxn>
                </a:cxnLst>
                <a:rect l="0" t="0" r="r" b="b"/>
                <a:pathLst>
                  <a:path w="58" h="52">
                    <a:moveTo>
                      <a:pt x="55" y="0"/>
                    </a:moveTo>
                    <a:cubicBezTo>
                      <a:pt x="57" y="15"/>
                      <a:pt x="52" y="29"/>
                      <a:pt x="40" y="39"/>
                    </a:cubicBezTo>
                    <a:cubicBezTo>
                      <a:pt x="29" y="48"/>
                      <a:pt x="14" y="51"/>
                      <a:pt x="0" y="48"/>
                    </a:cubicBezTo>
                    <a:cubicBezTo>
                      <a:pt x="15" y="52"/>
                      <a:pt x="30" y="50"/>
                      <a:pt x="41" y="40"/>
                    </a:cubicBezTo>
                    <a:cubicBezTo>
                      <a:pt x="53" y="30"/>
                      <a:pt x="58" y="15"/>
                      <a:pt x="55"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167" name="Freeform 251"/>
              <p:cNvSpPr>
                <a:spLocks/>
              </p:cNvSpPr>
              <p:nvPr/>
            </p:nvSpPr>
            <p:spPr bwMode="gray">
              <a:xfrm rot="28823090">
                <a:off x="3361" y="1825"/>
                <a:ext cx="66" cy="52"/>
              </a:xfrm>
              <a:custGeom>
                <a:avLst/>
                <a:gdLst>
                  <a:gd name="T0" fmla="*/ 47 w 49"/>
                  <a:gd name="T1" fmla="*/ 0 h 44"/>
                  <a:gd name="T2" fmla="*/ 34 w 49"/>
                  <a:gd name="T3" fmla="*/ 33 h 44"/>
                  <a:gd name="T4" fmla="*/ 0 w 49"/>
                  <a:gd name="T5" fmla="*/ 40 h 44"/>
                  <a:gd name="T6" fmla="*/ 35 w 49"/>
                  <a:gd name="T7" fmla="*/ 34 h 44"/>
                  <a:gd name="T8" fmla="*/ 47 w 49"/>
                  <a:gd name="T9" fmla="*/ 0 h 44"/>
                </a:gdLst>
                <a:ahLst/>
                <a:cxnLst>
                  <a:cxn ang="0">
                    <a:pos x="T0" y="T1"/>
                  </a:cxn>
                  <a:cxn ang="0">
                    <a:pos x="T2" y="T3"/>
                  </a:cxn>
                  <a:cxn ang="0">
                    <a:pos x="T4" y="T5"/>
                  </a:cxn>
                  <a:cxn ang="0">
                    <a:pos x="T6" y="T7"/>
                  </a:cxn>
                  <a:cxn ang="0">
                    <a:pos x="T8" y="T9"/>
                  </a:cxn>
                </a:cxnLst>
                <a:rect l="0" t="0" r="r" b="b"/>
                <a:pathLst>
                  <a:path w="49" h="44">
                    <a:moveTo>
                      <a:pt x="47" y="0"/>
                    </a:moveTo>
                    <a:cubicBezTo>
                      <a:pt x="48" y="12"/>
                      <a:pt x="44" y="25"/>
                      <a:pt x="34" y="33"/>
                    </a:cubicBezTo>
                    <a:cubicBezTo>
                      <a:pt x="25" y="41"/>
                      <a:pt x="12" y="43"/>
                      <a:pt x="0" y="40"/>
                    </a:cubicBezTo>
                    <a:cubicBezTo>
                      <a:pt x="12" y="44"/>
                      <a:pt x="25" y="42"/>
                      <a:pt x="35" y="34"/>
                    </a:cubicBezTo>
                    <a:cubicBezTo>
                      <a:pt x="45" y="26"/>
                      <a:pt x="49" y="12"/>
                      <a:pt x="47"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168" name="Freeform 252"/>
              <p:cNvSpPr>
                <a:spLocks/>
              </p:cNvSpPr>
              <p:nvPr/>
            </p:nvSpPr>
            <p:spPr bwMode="gray">
              <a:xfrm rot="28823090">
                <a:off x="3370" y="1819"/>
                <a:ext cx="68" cy="56"/>
              </a:xfrm>
              <a:custGeom>
                <a:avLst/>
                <a:gdLst>
                  <a:gd name="T0" fmla="*/ 49 w 51"/>
                  <a:gd name="T1" fmla="*/ 0 h 47"/>
                  <a:gd name="T2" fmla="*/ 35 w 51"/>
                  <a:gd name="T3" fmla="*/ 35 h 47"/>
                  <a:gd name="T4" fmla="*/ 0 w 51"/>
                  <a:gd name="T5" fmla="*/ 42 h 47"/>
                  <a:gd name="T6" fmla="*/ 37 w 51"/>
                  <a:gd name="T7" fmla="*/ 36 h 47"/>
                  <a:gd name="T8" fmla="*/ 49 w 51"/>
                  <a:gd name="T9" fmla="*/ 0 h 47"/>
                </a:gdLst>
                <a:ahLst/>
                <a:cxnLst>
                  <a:cxn ang="0">
                    <a:pos x="T0" y="T1"/>
                  </a:cxn>
                  <a:cxn ang="0">
                    <a:pos x="T2" y="T3"/>
                  </a:cxn>
                  <a:cxn ang="0">
                    <a:pos x="T4" y="T5"/>
                  </a:cxn>
                  <a:cxn ang="0">
                    <a:pos x="T6" y="T7"/>
                  </a:cxn>
                  <a:cxn ang="0">
                    <a:pos x="T8" y="T9"/>
                  </a:cxn>
                </a:cxnLst>
                <a:rect l="0" t="0" r="r" b="b"/>
                <a:pathLst>
                  <a:path w="51" h="47">
                    <a:moveTo>
                      <a:pt x="49" y="0"/>
                    </a:moveTo>
                    <a:cubicBezTo>
                      <a:pt x="50" y="13"/>
                      <a:pt x="46" y="26"/>
                      <a:pt x="35" y="35"/>
                    </a:cubicBezTo>
                    <a:cubicBezTo>
                      <a:pt x="26" y="43"/>
                      <a:pt x="12" y="46"/>
                      <a:pt x="0" y="42"/>
                    </a:cubicBezTo>
                    <a:cubicBezTo>
                      <a:pt x="12" y="47"/>
                      <a:pt x="26" y="45"/>
                      <a:pt x="37" y="36"/>
                    </a:cubicBezTo>
                    <a:cubicBezTo>
                      <a:pt x="47" y="27"/>
                      <a:pt x="51" y="13"/>
                      <a:pt x="49"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169" name="Freeform 253"/>
              <p:cNvSpPr>
                <a:spLocks/>
              </p:cNvSpPr>
              <p:nvPr/>
            </p:nvSpPr>
            <p:spPr bwMode="gray">
              <a:xfrm rot="28823090">
                <a:off x="3351" y="1828"/>
                <a:ext cx="63" cy="52"/>
              </a:xfrm>
              <a:custGeom>
                <a:avLst/>
                <a:gdLst>
                  <a:gd name="T0" fmla="*/ 45 w 47"/>
                  <a:gd name="T1" fmla="*/ 0 h 43"/>
                  <a:gd name="T2" fmla="*/ 33 w 47"/>
                  <a:gd name="T3" fmla="*/ 32 h 43"/>
                  <a:gd name="T4" fmla="*/ 0 w 47"/>
                  <a:gd name="T5" fmla="*/ 39 h 43"/>
                  <a:gd name="T6" fmla="*/ 34 w 47"/>
                  <a:gd name="T7" fmla="*/ 33 h 43"/>
                  <a:gd name="T8" fmla="*/ 45 w 47"/>
                  <a:gd name="T9" fmla="*/ 0 h 43"/>
                </a:gdLst>
                <a:ahLst/>
                <a:cxnLst>
                  <a:cxn ang="0">
                    <a:pos x="T0" y="T1"/>
                  </a:cxn>
                  <a:cxn ang="0">
                    <a:pos x="T2" y="T3"/>
                  </a:cxn>
                  <a:cxn ang="0">
                    <a:pos x="T4" y="T5"/>
                  </a:cxn>
                  <a:cxn ang="0">
                    <a:pos x="T6" y="T7"/>
                  </a:cxn>
                  <a:cxn ang="0">
                    <a:pos x="T8" y="T9"/>
                  </a:cxn>
                </a:cxnLst>
                <a:rect l="0" t="0" r="r" b="b"/>
                <a:pathLst>
                  <a:path w="47" h="43">
                    <a:moveTo>
                      <a:pt x="45" y="0"/>
                    </a:moveTo>
                    <a:cubicBezTo>
                      <a:pt x="46" y="12"/>
                      <a:pt x="42" y="24"/>
                      <a:pt x="33" y="32"/>
                    </a:cubicBezTo>
                    <a:cubicBezTo>
                      <a:pt x="24" y="39"/>
                      <a:pt x="12" y="42"/>
                      <a:pt x="0" y="39"/>
                    </a:cubicBezTo>
                    <a:cubicBezTo>
                      <a:pt x="12" y="43"/>
                      <a:pt x="25" y="41"/>
                      <a:pt x="34" y="33"/>
                    </a:cubicBezTo>
                    <a:cubicBezTo>
                      <a:pt x="43" y="25"/>
                      <a:pt x="47" y="12"/>
                      <a:pt x="45" y="0"/>
                    </a:cubicBezTo>
                    <a:close/>
                  </a:path>
                </a:pathLst>
              </a:custGeom>
              <a:gradFill rotWithShape="1">
                <a:gsLst>
                  <a:gs pos="0">
                    <a:srgbClr val="0061B2">
                      <a:gamma/>
                      <a:shade val="30196"/>
                      <a:invGamma/>
                    </a:srgbClr>
                  </a:gs>
                  <a:gs pos="50000">
                    <a:srgbClr val="0061B2"/>
                  </a:gs>
                  <a:gs pos="100000">
                    <a:srgbClr val="0061B2">
                      <a:gamma/>
                      <a:shade val="30196"/>
                      <a:invGamma/>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grpSp>
      </p:grpSp>
      <p:grpSp>
        <p:nvGrpSpPr>
          <p:cNvPr id="177" name="Group 293"/>
          <p:cNvGrpSpPr>
            <a:grpSpLocks/>
          </p:cNvGrpSpPr>
          <p:nvPr/>
        </p:nvGrpSpPr>
        <p:grpSpPr bwMode="auto">
          <a:xfrm>
            <a:off x="2712209" y="2486974"/>
            <a:ext cx="134948" cy="118079"/>
            <a:chOff x="2905" y="2343"/>
            <a:chExt cx="112" cy="98"/>
          </a:xfrm>
        </p:grpSpPr>
        <p:sp>
          <p:nvSpPr>
            <p:cNvPr id="178" name="Freeform 286"/>
            <p:cNvSpPr>
              <a:spLocks/>
            </p:cNvSpPr>
            <p:nvPr/>
          </p:nvSpPr>
          <p:spPr bwMode="gray">
            <a:xfrm rot="10843907">
              <a:off x="2939" y="2378"/>
              <a:ext cx="78" cy="63"/>
            </a:xfrm>
            <a:custGeom>
              <a:avLst/>
              <a:gdLst>
                <a:gd name="T0" fmla="*/ 57 w 60"/>
                <a:gd name="T1" fmla="*/ 0 h 55"/>
                <a:gd name="T2" fmla="*/ 41 w 60"/>
                <a:gd name="T3" fmla="*/ 41 h 55"/>
                <a:gd name="T4" fmla="*/ 0 w 60"/>
                <a:gd name="T5" fmla="*/ 50 h 55"/>
                <a:gd name="T6" fmla="*/ 43 w 60"/>
                <a:gd name="T7" fmla="*/ 42 h 55"/>
                <a:gd name="T8" fmla="*/ 57 w 60"/>
                <a:gd name="T9" fmla="*/ 0 h 55"/>
              </a:gdLst>
              <a:ahLst/>
              <a:cxnLst>
                <a:cxn ang="0">
                  <a:pos x="T0" y="T1"/>
                </a:cxn>
                <a:cxn ang="0">
                  <a:pos x="T2" y="T3"/>
                </a:cxn>
                <a:cxn ang="0">
                  <a:pos x="T4" y="T5"/>
                </a:cxn>
                <a:cxn ang="0">
                  <a:pos x="T6" y="T7"/>
                </a:cxn>
                <a:cxn ang="0">
                  <a:pos x="T8" y="T9"/>
                </a:cxn>
              </a:cxnLst>
              <a:rect l="0" t="0" r="r" b="b"/>
              <a:pathLst>
                <a:path w="60" h="55">
                  <a:moveTo>
                    <a:pt x="57" y="0"/>
                  </a:moveTo>
                  <a:cubicBezTo>
                    <a:pt x="58" y="15"/>
                    <a:pt x="53" y="31"/>
                    <a:pt x="41" y="41"/>
                  </a:cubicBezTo>
                  <a:cubicBezTo>
                    <a:pt x="30" y="51"/>
                    <a:pt x="14" y="53"/>
                    <a:pt x="0" y="50"/>
                  </a:cubicBezTo>
                  <a:cubicBezTo>
                    <a:pt x="14" y="55"/>
                    <a:pt x="31" y="53"/>
                    <a:pt x="43" y="42"/>
                  </a:cubicBezTo>
                  <a:cubicBezTo>
                    <a:pt x="55" y="32"/>
                    <a:pt x="60" y="16"/>
                    <a:pt x="57" y="0"/>
                  </a:cubicBezTo>
                  <a:close/>
                </a:path>
              </a:pathLst>
            </a:custGeom>
            <a:gradFill rotWithShape="1">
              <a:gsLst>
                <a:gs pos="0">
                  <a:srgbClr val="D03737">
                    <a:gamma/>
                    <a:shade val="30196"/>
                    <a:invGamma/>
                  </a:srgbClr>
                </a:gs>
                <a:gs pos="50000">
                  <a:srgbClr val="D03737"/>
                </a:gs>
                <a:gs pos="100000">
                  <a:srgbClr val="D03737">
                    <a:gamma/>
                    <a:shade val="30196"/>
                    <a:invGamma/>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179" name="Freeform 288"/>
            <p:cNvSpPr>
              <a:spLocks/>
            </p:cNvSpPr>
            <p:nvPr/>
          </p:nvSpPr>
          <p:spPr bwMode="gray">
            <a:xfrm rot="10843907">
              <a:off x="2931" y="2372"/>
              <a:ext cx="76" cy="60"/>
            </a:xfrm>
            <a:custGeom>
              <a:avLst/>
              <a:gdLst>
                <a:gd name="T0" fmla="*/ 55 w 58"/>
                <a:gd name="T1" fmla="*/ 0 h 52"/>
                <a:gd name="T2" fmla="*/ 40 w 58"/>
                <a:gd name="T3" fmla="*/ 39 h 52"/>
                <a:gd name="T4" fmla="*/ 0 w 58"/>
                <a:gd name="T5" fmla="*/ 48 h 52"/>
                <a:gd name="T6" fmla="*/ 41 w 58"/>
                <a:gd name="T7" fmla="*/ 40 h 52"/>
                <a:gd name="T8" fmla="*/ 55 w 58"/>
                <a:gd name="T9" fmla="*/ 0 h 52"/>
              </a:gdLst>
              <a:ahLst/>
              <a:cxnLst>
                <a:cxn ang="0">
                  <a:pos x="T0" y="T1"/>
                </a:cxn>
                <a:cxn ang="0">
                  <a:pos x="T2" y="T3"/>
                </a:cxn>
                <a:cxn ang="0">
                  <a:pos x="T4" y="T5"/>
                </a:cxn>
                <a:cxn ang="0">
                  <a:pos x="T6" y="T7"/>
                </a:cxn>
                <a:cxn ang="0">
                  <a:pos x="T8" y="T9"/>
                </a:cxn>
              </a:cxnLst>
              <a:rect l="0" t="0" r="r" b="b"/>
              <a:pathLst>
                <a:path w="58" h="52">
                  <a:moveTo>
                    <a:pt x="55" y="0"/>
                  </a:moveTo>
                  <a:cubicBezTo>
                    <a:pt x="57" y="15"/>
                    <a:pt x="52" y="29"/>
                    <a:pt x="40" y="39"/>
                  </a:cubicBezTo>
                  <a:cubicBezTo>
                    <a:pt x="29" y="48"/>
                    <a:pt x="14" y="51"/>
                    <a:pt x="0" y="48"/>
                  </a:cubicBezTo>
                  <a:cubicBezTo>
                    <a:pt x="15" y="52"/>
                    <a:pt x="30" y="50"/>
                    <a:pt x="41" y="40"/>
                  </a:cubicBezTo>
                  <a:cubicBezTo>
                    <a:pt x="53" y="30"/>
                    <a:pt x="58" y="15"/>
                    <a:pt x="55" y="0"/>
                  </a:cubicBezTo>
                  <a:close/>
                </a:path>
              </a:pathLst>
            </a:custGeom>
            <a:gradFill rotWithShape="1">
              <a:gsLst>
                <a:gs pos="0">
                  <a:srgbClr val="D03737">
                    <a:gamma/>
                    <a:shade val="30196"/>
                    <a:invGamma/>
                  </a:srgbClr>
                </a:gs>
                <a:gs pos="50000">
                  <a:srgbClr val="D03737"/>
                </a:gs>
                <a:gs pos="100000">
                  <a:srgbClr val="D03737">
                    <a:gamma/>
                    <a:shade val="30196"/>
                    <a:invGamma/>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180" name="Freeform 289"/>
            <p:cNvSpPr>
              <a:spLocks/>
            </p:cNvSpPr>
            <p:nvPr/>
          </p:nvSpPr>
          <p:spPr bwMode="gray">
            <a:xfrm rot="10843907">
              <a:off x="2913" y="2349"/>
              <a:ext cx="64" cy="51"/>
            </a:xfrm>
            <a:custGeom>
              <a:avLst/>
              <a:gdLst>
                <a:gd name="T0" fmla="*/ 47 w 49"/>
                <a:gd name="T1" fmla="*/ 0 h 44"/>
                <a:gd name="T2" fmla="*/ 34 w 49"/>
                <a:gd name="T3" fmla="*/ 33 h 44"/>
                <a:gd name="T4" fmla="*/ 0 w 49"/>
                <a:gd name="T5" fmla="*/ 40 h 44"/>
                <a:gd name="T6" fmla="*/ 35 w 49"/>
                <a:gd name="T7" fmla="*/ 34 h 44"/>
                <a:gd name="T8" fmla="*/ 47 w 49"/>
                <a:gd name="T9" fmla="*/ 0 h 44"/>
              </a:gdLst>
              <a:ahLst/>
              <a:cxnLst>
                <a:cxn ang="0">
                  <a:pos x="T0" y="T1"/>
                </a:cxn>
                <a:cxn ang="0">
                  <a:pos x="T2" y="T3"/>
                </a:cxn>
                <a:cxn ang="0">
                  <a:pos x="T4" y="T5"/>
                </a:cxn>
                <a:cxn ang="0">
                  <a:pos x="T6" y="T7"/>
                </a:cxn>
                <a:cxn ang="0">
                  <a:pos x="T8" y="T9"/>
                </a:cxn>
              </a:cxnLst>
              <a:rect l="0" t="0" r="r" b="b"/>
              <a:pathLst>
                <a:path w="49" h="44">
                  <a:moveTo>
                    <a:pt x="47" y="0"/>
                  </a:moveTo>
                  <a:cubicBezTo>
                    <a:pt x="48" y="12"/>
                    <a:pt x="44" y="25"/>
                    <a:pt x="34" y="33"/>
                  </a:cubicBezTo>
                  <a:cubicBezTo>
                    <a:pt x="25" y="41"/>
                    <a:pt x="12" y="43"/>
                    <a:pt x="0" y="40"/>
                  </a:cubicBezTo>
                  <a:cubicBezTo>
                    <a:pt x="12" y="44"/>
                    <a:pt x="25" y="42"/>
                    <a:pt x="35" y="34"/>
                  </a:cubicBezTo>
                  <a:cubicBezTo>
                    <a:pt x="45" y="26"/>
                    <a:pt x="49" y="12"/>
                    <a:pt x="47" y="0"/>
                  </a:cubicBezTo>
                  <a:close/>
                </a:path>
              </a:pathLst>
            </a:custGeom>
            <a:gradFill rotWithShape="1">
              <a:gsLst>
                <a:gs pos="0">
                  <a:srgbClr val="D03737">
                    <a:gamma/>
                    <a:shade val="30196"/>
                    <a:invGamma/>
                  </a:srgbClr>
                </a:gs>
                <a:gs pos="50000">
                  <a:srgbClr val="D03737"/>
                </a:gs>
                <a:gs pos="100000">
                  <a:srgbClr val="D03737">
                    <a:gamma/>
                    <a:shade val="30196"/>
                    <a:invGamma/>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181" name="Freeform 290"/>
            <p:cNvSpPr>
              <a:spLocks/>
            </p:cNvSpPr>
            <p:nvPr/>
          </p:nvSpPr>
          <p:spPr bwMode="gray">
            <a:xfrm rot="10843907">
              <a:off x="2918" y="2356"/>
              <a:ext cx="67" cy="54"/>
            </a:xfrm>
            <a:custGeom>
              <a:avLst/>
              <a:gdLst>
                <a:gd name="T0" fmla="*/ 49 w 51"/>
                <a:gd name="T1" fmla="*/ 0 h 47"/>
                <a:gd name="T2" fmla="*/ 35 w 51"/>
                <a:gd name="T3" fmla="*/ 35 h 47"/>
                <a:gd name="T4" fmla="*/ 0 w 51"/>
                <a:gd name="T5" fmla="*/ 42 h 47"/>
                <a:gd name="T6" fmla="*/ 37 w 51"/>
                <a:gd name="T7" fmla="*/ 36 h 47"/>
                <a:gd name="T8" fmla="*/ 49 w 51"/>
                <a:gd name="T9" fmla="*/ 0 h 47"/>
              </a:gdLst>
              <a:ahLst/>
              <a:cxnLst>
                <a:cxn ang="0">
                  <a:pos x="T0" y="T1"/>
                </a:cxn>
                <a:cxn ang="0">
                  <a:pos x="T2" y="T3"/>
                </a:cxn>
                <a:cxn ang="0">
                  <a:pos x="T4" y="T5"/>
                </a:cxn>
                <a:cxn ang="0">
                  <a:pos x="T6" y="T7"/>
                </a:cxn>
                <a:cxn ang="0">
                  <a:pos x="T8" y="T9"/>
                </a:cxn>
              </a:cxnLst>
              <a:rect l="0" t="0" r="r" b="b"/>
              <a:pathLst>
                <a:path w="51" h="47">
                  <a:moveTo>
                    <a:pt x="49" y="0"/>
                  </a:moveTo>
                  <a:cubicBezTo>
                    <a:pt x="50" y="13"/>
                    <a:pt x="46" y="26"/>
                    <a:pt x="35" y="35"/>
                  </a:cubicBezTo>
                  <a:cubicBezTo>
                    <a:pt x="26" y="43"/>
                    <a:pt x="12" y="46"/>
                    <a:pt x="0" y="42"/>
                  </a:cubicBezTo>
                  <a:cubicBezTo>
                    <a:pt x="12" y="47"/>
                    <a:pt x="26" y="45"/>
                    <a:pt x="37" y="36"/>
                  </a:cubicBezTo>
                  <a:cubicBezTo>
                    <a:pt x="47" y="27"/>
                    <a:pt x="51" y="13"/>
                    <a:pt x="49" y="0"/>
                  </a:cubicBezTo>
                  <a:close/>
                </a:path>
              </a:pathLst>
            </a:custGeom>
            <a:gradFill rotWithShape="1">
              <a:gsLst>
                <a:gs pos="0">
                  <a:srgbClr val="D03737">
                    <a:gamma/>
                    <a:shade val="30196"/>
                    <a:invGamma/>
                  </a:srgbClr>
                </a:gs>
                <a:gs pos="50000">
                  <a:srgbClr val="D03737"/>
                </a:gs>
                <a:gs pos="100000">
                  <a:srgbClr val="D03737">
                    <a:gamma/>
                    <a:shade val="30196"/>
                    <a:invGamma/>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sp>
          <p:nvSpPr>
            <p:cNvPr id="182" name="Freeform 291"/>
            <p:cNvSpPr>
              <a:spLocks/>
            </p:cNvSpPr>
            <p:nvPr/>
          </p:nvSpPr>
          <p:spPr bwMode="gray">
            <a:xfrm rot="10843907">
              <a:off x="2905" y="2343"/>
              <a:ext cx="61" cy="50"/>
            </a:xfrm>
            <a:custGeom>
              <a:avLst/>
              <a:gdLst>
                <a:gd name="T0" fmla="*/ 45 w 47"/>
                <a:gd name="T1" fmla="*/ 0 h 43"/>
                <a:gd name="T2" fmla="*/ 33 w 47"/>
                <a:gd name="T3" fmla="*/ 32 h 43"/>
                <a:gd name="T4" fmla="*/ 0 w 47"/>
                <a:gd name="T5" fmla="*/ 39 h 43"/>
                <a:gd name="T6" fmla="*/ 34 w 47"/>
                <a:gd name="T7" fmla="*/ 33 h 43"/>
                <a:gd name="T8" fmla="*/ 45 w 47"/>
                <a:gd name="T9" fmla="*/ 0 h 43"/>
              </a:gdLst>
              <a:ahLst/>
              <a:cxnLst>
                <a:cxn ang="0">
                  <a:pos x="T0" y="T1"/>
                </a:cxn>
                <a:cxn ang="0">
                  <a:pos x="T2" y="T3"/>
                </a:cxn>
                <a:cxn ang="0">
                  <a:pos x="T4" y="T5"/>
                </a:cxn>
                <a:cxn ang="0">
                  <a:pos x="T6" y="T7"/>
                </a:cxn>
                <a:cxn ang="0">
                  <a:pos x="T8" y="T9"/>
                </a:cxn>
              </a:cxnLst>
              <a:rect l="0" t="0" r="r" b="b"/>
              <a:pathLst>
                <a:path w="47" h="43">
                  <a:moveTo>
                    <a:pt x="45" y="0"/>
                  </a:moveTo>
                  <a:cubicBezTo>
                    <a:pt x="46" y="12"/>
                    <a:pt x="42" y="24"/>
                    <a:pt x="33" y="32"/>
                  </a:cubicBezTo>
                  <a:cubicBezTo>
                    <a:pt x="24" y="39"/>
                    <a:pt x="12" y="42"/>
                    <a:pt x="0" y="39"/>
                  </a:cubicBezTo>
                  <a:cubicBezTo>
                    <a:pt x="12" y="43"/>
                    <a:pt x="25" y="41"/>
                    <a:pt x="34" y="33"/>
                  </a:cubicBezTo>
                  <a:cubicBezTo>
                    <a:pt x="43" y="25"/>
                    <a:pt x="47" y="12"/>
                    <a:pt x="45" y="0"/>
                  </a:cubicBezTo>
                  <a:close/>
                </a:path>
              </a:pathLst>
            </a:custGeom>
            <a:gradFill rotWithShape="1">
              <a:gsLst>
                <a:gs pos="0">
                  <a:srgbClr val="D03737">
                    <a:gamma/>
                    <a:shade val="30196"/>
                    <a:invGamma/>
                  </a:srgbClr>
                </a:gs>
                <a:gs pos="50000">
                  <a:srgbClr val="D03737"/>
                </a:gs>
                <a:gs pos="100000">
                  <a:srgbClr val="D03737">
                    <a:gamma/>
                    <a:shade val="30196"/>
                    <a:invGamma/>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de-DE"/>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defRPr/>
              </a:pPr>
              <a:endParaRPr lang="zh-CN" altLang="en-US" sz="1800" b="0">
                <a:solidFill>
                  <a:prstClr val="black"/>
                </a:solidFill>
                <a:ea typeface="微软雅黑"/>
              </a:endParaRPr>
            </a:p>
          </p:txBody>
        </p:sp>
      </p:grpSp>
      <p:sp>
        <p:nvSpPr>
          <p:cNvPr id="184" name="TextBox 131"/>
          <p:cNvSpPr txBox="1"/>
          <p:nvPr/>
        </p:nvSpPr>
        <p:spPr>
          <a:xfrm>
            <a:off x="4392406" y="891345"/>
            <a:ext cx="2931029" cy="369332"/>
          </a:xfrm>
          <a:prstGeom prst="rect">
            <a:avLst/>
          </a:prstGeom>
          <a:noFill/>
        </p:spPr>
        <p:txBody>
          <a:bodyPr wrap="square" rtlCol="0">
            <a:spAutoFit/>
          </a:bodyPr>
          <a:lstStyle/>
          <a:p>
            <a:pPr fontAlgn="auto">
              <a:spcBef>
                <a:spcPts val="0"/>
              </a:spcBef>
              <a:spcAft>
                <a:spcPts val="0"/>
              </a:spcAft>
              <a:defRPr/>
            </a:pPr>
            <a:r>
              <a:rPr lang="en-US" altLang="zh-CN" sz="1800" kern="0" dirty="0" err="1">
                <a:solidFill>
                  <a:srgbClr val="0070C0"/>
                </a:solidFill>
                <a:latin typeface="微软雅黑" pitchFamily="34" charset="-122"/>
                <a:ea typeface="微软雅黑" pitchFamily="34" charset="-122"/>
              </a:rPr>
              <a:t>Async</a:t>
            </a:r>
            <a:r>
              <a:rPr lang="zh-CN" altLang="en-US" sz="1800" kern="0" dirty="0">
                <a:solidFill>
                  <a:srgbClr val="0070C0"/>
                </a:solidFill>
                <a:latin typeface="微软雅黑" pitchFamily="34" charset="-122"/>
                <a:ea typeface="微软雅黑" pitchFamily="34" charset="-122"/>
              </a:rPr>
              <a:t>模块减少闭包嵌套</a:t>
            </a:r>
          </a:p>
        </p:txBody>
      </p:sp>
      <p:sp>
        <p:nvSpPr>
          <p:cNvPr id="185" name="任意多边形 184"/>
          <p:cNvSpPr/>
          <p:nvPr/>
        </p:nvSpPr>
        <p:spPr>
          <a:xfrm flipV="1">
            <a:off x="3098701" y="1097923"/>
            <a:ext cx="1311460" cy="1143571"/>
          </a:xfrm>
          <a:custGeom>
            <a:avLst/>
            <a:gdLst>
              <a:gd name="connsiteX0" fmla="*/ 0 w 1235034"/>
              <a:gd name="connsiteY0" fmla="*/ 0 h 368135"/>
              <a:gd name="connsiteX1" fmla="*/ 0 w 1235034"/>
              <a:gd name="connsiteY1" fmla="*/ 368135 h 368135"/>
              <a:gd name="connsiteX2" fmla="*/ 1235034 w 1235034"/>
              <a:gd name="connsiteY2" fmla="*/ 368135 h 368135"/>
            </a:gdLst>
            <a:ahLst/>
            <a:cxnLst>
              <a:cxn ang="0">
                <a:pos x="connsiteX0" y="connsiteY0"/>
              </a:cxn>
              <a:cxn ang="0">
                <a:pos x="connsiteX1" y="connsiteY1"/>
              </a:cxn>
              <a:cxn ang="0">
                <a:pos x="connsiteX2" y="connsiteY2"/>
              </a:cxn>
            </a:cxnLst>
            <a:rect l="l" t="t" r="r" b="b"/>
            <a:pathLst>
              <a:path w="1235034" h="368135">
                <a:moveTo>
                  <a:pt x="0" y="0"/>
                </a:moveTo>
                <a:lnTo>
                  <a:pt x="0" y="368135"/>
                </a:lnTo>
                <a:lnTo>
                  <a:pt x="1235034" y="368135"/>
                </a:lnTo>
              </a:path>
            </a:pathLst>
          </a:custGeom>
          <a:noFill/>
          <a:ln w="19050" cap="flat" cmpd="sng" algn="ctr">
            <a:solidFill>
              <a:srgbClr val="00B0F0"/>
            </a:solidFill>
            <a:prstDash val="dash"/>
            <a:headEnd type="diamond" w="med" len="med"/>
            <a:tailEnd type="diamond" w="med" len="med"/>
          </a:ln>
          <a:effectLst/>
        </p:spPr>
        <p:txBody>
          <a:bodyPr rtlCol="0" anchor="ctr"/>
          <a:lstStyle/>
          <a:p>
            <a:pPr algn="ctr" fontAlgn="auto">
              <a:spcBef>
                <a:spcPts val="0"/>
              </a:spcBef>
              <a:spcAft>
                <a:spcPts val="0"/>
              </a:spcAft>
              <a:defRPr/>
            </a:pPr>
            <a:endParaRPr lang="zh-CN" altLang="en-US" sz="1800" b="0" kern="0">
              <a:solidFill>
                <a:prstClr val="white"/>
              </a:solidFill>
              <a:latin typeface="Broadway BT"/>
              <a:ea typeface="微软雅黑"/>
            </a:endParaRPr>
          </a:p>
        </p:txBody>
      </p:sp>
      <p:pic>
        <p:nvPicPr>
          <p:cNvPr id="4" name="图片 3"/>
          <p:cNvPicPr>
            <a:picLocks noChangeAspect="1"/>
          </p:cNvPicPr>
          <p:nvPr/>
        </p:nvPicPr>
        <p:blipFill>
          <a:blip r:embed="rId3"/>
          <a:stretch>
            <a:fillRect/>
          </a:stretch>
        </p:blipFill>
        <p:spPr>
          <a:xfrm>
            <a:off x="4680344" y="2982040"/>
            <a:ext cx="4062889" cy="1511141"/>
          </a:xfrm>
          <a:prstGeom prst="rect">
            <a:avLst/>
          </a:prstGeom>
        </p:spPr>
      </p:pic>
      <p:pic>
        <p:nvPicPr>
          <p:cNvPr id="5" name="图片 4"/>
          <p:cNvPicPr>
            <a:picLocks noChangeAspect="1"/>
          </p:cNvPicPr>
          <p:nvPr/>
        </p:nvPicPr>
        <p:blipFill>
          <a:blip r:embed="rId4"/>
          <a:stretch>
            <a:fillRect/>
          </a:stretch>
        </p:blipFill>
        <p:spPr>
          <a:xfrm>
            <a:off x="5066712" y="1266599"/>
            <a:ext cx="3673793" cy="1637824"/>
          </a:xfrm>
          <a:prstGeom prst="rect">
            <a:avLst/>
          </a:prstGeom>
        </p:spPr>
      </p:pic>
      <p:sp>
        <p:nvSpPr>
          <p:cNvPr id="3" name="右弧形箭头 2"/>
          <p:cNvSpPr/>
          <p:nvPr/>
        </p:nvSpPr>
        <p:spPr>
          <a:xfrm>
            <a:off x="8764945" y="1989704"/>
            <a:ext cx="624002" cy="1776955"/>
          </a:xfrm>
          <a:prstGeom prst="curved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solidFill>
                <a:schemeClr val="tx1"/>
              </a:solidFill>
            </a:endParaRPr>
          </a:p>
        </p:txBody>
      </p:sp>
      <p:sp>
        <p:nvSpPr>
          <p:cNvPr id="72" name="TextBox 131"/>
          <p:cNvSpPr txBox="1"/>
          <p:nvPr/>
        </p:nvSpPr>
        <p:spPr>
          <a:xfrm>
            <a:off x="9410661" y="2250565"/>
            <a:ext cx="434827" cy="1200329"/>
          </a:xfrm>
          <a:prstGeom prst="rect">
            <a:avLst/>
          </a:prstGeom>
          <a:noFill/>
        </p:spPr>
        <p:txBody>
          <a:bodyPr wrap="square" rtlCol="0">
            <a:spAutoFit/>
          </a:bodyPr>
          <a:lstStyle/>
          <a:p>
            <a:pPr fontAlgn="auto">
              <a:spcBef>
                <a:spcPts val="0"/>
              </a:spcBef>
              <a:spcAft>
                <a:spcPts val="0"/>
              </a:spcAft>
              <a:defRPr/>
            </a:pPr>
            <a:r>
              <a:rPr lang="zh-CN" altLang="en-US" sz="1800" kern="0" dirty="0">
                <a:solidFill>
                  <a:srgbClr val="0070C0"/>
                </a:solidFill>
                <a:latin typeface="微软雅黑" pitchFamily="34" charset="-122"/>
                <a:ea typeface="微软雅黑" pitchFamily="34" charset="-122"/>
              </a:rPr>
              <a:t>代码优化</a:t>
            </a:r>
          </a:p>
        </p:txBody>
      </p:sp>
      <p:pic>
        <p:nvPicPr>
          <p:cNvPr id="8" name="图片 7"/>
          <p:cNvPicPr>
            <a:picLocks noChangeAspect="1"/>
          </p:cNvPicPr>
          <p:nvPr/>
        </p:nvPicPr>
        <p:blipFill>
          <a:blip r:embed="rId5"/>
          <a:stretch>
            <a:fillRect/>
          </a:stretch>
        </p:blipFill>
        <p:spPr>
          <a:xfrm>
            <a:off x="2101119" y="5044871"/>
            <a:ext cx="4090035" cy="950119"/>
          </a:xfrm>
          <a:prstGeom prst="rect">
            <a:avLst/>
          </a:prstGeom>
        </p:spPr>
      </p:pic>
      <p:pic>
        <p:nvPicPr>
          <p:cNvPr id="9" name="图片 8"/>
          <p:cNvPicPr>
            <a:picLocks noChangeAspect="1"/>
          </p:cNvPicPr>
          <p:nvPr/>
        </p:nvPicPr>
        <p:blipFill>
          <a:blip r:embed="rId6"/>
          <a:stretch>
            <a:fillRect/>
          </a:stretch>
        </p:blipFill>
        <p:spPr>
          <a:xfrm>
            <a:off x="6728264" y="5044871"/>
            <a:ext cx="3366135" cy="1194435"/>
          </a:xfrm>
          <a:prstGeom prst="rect">
            <a:avLst/>
          </a:prstGeom>
        </p:spPr>
      </p:pic>
      <p:sp>
        <p:nvSpPr>
          <p:cNvPr id="10" name="右箭头 9"/>
          <p:cNvSpPr/>
          <p:nvPr/>
        </p:nvSpPr>
        <p:spPr>
          <a:xfrm>
            <a:off x="6199391" y="5436974"/>
            <a:ext cx="520634" cy="156519"/>
          </a:xfrm>
          <a:prstGeom prst="rightArrow">
            <a:avLst/>
          </a:prstGeom>
          <a:solidFill>
            <a:srgbClr val="6BB1C9"/>
          </a:solidFill>
          <a:ln>
            <a:solidFill>
              <a:srgbClr val="6BB1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TextBox 131"/>
          <p:cNvSpPr txBox="1"/>
          <p:nvPr/>
        </p:nvSpPr>
        <p:spPr>
          <a:xfrm>
            <a:off x="6234057" y="5515233"/>
            <a:ext cx="434827" cy="1200329"/>
          </a:xfrm>
          <a:prstGeom prst="rect">
            <a:avLst/>
          </a:prstGeom>
          <a:noFill/>
        </p:spPr>
        <p:txBody>
          <a:bodyPr wrap="square" rtlCol="0">
            <a:spAutoFit/>
          </a:bodyPr>
          <a:lstStyle/>
          <a:p>
            <a:pPr fontAlgn="auto">
              <a:spcBef>
                <a:spcPts val="0"/>
              </a:spcBef>
              <a:spcAft>
                <a:spcPts val="0"/>
              </a:spcAft>
              <a:defRPr/>
            </a:pPr>
            <a:r>
              <a:rPr lang="zh-CN" altLang="en-US" sz="1800" kern="0" dirty="0">
                <a:solidFill>
                  <a:srgbClr val="0070C0"/>
                </a:solidFill>
                <a:latin typeface="微软雅黑" pitchFamily="34" charset="-122"/>
                <a:ea typeface="微软雅黑" pitchFamily="34" charset="-122"/>
              </a:rPr>
              <a:t>代码优化</a:t>
            </a:r>
          </a:p>
        </p:txBody>
      </p:sp>
    </p:spTree>
    <p:extLst>
      <p:ext uri="{BB962C8B-B14F-4D97-AF65-F5344CB8AC3E}">
        <p14:creationId xmlns:p14="http://schemas.microsoft.com/office/powerpoint/2010/main" val="23835218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256089" y="3433763"/>
            <a:ext cx="720725" cy="436562"/>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sz="1200" b="0">
              <a:solidFill>
                <a:srgbClr val="000000"/>
              </a:solidFill>
              <a:latin typeface="微软雅黑" pitchFamily="34" charset="-122"/>
              <a:ea typeface="微软雅黑" pitchFamily="34" charset="-122"/>
            </a:endParaRPr>
          </a:p>
        </p:txBody>
      </p:sp>
      <p:sp>
        <p:nvSpPr>
          <p:cNvPr id="4" name="圆角矩形 3"/>
          <p:cNvSpPr/>
          <p:nvPr/>
        </p:nvSpPr>
        <p:spPr>
          <a:xfrm>
            <a:off x="1847850" y="3390901"/>
            <a:ext cx="865188" cy="436563"/>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zh-CN" altLang="en-US" sz="1200" b="0" dirty="0">
                <a:solidFill>
                  <a:srgbClr val="000000"/>
                </a:solidFill>
                <a:latin typeface="微软雅黑" pitchFamily="34" charset="-122"/>
                <a:ea typeface="微软雅黑" pitchFamily="34" charset="-122"/>
              </a:rPr>
              <a:t>用户</a:t>
            </a:r>
          </a:p>
        </p:txBody>
      </p:sp>
      <p:sp>
        <p:nvSpPr>
          <p:cNvPr id="3" name="圆角矩形 5"/>
          <p:cNvSpPr/>
          <p:nvPr/>
        </p:nvSpPr>
        <p:spPr>
          <a:xfrm>
            <a:off x="3216275" y="3389313"/>
            <a:ext cx="647700" cy="436562"/>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1200" b="0">
                <a:solidFill>
                  <a:srgbClr val="000000"/>
                </a:solidFill>
                <a:latin typeface="微软雅黑" pitchFamily="34" charset="-122"/>
                <a:ea typeface="微软雅黑" pitchFamily="34" charset="-122"/>
              </a:rPr>
              <a:t>TGW</a:t>
            </a:r>
            <a:endParaRPr lang="zh-CN" altLang="en-US" sz="1200" b="0">
              <a:solidFill>
                <a:srgbClr val="000000"/>
              </a:solidFill>
              <a:latin typeface="微软雅黑" pitchFamily="34" charset="-122"/>
              <a:ea typeface="微软雅黑" pitchFamily="34" charset="-122"/>
            </a:endParaRPr>
          </a:p>
        </p:txBody>
      </p:sp>
      <p:sp>
        <p:nvSpPr>
          <p:cNvPr id="8" name="圆角矩形 7"/>
          <p:cNvSpPr/>
          <p:nvPr/>
        </p:nvSpPr>
        <p:spPr>
          <a:xfrm>
            <a:off x="5376863" y="2662238"/>
            <a:ext cx="1511300" cy="187325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zh-CN" altLang="en-US" sz="1800" b="0">
              <a:solidFill>
                <a:srgbClr val="000000"/>
              </a:solidFill>
              <a:latin typeface="微软雅黑" pitchFamily="34" charset="-122"/>
              <a:ea typeface="微软雅黑" pitchFamily="34" charset="-122"/>
            </a:endParaRPr>
          </a:p>
        </p:txBody>
      </p:sp>
      <p:sp>
        <p:nvSpPr>
          <p:cNvPr id="9" name="圆角矩形 8"/>
          <p:cNvSpPr/>
          <p:nvPr/>
        </p:nvSpPr>
        <p:spPr>
          <a:xfrm>
            <a:off x="5521325" y="3416300"/>
            <a:ext cx="1258888" cy="433388"/>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altLang="zh-CN" sz="1200" b="0" dirty="0">
                <a:solidFill>
                  <a:srgbClr val="000000"/>
                </a:solidFill>
                <a:latin typeface="微软雅黑" pitchFamily="34" charset="-122"/>
                <a:ea typeface="微软雅黑" pitchFamily="34" charset="-122"/>
              </a:rPr>
              <a:t>NODEJS</a:t>
            </a:r>
            <a:r>
              <a:rPr lang="zh-CN" altLang="en-US" sz="1200" b="0" dirty="0">
                <a:solidFill>
                  <a:srgbClr val="000000"/>
                </a:solidFill>
                <a:latin typeface="微软雅黑" pitchFamily="34" charset="-122"/>
                <a:ea typeface="微软雅黑" pitchFamily="34" charset="-122"/>
              </a:rPr>
              <a:t>组件</a:t>
            </a:r>
          </a:p>
        </p:txBody>
      </p:sp>
      <p:sp>
        <p:nvSpPr>
          <p:cNvPr id="10" name="圆角矩形 9"/>
          <p:cNvSpPr/>
          <p:nvPr/>
        </p:nvSpPr>
        <p:spPr>
          <a:xfrm>
            <a:off x="5521325" y="4011613"/>
            <a:ext cx="1258888" cy="379412"/>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altLang="zh-CN" sz="1200" b="0" dirty="0">
                <a:solidFill>
                  <a:srgbClr val="000000"/>
                </a:solidFill>
                <a:latin typeface="微软雅黑" pitchFamily="34" charset="-122"/>
                <a:ea typeface="微软雅黑" pitchFamily="34" charset="-122"/>
              </a:rPr>
              <a:t>NODEJS</a:t>
            </a:r>
            <a:r>
              <a:rPr lang="zh-CN" altLang="en-US" sz="1200" b="0" dirty="0">
                <a:solidFill>
                  <a:srgbClr val="000000"/>
                </a:solidFill>
                <a:latin typeface="微软雅黑" pitchFamily="34" charset="-122"/>
                <a:ea typeface="微软雅黑" pitchFamily="34" charset="-122"/>
              </a:rPr>
              <a:t>组件</a:t>
            </a:r>
          </a:p>
        </p:txBody>
      </p:sp>
      <p:cxnSp>
        <p:nvCxnSpPr>
          <p:cNvPr id="20489" name="直接箭头连接符 12"/>
          <p:cNvCxnSpPr>
            <a:cxnSpLocks noChangeShapeType="1"/>
          </p:cNvCxnSpPr>
          <p:nvPr/>
        </p:nvCxnSpPr>
        <p:spPr bwMode="auto">
          <a:xfrm flipV="1">
            <a:off x="2713039" y="3605214"/>
            <a:ext cx="503237" cy="1587"/>
          </a:xfrm>
          <a:prstGeom prst="straightConnector1">
            <a:avLst/>
          </a:prstGeom>
          <a:noFill/>
          <a:ln w="9525" algn="ctr">
            <a:solidFill>
              <a:srgbClr val="4A7EBB"/>
            </a:solidFill>
            <a:round/>
            <a:headEnd type="arrow" w="med" len="med"/>
            <a:tailEnd type="arrow" w="med" len="med"/>
          </a:ln>
        </p:spPr>
      </p:cxnSp>
      <p:cxnSp>
        <p:nvCxnSpPr>
          <p:cNvPr id="20490" name="直接箭头连接符 14"/>
          <p:cNvCxnSpPr>
            <a:cxnSpLocks noChangeShapeType="1"/>
            <a:endCxn id="8" idx="1"/>
          </p:cNvCxnSpPr>
          <p:nvPr/>
        </p:nvCxnSpPr>
        <p:spPr bwMode="auto">
          <a:xfrm flipV="1">
            <a:off x="4945063" y="3598864"/>
            <a:ext cx="431800" cy="9525"/>
          </a:xfrm>
          <a:prstGeom prst="straightConnector1">
            <a:avLst/>
          </a:prstGeom>
          <a:noFill/>
          <a:ln w="9525" algn="ctr">
            <a:solidFill>
              <a:srgbClr val="4A7EBB"/>
            </a:solidFill>
            <a:round/>
            <a:headEnd type="arrow" w="med" len="med"/>
            <a:tailEnd type="arrow" w="med" len="med"/>
          </a:ln>
        </p:spPr>
      </p:cxnSp>
      <p:cxnSp>
        <p:nvCxnSpPr>
          <p:cNvPr id="20491" name="直接箭头连接符 31"/>
          <p:cNvCxnSpPr>
            <a:cxnSpLocks noChangeShapeType="1"/>
          </p:cNvCxnSpPr>
          <p:nvPr/>
        </p:nvCxnSpPr>
        <p:spPr bwMode="auto">
          <a:xfrm flipV="1">
            <a:off x="6888163" y="3605213"/>
            <a:ext cx="1873250" cy="4762"/>
          </a:xfrm>
          <a:prstGeom prst="straightConnector1">
            <a:avLst/>
          </a:prstGeom>
          <a:noFill/>
          <a:ln w="9525" algn="ctr">
            <a:solidFill>
              <a:srgbClr val="4A7EBB"/>
            </a:solidFill>
            <a:round/>
            <a:headEnd type="arrow" w="med" len="med"/>
            <a:tailEnd type="arrow" w="med" len="med"/>
          </a:ln>
        </p:spPr>
      </p:cxnSp>
      <p:cxnSp>
        <p:nvCxnSpPr>
          <p:cNvPr id="73" name="直接连接符 72"/>
          <p:cNvCxnSpPr/>
          <p:nvPr/>
        </p:nvCxnSpPr>
        <p:spPr>
          <a:xfrm>
            <a:off x="7177088" y="1101726"/>
            <a:ext cx="0" cy="4608513"/>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74" name="直接连接符 73"/>
          <p:cNvCxnSpPr/>
          <p:nvPr/>
        </p:nvCxnSpPr>
        <p:spPr>
          <a:xfrm>
            <a:off x="5153025" y="1101726"/>
            <a:ext cx="0" cy="4608513"/>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a:off x="2981325" y="1136651"/>
            <a:ext cx="0" cy="4608513"/>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20496" name="TextBox 75"/>
          <p:cNvSpPr txBox="1">
            <a:spLocks noChangeArrowheads="1"/>
          </p:cNvSpPr>
          <p:nvPr/>
        </p:nvSpPr>
        <p:spPr bwMode="auto">
          <a:xfrm>
            <a:off x="3648076" y="1136651"/>
            <a:ext cx="898525" cy="366713"/>
          </a:xfrm>
          <a:prstGeom prst="rect">
            <a:avLst/>
          </a:prstGeom>
          <a:noFill/>
          <a:ln w="9525">
            <a:noFill/>
            <a:miter lim="800000"/>
            <a:headEnd/>
            <a:tailEnd/>
          </a:ln>
        </p:spPr>
        <p:txBody>
          <a:bodyPr>
            <a:spAutoFit/>
          </a:bodyPr>
          <a:lstStyle/>
          <a:p>
            <a:r>
              <a:rPr lang="zh-CN" altLang="en-US" sz="1800" b="0">
                <a:latin typeface="微软雅黑" pitchFamily="34" charset="-122"/>
                <a:ea typeface="微软雅黑" pitchFamily="34" charset="-122"/>
              </a:rPr>
              <a:t>接入层</a:t>
            </a:r>
          </a:p>
        </p:txBody>
      </p:sp>
      <p:sp>
        <p:nvSpPr>
          <p:cNvPr id="20497" name="TextBox 76"/>
          <p:cNvSpPr txBox="1">
            <a:spLocks noChangeArrowheads="1"/>
          </p:cNvSpPr>
          <p:nvPr/>
        </p:nvSpPr>
        <p:spPr bwMode="auto">
          <a:xfrm>
            <a:off x="5702301" y="1138238"/>
            <a:ext cx="1185863" cy="368300"/>
          </a:xfrm>
          <a:prstGeom prst="rect">
            <a:avLst/>
          </a:prstGeom>
          <a:noFill/>
          <a:ln w="9525">
            <a:noFill/>
            <a:miter lim="800000"/>
            <a:headEnd/>
            <a:tailEnd/>
          </a:ln>
        </p:spPr>
        <p:txBody>
          <a:bodyPr>
            <a:spAutoFit/>
          </a:bodyPr>
          <a:lstStyle/>
          <a:p>
            <a:r>
              <a:rPr lang="zh-CN" altLang="en-US" sz="1800" b="0" dirty="0">
                <a:latin typeface="微软雅黑" pitchFamily="34" charset="-122"/>
                <a:ea typeface="微软雅黑" pitchFamily="34" charset="-122"/>
              </a:rPr>
              <a:t>逻辑层</a:t>
            </a:r>
          </a:p>
        </p:txBody>
      </p:sp>
      <p:sp>
        <p:nvSpPr>
          <p:cNvPr id="20498" name="TextBox 77"/>
          <p:cNvSpPr txBox="1">
            <a:spLocks noChangeArrowheads="1"/>
          </p:cNvSpPr>
          <p:nvPr/>
        </p:nvSpPr>
        <p:spPr bwMode="auto">
          <a:xfrm>
            <a:off x="8069263" y="1138238"/>
            <a:ext cx="1185862" cy="368300"/>
          </a:xfrm>
          <a:prstGeom prst="rect">
            <a:avLst/>
          </a:prstGeom>
          <a:noFill/>
          <a:ln w="9525">
            <a:noFill/>
            <a:miter lim="800000"/>
            <a:headEnd/>
            <a:tailEnd/>
          </a:ln>
        </p:spPr>
        <p:txBody>
          <a:bodyPr>
            <a:spAutoFit/>
          </a:bodyPr>
          <a:lstStyle/>
          <a:p>
            <a:r>
              <a:rPr lang="zh-CN" altLang="en-US" sz="1800" b="0">
                <a:latin typeface="微软雅黑" pitchFamily="34" charset="-122"/>
                <a:ea typeface="微软雅黑" pitchFamily="34" charset="-122"/>
              </a:rPr>
              <a:t>存储层</a:t>
            </a:r>
          </a:p>
        </p:txBody>
      </p:sp>
      <p:sp>
        <p:nvSpPr>
          <p:cNvPr id="2" name="圆角矩形 8"/>
          <p:cNvSpPr/>
          <p:nvPr/>
        </p:nvSpPr>
        <p:spPr>
          <a:xfrm>
            <a:off x="5519739" y="2830514"/>
            <a:ext cx="1258887" cy="433387"/>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r>
              <a:rPr lang="en-US" altLang="zh-CN" sz="1200" b="0" dirty="0">
                <a:solidFill>
                  <a:srgbClr val="000000"/>
                </a:solidFill>
                <a:latin typeface="微软雅黑" pitchFamily="34" charset="-122"/>
                <a:ea typeface="微软雅黑" pitchFamily="34" charset="-122"/>
              </a:rPr>
              <a:t>NODEJS</a:t>
            </a:r>
            <a:r>
              <a:rPr lang="zh-CN" altLang="en-US" sz="1200" b="0" dirty="0">
                <a:solidFill>
                  <a:srgbClr val="000000"/>
                </a:solidFill>
                <a:latin typeface="微软雅黑" pitchFamily="34" charset="-122"/>
                <a:ea typeface="微软雅黑" pitchFamily="34" charset="-122"/>
              </a:rPr>
              <a:t>组件</a:t>
            </a:r>
          </a:p>
        </p:txBody>
      </p:sp>
      <p:sp>
        <p:nvSpPr>
          <p:cNvPr id="23" name="圆角矩形 22"/>
          <p:cNvSpPr/>
          <p:nvPr/>
        </p:nvSpPr>
        <p:spPr>
          <a:xfrm>
            <a:off x="5624513" y="1820863"/>
            <a:ext cx="1009650" cy="436562"/>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zh-CN" altLang="en-US" sz="1200" b="0" dirty="0">
                <a:solidFill>
                  <a:srgbClr val="000000"/>
                </a:solidFill>
                <a:latin typeface="微软雅黑" pitchFamily="34" charset="-122"/>
                <a:ea typeface="微软雅黑" pitchFamily="34" charset="-122"/>
              </a:rPr>
              <a:t>关联平台</a:t>
            </a:r>
          </a:p>
        </p:txBody>
      </p:sp>
      <p:cxnSp>
        <p:nvCxnSpPr>
          <p:cNvPr id="20502" name="直接箭头连接符 61"/>
          <p:cNvCxnSpPr>
            <a:cxnSpLocks noChangeShapeType="1"/>
            <a:stCxn id="23" idx="2"/>
            <a:endCxn id="8" idx="0"/>
          </p:cNvCxnSpPr>
          <p:nvPr/>
        </p:nvCxnSpPr>
        <p:spPr bwMode="auto">
          <a:xfrm>
            <a:off x="6129339" y="2257426"/>
            <a:ext cx="3175" cy="404813"/>
          </a:xfrm>
          <a:prstGeom prst="straightConnector1">
            <a:avLst/>
          </a:prstGeom>
          <a:noFill/>
          <a:ln w="9525" algn="ctr">
            <a:solidFill>
              <a:srgbClr val="4A7EBB"/>
            </a:solidFill>
            <a:round/>
            <a:headEnd type="arrow" w="med" len="med"/>
            <a:tailEnd type="arrow" w="med" len="med"/>
          </a:ln>
        </p:spPr>
      </p:cxnSp>
      <p:sp>
        <p:nvSpPr>
          <p:cNvPr id="5" name="圆角矩形 5"/>
          <p:cNvSpPr/>
          <p:nvPr/>
        </p:nvSpPr>
        <p:spPr>
          <a:xfrm>
            <a:off x="4224339" y="3389313"/>
            <a:ext cx="720725" cy="436562"/>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1200" b="0" dirty="0">
                <a:solidFill>
                  <a:srgbClr val="000000"/>
                </a:solidFill>
                <a:latin typeface="微软雅黑" pitchFamily="34" charset="-122"/>
                <a:ea typeface="微软雅黑" pitchFamily="34" charset="-122"/>
              </a:rPr>
              <a:t>TNGINX</a:t>
            </a:r>
            <a:endParaRPr lang="zh-CN" altLang="en-US" sz="1200" b="0" dirty="0">
              <a:solidFill>
                <a:srgbClr val="000000"/>
              </a:solidFill>
              <a:latin typeface="微软雅黑" pitchFamily="34" charset="-122"/>
              <a:ea typeface="微软雅黑" pitchFamily="34" charset="-122"/>
            </a:endParaRPr>
          </a:p>
        </p:txBody>
      </p:sp>
      <p:cxnSp>
        <p:nvCxnSpPr>
          <p:cNvPr id="7" name="直接箭头连接符 12"/>
          <p:cNvCxnSpPr>
            <a:cxnSpLocks noChangeShapeType="1"/>
            <a:stCxn id="4" idx="3"/>
            <a:endCxn id="6" idx="1"/>
          </p:cNvCxnSpPr>
          <p:nvPr/>
        </p:nvCxnSpPr>
        <p:spPr bwMode="auto">
          <a:xfrm>
            <a:off x="3863976" y="3608388"/>
            <a:ext cx="360363" cy="0"/>
          </a:xfrm>
          <a:prstGeom prst="straightConnector1">
            <a:avLst/>
          </a:prstGeom>
          <a:noFill/>
          <a:ln w="9525" algn="ctr">
            <a:solidFill>
              <a:srgbClr val="4A7EBB"/>
            </a:solidFill>
            <a:round/>
            <a:headEnd type="arrow" w="med" len="med"/>
            <a:tailEnd type="arrow" w="med" len="med"/>
          </a:ln>
        </p:spPr>
      </p:cxnSp>
      <p:grpSp>
        <p:nvGrpSpPr>
          <p:cNvPr id="20505" name="Group 52"/>
          <p:cNvGrpSpPr>
            <a:grpSpLocks/>
          </p:cNvGrpSpPr>
          <p:nvPr/>
        </p:nvGrpSpPr>
        <p:grpSpPr bwMode="auto">
          <a:xfrm>
            <a:off x="8761413" y="2693989"/>
            <a:ext cx="1511300" cy="1800225"/>
            <a:chOff x="4332" y="1480"/>
            <a:chExt cx="952" cy="1134"/>
          </a:xfrm>
        </p:grpSpPr>
        <p:sp>
          <p:nvSpPr>
            <p:cNvPr id="63" name="圆角矩形 62"/>
            <p:cNvSpPr/>
            <p:nvPr/>
          </p:nvSpPr>
          <p:spPr>
            <a:xfrm>
              <a:off x="4332" y="1480"/>
              <a:ext cx="952" cy="1134"/>
            </a:xfrm>
            <a:prstGeom prst="roundRect">
              <a:avLst/>
            </a:prstGeom>
          </p:spPr>
          <p:style>
            <a:lnRef idx="1">
              <a:schemeClr val="accent1"/>
            </a:lnRef>
            <a:fillRef idx="2">
              <a:schemeClr val="accent1"/>
            </a:fillRef>
            <a:effectRef idx="1">
              <a:schemeClr val="accent1"/>
            </a:effectRef>
            <a:fontRef idx="minor">
              <a:schemeClr val="dk1"/>
            </a:fontRef>
          </p:style>
          <p:txBody>
            <a:bodyPr vert="eaVert"/>
            <a:lstStyle/>
            <a:p>
              <a:pPr algn="ctr">
                <a:defRPr/>
              </a:pPr>
              <a:r>
                <a:rPr lang="zh-CN" altLang="en-US" sz="1200" b="0">
                  <a:solidFill>
                    <a:srgbClr val="000000"/>
                  </a:solidFill>
                  <a:latin typeface="微软雅黑" pitchFamily="34" charset="-122"/>
                  <a:ea typeface="微软雅黑" pitchFamily="34" charset="-122"/>
                </a:rPr>
                <a:t>数据存储</a:t>
              </a:r>
            </a:p>
          </p:txBody>
        </p:sp>
        <p:sp>
          <p:nvSpPr>
            <p:cNvPr id="11" name="圆角矩形 10"/>
            <p:cNvSpPr/>
            <p:nvPr/>
          </p:nvSpPr>
          <p:spPr>
            <a:xfrm>
              <a:off x="4410" y="1573"/>
              <a:ext cx="602" cy="275"/>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altLang="zh-CN" sz="1200" b="0">
                  <a:solidFill>
                    <a:srgbClr val="000000"/>
                  </a:solidFill>
                  <a:latin typeface="微软雅黑" pitchFamily="34" charset="-122"/>
                  <a:ea typeface="微软雅黑" pitchFamily="34" charset="-122"/>
                </a:rPr>
                <a:t>MYSQL MASTER</a:t>
              </a:r>
              <a:endParaRPr lang="zh-CN" altLang="en-US" sz="1200" b="0">
                <a:solidFill>
                  <a:srgbClr val="000000"/>
                </a:solidFill>
                <a:latin typeface="微软雅黑" pitchFamily="34" charset="-122"/>
                <a:ea typeface="微软雅黑" pitchFamily="34" charset="-122"/>
              </a:endParaRPr>
            </a:p>
          </p:txBody>
        </p:sp>
        <p:sp>
          <p:nvSpPr>
            <p:cNvPr id="26" name="圆角矩形 25"/>
            <p:cNvSpPr/>
            <p:nvPr/>
          </p:nvSpPr>
          <p:spPr>
            <a:xfrm>
              <a:off x="4410" y="1911"/>
              <a:ext cx="602" cy="276"/>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altLang="zh-CN" sz="1200" b="0">
                  <a:solidFill>
                    <a:srgbClr val="000000"/>
                  </a:solidFill>
                  <a:latin typeface="微软雅黑" pitchFamily="34" charset="-122"/>
                  <a:ea typeface="微软雅黑" pitchFamily="34" charset="-122"/>
                </a:rPr>
                <a:t>MYSQL SLAVE</a:t>
              </a:r>
            </a:p>
          </p:txBody>
        </p:sp>
        <p:sp>
          <p:nvSpPr>
            <p:cNvPr id="12" name="圆角矩形 25"/>
            <p:cNvSpPr/>
            <p:nvPr/>
          </p:nvSpPr>
          <p:spPr>
            <a:xfrm>
              <a:off x="4412" y="2255"/>
              <a:ext cx="602" cy="276"/>
            </a:xfrm>
            <a:prstGeom prst="roundRect">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altLang="zh-CN" sz="1200" b="0">
                  <a:solidFill>
                    <a:srgbClr val="000000"/>
                  </a:solidFill>
                  <a:latin typeface="微软雅黑" pitchFamily="34" charset="-122"/>
                  <a:ea typeface="微软雅黑" pitchFamily="34" charset="-122"/>
                </a:rPr>
                <a:t>MYSQL SLAVE</a:t>
              </a:r>
            </a:p>
          </p:txBody>
        </p:sp>
      </p:grpSp>
      <p:grpSp>
        <p:nvGrpSpPr>
          <p:cNvPr id="20506" name="Group 57"/>
          <p:cNvGrpSpPr>
            <a:grpSpLocks/>
          </p:cNvGrpSpPr>
          <p:nvPr/>
        </p:nvGrpSpPr>
        <p:grpSpPr bwMode="auto">
          <a:xfrm>
            <a:off x="7340601" y="3749676"/>
            <a:ext cx="989013" cy="479425"/>
            <a:chOff x="2789" y="3838"/>
            <a:chExt cx="623" cy="302"/>
          </a:xfrm>
        </p:grpSpPr>
        <p:sp>
          <p:nvSpPr>
            <p:cNvPr id="16" name="圆角矩形 15"/>
            <p:cNvSpPr/>
            <p:nvPr/>
          </p:nvSpPr>
          <p:spPr>
            <a:xfrm>
              <a:off x="2810" y="3864"/>
              <a:ext cx="602" cy="276"/>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CN" altLang="en-US" sz="1200" b="0">
                <a:solidFill>
                  <a:srgbClr val="000000"/>
                </a:solidFill>
                <a:latin typeface="微软雅黑" pitchFamily="34" charset="-122"/>
                <a:ea typeface="微软雅黑" pitchFamily="34" charset="-122"/>
              </a:endParaRPr>
            </a:p>
          </p:txBody>
        </p:sp>
        <p:sp>
          <p:nvSpPr>
            <p:cNvPr id="14" name="圆角矩形 15"/>
            <p:cNvSpPr/>
            <p:nvPr/>
          </p:nvSpPr>
          <p:spPr>
            <a:xfrm>
              <a:off x="2789" y="3838"/>
              <a:ext cx="602" cy="276"/>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zh-CN" sz="1200" b="0">
                  <a:solidFill>
                    <a:srgbClr val="000000"/>
                  </a:solidFill>
                  <a:latin typeface="微软雅黑" pitchFamily="34" charset="-122"/>
                  <a:ea typeface="微软雅黑" pitchFamily="34" charset="-122"/>
                </a:rPr>
                <a:t>CACHE</a:t>
              </a:r>
              <a:endParaRPr lang="zh-CN" altLang="en-US" sz="1200" b="0">
                <a:solidFill>
                  <a:srgbClr val="000000"/>
                </a:solidFill>
                <a:latin typeface="微软雅黑" pitchFamily="34" charset="-122"/>
                <a:ea typeface="微软雅黑" pitchFamily="34" charset="-122"/>
              </a:endParaRPr>
            </a:p>
          </p:txBody>
        </p:sp>
      </p:grpSp>
      <p:cxnSp>
        <p:nvCxnSpPr>
          <p:cNvPr id="20507" name="直接箭头连接符 31"/>
          <p:cNvCxnSpPr>
            <a:cxnSpLocks noChangeShapeType="1"/>
          </p:cNvCxnSpPr>
          <p:nvPr/>
        </p:nvCxnSpPr>
        <p:spPr bwMode="auto">
          <a:xfrm>
            <a:off x="6888164" y="3605214"/>
            <a:ext cx="452437" cy="369887"/>
          </a:xfrm>
          <a:prstGeom prst="bentConnector3">
            <a:avLst>
              <a:gd name="adj1" fmla="val 49824"/>
            </a:avLst>
          </a:prstGeom>
          <a:noFill/>
          <a:ln w="9525" algn="ctr">
            <a:solidFill>
              <a:srgbClr val="4A7EBB"/>
            </a:solidFill>
            <a:miter lim="800000"/>
            <a:headEnd type="arrow" w="med" len="med"/>
            <a:tailEnd type="arrow" w="med" len="med"/>
          </a:ln>
        </p:spPr>
      </p:cxnSp>
      <p:cxnSp>
        <p:nvCxnSpPr>
          <p:cNvPr id="20508" name="直接箭头连接符 31"/>
          <p:cNvCxnSpPr>
            <a:cxnSpLocks noChangeShapeType="1"/>
            <a:endCxn id="63" idx="1"/>
          </p:cNvCxnSpPr>
          <p:nvPr/>
        </p:nvCxnSpPr>
        <p:spPr bwMode="auto">
          <a:xfrm flipV="1">
            <a:off x="8296275" y="3611131"/>
            <a:ext cx="465138" cy="340591"/>
          </a:xfrm>
          <a:prstGeom prst="bentConnector3">
            <a:avLst>
              <a:gd name="adj1" fmla="val 49829"/>
            </a:avLst>
          </a:prstGeom>
          <a:noFill/>
          <a:ln w="9525" algn="ctr">
            <a:solidFill>
              <a:srgbClr val="4A7EBB"/>
            </a:solidFill>
            <a:miter lim="800000"/>
            <a:headEnd type="arrow" w="med" len="med"/>
            <a:tailEnd type="arrow" w="med" len="med"/>
          </a:ln>
        </p:spPr>
      </p:cxnSp>
      <p:sp>
        <p:nvSpPr>
          <p:cNvPr id="20510" name="TextBox 8"/>
          <p:cNvSpPr txBox="1">
            <a:spLocks noChangeArrowheads="1"/>
          </p:cNvSpPr>
          <p:nvPr/>
        </p:nvSpPr>
        <p:spPr bwMode="auto">
          <a:xfrm>
            <a:off x="9180515" y="4421192"/>
            <a:ext cx="409575" cy="579438"/>
          </a:xfrm>
          <a:prstGeom prst="rect">
            <a:avLst/>
          </a:prstGeom>
          <a:noFill/>
          <a:ln w="9525">
            <a:noFill/>
            <a:miter lim="800000"/>
            <a:headEnd/>
            <a:tailEnd/>
          </a:ln>
        </p:spPr>
        <p:txBody>
          <a:bodyPr>
            <a:spAutoFit/>
          </a:bodyPr>
          <a:lstStyle/>
          <a:p>
            <a:pPr eaLnBrk="0" hangingPunct="0"/>
            <a:r>
              <a:rPr lang="en-US" altLang="zh-CN" sz="3200" dirty="0">
                <a:solidFill>
                  <a:srgbClr val="7D60A0"/>
                </a:solidFill>
                <a:latin typeface="微软雅黑" pitchFamily="34" charset="-122"/>
                <a:ea typeface="微软雅黑" pitchFamily="34" charset="-122"/>
              </a:rPr>
              <a:t>3</a:t>
            </a:r>
            <a:endParaRPr lang="zh-CN" altLang="en-US" sz="3200" dirty="0">
              <a:solidFill>
                <a:srgbClr val="7D60A0"/>
              </a:solidFill>
              <a:latin typeface="微软雅黑" pitchFamily="34" charset="-122"/>
              <a:ea typeface="微软雅黑" pitchFamily="34" charset="-122"/>
            </a:endParaRPr>
          </a:p>
        </p:txBody>
      </p:sp>
      <p:sp>
        <p:nvSpPr>
          <p:cNvPr id="20511" name="Rectangle 136"/>
          <p:cNvSpPr>
            <a:spLocks noChangeArrowheads="1"/>
          </p:cNvSpPr>
          <p:nvPr/>
        </p:nvSpPr>
        <p:spPr bwMode="auto">
          <a:xfrm>
            <a:off x="5232402" y="2584452"/>
            <a:ext cx="4657725" cy="2057402"/>
          </a:xfrm>
          <a:prstGeom prst="rect">
            <a:avLst/>
          </a:prstGeom>
          <a:noFill/>
          <a:ln w="12700">
            <a:solidFill>
              <a:srgbClr val="7D60A0"/>
            </a:solidFill>
            <a:prstDash val="dash"/>
            <a:miter lim="800000"/>
            <a:headEnd/>
            <a:tailEnd/>
          </a:ln>
        </p:spPr>
        <p:txBody>
          <a:bodyPr wrap="none" anchor="ctr"/>
          <a:lstStyle/>
          <a:p>
            <a:endParaRPr lang="zh-CN" altLang="en-US">
              <a:ea typeface="微软雅黑" pitchFamily="34" charset="-122"/>
            </a:endParaRPr>
          </a:p>
        </p:txBody>
      </p:sp>
      <p:sp>
        <p:nvSpPr>
          <p:cNvPr id="20512" name="TextBox 8"/>
          <p:cNvSpPr txBox="1">
            <a:spLocks noChangeArrowheads="1"/>
          </p:cNvSpPr>
          <p:nvPr/>
        </p:nvSpPr>
        <p:spPr bwMode="auto">
          <a:xfrm>
            <a:off x="7596191" y="4596166"/>
            <a:ext cx="409575" cy="579438"/>
          </a:xfrm>
          <a:prstGeom prst="rect">
            <a:avLst/>
          </a:prstGeom>
          <a:noFill/>
          <a:ln w="9525">
            <a:noFill/>
            <a:miter lim="800000"/>
            <a:headEnd/>
            <a:tailEnd/>
          </a:ln>
        </p:spPr>
        <p:txBody>
          <a:bodyPr>
            <a:spAutoFit/>
          </a:bodyPr>
          <a:lstStyle/>
          <a:p>
            <a:pPr eaLnBrk="0" hangingPunct="0"/>
            <a:r>
              <a:rPr lang="en-US" altLang="zh-CN" sz="3200" dirty="0">
                <a:solidFill>
                  <a:srgbClr val="F6922E"/>
                </a:solidFill>
                <a:latin typeface="微软雅黑" pitchFamily="34" charset="-122"/>
                <a:ea typeface="微软雅黑" pitchFamily="34" charset="-122"/>
              </a:rPr>
              <a:t>4</a:t>
            </a:r>
            <a:endParaRPr lang="zh-CN" altLang="en-US" sz="3200" dirty="0">
              <a:solidFill>
                <a:srgbClr val="F6922E"/>
              </a:solidFill>
              <a:latin typeface="微软雅黑" pitchFamily="34" charset="-122"/>
              <a:ea typeface="微软雅黑" pitchFamily="34" charset="-122"/>
            </a:endParaRPr>
          </a:p>
        </p:txBody>
      </p:sp>
      <p:sp>
        <p:nvSpPr>
          <p:cNvPr id="20513" name="Rectangle 138"/>
          <p:cNvSpPr>
            <a:spLocks noChangeArrowheads="1"/>
          </p:cNvSpPr>
          <p:nvPr/>
        </p:nvSpPr>
        <p:spPr bwMode="auto">
          <a:xfrm>
            <a:off x="5416551" y="2399484"/>
            <a:ext cx="2990850" cy="2419855"/>
          </a:xfrm>
          <a:prstGeom prst="rect">
            <a:avLst/>
          </a:prstGeom>
          <a:noFill/>
          <a:ln w="12700">
            <a:solidFill>
              <a:srgbClr val="F69240"/>
            </a:solidFill>
            <a:prstDash val="dash"/>
            <a:miter lim="800000"/>
            <a:headEnd/>
            <a:tailEnd/>
          </a:ln>
        </p:spPr>
        <p:txBody>
          <a:bodyPr wrap="none" anchor="ctr"/>
          <a:lstStyle/>
          <a:p>
            <a:endParaRPr lang="zh-CN" altLang="en-US">
              <a:ea typeface="微软雅黑" pitchFamily="34" charset="-122"/>
            </a:endParaRPr>
          </a:p>
        </p:txBody>
      </p:sp>
      <p:sp>
        <p:nvSpPr>
          <p:cNvPr id="20514" name="Rectangle 139"/>
          <p:cNvSpPr>
            <a:spLocks noChangeArrowheads="1"/>
          </p:cNvSpPr>
          <p:nvPr/>
        </p:nvSpPr>
        <p:spPr bwMode="auto">
          <a:xfrm>
            <a:off x="3100211" y="2791877"/>
            <a:ext cx="3738739" cy="2239115"/>
          </a:xfrm>
          <a:prstGeom prst="rect">
            <a:avLst/>
          </a:prstGeom>
          <a:noFill/>
          <a:ln w="12700">
            <a:solidFill>
              <a:srgbClr val="FFA2A1"/>
            </a:solidFill>
            <a:prstDash val="dash"/>
            <a:miter lim="800000"/>
            <a:headEnd/>
            <a:tailEnd/>
          </a:ln>
        </p:spPr>
        <p:txBody>
          <a:bodyPr wrap="none" anchor="ctr"/>
          <a:lstStyle/>
          <a:p>
            <a:endParaRPr lang="zh-CN" altLang="en-US">
              <a:ea typeface="微软雅黑" pitchFamily="34" charset="-122"/>
            </a:endParaRPr>
          </a:p>
        </p:txBody>
      </p:sp>
      <p:sp>
        <p:nvSpPr>
          <p:cNvPr id="20515" name="TextBox 8"/>
          <p:cNvSpPr txBox="1">
            <a:spLocks noChangeArrowheads="1"/>
          </p:cNvSpPr>
          <p:nvPr/>
        </p:nvSpPr>
        <p:spPr bwMode="auto">
          <a:xfrm>
            <a:off x="4491620" y="4767734"/>
            <a:ext cx="409575" cy="579438"/>
          </a:xfrm>
          <a:prstGeom prst="rect">
            <a:avLst/>
          </a:prstGeom>
          <a:noFill/>
          <a:ln w="9525">
            <a:noFill/>
            <a:miter lim="800000"/>
            <a:headEnd/>
            <a:tailEnd/>
          </a:ln>
        </p:spPr>
        <p:txBody>
          <a:bodyPr>
            <a:spAutoFit/>
          </a:bodyPr>
          <a:lstStyle/>
          <a:p>
            <a:pPr eaLnBrk="0" hangingPunct="0"/>
            <a:r>
              <a:rPr lang="en-US" altLang="zh-CN" sz="3200" dirty="0">
                <a:solidFill>
                  <a:srgbClr val="FFA2A1"/>
                </a:solidFill>
                <a:latin typeface="微软雅黑" pitchFamily="34" charset="-122"/>
                <a:ea typeface="微软雅黑" pitchFamily="34" charset="-122"/>
              </a:rPr>
              <a:t>1</a:t>
            </a:r>
            <a:endParaRPr lang="zh-CN" altLang="en-US" sz="3200" dirty="0">
              <a:solidFill>
                <a:srgbClr val="FFA2A1"/>
              </a:solidFill>
              <a:latin typeface="微软雅黑" pitchFamily="34" charset="-122"/>
              <a:ea typeface="微软雅黑" pitchFamily="34" charset="-122"/>
            </a:endParaRPr>
          </a:p>
        </p:txBody>
      </p:sp>
      <p:sp>
        <p:nvSpPr>
          <p:cNvPr id="20516" name="Rectangle 141"/>
          <p:cNvSpPr>
            <a:spLocks noChangeArrowheads="1"/>
          </p:cNvSpPr>
          <p:nvPr/>
        </p:nvSpPr>
        <p:spPr bwMode="auto">
          <a:xfrm>
            <a:off x="3144837" y="2693988"/>
            <a:ext cx="3821114" cy="1771965"/>
          </a:xfrm>
          <a:prstGeom prst="rect">
            <a:avLst/>
          </a:prstGeom>
          <a:noFill/>
          <a:ln w="12700">
            <a:solidFill>
              <a:srgbClr val="4A7EBB"/>
            </a:solidFill>
            <a:prstDash val="dash"/>
            <a:miter lim="800000"/>
            <a:headEnd/>
            <a:tailEnd/>
          </a:ln>
        </p:spPr>
        <p:txBody>
          <a:bodyPr wrap="none" anchor="ctr"/>
          <a:lstStyle/>
          <a:p>
            <a:endParaRPr lang="zh-CN" altLang="en-US">
              <a:ea typeface="微软雅黑" pitchFamily="34" charset="-122"/>
            </a:endParaRPr>
          </a:p>
        </p:txBody>
      </p:sp>
      <p:sp>
        <p:nvSpPr>
          <p:cNvPr id="20517" name="TextBox 8"/>
          <p:cNvSpPr txBox="1">
            <a:spLocks noChangeArrowheads="1"/>
          </p:cNvSpPr>
          <p:nvPr/>
        </p:nvSpPr>
        <p:spPr bwMode="auto">
          <a:xfrm>
            <a:off x="4569631" y="4211001"/>
            <a:ext cx="409575" cy="579438"/>
          </a:xfrm>
          <a:prstGeom prst="rect">
            <a:avLst/>
          </a:prstGeom>
          <a:noFill/>
          <a:ln w="9525">
            <a:noFill/>
            <a:miter lim="800000"/>
            <a:headEnd/>
            <a:tailEnd/>
          </a:ln>
        </p:spPr>
        <p:txBody>
          <a:bodyPr>
            <a:spAutoFit/>
          </a:bodyPr>
          <a:lstStyle/>
          <a:p>
            <a:pPr eaLnBrk="0" hangingPunct="0"/>
            <a:r>
              <a:rPr lang="en-US" altLang="zh-CN" sz="3200" dirty="0">
                <a:solidFill>
                  <a:srgbClr val="4A7EBB"/>
                </a:solidFill>
                <a:latin typeface="微软雅黑" pitchFamily="34" charset="-122"/>
                <a:ea typeface="微软雅黑" pitchFamily="34" charset="-122"/>
              </a:rPr>
              <a:t>2</a:t>
            </a:r>
            <a:endParaRPr lang="zh-CN" altLang="en-US" sz="3200" dirty="0">
              <a:solidFill>
                <a:srgbClr val="4A7EBB"/>
              </a:solidFill>
              <a:latin typeface="微软雅黑" pitchFamily="34" charset="-122"/>
              <a:ea typeface="微软雅黑" pitchFamily="34" charset="-122"/>
            </a:endParaRPr>
          </a:p>
        </p:txBody>
      </p:sp>
      <p:sp>
        <p:nvSpPr>
          <p:cNvPr id="53" name="TextBox 8"/>
          <p:cNvSpPr txBox="1">
            <a:spLocks noChangeArrowheads="1"/>
          </p:cNvSpPr>
          <p:nvPr/>
        </p:nvSpPr>
        <p:spPr bwMode="auto">
          <a:xfrm>
            <a:off x="2881030" y="6168213"/>
            <a:ext cx="1746569" cy="338554"/>
          </a:xfrm>
          <a:prstGeom prst="rect">
            <a:avLst/>
          </a:prstGeom>
          <a:noFill/>
          <a:ln w="9525">
            <a:noFill/>
            <a:miter lim="800000"/>
            <a:headEnd/>
            <a:tailEnd/>
          </a:ln>
        </p:spPr>
        <p:txBody>
          <a:bodyPr wrap="square">
            <a:spAutoFit/>
          </a:bodyPr>
          <a:lstStyle/>
          <a:p>
            <a:pPr eaLnBrk="0" hangingPunct="0"/>
            <a:r>
              <a:rPr lang="en-US" altLang="zh-CN" dirty="0">
                <a:solidFill>
                  <a:srgbClr val="FFA2A1"/>
                </a:solidFill>
                <a:latin typeface="微软雅黑" pitchFamily="34" charset="-122"/>
                <a:ea typeface="微软雅黑" pitchFamily="34" charset="-122"/>
              </a:rPr>
              <a:t>1 </a:t>
            </a:r>
            <a:r>
              <a:rPr lang="zh-CN" altLang="en-US" dirty="0">
                <a:solidFill>
                  <a:srgbClr val="FFA2A1"/>
                </a:solidFill>
                <a:latin typeface="微软雅黑" pitchFamily="34" charset="-122"/>
                <a:ea typeface="微软雅黑" pitchFamily="34" charset="-122"/>
              </a:rPr>
              <a:t>页面架构设计</a:t>
            </a:r>
          </a:p>
        </p:txBody>
      </p:sp>
      <p:sp>
        <p:nvSpPr>
          <p:cNvPr id="54" name="TextBox 8"/>
          <p:cNvSpPr txBox="1">
            <a:spLocks noChangeArrowheads="1"/>
          </p:cNvSpPr>
          <p:nvPr/>
        </p:nvSpPr>
        <p:spPr bwMode="auto">
          <a:xfrm>
            <a:off x="4724864" y="6168213"/>
            <a:ext cx="1410824" cy="338554"/>
          </a:xfrm>
          <a:prstGeom prst="rect">
            <a:avLst/>
          </a:prstGeom>
          <a:noFill/>
          <a:ln w="9525">
            <a:noFill/>
            <a:miter lim="800000"/>
            <a:headEnd/>
            <a:tailEnd/>
          </a:ln>
        </p:spPr>
        <p:txBody>
          <a:bodyPr wrap="square">
            <a:spAutoFit/>
          </a:bodyPr>
          <a:lstStyle/>
          <a:p>
            <a:pPr eaLnBrk="0" hangingPunct="0"/>
            <a:r>
              <a:rPr lang="en-US" altLang="zh-CN" dirty="0">
                <a:solidFill>
                  <a:srgbClr val="F6922E"/>
                </a:solidFill>
                <a:latin typeface="微软雅黑" pitchFamily="34" charset="-122"/>
                <a:ea typeface="微软雅黑" pitchFamily="34" charset="-122"/>
              </a:rPr>
              <a:t>2 </a:t>
            </a:r>
            <a:r>
              <a:rPr lang="zh-CN" altLang="en-US" dirty="0">
                <a:solidFill>
                  <a:srgbClr val="F6922E"/>
                </a:solidFill>
                <a:latin typeface="微软雅黑" pitchFamily="34" charset="-122"/>
                <a:ea typeface="微软雅黑" pitchFamily="34" charset="-122"/>
              </a:rPr>
              <a:t>接入层设计</a:t>
            </a:r>
          </a:p>
        </p:txBody>
      </p:sp>
      <p:sp>
        <p:nvSpPr>
          <p:cNvPr id="55" name="TextBox 8"/>
          <p:cNvSpPr txBox="1">
            <a:spLocks noChangeArrowheads="1"/>
          </p:cNvSpPr>
          <p:nvPr/>
        </p:nvSpPr>
        <p:spPr bwMode="auto">
          <a:xfrm>
            <a:off x="6416492" y="6168213"/>
            <a:ext cx="1466424" cy="338554"/>
          </a:xfrm>
          <a:prstGeom prst="rect">
            <a:avLst/>
          </a:prstGeom>
          <a:noFill/>
          <a:ln w="9525">
            <a:noFill/>
            <a:miter lim="800000"/>
            <a:headEnd/>
            <a:tailEnd/>
          </a:ln>
        </p:spPr>
        <p:txBody>
          <a:bodyPr wrap="square">
            <a:spAutoFit/>
          </a:bodyPr>
          <a:lstStyle/>
          <a:p>
            <a:pPr eaLnBrk="0" hangingPunct="0"/>
            <a:r>
              <a:rPr lang="en-US" altLang="zh-CN" dirty="0">
                <a:solidFill>
                  <a:srgbClr val="7D60A0"/>
                </a:solidFill>
                <a:latin typeface="微软雅黑" pitchFamily="34" charset="-122"/>
                <a:ea typeface="微软雅黑" pitchFamily="34" charset="-122"/>
              </a:rPr>
              <a:t>3 </a:t>
            </a:r>
            <a:r>
              <a:rPr lang="zh-CN" altLang="en-US" dirty="0">
                <a:solidFill>
                  <a:srgbClr val="7D60A0"/>
                </a:solidFill>
                <a:latin typeface="微软雅黑" pitchFamily="34" charset="-122"/>
                <a:ea typeface="微软雅黑" pitchFamily="34" charset="-122"/>
              </a:rPr>
              <a:t>数据库设计</a:t>
            </a:r>
          </a:p>
        </p:txBody>
      </p:sp>
      <p:sp>
        <p:nvSpPr>
          <p:cNvPr id="56" name="TextBox 8"/>
          <p:cNvSpPr txBox="1">
            <a:spLocks noChangeArrowheads="1"/>
          </p:cNvSpPr>
          <p:nvPr/>
        </p:nvSpPr>
        <p:spPr bwMode="auto">
          <a:xfrm>
            <a:off x="8062868" y="6175375"/>
            <a:ext cx="1254128" cy="338554"/>
          </a:xfrm>
          <a:prstGeom prst="rect">
            <a:avLst/>
          </a:prstGeom>
          <a:noFill/>
          <a:ln w="9525">
            <a:noFill/>
            <a:miter lim="800000"/>
            <a:headEnd/>
            <a:tailEnd/>
          </a:ln>
        </p:spPr>
        <p:txBody>
          <a:bodyPr wrap="square">
            <a:spAutoFit/>
          </a:bodyPr>
          <a:lstStyle/>
          <a:p>
            <a:pPr eaLnBrk="0" hangingPunct="0"/>
            <a:r>
              <a:rPr lang="en-US" altLang="zh-CN" dirty="0">
                <a:solidFill>
                  <a:srgbClr val="4A7EBB"/>
                </a:solidFill>
                <a:latin typeface="微软雅黑" pitchFamily="34" charset="-122"/>
                <a:ea typeface="微软雅黑" pitchFamily="34" charset="-122"/>
              </a:rPr>
              <a:t>4 </a:t>
            </a:r>
            <a:r>
              <a:rPr lang="zh-CN" altLang="en-US" dirty="0">
                <a:solidFill>
                  <a:srgbClr val="4A7EBB"/>
                </a:solidFill>
                <a:latin typeface="微软雅黑" pitchFamily="34" charset="-122"/>
                <a:ea typeface="微软雅黑" pitchFamily="34" charset="-122"/>
              </a:rPr>
              <a:t>缓存设计</a:t>
            </a:r>
          </a:p>
        </p:txBody>
      </p:sp>
      <p:pic>
        <p:nvPicPr>
          <p:cNvPr id="58" name="Picture 2" descr="http://qzonestyle.gtimg.cn/open_proj/proj_qcloud_v2/ac/global/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125" y="-5524"/>
            <a:ext cx="693676" cy="576000"/>
          </a:xfrm>
          <a:prstGeom prst="rect">
            <a:avLst/>
          </a:prstGeom>
          <a:noFill/>
          <a:extLst>
            <a:ext uri="{909E8E84-426E-40DD-AFC4-6F175D3DCCD1}">
              <a14:hiddenFill xmlns:a14="http://schemas.microsoft.com/office/drawing/2010/main">
                <a:solidFill>
                  <a:srgbClr val="FFFFFF"/>
                </a:solidFill>
              </a14:hiddenFill>
            </a:ext>
          </a:extLst>
        </p:spPr>
      </p:pic>
      <p:sp>
        <p:nvSpPr>
          <p:cNvPr id="57" name="圆角矩形 5"/>
          <p:cNvSpPr/>
          <p:nvPr/>
        </p:nvSpPr>
        <p:spPr>
          <a:xfrm>
            <a:off x="3805238" y="4532519"/>
            <a:ext cx="647700" cy="436562"/>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altLang="zh-CN" sz="1200" b="0" dirty="0">
                <a:solidFill>
                  <a:srgbClr val="000000"/>
                </a:solidFill>
                <a:latin typeface="微软雅黑" pitchFamily="34" charset="-122"/>
                <a:ea typeface="微软雅黑" pitchFamily="34" charset="-122"/>
              </a:rPr>
              <a:t>CDN</a:t>
            </a:r>
            <a:endParaRPr lang="zh-CN" altLang="en-US" sz="1200" b="0" dirty="0">
              <a:solidFill>
                <a:srgbClr val="000000"/>
              </a:solidFill>
              <a:latin typeface="微软雅黑" pitchFamily="34" charset="-122"/>
              <a:ea typeface="微软雅黑" pitchFamily="34" charset="-122"/>
            </a:endParaRPr>
          </a:p>
        </p:txBody>
      </p:sp>
      <p:cxnSp>
        <p:nvCxnSpPr>
          <p:cNvPr id="62" name="直接箭头连接符 31"/>
          <p:cNvCxnSpPr>
            <a:cxnSpLocks noChangeShapeType="1"/>
            <a:stCxn id="4" idx="3"/>
            <a:endCxn id="57" idx="1"/>
          </p:cNvCxnSpPr>
          <p:nvPr/>
        </p:nvCxnSpPr>
        <p:spPr bwMode="auto">
          <a:xfrm>
            <a:off x="2713038" y="3609182"/>
            <a:ext cx="1092200" cy="1141618"/>
          </a:xfrm>
          <a:prstGeom prst="bentConnector3">
            <a:avLst>
              <a:gd name="adj1" fmla="val 32312"/>
            </a:avLst>
          </a:prstGeom>
          <a:noFill/>
          <a:ln w="9525" algn="ctr">
            <a:solidFill>
              <a:srgbClr val="4A7EBB"/>
            </a:solidFill>
            <a:miter lim="800000"/>
            <a:headEnd type="arrow" w="med" len="med"/>
            <a:tailEnd type="arrow" w="med" len="med"/>
          </a:ln>
        </p:spPr>
      </p:cxnSp>
    </p:spTree>
    <p:extLst>
      <p:ext uri="{BB962C8B-B14F-4D97-AF65-F5344CB8AC3E}">
        <p14:creationId xmlns:p14="http://schemas.microsoft.com/office/powerpoint/2010/main" val="7628291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7501830" y="3995493"/>
            <a:ext cx="2914651" cy="390604"/>
            <a:chOff x="5977829" y="1823164"/>
            <a:chExt cx="2914651" cy="390604"/>
          </a:xfrm>
        </p:grpSpPr>
        <p:sp>
          <p:nvSpPr>
            <p:cNvPr id="28" name="Text Box 6"/>
            <p:cNvSpPr txBox="1">
              <a:spLocks noChangeArrowheads="1"/>
            </p:cNvSpPr>
            <p:nvPr/>
          </p:nvSpPr>
          <p:spPr bwMode="auto">
            <a:xfrm>
              <a:off x="6691313" y="1967547"/>
              <a:ext cx="22011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801688" eaLnBrk="0" hangingPunct="0">
                <a:defRPr>
                  <a:solidFill>
                    <a:schemeClr val="tx1"/>
                  </a:solidFill>
                  <a:latin typeface="Arial" charset="0"/>
                  <a:cs typeface="Arial" charset="0"/>
                </a:defRPr>
              </a:lvl1pPr>
              <a:lvl2pPr marL="742950" indent="-285750" defTabSz="801688" eaLnBrk="0" hangingPunct="0">
                <a:defRPr>
                  <a:solidFill>
                    <a:schemeClr val="tx1"/>
                  </a:solidFill>
                  <a:latin typeface="Arial" charset="0"/>
                  <a:cs typeface="Arial" charset="0"/>
                </a:defRPr>
              </a:lvl2pPr>
              <a:lvl3pPr marL="1143000" indent="-228600" defTabSz="801688" eaLnBrk="0" hangingPunct="0">
                <a:defRPr>
                  <a:solidFill>
                    <a:schemeClr val="tx1"/>
                  </a:solidFill>
                  <a:latin typeface="Arial" charset="0"/>
                  <a:cs typeface="Arial" charset="0"/>
                </a:defRPr>
              </a:lvl3pPr>
              <a:lvl4pPr marL="1600200" indent="-228600" defTabSz="801688" eaLnBrk="0" hangingPunct="0">
                <a:defRPr>
                  <a:solidFill>
                    <a:schemeClr val="tx1"/>
                  </a:solidFill>
                  <a:latin typeface="Arial" charset="0"/>
                  <a:cs typeface="Arial" charset="0"/>
                </a:defRPr>
              </a:lvl4pPr>
              <a:lvl5pPr marL="2057400" indent="-228600" defTabSz="801688" eaLnBrk="0" hangingPunct="0">
                <a:defRPr>
                  <a:solidFill>
                    <a:schemeClr val="tx1"/>
                  </a:solidFill>
                  <a:latin typeface="Arial" charset="0"/>
                  <a:cs typeface="Arial" charset="0"/>
                </a:defRPr>
              </a:lvl5pPr>
              <a:lvl6pPr marL="2514600" indent="-228600" defTabSz="801688" eaLnBrk="0" fontAlgn="base" hangingPunct="0">
                <a:spcBef>
                  <a:spcPct val="0"/>
                </a:spcBef>
                <a:spcAft>
                  <a:spcPct val="0"/>
                </a:spcAft>
                <a:defRPr>
                  <a:solidFill>
                    <a:schemeClr val="tx1"/>
                  </a:solidFill>
                  <a:latin typeface="Arial" charset="0"/>
                  <a:cs typeface="Arial" charset="0"/>
                </a:defRPr>
              </a:lvl6pPr>
              <a:lvl7pPr marL="2971800" indent="-228600" defTabSz="801688" eaLnBrk="0" fontAlgn="base" hangingPunct="0">
                <a:spcBef>
                  <a:spcPct val="0"/>
                </a:spcBef>
                <a:spcAft>
                  <a:spcPct val="0"/>
                </a:spcAft>
                <a:defRPr>
                  <a:solidFill>
                    <a:schemeClr val="tx1"/>
                  </a:solidFill>
                  <a:latin typeface="Arial" charset="0"/>
                  <a:cs typeface="Arial" charset="0"/>
                </a:defRPr>
              </a:lvl7pPr>
              <a:lvl8pPr marL="3429000" indent="-228600" defTabSz="801688" eaLnBrk="0" fontAlgn="base" hangingPunct="0">
                <a:spcBef>
                  <a:spcPct val="0"/>
                </a:spcBef>
                <a:spcAft>
                  <a:spcPct val="0"/>
                </a:spcAft>
                <a:defRPr>
                  <a:solidFill>
                    <a:schemeClr val="tx1"/>
                  </a:solidFill>
                  <a:latin typeface="Arial" charset="0"/>
                  <a:cs typeface="Arial" charset="0"/>
                </a:defRPr>
              </a:lvl8pPr>
              <a:lvl9pPr marL="3886200" indent="-228600" defTabSz="801688"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20000"/>
                </a:spcBef>
              </a:pPr>
              <a:r>
                <a:rPr lang="zh-CN" altLang="en-US" dirty="0">
                  <a:solidFill>
                    <a:srgbClr val="292929"/>
                  </a:solidFill>
                  <a:latin typeface="微软雅黑" pitchFamily="34" charset="-122"/>
                  <a:ea typeface="微软雅黑" pitchFamily="34" charset="-122"/>
                </a:rPr>
                <a:t>配置化支持</a:t>
              </a:r>
              <a:r>
                <a:rPr lang="en-US" altLang="zh-CN" dirty="0">
                  <a:solidFill>
                    <a:srgbClr val="292929"/>
                  </a:solidFill>
                  <a:latin typeface="微软雅黑" pitchFamily="34" charset="-122"/>
                  <a:ea typeface="微软雅黑" pitchFamily="34" charset="-122"/>
                </a:rPr>
                <a:t>https</a:t>
              </a:r>
              <a:r>
                <a:rPr lang="zh-CN" altLang="en-US" dirty="0">
                  <a:solidFill>
                    <a:srgbClr val="292929"/>
                  </a:solidFill>
                  <a:latin typeface="微软雅黑" pitchFamily="34" charset="-122"/>
                  <a:ea typeface="微软雅黑" pitchFamily="34" charset="-122"/>
                </a:rPr>
                <a:t>等能力</a:t>
              </a:r>
              <a:endParaRPr lang="en-GB" altLang="zh-CN" dirty="0">
                <a:solidFill>
                  <a:srgbClr val="292929"/>
                </a:solidFill>
                <a:latin typeface="微软雅黑" pitchFamily="34" charset="-122"/>
                <a:ea typeface="微软雅黑" pitchFamily="34" charset="-122"/>
              </a:endParaRPr>
            </a:p>
          </p:txBody>
        </p:sp>
        <p:sp>
          <p:nvSpPr>
            <p:cNvPr id="29" name="Line 41"/>
            <p:cNvSpPr>
              <a:spLocks noChangeShapeType="1"/>
            </p:cNvSpPr>
            <p:nvPr/>
          </p:nvSpPr>
          <p:spPr bwMode="auto">
            <a:xfrm flipH="1">
              <a:off x="5977829" y="1823164"/>
              <a:ext cx="2889250" cy="0"/>
            </a:xfrm>
            <a:prstGeom prst="line">
              <a:avLst/>
            </a:prstGeom>
            <a:noFill/>
            <a:ln w="28575">
              <a:solidFill>
                <a:srgbClr val="4D4D4D"/>
              </a:solidFill>
              <a:prstDash val="solid"/>
              <a:round/>
              <a:headEnd/>
              <a:tailEn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grpSp>
      <p:grpSp>
        <p:nvGrpSpPr>
          <p:cNvPr id="22" name="组合 21"/>
          <p:cNvGrpSpPr/>
          <p:nvPr/>
        </p:nvGrpSpPr>
        <p:grpSpPr>
          <a:xfrm>
            <a:off x="1870843" y="4022656"/>
            <a:ext cx="2874963" cy="390604"/>
            <a:chOff x="357158" y="1823164"/>
            <a:chExt cx="2874963" cy="390604"/>
          </a:xfrm>
        </p:grpSpPr>
        <p:sp>
          <p:nvSpPr>
            <p:cNvPr id="24" name="Text Box 44"/>
            <p:cNvSpPr txBox="1">
              <a:spLocks noChangeArrowheads="1"/>
            </p:cNvSpPr>
            <p:nvPr/>
          </p:nvSpPr>
          <p:spPr bwMode="auto">
            <a:xfrm>
              <a:off x="357158" y="1967547"/>
              <a:ext cx="15494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801688" eaLnBrk="0" hangingPunct="0">
                <a:defRPr>
                  <a:solidFill>
                    <a:schemeClr val="tx1"/>
                  </a:solidFill>
                  <a:latin typeface="Arial" charset="0"/>
                  <a:cs typeface="Arial" charset="0"/>
                </a:defRPr>
              </a:lvl1pPr>
              <a:lvl2pPr marL="742950" indent="-285750" defTabSz="801688" eaLnBrk="0" hangingPunct="0">
                <a:defRPr>
                  <a:solidFill>
                    <a:schemeClr val="tx1"/>
                  </a:solidFill>
                  <a:latin typeface="Arial" charset="0"/>
                  <a:cs typeface="Arial" charset="0"/>
                </a:defRPr>
              </a:lvl2pPr>
              <a:lvl3pPr marL="1143000" indent="-228600" defTabSz="801688" eaLnBrk="0" hangingPunct="0">
                <a:defRPr>
                  <a:solidFill>
                    <a:schemeClr val="tx1"/>
                  </a:solidFill>
                  <a:latin typeface="Arial" charset="0"/>
                  <a:cs typeface="Arial" charset="0"/>
                </a:defRPr>
              </a:lvl3pPr>
              <a:lvl4pPr marL="1600200" indent="-228600" defTabSz="801688" eaLnBrk="0" hangingPunct="0">
                <a:defRPr>
                  <a:solidFill>
                    <a:schemeClr val="tx1"/>
                  </a:solidFill>
                  <a:latin typeface="Arial" charset="0"/>
                  <a:cs typeface="Arial" charset="0"/>
                </a:defRPr>
              </a:lvl4pPr>
              <a:lvl5pPr marL="2057400" indent="-228600" defTabSz="801688" eaLnBrk="0" hangingPunct="0">
                <a:defRPr>
                  <a:solidFill>
                    <a:schemeClr val="tx1"/>
                  </a:solidFill>
                  <a:latin typeface="Arial" charset="0"/>
                  <a:cs typeface="Arial" charset="0"/>
                </a:defRPr>
              </a:lvl5pPr>
              <a:lvl6pPr marL="2514600" indent="-228600" defTabSz="801688" eaLnBrk="0" fontAlgn="base" hangingPunct="0">
                <a:spcBef>
                  <a:spcPct val="0"/>
                </a:spcBef>
                <a:spcAft>
                  <a:spcPct val="0"/>
                </a:spcAft>
                <a:defRPr>
                  <a:solidFill>
                    <a:schemeClr val="tx1"/>
                  </a:solidFill>
                  <a:latin typeface="Arial" charset="0"/>
                  <a:cs typeface="Arial" charset="0"/>
                </a:defRPr>
              </a:lvl6pPr>
              <a:lvl7pPr marL="2971800" indent="-228600" defTabSz="801688" eaLnBrk="0" fontAlgn="base" hangingPunct="0">
                <a:spcBef>
                  <a:spcPct val="0"/>
                </a:spcBef>
                <a:spcAft>
                  <a:spcPct val="0"/>
                </a:spcAft>
                <a:defRPr>
                  <a:solidFill>
                    <a:schemeClr val="tx1"/>
                  </a:solidFill>
                  <a:latin typeface="Arial" charset="0"/>
                  <a:cs typeface="Arial" charset="0"/>
                </a:defRPr>
              </a:lvl7pPr>
              <a:lvl8pPr marL="3429000" indent="-228600" defTabSz="801688" eaLnBrk="0" fontAlgn="base" hangingPunct="0">
                <a:spcBef>
                  <a:spcPct val="0"/>
                </a:spcBef>
                <a:spcAft>
                  <a:spcPct val="0"/>
                </a:spcAft>
                <a:defRPr>
                  <a:solidFill>
                    <a:schemeClr val="tx1"/>
                  </a:solidFill>
                  <a:latin typeface="Arial" charset="0"/>
                  <a:cs typeface="Arial" charset="0"/>
                </a:defRPr>
              </a:lvl8pPr>
              <a:lvl9pPr marL="3886200" indent="-228600" defTabSz="801688"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zh-CN" altLang="en-US" dirty="0">
                  <a:solidFill>
                    <a:srgbClr val="292929"/>
                  </a:solidFill>
                  <a:latin typeface="微软雅黑" pitchFamily="34" charset="-122"/>
                  <a:ea typeface="微软雅黑" pitchFamily="34" charset="-122"/>
                </a:rPr>
                <a:t>灰度发布</a:t>
              </a:r>
              <a:endParaRPr lang="en-GB" altLang="zh-CN" dirty="0">
                <a:solidFill>
                  <a:srgbClr val="292929"/>
                </a:solidFill>
                <a:latin typeface="微软雅黑" pitchFamily="34" charset="-122"/>
                <a:ea typeface="微软雅黑" pitchFamily="34" charset="-122"/>
              </a:endParaRPr>
            </a:p>
          </p:txBody>
        </p:sp>
        <p:sp>
          <p:nvSpPr>
            <p:cNvPr id="25" name="Line 40"/>
            <p:cNvSpPr>
              <a:spLocks noChangeShapeType="1"/>
            </p:cNvSpPr>
            <p:nvPr/>
          </p:nvSpPr>
          <p:spPr bwMode="auto">
            <a:xfrm flipH="1">
              <a:off x="357158" y="1823164"/>
              <a:ext cx="2874963" cy="0"/>
            </a:xfrm>
            <a:prstGeom prst="line">
              <a:avLst/>
            </a:prstGeom>
            <a:noFill/>
            <a:ln w="28575">
              <a:solidFill>
                <a:srgbClr val="4D4D4D"/>
              </a:solidFill>
              <a:prstDash val="solid"/>
              <a:round/>
              <a:headEnd/>
              <a:tailEn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grpSp>
      <p:grpSp>
        <p:nvGrpSpPr>
          <p:cNvPr id="6" name="组合 5"/>
          <p:cNvGrpSpPr/>
          <p:nvPr/>
        </p:nvGrpSpPr>
        <p:grpSpPr>
          <a:xfrm>
            <a:off x="7501830" y="715583"/>
            <a:ext cx="2914651" cy="390604"/>
            <a:chOff x="5977829" y="1823164"/>
            <a:chExt cx="2914651" cy="390604"/>
          </a:xfrm>
        </p:grpSpPr>
        <p:sp>
          <p:nvSpPr>
            <p:cNvPr id="8" name="Text Box 6"/>
            <p:cNvSpPr txBox="1">
              <a:spLocks noChangeArrowheads="1"/>
            </p:cNvSpPr>
            <p:nvPr/>
          </p:nvSpPr>
          <p:spPr bwMode="auto">
            <a:xfrm>
              <a:off x="7274817" y="1967547"/>
              <a:ext cx="161766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801688" eaLnBrk="0" hangingPunct="0">
                <a:defRPr>
                  <a:solidFill>
                    <a:schemeClr val="tx1"/>
                  </a:solidFill>
                  <a:latin typeface="Arial" charset="0"/>
                  <a:cs typeface="Arial" charset="0"/>
                </a:defRPr>
              </a:lvl1pPr>
              <a:lvl2pPr marL="742950" indent="-285750" defTabSz="801688" eaLnBrk="0" hangingPunct="0">
                <a:defRPr>
                  <a:solidFill>
                    <a:schemeClr val="tx1"/>
                  </a:solidFill>
                  <a:latin typeface="Arial" charset="0"/>
                  <a:cs typeface="Arial" charset="0"/>
                </a:defRPr>
              </a:lvl2pPr>
              <a:lvl3pPr marL="1143000" indent="-228600" defTabSz="801688" eaLnBrk="0" hangingPunct="0">
                <a:defRPr>
                  <a:solidFill>
                    <a:schemeClr val="tx1"/>
                  </a:solidFill>
                  <a:latin typeface="Arial" charset="0"/>
                  <a:cs typeface="Arial" charset="0"/>
                </a:defRPr>
              </a:lvl3pPr>
              <a:lvl4pPr marL="1600200" indent="-228600" defTabSz="801688" eaLnBrk="0" hangingPunct="0">
                <a:defRPr>
                  <a:solidFill>
                    <a:schemeClr val="tx1"/>
                  </a:solidFill>
                  <a:latin typeface="Arial" charset="0"/>
                  <a:cs typeface="Arial" charset="0"/>
                </a:defRPr>
              </a:lvl4pPr>
              <a:lvl5pPr marL="2057400" indent="-228600" defTabSz="801688" eaLnBrk="0" hangingPunct="0">
                <a:defRPr>
                  <a:solidFill>
                    <a:schemeClr val="tx1"/>
                  </a:solidFill>
                  <a:latin typeface="Arial" charset="0"/>
                  <a:cs typeface="Arial" charset="0"/>
                </a:defRPr>
              </a:lvl5pPr>
              <a:lvl6pPr marL="2514600" indent="-228600" defTabSz="801688" eaLnBrk="0" fontAlgn="base" hangingPunct="0">
                <a:spcBef>
                  <a:spcPct val="0"/>
                </a:spcBef>
                <a:spcAft>
                  <a:spcPct val="0"/>
                </a:spcAft>
                <a:defRPr>
                  <a:solidFill>
                    <a:schemeClr val="tx1"/>
                  </a:solidFill>
                  <a:latin typeface="Arial" charset="0"/>
                  <a:cs typeface="Arial" charset="0"/>
                </a:defRPr>
              </a:lvl6pPr>
              <a:lvl7pPr marL="2971800" indent="-228600" defTabSz="801688" eaLnBrk="0" fontAlgn="base" hangingPunct="0">
                <a:spcBef>
                  <a:spcPct val="0"/>
                </a:spcBef>
                <a:spcAft>
                  <a:spcPct val="0"/>
                </a:spcAft>
                <a:defRPr>
                  <a:solidFill>
                    <a:schemeClr val="tx1"/>
                  </a:solidFill>
                  <a:latin typeface="Arial" charset="0"/>
                  <a:cs typeface="Arial" charset="0"/>
                </a:defRPr>
              </a:lvl7pPr>
              <a:lvl8pPr marL="3429000" indent="-228600" defTabSz="801688" eaLnBrk="0" fontAlgn="base" hangingPunct="0">
                <a:spcBef>
                  <a:spcPct val="0"/>
                </a:spcBef>
                <a:spcAft>
                  <a:spcPct val="0"/>
                </a:spcAft>
                <a:defRPr>
                  <a:solidFill>
                    <a:schemeClr val="tx1"/>
                  </a:solidFill>
                  <a:latin typeface="Arial" charset="0"/>
                  <a:cs typeface="Arial" charset="0"/>
                </a:defRPr>
              </a:lvl8pPr>
              <a:lvl9pPr marL="3886200" indent="-228600" defTabSz="801688" eaLnBrk="0" fontAlgn="base" hangingPunct="0">
                <a:spcBef>
                  <a:spcPct val="0"/>
                </a:spcBef>
                <a:spcAft>
                  <a:spcPct val="0"/>
                </a:spcAft>
                <a:defRPr>
                  <a:solidFill>
                    <a:schemeClr val="tx1"/>
                  </a:solidFill>
                  <a:latin typeface="Arial" charset="0"/>
                  <a:cs typeface="Arial" charset="0"/>
                </a:defRPr>
              </a:lvl9pPr>
            </a:lstStyle>
            <a:p>
              <a:pPr algn="r" eaLnBrk="1" hangingPunct="1">
                <a:spcBef>
                  <a:spcPct val="20000"/>
                </a:spcBef>
              </a:pPr>
              <a:r>
                <a:rPr lang="zh-CN" altLang="en-US" dirty="0">
                  <a:solidFill>
                    <a:srgbClr val="292929"/>
                  </a:solidFill>
                  <a:latin typeface="微软雅黑" pitchFamily="34" charset="-122"/>
                  <a:ea typeface="微软雅黑" pitchFamily="34" charset="-122"/>
                </a:rPr>
                <a:t>域名收归</a:t>
              </a:r>
              <a:endParaRPr lang="en-GB" altLang="zh-CN" dirty="0">
                <a:solidFill>
                  <a:srgbClr val="292929"/>
                </a:solidFill>
                <a:latin typeface="微软雅黑" pitchFamily="34" charset="-122"/>
                <a:ea typeface="微软雅黑" pitchFamily="34" charset="-122"/>
              </a:endParaRPr>
            </a:p>
          </p:txBody>
        </p:sp>
        <p:sp>
          <p:nvSpPr>
            <p:cNvPr id="9" name="Line 41"/>
            <p:cNvSpPr>
              <a:spLocks noChangeShapeType="1"/>
            </p:cNvSpPr>
            <p:nvPr/>
          </p:nvSpPr>
          <p:spPr bwMode="auto">
            <a:xfrm flipH="1">
              <a:off x="5977829" y="1823164"/>
              <a:ext cx="2889250" cy="0"/>
            </a:xfrm>
            <a:prstGeom prst="line">
              <a:avLst/>
            </a:prstGeom>
            <a:noFill/>
            <a:ln w="28575">
              <a:solidFill>
                <a:srgbClr val="4D4D4D"/>
              </a:solidFill>
              <a:prstDash val="solid"/>
              <a:round/>
              <a:headEnd/>
              <a:tailEn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grpSp>
      <p:graphicFrame>
        <p:nvGraphicFramePr>
          <p:cNvPr id="18" name="图表 17"/>
          <p:cNvGraphicFramePr/>
          <p:nvPr>
            <p:extLst>
              <p:ext uri="{D42A27DB-BD31-4B8C-83A1-F6EECF244321}">
                <p14:modId xmlns:p14="http://schemas.microsoft.com/office/powerpoint/2010/main" val="2370030883"/>
              </p:ext>
            </p:extLst>
          </p:nvPr>
        </p:nvGraphicFramePr>
        <p:xfrm>
          <a:off x="4220742" y="1707785"/>
          <a:ext cx="3730118" cy="4320480"/>
        </p:xfrm>
        <a:graphic>
          <a:graphicData uri="http://schemas.openxmlformats.org/drawingml/2006/chart">
            <c:chart xmlns:c="http://schemas.openxmlformats.org/drawingml/2006/chart" xmlns:r="http://schemas.openxmlformats.org/officeDocument/2006/relationships" r:id="rId2"/>
          </a:graphicData>
        </a:graphic>
      </p:graphicFrame>
      <p:pic>
        <p:nvPicPr>
          <p:cNvPr id="19" name="Picture 5"/>
          <p:cNvPicPr>
            <a:picLocks noChangeAspect="1" noChangeArrowheads="1"/>
          </p:cNvPicPr>
          <p:nvPr/>
        </p:nvPicPr>
        <p:blipFill>
          <a:blip r:embed="rId3" cstate="email">
            <a:lum bright="30000"/>
            <a:extLst>
              <a:ext uri="{28A0092B-C50C-407E-A947-70E740481C1C}">
                <a14:useLocalDpi xmlns:a14="http://schemas.microsoft.com/office/drawing/2010/main" val="0"/>
              </a:ext>
            </a:extLst>
          </a:blip>
          <a:srcRect/>
          <a:stretch>
            <a:fillRect/>
          </a:stretch>
        </p:blipFill>
        <p:spPr bwMode="auto">
          <a:xfrm>
            <a:off x="3927475" y="4444254"/>
            <a:ext cx="4287838"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Oval 10"/>
          <p:cNvSpPr>
            <a:spLocks noChangeArrowheads="1"/>
          </p:cNvSpPr>
          <p:nvPr/>
        </p:nvSpPr>
        <p:spPr bwMode="gray">
          <a:xfrm>
            <a:off x="5391150" y="2616015"/>
            <a:ext cx="1360488" cy="1355725"/>
          </a:xfrm>
          <a:prstGeom prst="ellipse">
            <a:avLst/>
          </a:prstGeom>
          <a:gradFill rotWithShape="1">
            <a:gsLst>
              <a:gs pos="0">
                <a:srgbClr val="E2E2E2"/>
              </a:gs>
              <a:gs pos="100000">
                <a:srgbClr val="C3C3C3"/>
              </a:gs>
            </a:gsLst>
            <a:lin ang="5400000" scaled="1"/>
          </a:gradFill>
          <a:ln w="19050" algn="ctr">
            <a:solidFill>
              <a:srgbClr val="FFFFFF"/>
            </a:solidFill>
            <a:round/>
            <a:headEnd/>
            <a:tailEnd/>
          </a:ln>
        </p:spPr>
        <p:txBody>
          <a:bodyPr/>
          <a:lstStyle/>
          <a:p>
            <a:pPr algn="ctr"/>
            <a:r>
              <a:rPr lang="en-GB" altLang="zh-CN" dirty="0">
                <a:latin typeface="微软雅黑" pitchFamily="34" charset="-122"/>
                <a:ea typeface="微软雅黑" pitchFamily="34" charset="-122"/>
              </a:rPr>
              <a:t>TNGINX</a:t>
            </a:r>
            <a:r>
              <a:rPr lang="zh-CN" altLang="en-US" dirty="0">
                <a:latin typeface="微软雅黑" pitchFamily="34" charset="-122"/>
                <a:ea typeface="微软雅黑" pitchFamily="34" charset="-122"/>
              </a:rPr>
              <a:t>作为接入的用处</a:t>
            </a:r>
            <a:endParaRPr lang="en-GB" altLang="zh-CN" dirty="0">
              <a:latin typeface="微软雅黑" pitchFamily="34" charset="-122"/>
              <a:ea typeface="微软雅黑" pitchFamily="34" charset="-122"/>
            </a:endParaRPr>
          </a:p>
        </p:txBody>
      </p:sp>
      <p:pic>
        <p:nvPicPr>
          <p:cNvPr id="21" name="Picture 2" descr="http://qzonestyle.gtimg.cn/open_proj/proj_qcloud_v2/ac/global/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125" y="-5524"/>
            <a:ext cx="693676" cy="576000"/>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组合 30"/>
          <p:cNvGrpSpPr/>
          <p:nvPr/>
        </p:nvGrpSpPr>
        <p:grpSpPr>
          <a:xfrm>
            <a:off x="1870840" y="709736"/>
            <a:ext cx="2874964" cy="1226026"/>
            <a:chOff x="357157" y="1823164"/>
            <a:chExt cx="2874964" cy="1226026"/>
          </a:xfrm>
        </p:grpSpPr>
        <p:sp>
          <p:nvSpPr>
            <p:cNvPr id="32" name="Text Box 45"/>
            <p:cNvSpPr txBox="1">
              <a:spLocks noChangeArrowheads="1"/>
            </p:cNvSpPr>
            <p:nvPr/>
          </p:nvSpPr>
          <p:spPr bwMode="auto">
            <a:xfrm>
              <a:off x="357157" y="2310526"/>
              <a:ext cx="253802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801688" eaLnBrk="0" hangingPunct="0">
                <a:defRPr>
                  <a:solidFill>
                    <a:schemeClr val="tx1"/>
                  </a:solidFill>
                  <a:latin typeface="Arial" charset="0"/>
                  <a:cs typeface="Arial" charset="0"/>
                </a:defRPr>
              </a:lvl1pPr>
              <a:lvl2pPr marL="742950" indent="-285750" defTabSz="801688" eaLnBrk="0" hangingPunct="0">
                <a:defRPr>
                  <a:solidFill>
                    <a:schemeClr val="tx1"/>
                  </a:solidFill>
                  <a:latin typeface="Arial" charset="0"/>
                  <a:cs typeface="Arial" charset="0"/>
                </a:defRPr>
              </a:lvl2pPr>
              <a:lvl3pPr marL="1143000" indent="-228600" defTabSz="801688" eaLnBrk="0" hangingPunct="0">
                <a:defRPr>
                  <a:solidFill>
                    <a:schemeClr val="tx1"/>
                  </a:solidFill>
                  <a:latin typeface="Arial" charset="0"/>
                  <a:cs typeface="Arial" charset="0"/>
                </a:defRPr>
              </a:lvl3pPr>
              <a:lvl4pPr marL="1600200" indent="-228600" defTabSz="801688" eaLnBrk="0" hangingPunct="0">
                <a:defRPr>
                  <a:solidFill>
                    <a:schemeClr val="tx1"/>
                  </a:solidFill>
                  <a:latin typeface="Arial" charset="0"/>
                  <a:cs typeface="Arial" charset="0"/>
                </a:defRPr>
              </a:lvl4pPr>
              <a:lvl5pPr marL="2057400" indent="-228600" defTabSz="801688" eaLnBrk="0" hangingPunct="0">
                <a:defRPr>
                  <a:solidFill>
                    <a:schemeClr val="tx1"/>
                  </a:solidFill>
                  <a:latin typeface="Arial" charset="0"/>
                  <a:cs typeface="Arial" charset="0"/>
                </a:defRPr>
              </a:lvl5pPr>
              <a:lvl6pPr marL="2514600" indent="-228600" defTabSz="801688" eaLnBrk="0" fontAlgn="base" hangingPunct="0">
                <a:spcBef>
                  <a:spcPct val="0"/>
                </a:spcBef>
                <a:spcAft>
                  <a:spcPct val="0"/>
                </a:spcAft>
                <a:defRPr>
                  <a:solidFill>
                    <a:schemeClr val="tx1"/>
                  </a:solidFill>
                  <a:latin typeface="Arial" charset="0"/>
                  <a:cs typeface="Arial" charset="0"/>
                </a:defRPr>
              </a:lvl6pPr>
              <a:lvl7pPr marL="2971800" indent="-228600" defTabSz="801688" eaLnBrk="0" fontAlgn="base" hangingPunct="0">
                <a:spcBef>
                  <a:spcPct val="0"/>
                </a:spcBef>
                <a:spcAft>
                  <a:spcPct val="0"/>
                </a:spcAft>
                <a:defRPr>
                  <a:solidFill>
                    <a:schemeClr val="tx1"/>
                  </a:solidFill>
                  <a:latin typeface="Arial" charset="0"/>
                  <a:cs typeface="Arial" charset="0"/>
                </a:defRPr>
              </a:lvl7pPr>
              <a:lvl8pPr marL="3429000" indent="-228600" defTabSz="801688" eaLnBrk="0" fontAlgn="base" hangingPunct="0">
                <a:spcBef>
                  <a:spcPct val="0"/>
                </a:spcBef>
                <a:spcAft>
                  <a:spcPct val="0"/>
                </a:spcAft>
                <a:defRPr>
                  <a:solidFill>
                    <a:schemeClr val="tx1"/>
                  </a:solidFill>
                  <a:latin typeface="Arial" charset="0"/>
                  <a:cs typeface="Arial" charset="0"/>
                </a:defRPr>
              </a:lvl8pPr>
              <a:lvl9pPr marL="3886200" indent="-228600" defTabSz="801688"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zh-CN" altLang="en-US" b="0" dirty="0">
                  <a:solidFill>
                    <a:srgbClr val="333333"/>
                  </a:solidFill>
                  <a:latin typeface="微软雅黑" pitchFamily="34" charset="-122"/>
                  <a:ea typeface="微软雅黑" pitchFamily="34" charset="-122"/>
                </a:rPr>
                <a:t>静态页面由</a:t>
              </a:r>
              <a:r>
                <a:rPr lang="en-US" altLang="zh-CN" b="0" dirty="0" err="1">
                  <a:solidFill>
                    <a:srgbClr val="333333"/>
                  </a:solidFill>
                  <a:latin typeface="微软雅黑" pitchFamily="34" charset="-122"/>
                  <a:ea typeface="微软雅黑" pitchFamily="34" charset="-122"/>
                </a:rPr>
                <a:t>tnginx</a:t>
              </a:r>
              <a:r>
                <a:rPr lang="zh-CN" altLang="en-US" b="0" dirty="0">
                  <a:solidFill>
                    <a:srgbClr val="333333"/>
                  </a:solidFill>
                  <a:latin typeface="微软雅黑" pitchFamily="34" charset="-122"/>
                  <a:ea typeface="微软雅黑" pitchFamily="34" charset="-122"/>
                </a:rPr>
                <a:t>直接处理并返回浏览器，动态页面交由</a:t>
              </a:r>
              <a:r>
                <a:rPr lang="en-US" altLang="zh-CN" b="0" dirty="0" err="1">
                  <a:solidFill>
                    <a:srgbClr val="333333"/>
                  </a:solidFill>
                  <a:latin typeface="微软雅黑" pitchFamily="34" charset="-122"/>
                  <a:ea typeface="微软雅黑" pitchFamily="34" charset="-122"/>
                </a:rPr>
                <a:t>nodejs</a:t>
              </a:r>
              <a:r>
                <a:rPr lang="zh-CN" altLang="en-US" b="0" dirty="0">
                  <a:solidFill>
                    <a:srgbClr val="333333"/>
                  </a:solidFill>
                  <a:latin typeface="微软雅黑" pitchFamily="34" charset="-122"/>
                  <a:ea typeface="微软雅黑" pitchFamily="34" charset="-122"/>
                </a:rPr>
                <a:t>服务渲染。</a:t>
              </a:r>
              <a:endParaRPr lang="en-US" altLang="zh-CN" b="0" dirty="0">
                <a:solidFill>
                  <a:srgbClr val="333333"/>
                </a:solidFill>
                <a:latin typeface="微软雅黑" pitchFamily="34" charset="-122"/>
                <a:ea typeface="微软雅黑" pitchFamily="34" charset="-122"/>
              </a:endParaRPr>
            </a:p>
          </p:txBody>
        </p:sp>
        <p:sp>
          <p:nvSpPr>
            <p:cNvPr id="33" name="Text Box 44"/>
            <p:cNvSpPr txBox="1">
              <a:spLocks noChangeArrowheads="1"/>
            </p:cNvSpPr>
            <p:nvPr/>
          </p:nvSpPr>
          <p:spPr bwMode="auto">
            <a:xfrm>
              <a:off x="357157" y="1967547"/>
              <a:ext cx="180393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defTabSz="801688" eaLnBrk="0" hangingPunct="0">
                <a:defRPr>
                  <a:solidFill>
                    <a:schemeClr val="tx1"/>
                  </a:solidFill>
                  <a:latin typeface="Arial" charset="0"/>
                  <a:cs typeface="Arial" charset="0"/>
                </a:defRPr>
              </a:lvl1pPr>
              <a:lvl2pPr marL="742950" indent="-285750" defTabSz="801688" eaLnBrk="0" hangingPunct="0">
                <a:defRPr>
                  <a:solidFill>
                    <a:schemeClr val="tx1"/>
                  </a:solidFill>
                  <a:latin typeface="Arial" charset="0"/>
                  <a:cs typeface="Arial" charset="0"/>
                </a:defRPr>
              </a:lvl2pPr>
              <a:lvl3pPr marL="1143000" indent="-228600" defTabSz="801688" eaLnBrk="0" hangingPunct="0">
                <a:defRPr>
                  <a:solidFill>
                    <a:schemeClr val="tx1"/>
                  </a:solidFill>
                  <a:latin typeface="Arial" charset="0"/>
                  <a:cs typeface="Arial" charset="0"/>
                </a:defRPr>
              </a:lvl3pPr>
              <a:lvl4pPr marL="1600200" indent="-228600" defTabSz="801688" eaLnBrk="0" hangingPunct="0">
                <a:defRPr>
                  <a:solidFill>
                    <a:schemeClr val="tx1"/>
                  </a:solidFill>
                  <a:latin typeface="Arial" charset="0"/>
                  <a:cs typeface="Arial" charset="0"/>
                </a:defRPr>
              </a:lvl4pPr>
              <a:lvl5pPr marL="2057400" indent="-228600" defTabSz="801688" eaLnBrk="0" hangingPunct="0">
                <a:defRPr>
                  <a:solidFill>
                    <a:schemeClr val="tx1"/>
                  </a:solidFill>
                  <a:latin typeface="Arial" charset="0"/>
                  <a:cs typeface="Arial" charset="0"/>
                </a:defRPr>
              </a:lvl5pPr>
              <a:lvl6pPr marL="2514600" indent="-228600" defTabSz="801688" eaLnBrk="0" fontAlgn="base" hangingPunct="0">
                <a:spcBef>
                  <a:spcPct val="0"/>
                </a:spcBef>
                <a:spcAft>
                  <a:spcPct val="0"/>
                </a:spcAft>
                <a:defRPr>
                  <a:solidFill>
                    <a:schemeClr val="tx1"/>
                  </a:solidFill>
                  <a:latin typeface="Arial" charset="0"/>
                  <a:cs typeface="Arial" charset="0"/>
                </a:defRPr>
              </a:lvl6pPr>
              <a:lvl7pPr marL="2971800" indent="-228600" defTabSz="801688" eaLnBrk="0" fontAlgn="base" hangingPunct="0">
                <a:spcBef>
                  <a:spcPct val="0"/>
                </a:spcBef>
                <a:spcAft>
                  <a:spcPct val="0"/>
                </a:spcAft>
                <a:defRPr>
                  <a:solidFill>
                    <a:schemeClr val="tx1"/>
                  </a:solidFill>
                  <a:latin typeface="Arial" charset="0"/>
                  <a:cs typeface="Arial" charset="0"/>
                </a:defRPr>
              </a:lvl7pPr>
              <a:lvl8pPr marL="3429000" indent="-228600" defTabSz="801688" eaLnBrk="0" fontAlgn="base" hangingPunct="0">
                <a:spcBef>
                  <a:spcPct val="0"/>
                </a:spcBef>
                <a:spcAft>
                  <a:spcPct val="0"/>
                </a:spcAft>
                <a:defRPr>
                  <a:solidFill>
                    <a:schemeClr val="tx1"/>
                  </a:solidFill>
                  <a:latin typeface="Arial" charset="0"/>
                  <a:cs typeface="Arial" charset="0"/>
                </a:defRPr>
              </a:lvl8pPr>
              <a:lvl9pPr marL="3886200" indent="-228600" defTabSz="801688"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r>
                <a:rPr lang="zh-CN" altLang="en-US" dirty="0">
                  <a:solidFill>
                    <a:srgbClr val="292929"/>
                  </a:solidFill>
                  <a:latin typeface="微软雅黑" pitchFamily="34" charset="-122"/>
                  <a:ea typeface="微软雅黑" pitchFamily="34" charset="-122"/>
                </a:rPr>
                <a:t>动静态页面分离</a:t>
              </a:r>
              <a:endParaRPr lang="en-GB" altLang="zh-CN" dirty="0">
                <a:solidFill>
                  <a:srgbClr val="292929"/>
                </a:solidFill>
                <a:latin typeface="微软雅黑" pitchFamily="34" charset="-122"/>
                <a:ea typeface="微软雅黑" pitchFamily="34" charset="-122"/>
              </a:endParaRPr>
            </a:p>
          </p:txBody>
        </p:sp>
        <p:sp>
          <p:nvSpPr>
            <p:cNvPr id="34" name="Line 40"/>
            <p:cNvSpPr>
              <a:spLocks noChangeShapeType="1"/>
            </p:cNvSpPr>
            <p:nvPr/>
          </p:nvSpPr>
          <p:spPr bwMode="auto">
            <a:xfrm flipH="1">
              <a:off x="357158" y="1823164"/>
              <a:ext cx="2874963" cy="0"/>
            </a:xfrm>
            <a:prstGeom prst="line">
              <a:avLst/>
            </a:prstGeom>
            <a:noFill/>
            <a:ln w="28575">
              <a:solidFill>
                <a:srgbClr val="4D4D4D"/>
              </a:solidFill>
              <a:prstDash val="solid"/>
              <a:round/>
              <a:headEnd/>
              <a:tailEnd/>
            </a:ln>
            <a:extLst>
              <a:ext uri="{909E8E84-426E-40DD-AFC4-6F175D3DCCD1}">
                <a14:hiddenFill xmlns:a14="http://schemas.microsoft.com/office/drawing/2010/main">
                  <a:noFill/>
                </a14:hiddenFill>
              </a:ext>
            </a:extLst>
          </p:spPr>
          <p:txBody>
            <a:bodyPr/>
            <a:lstStyle/>
            <a:p>
              <a:endParaRPr lang="zh-CN" altLang="en-US">
                <a:latin typeface="微软雅黑" pitchFamily="34" charset="-122"/>
                <a:ea typeface="微软雅黑" pitchFamily="34" charset="-122"/>
              </a:endParaRPr>
            </a:p>
          </p:txBody>
        </p:sp>
      </p:grpSp>
      <p:pic>
        <p:nvPicPr>
          <p:cNvPr id="2" name="图片 1"/>
          <p:cNvPicPr>
            <a:picLocks noChangeAspect="1"/>
          </p:cNvPicPr>
          <p:nvPr/>
        </p:nvPicPr>
        <p:blipFill>
          <a:blip r:embed="rId5"/>
          <a:stretch>
            <a:fillRect/>
          </a:stretch>
        </p:blipFill>
        <p:spPr>
          <a:xfrm>
            <a:off x="7041268" y="4439161"/>
            <a:ext cx="3465671" cy="868680"/>
          </a:xfrm>
          <a:prstGeom prst="rect">
            <a:avLst/>
          </a:prstGeom>
        </p:spPr>
      </p:pic>
      <p:pic>
        <p:nvPicPr>
          <p:cNvPr id="3" name="图片 2"/>
          <p:cNvPicPr>
            <a:picLocks noChangeAspect="1"/>
          </p:cNvPicPr>
          <p:nvPr/>
        </p:nvPicPr>
        <p:blipFill>
          <a:blip r:embed="rId6">
            <a:clrChange>
              <a:clrFrom>
                <a:srgbClr val="FFFFFF"/>
              </a:clrFrom>
              <a:clrTo>
                <a:srgbClr val="FFFFFF">
                  <a:alpha val="0"/>
                </a:srgbClr>
              </a:clrTo>
            </a:clrChange>
          </a:blip>
          <a:stretch>
            <a:fillRect/>
          </a:stretch>
        </p:blipFill>
        <p:spPr>
          <a:xfrm>
            <a:off x="6369228" y="1209318"/>
            <a:ext cx="4162425" cy="895350"/>
          </a:xfrm>
          <a:prstGeom prst="rect">
            <a:avLst/>
          </a:prstGeom>
        </p:spPr>
      </p:pic>
      <p:pic>
        <p:nvPicPr>
          <p:cNvPr id="7" name="图片 6"/>
          <p:cNvPicPr>
            <a:picLocks noChangeAspect="1"/>
          </p:cNvPicPr>
          <p:nvPr/>
        </p:nvPicPr>
        <p:blipFill>
          <a:blip r:embed="rId7"/>
          <a:stretch>
            <a:fillRect/>
          </a:stretch>
        </p:blipFill>
        <p:spPr>
          <a:xfrm>
            <a:off x="1870841" y="4476004"/>
            <a:ext cx="3076575" cy="1266825"/>
          </a:xfrm>
          <a:prstGeom prst="rect">
            <a:avLst/>
          </a:prstGeom>
        </p:spPr>
      </p:pic>
    </p:spTree>
    <p:extLst>
      <p:ext uri="{BB962C8B-B14F-4D97-AF65-F5344CB8AC3E}">
        <p14:creationId xmlns:p14="http://schemas.microsoft.com/office/powerpoint/2010/main" val="19725795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14434" y="1061679"/>
            <a:ext cx="74032" cy="3701696"/>
          </a:xfrm>
          <a:prstGeom prst="rect">
            <a:avLst/>
          </a:prstGeom>
          <a:gradFill flip="none" rotWithShape="1">
            <a:gsLst>
              <a:gs pos="0">
                <a:schemeClr val="accent1"/>
              </a:gs>
              <a:gs pos="50000">
                <a:schemeClr val="accent1">
                  <a:lumMod val="40000"/>
                  <a:lumOff val="60000"/>
                </a:schemeClr>
              </a:gs>
              <a:gs pos="100000">
                <a:schemeClr val="accent1">
                  <a:lumMod val="20000"/>
                  <a:lumOff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2" name="矩形 1"/>
          <p:cNvSpPr/>
          <p:nvPr/>
        </p:nvSpPr>
        <p:spPr>
          <a:xfrm>
            <a:off x="6776656" y="-13914"/>
            <a:ext cx="75637" cy="3781915"/>
          </a:xfrm>
          <a:prstGeom prst="rect">
            <a:avLst/>
          </a:prstGeom>
          <a:gradFill flip="none" rotWithShape="1">
            <a:gsLst>
              <a:gs pos="0">
                <a:schemeClr val="accent1"/>
              </a:gs>
              <a:gs pos="50000">
                <a:schemeClr val="accent1">
                  <a:lumMod val="40000"/>
                  <a:lumOff val="60000"/>
                </a:schemeClr>
              </a:gs>
              <a:gs pos="100000">
                <a:schemeClr val="accent1">
                  <a:lumMod val="20000"/>
                  <a:lumOff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4" name="矩形 3"/>
          <p:cNvSpPr/>
          <p:nvPr/>
        </p:nvSpPr>
        <p:spPr>
          <a:xfrm>
            <a:off x="4052214" y="2137271"/>
            <a:ext cx="76823" cy="3841254"/>
          </a:xfrm>
          <a:prstGeom prst="rect">
            <a:avLst/>
          </a:prstGeom>
          <a:gradFill flip="none" rotWithShape="1">
            <a:gsLst>
              <a:gs pos="0">
                <a:schemeClr val="accent1"/>
              </a:gs>
              <a:gs pos="50000">
                <a:schemeClr val="accent1">
                  <a:lumMod val="40000"/>
                  <a:lumOff val="60000"/>
                </a:schemeClr>
              </a:gs>
              <a:gs pos="100000">
                <a:schemeClr val="accent1">
                  <a:lumMod val="20000"/>
                  <a:lumOff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7" name="矩形 6"/>
          <p:cNvSpPr/>
          <p:nvPr/>
        </p:nvSpPr>
        <p:spPr>
          <a:xfrm rot="3083234">
            <a:off x="5072063" y="569913"/>
            <a:ext cx="706438" cy="7427913"/>
          </a:xfrm>
          <a:custGeom>
            <a:avLst/>
            <a:gdLst>
              <a:gd name="connsiteX0" fmla="*/ 0 w 682776"/>
              <a:gd name="connsiteY0" fmla="*/ 0 h 6099185"/>
              <a:gd name="connsiteX1" fmla="*/ 682776 w 682776"/>
              <a:gd name="connsiteY1" fmla="*/ 0 h 6099185"/>
              <a:gd name="connsiteX2" fmla="*/ 682776 w 682776"/>
              <a:gd name="connsiteY2" fmla="*/ 6099185 h 6099185"/>
              <a:gd name="connsiteX3" fmla="*/ 0 w 682776"/>
              <a:gd name="connsiteY3" fmla="*/ 6099185 h 6099185"/>
              <a:gd name="connsiteX4" fmla="*/ 0 w 682776"/>
              <a:gd name="connsiteY4" fmla="*/ 0 h 6099185"/>
              <a:gd name="connsiteX0" fmla="*/ 0 w 706452"/>
              <a:gd name="connsiteY0" fmla="*/ 151750 h 6250935"/>
              <a:gd name="connsiteX1" fmla="*/ 706452 w 706452"/>
              <a:gd name="connsiteY1" fmla="*/ 0 h 6250935"/>
              <a:gd name="connsiteX2" fmla="*/ 682776 w 706452"/>
              <a:gd name="connsiteY2" fmla="*/ 6250935 h 6250935"/>
              <a:gd name="connsiteX3" fmla="*/ 0 w 706452"/>
              <a:gd name="connsiteY3" fmla="*/ 6250935 h 6250935"/>
              <a:gd name="connsiteX4" fmla="*/ 0 w 706452"/>
              <a:gd name="connsiteY4" fmla="*/ 151750 h 6250935"/>
              <a:gd name="connsiteX0" fmla="*/ 0 w 706452"/>
              <a:gd name="connsiteY0" fmla="*/ 151750 h 6800593"/>
              <a:gd name="connsiteX1" fmla="*/ 706452 w 706452"/>
              <a:gd name="connsiteY1" fmla="*/ 0 h 6800593"/>
              <a:gd name="connsiteX2" fmla="*/ 676534 w 706452"/>
              <a:gd name="connsiteY2" fmla="*/ 6800593 h 6800593"/>
              <a:gd name="connsiteX3" fmla="*/ 0 w 706452"/>
              <a:gd name="connsiteY3" fmla="*/ 6250935 h 6800593"/>
              <a:gd name="connsiteX4" fmla="*/ 0 w 706452"/>
              <a:gd name="connsiteY4" fmla="*/ 151750 h 6800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452" h="6800593">
                <a:moveTo>
                  <a:pt x="0" y="151750"/>
                </a:moveTo>
                <a:lnTo>
                  <a:pt x="706452" y="0"/>
                </a:lnTo>
                <a:lnTo>
                  <a:pt x="676534" y="6800593"/>
                </a:lnTo>
                <a:lnTo>
                  <a:pt x="0" y="6250935"/>
                </a:lnTo>
                <a:lnTo>
                  <a:pt x="0" y="151750"/>
                </a:lnTo>
                <a:close/>
              </a:path>
            </a:pathLst>
          </a:custGeom>
          <a:gradFill flip="none" rotWithShape="1">
            <a:gsLst>
              <a:gs pos="0">
                <a:schemeClr val="accent1">
                  <a:lumMod val="74000"/>
                </a:schemeClr>
              </a:gs>
              <a:gs pos="52000">
                <a:schemeClr val="accent3">
                  <a:lumMod val="83000"/>
                </a:schemeClr>
              </a:gs>
              <a:gs pos="91000">
                <a:schemeClr val="accent1">
                  <a:lumMod val="42000"/>
                  <a:lumOff val="58000"/>
                </a:schemeClr>
              </a:gs>
              <a:gs pos="26000">
                <a:schemeClr val="accent2">
                  <a:lumMod val="89000"/>
                </a:schemeClr>
              </a:gs>
              <a:gs pos="65000">
                <a:schemeClr val="accent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5" name="矩形 4"/>
          <p:cNvSpPr/>
          <p:nvPr/>
        </p:nvSpPr>
        <p:spPr>
          <a:xfrm>
            <a:off x="2689993" y="3212863"/>
            <a:ext cx="73313" cy="3665726"/>
          </a:xfrm>
          <a:prstGeom prst="rect">
            <a:avLst/>
          </a:prstGeom>
          <a:gradFill flip="none" rotWithShape="1">
            <a:gsLst>
              <a:gs pos="0">
                <a:schemeClr val="accent1"/>
              </a:gs>
              <a:gs pos="50000">
                <a:schemeClr val="accent1">
                  <a:lumMod val="40000"/>
                  <a:lumOff val="60000"/>
                </a:schemeClr>
              </a:gs>
              <a:gs pos="100000">
                <a:schemeClr val="accent1">
                  <a:lumMod val="20000"/>
                  <a:lumOff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9" name="剪去单角的矩形 5"/>
          <p:cNvSpPr/>
          <p:nvPr/>
        </p:nvSpPr>
        <p:spPr>
          <a:xfrm rot="13116511">
            <a:off x="4973638" y="2373314"/>
            <a:ext cx="2392362" cy="727075"/>
          </a:xfrm>
          <a:custGeom>
            <a:avLst/>
            <a:gdLst>
              <a:gd name="connsiteX0" fmla="*/ 0 w 1125415"/>
              <a:gd name="connsiteY0" fmla="*/ 0 h 474793"/>
              <a:gd name="connsiteX1" fmla="*/ 888019 w 1125415"/>
              <a:gd name="connsiteY1" fmla="*/ 0 h 474793"/>
              <a:gd name="connsiteX2" fmla="*/ 1125415 w 1125415"/>
              <a:gd name="connsiteY2" fmla="*/ 237397 h 474793"/>
              <a:gd name="connsiteX3" fmla="*/ 1125415 w 1125415"/>
              <a:gd name="connsiteY3" fmla="*/ 474793 h 474793"/>
              <a:gd name="connsiteX4" fmla="*/ 0 w 1125415"/>
              <a:gd name="connsiteY4" fmla="*/ 474793 h 474793"/>
              <a:gd name="connsiteX5" fmla="*/ 0 w 1125415"/>
              <a:gd name="connsiteY5" fmla="*/ 0 h 474793"/>
              <a:gd name="connsiteX0" fmla="*/ 0 w 1125415"/>
              <a:gd name="connsiteY0" fmla="*/ 0 h 474793"/>
              <a:gd name="connsiteX1" fmla="*/ 888019 w 1125415"/>
              <a:gd name="connsiteY1" fmla="*/ 0 h 474793"/>
              <a:gd name="connsiteX2" fmla="*/ 1125415 w 1125415"/>
              <a:gd name="connsiteY2" fmla="*/ 474793 h 474793"/>
              <a:gd name="connsiteX3" fmla="*/ 0 w 1125415"/>
              <a:gd name="connsiteY3" fmla="*/ 474793 h 474793"/>
              <a:gd name="connsiteX4" fmla="*/ 0 w 1125415"/>
              <a:gd name="connsiteY4" fmla="*/ 0 h 474793"/>
              <a:gd name="connsiteX0" fmla="*/ 0 w 1125415"/>
              <a:gd name="connsiteY0" fmla="*/ 223827 h 698620"/>
              <a:gd name="connsiteX1" fmla="*/ 829839 w 1125415"/>
              <a:gd name="connsiteY1" fmla="*/ 0 h 698620"/>
              <a:gd name="connsiteX2" fmla="*/ 1125415 w 1125415"/>
              <a:gd name="connsiteY2" fmla="*/ 698620 h 698620"/>
              <a:gd name="connsiteX3" fmla="*/ 0 w 1125415"/>
              <a:gd name="connsiteY3" fmla="*/ 698620 h 698620"/>
              <a:gd name="connsiteX4" fmla="*/ 0 w 1125415"/>
              <a:gd name="connsiteY4" fmla="*/ 223827 h 698620"/>
              <a:gd name="connsiteX0" fmla="*/ 62786 w 1125415"/>
              <a:gd name="connsiteY0" fmla="*/ 0 h 716265"/>
              <a:gd name="connsiteX1" fmla="*/ 829839 w 1125415"/>
              <a:gd name="connsiteY1" fmla="*/ 17645 h 716265"/>
              <a:gd name="connsiteX2" fmla="*/ 1125415 w 1125415"/>
              <a:gd name="connsiteY2" fmla="*/ 716265 h 716265"/>
              <a:gd name="connsiteX3" fmla="*/ 0 w 1125415"/>
              <a:gd name="connsiteY3" fmla="*/ 716265 h 716265"/>
              <a:gd name="connsiteX4" fmla="*/ 62786 w 1125415"/>
              <a:gd name="connsiteY4" fmla="*/ 0 h 716265"/>
              <a:gd name="connsiteX0" fmla="*/ 95994 w 1158623"/>
              <a:gd name="connsiteY0" fmla="*/ 0 h 716265"/>
              <a:gd name="connsiteX1" fmla="*/ 863047 w 1158623"/>
              <a:gd name="connsiteY1" fmla="*/ 17645 h 716265"/>
              <a:gd name="connsiteX2" fmla="*/ 1158623 w 1158623"/>
              <a:gd name="connsiteY2" fmla="*/ 716265 h 716265"/>
              <a:gd name="connsiteX3" fmla="*/ 0 w 1158623"/>
              <a:gd name="connsiteY3" fmla="*/ 698357 h 716265"/>
              <a:gd name="connsiteX4" fmla="*/ 95994 w 1158623"/>
              <a:gd name="connsiteY4" fmla="*/ 0 h 716265"/>
              <a:gd name="connsiteX0" fmla="*/ 100393 w 1163022"/>
              <a:gd name="connsiteY0" fmla="*/ 0 h 724531"/>
              <a:gd name="connsiteX1" fmla="*/ 867446 w 1163022"/>
              <a:gd name="connsiteY1" fmla="*/ 17645 h 724531"/>
              <a:gd name="connsiteX2" fmla="*/ 1163022 w 1163022"/>
              <a:gd name="connsiteY2" fmla="*/ 716265 h 724531"/>
              <a:gd name="connsiteX3" fmla="*/ 0 w 1163022"/>
              <a:gd name="connsiteY3" fmla="*/ 724531 h 724531"/>
              <a:gd name="connsiteX4" fmla="*/ 100393 w 1163022"/>
              <a:gd name="connsiteY4" fmla="*/ 0 h 724531"/>
              <a:gd name="connsiteX0" fmla="*/ 100393 w 1163022"/>
              <a:gd name="connsiteY0" fmla="*/ 0 h 724531"/>
              <a:gd name="connsiteX1" fmla="*/ 889381 w 1163022"/>
              <a:gd name="connsiteY1" fmla="*/ 13719 h 724531"/>
              <a:gd name="connsiteX2" fmla="*/ 1163022 w 1163022"/>
              <a:gd name="connsiteY2" fmla="*/ 716265 h 724531"/>
              <a:gd name="connsiteX3" fmla="*/ 0 w 1163022"/>
              <a:gd name="connsiteY3" fmla="*/ 724531 h 724531"/>
              <a:gd name="connsiteX4" fmla="*/ 100393 w 1163022"/>
              <a:gd name="connsiteY4" fmla="*/ 0 h 724531"/>
              <a:gd name="connsiteX0" fmla="*/ 92764 w 1163022"/>
              <a:gd name="connsiteY0" fmla="*/ 0 h 724049"/>
              <a:gd name="connsiteX1" fmla="*/ 889381 w 1163022"/>
              <a:gd name="connsiteY1" fmla="*/ 13237 h 724049"/>
              <a:gd name="connsiteX2" fmla="*/ 1163022 w 1163022"/>
              <a:gd name="connsiteY2" fmla="*/ 715783 h 724049"/>
              <a:gd name="connsiteX3" fmla="*/ 0 w 1163022"/>
              <a:gd name="connsiteY3" fmla="*/ 724049 h 724049"/>
              <a:gd name="connsiteX4" fmla="*/ 92764 w 1163022"/>
              <a:gd name="connsiteY4" fmla="*/ 0 h 724049"/>
              <a:gd name="connsiteX0" fmla="*/ 86328 w 1156586"/>
              <a:gd name="connsiteY0" fmla="*/ 0 h 725549"/>
              <a:gd name="connsiteX1" fmla="*/ 882945 w 1156586"/>
              <a:gd name="connsiteY1" fmla="*/ 13237 h 725549"/>
              <a:gd name="connsiteX2" fmla="*/ 1156586 w 1156586"/>
              <a:gd name="connsiteY2" fmla="*/ 715783 h 725549"/>
              <a:gd name="connsiteX3" fmla="*/ 0 w 1156586"/>
              <a:gd name="connsiteY3" fmla="*/ 725549 h 725549"/>
              <a:gd name="connsiteX4" fmla="*/ 86328 w 1156586"/>
              <a:gd name="connsiteY4" fmla="*/ 0 h 725549"/>
              <a:gd name="connsiteX0" fmla="*/ 79892 w 1150150"/>
              <a:gd name="connsiteY0" fmla="*/ 0 h 727049"/>
              <a:gd name="connsiteX1" fmla="*/ 876509 w 1150150"/>
              <a:gd name="connsiteY1" fmla="*/ 13237 h 727049"/>
              <a:gd name="connsiteX2" fmla="*/ 1150150 w 1150150"/>
              <a:gd name="connsiteY2" fmla="*/ 715783 h 727049"/>
              <a:gd name="connsiteX3" fmla="*/ 0 w 1150150"/>
              <a:gd name="connsiteY3" fmla="*/ 727049 h 727049"/>
              <a:gd name="connsiteX4" fmla="*/ 79892 w 1150150"/>
              <a:gd name="connsiteY4" fmla="*/ 0 h 7270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150" h="727049">
                <a:moveTo>
                  <a:pt x="79892" y="0"/>
                </a:moveTo>
                <a:lnTo>
                  <a:pt x="876509" y="13237"/>
                </a:lnTo>
                <a:lnTo>
                  <a:pt x="1150150" y="715783"/>
                </a:lnTo>
                <a:lnTo>
                  <a:pt x="0" y="727049"/>
                </a:lnTo>
                <a:lnTo>
                  <a:pt x="79892" y="0"/>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08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10" name="剪去单角的矩形 5"/>
          <p:cNvSpPr/>
          <p:nvPr/>
        </p:nvSpPr>
        <p:spPr>
          <a:xfrm rot="13116511">
            <a:off x="3605213" y="3332163"/>
            <a:ext cx="2525712" cy="722312"/>
          </a:xfrm>
          <a:custGeom>
            <a:avLst/>
            <a:gdLst>
              <a:gd name="connsiteX0" fmla="*/ 0 w 1125415"/>
              <a:gd name="connsiteY0" fmla="*/ 0 h 474793"/>
              <a:gd name="connsiteX1" fmla="*/ 888019 w 1125415"/>
              <a:gd name="connsiteY1" fmla="*/ 0 h 474793"/>
              <a:gd name="connsiteX2" fmla="*/ 1125415 w 1125415"/>
              <a:gd name="connsiteY2" fmla="*/ 237397 h 474793"/>
              <a:gd name="connsiteX3" fmla="*/ 1125415 w 1125415"/>
              <a:gd name="connsiteY3" fmla="*/ 474793 h 474793"/>
              <a:gd name="connsiteX4" fmla="*/ 0 w 1125415"/>
              <a:gd name="connsiteY4" fmla="*/ 474793 h 474793"/>
              <a:gd name="connsiteX5" fmla="*/ 0 w 1125415"/>
              <a:gd name="connsiteY5" fmla="*/ 0 h 474793"/>
              <a:gd name="connsiteX0" fmla="*/ 0 w 1125415"/>
              <a:gd name="connsiteY0" fmla="*/ 0 h 474793"/>
              <a:gd name="connsiteX1" fmla="*/ 888019 w 1125415"/>
              <a:gd name="connsiteY1" fmla="*/ 0 h 474793"/>
              <a:gd name="connsiteX2" fmla="*/ 1125415 w 1125415"/>
              <a:gd name="connsiteY2" fmla="*/ 474793 h 474793"/>
              <a:gd name="connsiteX3" fmla="*/ 0 w 1125415"/>
              <a:gd name="connsiteY3" fmla="*/ 474793 h 474793"/>
              <a:gd name="connsiteX4" fmla="*/ 0 w 1125415"/>
              <a:gd name="connsiteY4" fmla="*/ 0 h 474793"/>
              <a:gd name="connsiteX0" fmla="*/ 0 w 1125415"/>
              <a:gd name="connsiteY0" fmla="*/ 223827 h 698620"/>
              <a:gd name="connsiteX1" fmla="*/ 829839 w 1125415"/>
              <a:gd name="connsiteY1" fmla="*/ 0 h 698620"/>
              <a:gd name="connsiteX2" fmla="*/ 1125415 w 1125415"/>
              <a:gd name="connsiteY2" fmla="*/ 698620 h 698620"/>
              <a:gd name="connsiteX3" fmla="*/ 0 w 1125415"/>
              <a:gd name="connsiteY3" fmla="*/ 698620 h 698620"/>
              <a:gd name="connsiteX4" fmla="*/ 0 w 1125415"/>
              <a:gd name="connsiteY4" fmla="*/ 223827 h 698620"/>
              <a:gd name="connsiteX0" fmla="*/ 62786 w 1125415"/>
              <a:gd name="connsiteY0" fmla="*/ 0 h 716265"/>
              <a:gd name="connsiteX1" fmla="*/ 829839 w 1125415"/>
              <a:gd name="connsiteY1" fmla="*/ 17645 h 716265"/>
              <a:gd name="connsiteX2" fmla="*/ 1125415 w 1125415"/>
              <a:gd name="connsiteY2" fmla="*/ 716265 h 716265"/>
              <a:gd name="connsiteX3" fmla="*/ 0 w 1125415"/>
              <a:gd name="connsiteY3" fmla="*/ 716265 h 716265"/>
              <a:gd name="connsiteX4" fmla="*/ 62786 w 1125415"/>
              <a:gd name="connsiteY4" fmla="*/ 0 h 716265"/>
              <a:gd name="connsiteX0" fmla="*/ 95994 w 1158623"/>
              <a:gd name="connsiteY0" fmla="*/ 0 h 716265"/>
              <a:gd name="connsiteX1" fmla="*/ 863047 w 1158623"/>
              <a:gd name="connsiteY1" fmla="*/ 17645 h 716265"/>
              <a:gd name="connsiteX2" fmla="*/ 1158623 w 1158623"/>
              <a:gd name="connsiteY2" fmla="*/ 716265 h 716265"/>
              <a:gd name="connsiteX3" fmla="*/ 0 w 1158623"/>
              <a:gd name="connsiteY3" fmla="*/ 698357 h 716265"/>
              <a:gd name="connsiteX4" fmla="*/ 95994 w 1158623"/>
              <a:gd name="connsiteY4" fmla="*/ 0 h 716265"/>
              <a:gd name="connsiteX0" fmla="*/ 100393 w 1163022"/>
              <a:gd name="connsiteY0" fmla="*/ 0 h 724531"/>
              <a:gd name="connsiteX1" fmla="*/ 867446 w 1163022"/>
              <a:gd name="connsiteY1" fmla="*/ 17645 h 724531"/>
              <a:gd name="connsiteX2" fmla="*/ 1163022 w 1163022"/>
              <a:gd name="connsiteY2" fmla="*/ 716265 h 724531"/>
              <a:gd name="connsiteX3" fmla="*/ 0 w 1163022"/>
              <a:gd name="connsiteY3" fmla="*/ 724531 h 724531"/>
              <a:gd name="connsiteX4" fmla="*/ 100393 w 1163022"/>
              <a:gd name="connsiteY4" fmla="*/ 0 h 724531"/>
              <a:gd name="connsiteX0" fmla="*/ 100393 w 1163022"/>
              <a:gd name="connsiteY0" fmla="*/ 0 h 724531"/>
              <a:gd name="connsiteX1" fmla="*/ 904702 w 1163022"/>
              <a:gd name="connsiteY1" fmla="*/ 21287 h 724531"/>
              <a:gd name="connsiteX2" fmla="*/ 1163022 w 1163022"/>
              <a:gd name="connsiteY2" fmla="*/ 716265 h 724531"/>
              <a:gd name="connsiteX3" fmla="*/ 0 w 1163022"/>
              <a:gd name="connsiteY3" fmla="*/ 724531 h 724531"/>
              <a:gd name="connsiteX4" fmla="*/ 100393 w 1163022"/>
              <a:gd name="connsiteY4" fmla="*/ 0 h 724531"/>
              <a:gd name="connsiteX0" fmla="*/ 72998 w 1163022"/>
              <a:gd name="connsiteY0" fmla="*/ 0 h 725774"/>
              <a:gd name="connsiteX1" fmla="*/ 904702 w 1163022"/>
              <a:gd name="connsiteY1" fmla="*/ 22530 h 725774"/>
              <a:gd name="connsiteX2" fmla="*/ 1163022 w 1163022"/>
              <a:gd name="connsiteY2" fmla="*/ 717508 h 725774"/>
              <a:gd name="connsiteX3" fmla="*/ 0 w 1163022"/>
              <a:gd name="connsiteY3" fmla="*/ 725774 h 725774"/>
              <a:gd name="connsiteX4" fmla="*/ 72998 w 1163022"/>
              <a:gd name="connsiteY4" fmla="*/ 0 h 725774"/>
              <a:gd name="connsiteX0" fmla="*/ 72998 w 1163022"/>
              <a:gd name="connsiteY0" fmla="*/ 0 h 725774"/>
              <a:gd name="connsiteX1" fmla="*/ 909723 w 1163022"/>
              <a:gd name="connsiteY1" fmla="*/ 26011 h 725774"/>
              <a:gd name="connsiteX2" fmla="*/ 1163022 w 1163022"/>
              <a:gd name="connsiteY2" fmla="*/ 717508 h 725774"/>
              <a:gd name="connsiteX3" fmla="*/ 0 w 1163022"/>
              <a:gd name="connsiteY3" fmla="*/ 725774 h 725774"/>
              <a:gd name="connsiteX4" fmla="*/ 72998 w 1163022"/>
              <a:gd name="connsiteY4" fmla="*/ 0 h 725774"/>
              <a:gd name="connsiteX0" fmla="*/ 75964 w 1163022"/>
              <a:gd name="connsiteY0" fmla="*/ 0 h 722793"/>
              <a:gd name="connsiteX1" fmla="*/ 909723 w 1163022"/>
              <a:gd name="connsiteY1" fmla="*/ 23030 h 722793"/>
              <a:gd name="connsiteX2" fmla="*/ 1163022 w 1163022"/>
              <a:gd name="connsiteY2" fmla="*/ 714527 h 722793"/>
              <a:gd name="connsiteX3" fmla="*/ 0 w 1163022"/>
              <a:gd name="connsiteY3" fmla="*/ 722793 h 722793"/>
              <a:gd name="connsiteX4" fmla="*/ 75964 w 1163022"/>
              <a:gd name="connsiteY4" fmla="*/ 0 h 722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022" h="722793">
                <a:moveTo>
                  <a:pt x="75964" y="0"/>
                </a:moveTo>
                <a:lnTo>
                  <a:pt x="909723" y="23030"/>
                </a:lnTo>
                <a:lnTo>
                  <a:pt x="1163022" y="714527"/>
                </a:lnTo>
                <a:lnTo>
                  <a:pt x="0" y="722793"/>
                </a:lnTo>
                <a:lnTo>
                  <a:pt x="75964" y="0"/>
                </a:lnTo>
                <a:close/>
              </a:path>
            </a:pathLst>
          </a:cu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108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6" name="剪去单角的矩形 5"/>
          <p:cNvSpPr/>
          <p:nvPr/>
        </p:nvSpPr>
        <p:spPr>
          <a:xfrm rot="13116511">
            <a:off x="6352536" y="1472259"/>
            <a:ext cx="2208402" cy="723808"/>
          </a:xfrm>
          <a:custGeom>
            <a:avLst/>
            <a:gdLst>
              <a:gd name="connsiteX0" fmla="*/ 0 w 1125415"/>
              <a:gd name="connsiteY0" fmla="*/ 0 h 474793"/>
              <a:gd name="connsiteX1" fmla="*/ 888019 w 1125415"/>
              <a:gd name="connsiteY1" fmla="*/ 0 h 474793"/>
              <a:gd name="connsiteX2" fmla="*/ 1125415 w 1125415"/>
              <a:gd name="connsiteY2" fmla="*/ 237397 h 474793"/>
              <a:gd name="connsiteX3" fmla="*/ 1125415 w 1125415"/>
              <a:gd name="connsiteY3" fmla="*/ 474793 h 474793"/>
              <a:gd name="connsiteX4" fmla="*/ 0 w 1125415"/>
              <a:gd name="connsiteY4" fmla="*/ 474793 h 474793"/>
              <a:gd name="connsiteX5" fmla="*/ 0 w 1125415"/>
              <a:gd name="connsiteY5" fmla="*/ 0 h 474793"/>
              <a:gd name="connsiteX0" fmla="*/ 0 w 1125415"/>
              <a:gd name="connsiteY0" fmla="*/ 0 h 474793"/>
              <a:gd name="connsiteX1" fmla="*/ 888019 w 1125415"/>
              <a:gd name="connsiteY1" fmla="*/ 0 h 474793"/>
              <a:gd name="connsiteX2" fmla="*/ 1125415 w 1125415"/>
              <a:gd name="connsiteY2" fmla="*/ 474793 h 474793"/>
              <a:gd name="connsiteX3" fmla="*/ 0 w 1125415"/>
              <a:gd name="connsiteY3" fmla="*/ 474793 h 474793"/>
              <a:gd name="connsiteX4" fmla="*/ 0 w 1125415"/>
              <a:gd name="connsiteY4" fmla="*/ 0 h 474793"/>
              <a:gd name="connsiteX0" fmla="*/ 0 w 1125415"/>
              <a:gd name="connsiteY0" fmla="*/ 223827 h 698620"/>
              <a:gd name="connsiteX1" fmla="*/ 829839 w 1125415"/>
              <a:gd name="connsiteY1" fmla="*/ 0 h 698620"/>
              <a:gd name="connsiteX2" fmla="*/ 1125415 w 1125415"/>
              <a:gd name="connsiteY2" fmla="*/ 698620 h 698620"/>
              <a:gd name="connsiteX3" fmla="*/ 0 w 1125415"/>
              <a:gd name="connsiteY3" fmla="*/ 698620 h 698620"/>
              <a:gd name="connsiteX4" fmla="*/ 0 w 1125415"/>
              <a:gd name="connsiteY4" fmla="*/ 223827 h 698620"/>
              <a:gd name="connsiteX0" fmla="*/ 62786 w 1125415"/>
              <a:gd name="connsiteY0" fmla="*/ 0 h 716265"/>
              <a:gd name="connsiteX1" fmla="*/ 829839 w 1125415"/>
              <a:gd name="connsiteY1" fmla="*/ 17645 h 716265"/>
              <a:gd name="connsiteX2" fmla="*/ 1125415 w 1125415"/>
              <a:gd name="connsiteY2" fmla="*/ 716265 h 716265"/>
              <a:gd name="connsiteX3" fmla="*/ 0 w 1125415"/>
              <a:gd name="connsiteY3" fmla="*/ 716265 h 716265"/>
              <a:gd name="connsiteX4" fmla="*/ 62786 w 1125415"/>
              <a:gd name="connsiteY4" fmla="*/ 0 h 716265"/>
              <a:gd name="connsiteX0" fmla="*/ 95994 w 1158623"/>
              <a:gd name="connsiteY0" fmla="*/ 0 h 716265"/>
              <a:gd name="connsiteX1" fmla="*/ 863047 w 1158623"/>
              <a:gd name="connsiteY1" fmla="*/ 17645 h 716265"/>
              <a:gd name="connsiteX2" fmla="*/ 1158623 w 1158623"/>
              <a:gd name="connsiteY2" fmla="*/ 716265 h 716265"/>
              <a:gd name="connsiteX3" fmla="*/ 0 w 1158623"/>
              <a:gd name="connsiteY3" fmla="*/ 698357 h 716265"/>
              <a:gd name="connsiteX4" fmla="*/ 95994 w 1158623"/>
              <a:gd name="connsiteY4" fmla="*/ 0 h 716265"/>
              <a:gd name="connsiteX0" fmla="*/ 100393 w 1163022"/>
              <a:gd name="connsiteY0" fmla="*/ 0 h 724531"/>
              <a:gd name="connsiteX1" fmla="*/ 867446 w 1163022"/>
              <a:gd name="connsiteY1" fmla="*/ 17645 h 724531"/>
              <a:gd name="connsiteX2" fmla="*/ 1163022 w 1163022"/>
              <a:gd name="connsiteY2" fmla="*/ 716265 h 724531"/>
              <a:gd name="connsiteX3" fmla="*/ 0 w 1163022"/>
              <a:gd name="connsiteY3" fmla="*/ 724531 h 724531"/>
              <a:gd name="connsiteX4" fmla="*/ 100393 w 1163022"/>
              <a:gd name="connsiteY4" fmla="*/ 0 h 724531"/>
              <a:gd name="connsiteX0" fmla="*/ 87858 w 1163022"/>
              <a:gd name="connsiteY0" fmla="*/ 0 h 723808"/>
              <a:gd name="connsiteX1" fmla="*/ 867446 w 1163022"/>
              <a:gd name="connsiteY1" fmla="*/ 16922 h 723808"/>
              <a:gd name="connsiteX2" fmla="*/ 1163022 w 1163022"/>
              <a:gd name="connsiteY2" fmla="*/ 715542 h 723808"/>
              <a:gd name="connsiteX3" fmla="*/ 0 w 1163022"/>
              <a:gd name="connsiteY3" fmla="*/ 723808 h 723808"/>
              <a:gd name="connsiteX4" fmla="*/ 87858 w 1163022"/>
              <a:gd name="connsiteY4" fmla="*/ 0 h 72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022" h="723808">
                <a:moveTo>
                  <a:pt x="87858" y="0"/>
                </a:moveTo>
                <a:lnTo>
                  <a:pt x="867446" y="16922"/>
                </a:lnTo>
                <a:lnTo>
                  <a:pt x="1163022" y="715542"/>
                </a:lnTo>
                <a:lnTo>
                  <a:pt x="0" y="723808"/>
                </a:lnTo>
                <a:lnTo>
                  <a:pt x="87858" y="0"/>
                </a:ln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100000" b="100000"/>
            </a:path>
            <a:tileRect t="-100000" r="-100000"/>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11" name="剪去单角的矩形 5"/>
          <p:cNvSpPr/>
          <p:nvPr/>
        </p:nvSpPr>
        <p:spPr>
          <a:xfrm rot="13116511">
            <a:off x="2232025" y="4333875"/>
            <a:ext cx="2611438" cy="719138"/>
          </a:xfrm>
          <a:custGeom>
            <a:avLst/>
            <a:gdLst>
              <a:gd name="connsiteX0" fmla="*/ 0 w 1125415"/>
              <a:gd name="connsiteY0" fmla="*/ 0 h 474793"/>
              <a:gd name="connsiteX1" fmla="*/ 888019 w 1125415"/>
              <a:gd name="connsiteY1" fmla="*/ 0 h 474793"/>
              <a:gd name="connsiteX2" fmla="*/ 1125415 w 1125415"/>
              <a:gd name="connsiteY2" fmla="*/ 237397 h 474793"/>
              <a:gd name="connsiteX3" fmla="*/ 1125415 w 1125415"/>
              <a:gd name="connsiteY3" fmla="*/ 474793 h 474793"/>
              <a:gd name="connsiteX4" fmla="*/ 0 w 1125415"/>
              <a:gd name="connsiteY4" fmla="*/ 474793 h 474793"/>
              <a:gd name="connsiteX5" fmla="*/ 0 w 1125415"/>
              <a:gd name="connsiteY5" fmla="*/ 0 h 474793"/>
              <a:gd name="connsiteX0" fmla="*/ 0 w 1125415"/>
              <a:gd name="connsiteY0" fmla="*/ 0 h 474793"/>
              <a:gd name="connsiteX1" fmla="*/ 888019 w 1125415"/>
              <a:gd name="connsiteY1" fmla="*/ 0 h 474793"/>
              <a:gd name="connsiteX2" fmla="*/ 1125415 w 1125415"/>
              <a:gd name="connsiteY2" fmla="*/ 474793 h 474793"/>
              <a:gd name="connsiteX3" fmla="*/ 0 w 1125415"/>
              <a:gd name="connsiteY3" fmla="*/ 474793 h 474793"/>
              <a:gd name="connsiteX4" fmla="*/ 0 w 1125415"/>
              <a:gd name="connsiteY4" fmla="*/ 0 h 474793"/>
              <a:gd name="connsiteX0" fmla="*/ 0 w 1125415"/>
              <a:gd name="connsiteY0" fmla="*/ 223827 h 698620"/>
              <a:gd name="connsiteX1" fmla="*/ 829839 w 1125415"/>
              <a:gd name="connsiteY1" fmla="*/ 0 h 698620"/>
              <a:gd name="connsiteX2" fmla="*/ 1125415 w 1125415"/>
              <a:gd name="connsiteY2" fmla="*/ 698620 h 698620"/>
              <a:gd name="connsiteX3" fmla="*/ 0 w 1125415"/>
              <a:gd name="connsiteY3" fmla="*/ 698620 h 698620"/>
              <a:gd name="connsiteX4" fmla="*/ 0 w 1125415"/>
              <a:gd name="connsiteY4" fmla="*/ 223827 h 698620"/>
              <a:gd name="connsiteX0" fmla="*/ 62786 w 1125415"/>
              <a:gd name="connsiteY0" fmla="*/ 0 h 716265"/>
              <a:gd name="connsiteX1" fmla="*/ 829839 w 1125415"/>
              <a:gd name="connsiteY1" fmla="*/ 17645 h 716265"/>
              <a:gd name="connsiteX2" fmla="*/ 1125415 w 1125415"/>
              <a:gd name="connsiteY2" fmla="*/ 716265 h 716265"/>
              <a:gd name="connsiteX3" fmla="*/ 0 w 1125415"/>
              <a:gd name="connsiteY3" fmla="*/ 716265 h 716265"/>
              <a:gd name="connsiteX4" fmla="*/ 62786 w 1125415"/>
              <a:gd name="connsiteY4" fmla="*/ 0 h 716265"/>
              <a:gd name="connsiteX0" fmla="*/ 95994 w 1158623"/>
              <a:gd name="connsiteY0" fmla="*/ 0 h 716265"/>
              <a:gd name="connsiteX1" fmla="*/ 863047 w 1158623"/>
              <a:gd name="connsiteY1" fmla="*/ 17645 h 716265"/>
              <a:gd name="connsiteX2" fmla="*/ 1158623 w 1158623"/>
              <a:gd name="connsiteY2" fmla="*/ 716265 h 716265"/>
              <a:gd name="connsiteX3" fmla="*/ 0 w 1158623"/>
              <a:gd name="connsiteY3" fmla="*/ 698357 h 716265"/>
              <a:gd name="connsiteX4" fmla="*/ 95994 w 1158623"/>
              <a:gd name="connsiteY4" fmla="*/ 0 h 716265"/>
              <a:gd name="connsiteX0" fmla="*/ 100393 w 1163022"/>
              <a:gd name="connsiteY0" fmla="*/ 0 h 724531"/>
              <a:gd name="connsiteX1" fmla="*/ 867446 w 1163022"/>
              <a:gd name="connsiteY1" fmla="*/ 17645 h 724531"/>
              <a:gd name="connsiteX2" fmla="*/ 1163022 w 1163022"/>
              <a:gd name="connsiteY2" fmla="*/ 716265 h 724531"/>
              <a:gd name="connsiteX3" fmla="*/ 0 w 1163022"/>
              <a:gd name="connsiteY3" fmla="*/ 724531 h 724531"/>
              <a:gd name="connsiteX4" fmla="*/ 100393 w 1163022"/>
              <a:gd name="connsiteY4" fmla="*/ 0 h 724531"/>
              <a:gd name="connsiteX0" fmla="*/ 100393 w 1163022"/>
              <a:gd name="connsiteY0" fmla="*/ 0 h 724531"/>
              <a:gd name="connsiteX1" fmla="*/ 910905 w 1163022"/>
              <a:gd name="connsiteY1" fmla="*/ 17732 h 724531"/>
              <a:gd name="connsiteX2" fmla="*/ 1163022 w 1163022"/>
              <a:gd name="connsiteY2" fmla="*/ 716265 h 724531"/>
              <a:gd name="connsiteX3" fmla="*/ 0 w 1163022"/>
              <a:gd name="connsiteY3" fmla="*/ 724531 h 724531"/>
              <a:gd name="connsiteX4" fmla="*/ 100393 w 1163022"/>
              <a:gd name="connsiteY4" fmla="*/ 0 h 724531"/>
              <a:gd name="connsiteX0" fmla="*/ 100393 w 1163022"/>
              <a:gd name="connsiteY0" fmla="*/ 0 h 724531"/>
              <a:gd name="connsiteX1" fmla="*/ 922561 w 1163022"/>
              <a:gd name="connsiteY1" fmla="*/ 26086 h 724531"/>
              <a:gd name="connsiteX2" fmla="*/ 1163022 w 1163022"/>
              <a:gd name="connsiteY2" fmla="*/ 716265 h 724531"/>
              <a:gd name="connsiteX3" fmla="*/ 0 w 1163022"/>
              <a:gd name="connsiteY3" fmla="*/ 724531 h 724531"/>
              <a:gd name="connsiteX4" fmla="*/ 100393 w 1163022"/>
              <a:gd name="connsiteY4" fmla="*/ 0 h 724531"/>
              <a:gd name="connsiteX0" fmla="*/ 76012 w 1163022"/>
              <a:gd name="connsiteY0" fmla="*/ 0 h 719820"/>
              <a:gd name="connsiteX1" fmla="*/ 922561 w 1163022"/>
              <a:gd name="connsiteY1" fmla="*/ 21375 h 719820"/>
              <a:gd name="connsiteX2" fmla="*/ 1163022 w 1163022"/>
              <a:gd name="connsiteY2" fmla="*/ 711554 h 719820"/>
              <a:gd name="connsiteX3" fmla="*/ 0 w 1163022"/>
              <a:gd name="connsiteY3" fmla="*/ 719820 h 719820"/>
              <a:gd name="connsiteX4" fmla="*/ 76012 w 1163022"/>
              <a:gd name="connsiteY4" fmla="*/ 0 h 719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022" h="719820">
                <a:moveTo>
                  <a:pt x="76012" y="0"/>
                </a:moveTo>
                <a:lnTo>
                  <a:pt x="922561" y="21375"/>
                </a:lnTo>
                <a:lnTo>
                  <a:pt x="1163022" y="711554"/>
                </a:lnTo>
                <a:lnTo>
                  <a:pt x="0" y="719820"/>
                </a:lnTo>
                <a:lnTo>
                  <a:pt x="76012" y="0"/>
                </a:lnTo>
                <a:close/>
              </a:path>
            </a:pathLst>
          </a:cu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0800000" scaled="1"/>
            <a:tileRect/>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13" name="矩形 12"/>
          <p:cNvSpPr/>
          <p:nvPr/>
        </p:nvSpPr>
        <p:spPr>
          <a:xfrm>
            <a:off x="5877567" y="254568"/>
            <a:ext cx="534121" cy="923330"/>
          </a:xfrm>
          <a:prstGeom prst="rect">
            <a:avLst/>
          </a:prstGeom>
          <a:noFill/>
        </p:spPr>
        <p:txBody>
          <a:bodyPr wrap="none">
            <a:spAutoFit/>
          </a:bodyPr>
          <a:lstStyle/>
          <a:p>
            <a:pPr algn="ctr" eaLnBrk="0" hangingPunct="0">
              <a:defRPr/>
            </a:pPr>
            <a:r>
              <a:rPr lang="en-US" altLang="zh-CN" sz="5400" dirty="0">
                <a:ln w="17780" cmpd="sng">
                  <a:solidFill>
                    <a:schemeClr val="accent1">
                      <a:tint val="3000"/>
                    </a:schemeClr>
                  </a:solidFill>
                  <a:prstDash val="solid"/>
                  <a:miter lim="800000"/>
                </a:ln>
                <a:gradFill>
                  <a:gsLst>
                    <a:gs pos="10000">
                      <a:schemeClr val="accent1">
                        <a:lumMod val="75000"/>
                      </a:schemeClr>
                    </a:gs>
                    <a:gs pos="90000">
                      <a:schemeClr val="accent1">
                        <a:lumMod val="50000"/>
                      </a:schemeClr>
                    </a:gs>
                  </a:gsLst>
                  <a:lin ang="5400000"/>
                </a:gradFill>
                <a:effectLst>
                  <a:outerShdw blurRad="55000" dist="50800" dir="5400000" algn="tl">
                    <a:srgbClr val="000000">
                      <a:alpha val="33000"/>
                    </a:srgbClr>
                  </a:outerShdw>
                </a:effectLst>
                <a:latin typeface="楷体" pitchFamily="49" charset="-122"/>
                <a:ea typeface="楷体" pitchFamily="49" charset="-122"/>
              </a:rPr>
              <a:t>A</a:t>
            </a:r>
            <a:endParaRPr lang="zh-CN" altLang="en-US" sz="5400" dirty="0">
              <a:ln w="17780" cmpd="sng">
                <a:solidFill>
                  <a:schemeClr val="accent1">
                    <a:tint val="3000"/>
                  </a:schemeClr>
                </a:solidFill>
                <a:prstDash val="solid"/>
                <a:miter lim="800000"/>
              </a:ln>
              <a:gradFill>
                <a:gsLst>
                  <a:gs pos="10000">
                    <a:schemeClr val="accent1">
                      <a:lumMod val="75000"/>
                    </a:schemeClr>
                  </a:gs>
                  <a:gs pos="90000">
                    <a:schemeClr val="accent1">
                      <a:lumMod val="50000"/>
                    </a:schemeClr>
                  </a:gs>
                </a:gsLst>
                <a:lin ang="5400000"/>
              </a:gradFill>
              <a:effectLst>
                <a:outerShdw blurRad="55000" dist="50800" dir="5400000" algn="tl">
                  <a:srgbClr val="000000">
                    <a:alpha val="33000"/>
                  </a:srgbClr>
                </a:outerShdw>
              </a:effectLst>
              <a:latin typeface="楷体" pitchFamily="49" charset="-122"/>
              <a:ea typeface="楷体" pitchFamily="49" charset="-122"/>
            </a:endParaRPr>
          </a:p>
        </p:txBody>
      </p:sp>
      <p:sp>
        <p:nvSpPr>
          <p:cNvPr id="22549" name="TextBox 14"/>
          <p:cNvSpPr txBox="1">
            <a:spLocks noChangeArrowheads="1"/>
          </p:cNvSpPr>
          <p:nvPr/>
        </p:nvSpPr>
        <p:spPr bwMode="auto">
          <a:xfrm rot="2342255">
            <a:off x="6604075" y="1659572"/>
            <a:ext cx="1651000" cy="307777"/>
          </a:xfrm>
          <a:prstGeom prst="rect">
            <a:avLst/>
          </a:prstGeom>
          <a:noFill/>
          <a:ln w="9525">
            <a:noFill/>
            <a:miter lim="800000"/>
            <a:headEnd/>
            <a:tailEnd/>
          </a:ln>
        </p:spPr>
        <p:txBody>
          <a:bodyPr>
            <a:spAutoFit/>
          </a:bodyPr>
          <a:lstStyle/>
          <a:p>
            <a:pPr eaLnBrk="0" hangingPunct="0"/>
            <a:r>
              <a:rPr lang="zh-CN" altLang="en-US" sz="1400" dirty="0">
                <a:solidFill>
                  <a:schemeClr val="bg1"/>
                </a:solidFill>
                <a:latin typeface="微软雅黑" pitchFamily="34" charset="-122"/>
                <a:ea typeface="微软雅黑" pitchFamily="34" charset="-122"/>
              </a:rPr>
              <a:t>数据访问读写分离</a:t>
            </a:r>
            <a:endParaRPr lang="en-US" altLang="zh-CN" dirty="0">
              <a:solidFill>
                <a:schemeClr val="bg1"/>
              </a:solidFill>
              <a:ea typeface="微软雅黑" pitchFamily="34" charset="-122"/>
            </a:endParaRPr>
          </a:p>
        </p:txBody>
      </p:sp>
      <p:sp>
        <p:nvSpPr>
          <p:cNvPr id="17" name="矩形 16"/>
          <p:cNvSpPr/>
          <p:nvPr/>
        </p:nvSpPr>
        <p:spPr>
          <a:xfrm>
            <a:off x="4516337" y="1177898"/>
            <a:ext cx="534121" cy="923330"/>
          </a:xfrm>
          <a:prstGeom prst="rect">
            <a:avLst/>
          </a:prstGeom>
          <a:noFill/>
        </p:spPr>
        <p:txBody>
          <a:bodyPr wrap="none">
            <a:spAutoFit/>
          </a:bodyPr>
          <a:lstStyle/>
          <a:p>
            <a:pPr algn="ctr" eaLnBrk="0" hangingPunct="0">
              <a:defRPr/>
            </a:pPr>
            <a:r>
              <a:rPr lang="en-US" altLang="zh-CN" sz="5400" dirty="0">
                <a:ln w="17780" cmpd="sng">
                  <a:solidFill>
                    <a:schemeClr val="accent1">
                      <a:tint val="3000"/>
                    </a:schemeClr>
                  </a:solidFill>
                  <a:prstDash val="solid"/>
                  <a:miter lim="800000"/>
                </a:ln>
                <a:gradFill>
                  <a:gsLst>
                    <a:gs pos="10000">
                      <a:schemeClr val="accent2">
                        <a:lumMod val="75000"/>
                      </a:schemeClr>
                    </a:gs>
                    <a:gs pos="90000">
                      <a:schemeClr val="accent2">
                        <a:lumMod val="50000"/>
                      </a:schemeClr>
                    </a:gs>
                  </a:gsLst>
                  <a:lin ang="5400000"/>
                </a:gradFill>
                <a:effectLst>
                  <a:outerShdw blurRad="55000" dist="50800" dir="5400000" algn="tl">
                    <a:srgbClr val="000000">
                      <a:alpha val="33000"/>
                    </a:srgbClr>
                  </a:outerShdw>
                </a:effectLst>
                <a:latin typeface="楷体" pitchFamily="49" charset="-122"/>
                <a:ea typeface="楷体" pitchFamily="49" charset="-122"/>
              </a:rPr>
              <a:t>B</a:t>
            </a:r>
            <a:endParaRPr lang="zh-CN" altLang="en-US" sz="5400" dirty="0">
              <a:ln w="17780" cmpd="sng">
                <a:solidFill>
                  <a:schemeClr val="accent1">
                    <a:tint val="3000"/>
                  </a:schemeClr>
                </a:solidFill>
                <a:prstDash val="solid"/>
                <a:miter lim="800000"/>
              </a:ln>
              <a:gradFill>
                <a:gsLst>
                  <a:gs pos="10000">
                    <a:schemeClr val="accent2">
                      <a:lumMod val="75000"/>
                    </a:schemeClr>
                  </a:gs>
                  <a:gs pos="90000">
                    <a:schemeClr val="accent2">
                      <a:lumMod val="50000"/>
                    </a:schemeClr>
                  </a:gs>
                </a:gsLst>
                <a:lin ang="5400000"/>
              </a:gradFill>
              <a:effectLst>
                <a:outerShdw blurRad="55000" dist="50800" dir="5400000" algn="tl">
                  <a:srgbClr val="000000">
                    <a:alpha val="33000"/>
                  </a:srgbClr>
                </a:outerShdw>
              </a:effectLst>
              <a:latin typeface="楷体" pitchFamily="49" charset="-122"/>
              <a:ea typeface="楷体" pitchFamily="49" charset="-122"/>
            </a:endParaRPr>
          </a:p>
        </p:txBody>
      </p:sp>
      <p:sp>
        <p:nvSpPr>
          <p:cNvPr id="19" name="矩形 18"/>
          <p:cNvSpPr/>
          <p:nvPr/>
        </p:nvSpPr>
        <p:spPr>
          <a:xfrm>
            <a:off x="2650990" y="2134200"/>
            <a:ext cx="995785" cy="923330"/>
          </a:xfrm>
          <a:prstGeom prst="rect">
            <a:avLst/>
          </a:prstGeom>
          <a:noFill/>
        </p:spPr>
        <p:txBody>
          <a:bodyPr wrap="none">
            <a:spAutoFit/>
          </a:bodyPr>
          <a:lstStyle/>
          <a:p>
            <a:pPr lvl="1" algn="ctr" eaLnBrk="0" hangingPunct="0">
              <a:defRPr/>
            </a:pPr>
            <a:r>
              <a:rPr lang="en-US" altLang="zh-CN" sz="5400" dirty="0">
                <a:ln w="17780" cmpd="sng">
                  <a:solidFill>
                    <a:schemeClr val="accent1">
                      <a:tint val="3000"/>
                    </a:schemeClr>
                  </a:solidFill>
                  <a:prstDash val="solid"/>
                  <a:miter lim="800000"/>
                </a:ln>
                <a:gradFill>
                  <a:gsLst>
                    <a:gs pos="10000">
                      <a:schemeClr val="accent3">
                        <a:lumMod val="75000"/>
                      </a:schemeClr>
                    </a:gs>
                    <a:gs pos="90000">
                      <a:schemeClr val="accent3">
                        <a:lumMod val="50000"/>
                      </a:schemeClr>
                    </a:gs>
                  </a:gsLst>
                  <a:lin ang="5400000"/>
                </a:gradFill>
                <a:effectLst>
                  <a:outerShdw blurRad="55000" dist="50800" dir="5400000" algn="tl">
                    <a:srgbClr val="000000">
                      <a:alpha val="33000"/>
                    </a:srgbClr>
                  </a:outerShdw>
                </a:effectLst>
                <a:latin typeface="楷体" pitchFamily="49" charset="-122"/>
                <a:ea typeface="楷体" pitchFamily="49" charset="-122"/>
              </a:rPr>
              <a:t>C</a:t>
            </a:r>
            <a:endParaRPr lang="zh-CN" altLang="en-US" sz="5400" dirty="0">
              <a:ln w="17780" cmpd="sng">
                <a:solidFill>
                  <a:schemeClr val="accent1">
                    <a:tint val="3000"/>
                  </a:schemeClr>
                </a:solidFill>
                <a:prstDash val="solid"/>
                <a:miter lim="800000"/>
              </a:ln>
              <a:gradFill>
                <a:gsLst>
                  <a:gs pos="10000">
                    <a:schemeClr val="accent3">
                      <a:lumMod val="75000"/>
                    </a:schemeClr>
                  </a:gs>
                  <a:gs pos="90000">
                    <a:schemeClr val="accent3">
                      <a:lumMod val="50000"/>
                    </a:schemeClr>
                  </a:gs>
                </a:gsLst>
                <a:lin ang="5400000"/>
              </a:gradFill>
              <a:effectLst>
                <a:outerShdw blurRad="55000" dist="50800" dir="5400000" algn="tl">
                  <a:srgbClr val="000000">
                    <a:alpha val="33000"/>
                  </a:srgbClr>
                </a:outerShdw>
              </a:effectLst>
              <a:latin typeface="楷体" pitchFamily="49" charset="-122"/>
              <a:ea typeface="楷体" pitchFamily="49" charset="-122"/>
            </a:endParaRPr>
          </a:p>
        </p:txBody>
      </p:sp>
      <p:sp>
        <p:nvSpPr>
          <p:cNvPr id="21" name="矩形 20"/>
          <p:cNvSpPr/>
          <p:nvPr/>
        </p:nvSpPr>
        <p:spPr>
          <a:xfrm>
            <a:off x="1780105" y="3115405"/>
            <a:ext cx="534121" cy="923330"/>
          </a:xfrm>
          <a:prstGeom prst="rect">
            <a:avLst/>
          </a:prstGeom>
          <a:noFill/>
        </p:spPr>
        <p:txBody>
          <a:bodyPr wrap="none">
            <a:spAutoFit/>
          </a:bodyPr>
          <a:lstStyle/>
          <a:p>
            <a:pPr algn="ctr" eaLnBrk="0" hangingPunct="0">
              <a:defRPr/>
            </a:pPr>
            <a:r>
              <a:rPr lang="en-US" altLang="zh-CN" sz="5400" dirty="0">
                <a:ln w="17780" cmpd="sng">
                  <a:solidFill>
                    <a:schemeClr val="accent1">
                      <a:tint val="3000"/>
                    </a:schemeClr>
                  </a:solidFill>
                  <a:prstDash val="solid"/>
                  <a:miter lim="800000"/>
                </a:ln>
                <a:gradFill>
                  <a:gsLst>
                    <a:gs pos="10000">
                      <a:schemeClr val="accent6">
                        <a:lumMod val="75000"/>
                      </a:schemeClr>
                    </a:gs>
                    <a:gs pos="90000">
                      <a:schemeClr val="accent6">
                        <a:lumMod val="50000"/>
                      </a:schemeClr>
                    </a:gs>
                  </a:gsLst>
                  <a:lin ang="5400000"/>
                </a:gradFill>
                <a:effectLst>
                  <a:outerShdw blurRad="55000" dist="50800" dir="5400000" algn="tl">
                    <a:srgbClr val="000000">
                      <a:alpha val="33000"/>
                    </a:srgbClr>
                  </a:outerShdw>
                </a:effectLst>
                <a:latin typeface="楷体" pitchFamily="49" charset="-122"/>
                <a:ea typeface="楷体" pitchFamily="49" charset="-122"/>
              </a:rPr>
              <a:t>D</a:t>
            </a:r>
            <a:endParaRPr lang="zh-CN" altLang="en-US" sz="5400" dirty="0">
              <a:ln w="17780" cmpd="sng">
                <a:solidFill>
                  <a:schemeClr val="accent1">
                    <a:tint val="3000"/>
                  </a:schemeClr>
                </a:solidFill>
                <a:prstDash val="solid"/>
                <a:miter lim="800000"/>
              </a:ln>
              <a:gradFill>
                <a:gsLst>
                  <a:gs pos="10000">
                    <a:schemeClr val="accent6">
                      <a:lumMod val="75000"/>
                    </a:schemeClr>
                  </a:gs>
                  <a:gs pos="90000">
                    <a:schemeClr val="accent6">
                      <a:lumMod val="50000"/>
                    </a:schemeClr>
                  </a:gs>
                </a:gsLst>
                <a:lin ang="5400000"/>
              </a:gradFill>
              <a:effectLst>
                <a:outerShdw blurRad="55000" dist="50800" dir="5400000" algn="tl">
                  <a:srgbClr val="000000">
                    <a:alpha val="33000"/>
                  </a:srgbClr>
                </a:outerShdw>
              </a:effectLst>
              <a:latin typeface="楷体" pitchFamily="49" charset="-122"/>
              <a:ea typeface="楷体" pitchFamily="49" charset="-122"/>
            </a:endParaRPr>
          </a:p>
        </p:txBody>
      </p:sp>
      <p:sp>
        <p:nvSpPr>
          <p:cNvPr id="22553" name="TextBox 22"/>
          <p:cNvSpPr txBox="1">
            <a:spLocks noChangeArrowheads="1"/>
          </p:cNvSpPr>
          <p:nvPr/>
        </p:nvSpPr>
        <p:spPr bwMode="auto">
          <a:xfrm rot="2342255">
            <a:off x="5137150" y="2730600"/>
            <a:ext cx="2368550" cy="307777"/>
          </a:xfrm>
          <a:prstGeom prst="rect">
            <a:avLst/>
          </a:prstGeom>
          <a:noFill/>
          <a:ln w="9525">
            <a:noFill/>
            <a:miter lim="800000"/>
            <a:headEnd/>
            <a:tailEnd/>
          </a:ln>
        </p:spPr>
        <p:txBody>
          <a:bodyPr>
            <a:spAutoFit/>
          </a:bodyPr>
          <a:lstStyle/>
          <a:p>
            <a:pPr eaLnBrk="0" hangingPunct="0"/>
            <a:r>
              <a:rPr lang="zh-CN" altLang="en-US" sz="1400" dirty="0">
                <a:solidFill>
                  <a:schemeClr val="bg1"/>
                </a:solidFill>
                <a:latin typeface="微软雅黑" pitchFamily="34" charset="-122"/>
                <a:ea typeface="微软雅黑" pitchFamily="34" charset="-122"/>
              </a:rPr>
              <a:t>配置化解决数据库容灾</a:t>
            </a:r>
          </a:p>
        </p:txBody>
      </p:sp>
      <p:sp>
        <p:nvSpPr>
          <p:cNvPr id="22554" name="TextBox 23"/>
          <p:cNvSpPr txBox="1">
            <a:spLocks noChangeArrowheads="1"/>
          </p:cNvSpPr>
          <p:nvPr/>
        </p:nvSpPr>
        <p:spPr bwMode="auto">
          <a:xfrm rot="2342255">
            <a:off x="3762375" y="3613250"/>
            <a:ext cx="2368550" cy="307777"/>
          </a:xfrm>
          <a:prstGeom prst="rect">
            <a:avLst/>
          </a:prstGeom>
          <a:noFill/>
          <a:ln w="9525">
            <a:noFill/>
            <a:miter lim="800000"/>
            <a:headEnd/>
            <a:tailEnd/>
          </a:ln>
        </p:spPr>
        <p:txBody>
          <a:bodyPr>
            <a:spAutoFit/>
          </a:bodyPr>
          <a:lstStyle/>
          <a:p>
            <a:pPr eaLnBrk="0" hangingPunct="0"/>
            <a:r>
              <a:rPr lang="zh-CN" altLang="en-US" sz="1400" dirty="0">
                <a:solidFill>
                  <a:schemeClr val="bg1"/>
                </a:solidFill>
                <a:latin typeface="微软雅黑" pitchFamily="34" charset="-122"/>
                <a:ea typeface="微软雅黑" pitchFamily="34" charset="-122"/>
              </a:rPr>
              <a:t>业务模块访问主辅分类</a:t>
            </a:r>
          </a:p>
        </p:txBody>
      </p:sp>
      <p:sp>
        <p:nvSpPr>
          <p:cNvPr id="22555" name="TextBox 24"/>
          <p:cNvSpPr txBox="1">
            <a:spLocks noChangeArrowheads="1"/>
          </p:cNvSpPr>
          <p:nvPr/>
        </p:nvSpPr>
        <p:spPr bwMode="auto">
          <a:xfrm rot="2342255">
            <a:off x="2441575" y="4626075"/>
            <a:ext cx="2351088" cy="307777"/>
          </a:xfrm>
          <a:prstGeom prst="rect">
            <a:avLst/>
          </a:prstGeom>
          <a:noFill/>
          <a:ln w="9525">
            <a:noFill/>
            <a:miter lim="800000"/>
            <a:headEnd/>
            <a:tailEnd/>
          </a:ln>
        </p:spPr>
        <p:txBody>
          <a:bodyPr>
            <a:spAutoFit/>
          </a:bodyPr>
          <a:lstStyle/>
          <a:p>
            <a:pPr eaLnBrk="0" hangingPunct="0"/>
            <a:r>
              <a:rPr lang="zh-CN" altLang="en-US" sz="1400" dirty="0">
                <a:solidFill>
                  <a:schemeClr val="bg1"/>
                </a:solidFill>
                <a:latin typeface="微软雅黑" pitchFamily="34" charset="-122"/>
                <a:ea typeface="微软雅黑" pitchFamily="34" charset="-122"/>
              </a:rPr>
              <a:t>支持多地跨机房部署</a:t>
            </a:r>
          </a:p>
        </p:txBody>
      </p:sp>
      <p:sp>
        <p:nvSpPr>
          <p:cNvPr id="22556" name="TextBox 15"/>
          <p:cNvSpPr txBox="1">
            <a:spLocks noChangeArrowheads="1"/>
          </p:cNvSpPr>
          <p:nvPr/>
        </p:nvSpPr>
        <p:spPr bwMode="auto">
          <a:xfrm>
            <a:off x="7944029" y="2708275"/>
            <a:ext cx="2720964" cy="523220"/>
          </a:xfrm>
          <a:prstGeom prst="rect">
            <a:avLst/>
          </a:prstGeom>
          <a:solidFill>
            <a:srgbClr val="EBE3C2"/>
          </a:solidFill>
          <a:ln w="9525">
            <a:noFill/>
            <a:miter lim="800000"/>
            <a:headEnd/>
            <a:tailEnd/>
          </a:ln>
        </p:spPr>
        <p:txBody>
          <a:bodyPr wrap="square">
            <a:spAutoFit/>
          </a:bodyPr>
          <a:lstStyle/>
          <a:p>
            <a:pPr eaLnBrk="0" hangingPunct="0"/>
            <a:r>
              <a:rPr lang="zh-CN" altLang="en-US" sz="1400" b="0" dirty="0">
                <a:latin typeface="微软雅黑" pitchFamily="34" charset="-122"/>
                <a:ea typeface="微软雅黑" pitchFamily="34" charset="-122"/>
              </a:rPr>
              <a:t>在分库表的基础上，单</a:t>
            </a:r>
            <a:r>
              <a:rPr lang="en-US" altLang="zh-CN" sz="1400" b="0" dirty="0">
                <a:latin typeface="微软雅黑" pitchFamily="34" charset="-122"/>
                <a:ea typeface="微软雅黑" pitchFamily="34" charset="-122"/>
              </a:rPr>
              <a:t>master</a:t>
            </a:r>
            <a:r>
              <a:rPr lang="zh-CN" altLang="en-US" sz="1400" b="0" dirty="0">
                <a:latin typeface="微软雅黑" pitchFamily="34" charset="-122"/>
                <a:ea typeface="微软雅黑" pitchFamily="34" charset="-122"/>
              </a:rPr>
              <a:t>多</a:t>
            </a:r>
            <a:r>
              <a:rPr lang="en-US" altLang="zh-CN" sz="1400" b="0" dirty="0">
                <a:latin typeface="微软雅黑" pitchFamily="34" charset="-122"/>
                <a:ea typeface="微软雅黑" pitchFamily="34" charset="-122"/>
              </a:rPr>
              <a:t>slave</a:t>
            </a:r>
            <a:r>
              <a:rPr lang="zh-CN" altLang="en-US" sz="1400" b="0" dirty="0">
                <a:latin typeface="微软雅黑" pitchFamily="34" charset="-122"/>
                <a:ea typeface="微软雅黑" pitchFamily="34" charset="-122"/>
              </a:rPr>
              <a:t>提升系统横向扩展性。</a:t>
            </a:r>
          </a:p>
        </p:txBody>
      </p:sp>
      <p:sp>
        <p:nvSpPr>
          <p:cNvPr id="22557" name="TextBox 25"/>
          <p:cNvSpPr txBox="1">
            <a:spLocks noChangeArrowheads="1"/>
          </p:cNvSpPr>
          <p:nvPr/>
        </p:nvSpPr>
        <p:spPr bwMode="auto">
          <a:xfrm>
            <a:off x="6762750" y="3660775"/>
            <a:ext cx="3905250" cy="523220"/>
          </a:xfrm>
          <a:prstGeom prst="rect">
            <a:avLst/>
          </a:prstGeom>
          <a:solidFill>
            <a:srgbClr val="D7DFCE"/>
          </a:solidFill>
          <a:ln w="9525">
            <a:noFill/>
            <a:miter lim="800000"/>
            <a:headEnd/>
            <a:tailEnd/>
          </a:ln>
        </p:spPr>
        <p:txBody>
          <a:bodyPr wrap="square">
            <a:spAutoFit/>
          </a:bodyPr>
          <a:lstStyle/>
          <a:p>
            <a:pPr eaLnBrk="0" hangingPunct="0"/>
            <a:r>
              <a:rPr lang="en-US" altLang="zh-CN" sz="1400" b="0" dirty="0">
                <a:latin typeface="微软雅黑" pitchFamily="34" charset="-122"/>
                <a:ea typeface="微软雅黑" pitchFamily="34" charset="-122"/>
              </a:rPr>
              <a:t>master</a:t>
            </a:r>
            <a:r>
              <a:rPr lang="zh-CN" altLang="en-US" sz="1400" b="0" dirty="0">
                <a:latin typeface="微软雅黑" pitchFamily="34" charset="-122"/>
                <a:ea typeface="微软雅黑" pitchFamily="34" charset="-122"/>
              </a:rPr>
              <a:t>和</a:t>
            </a:r>
            <a:r>
              <a:rPr lang="en-US" altLang="zh-CN" sz="1400" b="0" dirty="0">
                <a:latin typeface="微软雅黑" pitchFamily="34" charset="-122"/>
                <a:ea typeface="微软雅黑" pitchFamily="34" charset="-122"/>
              </a:rPr>
              <a:t>slave</a:t>
            </a:r>
            <a:r>
              <a:rPr lang="zh-CN" altLang="en-US" sz="1400" b="0" dirty="0">
                <a:latin typeface="微软雅黑" pitchFamily="34" charset="-122"/>
                <a:ea typeface="微软雅黑" pitchFamily="34" charset="-122"/>
              </a:rPr>
              <a:t>通过</a:t>
            </a:r>
            <a:r>
              <a:rPr lang="en-US" altLang="zh-CN" sz="1400" b="0" dirty="0" err="1">
                <a:latin typeface="微软雅黑" pitchFamily="34" charset="-122"/>
                <a:ea typeface="微软雅黑" pitchFamily="34" charset="-122"/>
              </a:rPr>
              <a:t>binlog</a:t>
            </a:r>
            <a:r>
              <a:rPr lang="zh-CN" altLang="en-US" sz="1400" b="0" dirty="0">
                <a:latin typeface="微软雅黑" pitchFamily="34" charset="-122"/>
                <a:ea typeface="微软雅黑" pitchFamily="34" charset="-122"/>
              </a:rPr>
              <a:t>近乎实时同步数据，任意</a:t>
            </a:r>
            <a:r>
              <a:rPr lang="en-US" altLang="zh-CN" sz="1400" b="0" dirty="0">
                <a:latin typeface="微软雅黑" pitchFamily="34" charset="-122"/>
                <a:ea typeface="微软雅黑" pitchFamily="34" charset="-122"/>
              </a:rPr>
              <a:t>slave</a:t>
            </a:r>
            <a:r>
              <a:rPr lang="zh-CN" altLang="en-US" sz="1400" b="0" dirty="0">
                <a:latin typeface="微软雅黑" pitchFamily="34" charset="-122"/>
                <a:ea typeface="微软雅黑" pitchFamily="34" charset="-122"/>
              </a:rPr>
              <a:t>可为</a:t>
            </a:r>
            <a:r>
              <a:rPr lang="en-US" altLang="zh-CN" sz="1400" b="0" dirty="0">
                <a:latin typeface="微软雅黑" pitchFamily="34" charset="-122"/>
                <a:ea typeface="微软雅黑" pitchFamily="34" charset="-122"/>
              </a:rPr>
              <a:t>master</a:t>
            </a:r>
            <a:r>
              <a:rPr lang="zh-CN" altLang="en-US" sz="1400" b="0" dirty="0">
                <a:latin typeface="微软雅黑" pitchFamily="34" charset="-122"/>
                <a:ea typeface="微软雅黑" pitchFamily="34" charset="-122"/>
              </a:rPr>
              <a:t>实时备份。</a:t>
            </a:r>
          </a:p>
        </p:txBody>
      </p:sp>
      <p:sp>
        <p:nvSpPr>
          <p:cNvPr id="22558" name="TextBox 26"/>
          <p:cNvSpPr txBox="1">
            <a:spLocks noChangeArrowheads="1"/>
          </p:cNvSpPr>
          <p:nvPr/>
        </p:nvSpPr>
        <p:spPr bwMode="auto">
          <a:xfrm>
            <a:off x="5487988" y="4670425"/>
            <a:ext cx="5180012" cy="523220"/>
          </a:xfrm>
          <a:prstGeom prst="rect">
            <a:avLst/>
          </a:prstGeom>
          <a:solidFill>
            <a:srgbClr val="C4E0E9"/>
          </a:solidFill>
          <a:ln w="9525">
            <a:noFill/>
            <a:miter lim="800000"/>
            <a:headEnd/>
            <a:tailEnd/>
          </a:ln>
        </p:spPr>
        <p:txBody>
          <a:bodyPr wrap="square">
            <a:spAutoFit/>
          </a:bodyPr>
          <a:lstStyle/>
          <a:p>
            <a:pPr eaLnBrk="0" hangingPunct="0"/>
            <a:r>
              <a:rPr lang="zh-CN" altLang="en-US" sz="1400" b="0" dirty="0">
                <a:latin typeface="微软雅黑" pitchFamily="34" charset="-122"/>
                <a:ea typeface="微软雅黑" pitchFamily="34" charset="-122"/>
              </a:rPr>
              <a:t>主业务模块和辅助业务模块访问的数据库主从分离，避免辅助模块的对数据的访问影响主业务的正常运行。</a:t>
            </a:r>
          </a:p>
        </p:txBody>
      </p:sp>
      <p:sp>
        <p:nvSpPr>
          <p:cNvPr id="22559" name="TextBox 27"/>
          <p:cNvSpPr txBox="1">
            <a:spLocks noChangeArrowheads="1"/>
          </p:cNvSpPr>
          <p:nvPr/>
        </p:nvSpPr>
        <p:spPr bwMode="auto">
          <a:xfrm>
            <a:off x="4186238" y="5676900"/>
            <a:ext cx="6481762" cy="523220"/>
          </a:xfrm>
          <a:prstGeom prst="rect">
            <a:avLst/>
          </a:prstGeom>
          <a:solidFill>
            <a:srgbClr val="DAC9E4"/>
          </a:solidFill>
          <a:ln w="9525">
            <a:noFill/>
            <a:miter lim="800000"/>
            <a:headEnd/>
            <a:tailEnd/>
          </a:ln>
        </p:spPr>
        <p:txBody>
          <a:bodyPr wrap="square">
            <a:spAutoFit/>
          </a:bodyPr>
          <a:lstStyle/>
          <a:p>
            <a:pPr eaLnBrk="0" hangingPunct="0"/>
            <a:r>
              <a:rPr lang="zh-CN" altLang="en-US" sz="1400" b="0" dirty="0">
                <a:latin typeface="微软雅黑" pitchFamily="34" charset="-122"/>
                <a:ea typeface="微软雅黑" pitchFamily="34" charset="-122"/>
              </a:rPr>
              <a:t>利用数据库的主从分离实现系统的多地部署，数据一处写入多处读取，保证数据就近读取，同时采用机房间光钎连接提升数据写入的速度。</a:t>
            </a:r>
          </a:p>
        </p:txBody>
      </p:sp>
      <p:pic>
        <p:nvPicPr>
          <p:cNvPr id="30" name="Picture 2" descr="http://qzonestyle.gtimg.cn/open_proj/proj_qcloud_v2/ac/global/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125" y="-5524"/>
            <a:ext cx="693676" cy="5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3990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reeform 2"/>
          <p:cNvSpPr>
            <a:spLocks/>
          </p:cNvSpPr>
          <p:nvPr/>
        </p:nvSpPr>
        <p:spPr bwMode="auto">
          <a:xfrm>
            <a:off x="1889156" y="883477"/>
            <a:ext cx="269159" cy="5497497"/>
          </a:xfrm>
          <a:custGeom>
            <a:avLst/>
            <a:gdLst>
              <a:gd name="T0" fmla="*/ 0 w 1414"/>
              <a:gd name="T1" fmla="*/ 1779230313 h 2410"/>
              <a:gd name="T2" fmla="*/ 1030744700 w 1414"/>
              <a:gd name="T3" fmla="*/ 0 h 2410"/>
              <a:gd name="T4" fmla="*/ 2147483647 w 1414"/>
              <a:gd name="T5" fmla="*/ 5040313 h 2410"/>
              <a:gd name="T6" fmla="*/ 2147483647 w 1414"/>
              <a:gd name="T7" fmla="*/ 2147483647 h 2410"/>
              <a:gd name="T8" fmla="*/ 0 w 1414"/>
              <a:gd name="T9" fmla="*/ 1779230313 h 2410"/>
              <a:gd name="T10" fmla="*/ 0 60000 65536"/>
              <a:gd name="T11" fmla="*/ 0 60000 65536"/>
              <a:gd name="T12" fmla="*/ 0 60000 65536"/>
              <a:gd name="T13" fmla="*/ 0 60000 65536"/>
              <a:gd name="T14" fmla="*/ 0 60000 65536"/>
              <a:gd name="T15" fmla="*/ 0 w 1414"/>
              <a:gd name="T16" fmla="*/ 0 h 2410"/>
              <a:gd name="T17" fmla="*/ 1414 w 1414"/>
              <a:gd name="T18" fmla="*/ 2410 h 2410"/>
            </a:gdLst>
            <a:ahLst/>
            <a:cxnLst>
              <a:cxn ang="T10">
                <a:pos x="T0" y="T1"/>
              </a:cxn>
              <a:cxn ang="T11">
                <a:pos x="T2" y="T3"/>
              </a:cxn>
              <a:cxn ang="T12">
                <a:pos x="T4" y="T5"/>
              </a:cxn>
              <a:cxn ang="T13">
                <a:pos x="T6" y="T7"/>
              </a:cxn>
              <a:cxn ang="T14">
                <a:pos x="T8" y="T9"/>
              </a:cxn>
            </a:cxnLst>
            <a:rect l="T15" t="T16" r="T17" b="T18"/>
            <a:pathLst>
              <a:path w="1414" h="2410">
                <a:moveTo>
                  <a:pt x="0" y="706"/>
                </a:moveTo>
                <a:lnTo>
                  <a:pt x="409" y="0"/>
                </a:lnTo>
                <a:lnTo>
                  <a:pt x="1414" y="2"/>
                </a:lnTo>
                <a:lnTo>
                  <a:pt x="1411" y="2410"/>
                </a:lnTo>
                <a:lnTo>
                  <a:pt x="0" y="706"/>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itchFamily="34" charset="-122"/>
              <a:ea typeface="微软雅黑" pitchFamily="34" charset="-122"/>
            </a:endParaRPr>
          </a:p>
        </p:txBody>
      </p:sp>
      <p:sp>
        <p:nvSpPr>
          <p:cNvPr id="37" name="Rectangle 11"/>
          <p:cNvSpPr>
            <a:spLocks noChangeArrowheads="1"/>
          </p:cNvSpPr>
          <p:nvPr/>
        </p:nvSpPr>
        <p:spPr bwMode="gray">
          <a:xfrm>
            <a:off x="2158315" y="893001"/>
            <a:ext cx="8119191" cy="505098"/>
          </a:xfrm>
          <a:prstGeom prst="rect">
            <a:avLst/>
          </a:prstGeom>
          <a:gradFill rotWithShape="1">
            <a:gsLst>
              <a:gs pos="0">
                <a:schemeClr val="accent4">
                  <a:lumMod val="60000"/>
                  <a:lumOff val="40000"/>
                </a:schemeClr>
              </a:gs>
              <a:gs pos="100000">
                <a:schemeClr val="accent4">
                  <a:lumMod val="50000"/>
                </a:schemeClr>
              </a:gs>
            </a:gsLst>
            <a:lin ang="5400000" scaled="1"/>
          </a:gradFill>
          <a:ln w="12700">
            <a:solidFill>
              <a:schemeClr val="accent4">
                <a:lumMod val="75000"/>
              </a:schemeClr>
            </a:solidFill>
            <a:miter lim="800000"/>
            <a:headEnd/>
            <a:tailEnd/>
          </a:ln>
          <a:effectLst>
            <a:outerShdw dist="53882" dir="2700000" algn="ctr" rotWithShape="0">
              <a:srgbClr val="808080">
                <a:alpha val="50000"/>
              </a:srgbClr>
            </a:outerShdw>
          </a:effectLst>
        </p:spPr>
        <p:txBody>
          <a:bodyPr lIns="288000" tIns="0" rIns="0" bIns="0" anchor="ctr"/>
          <a:lstStyle/>
          <a:p>
            <a:pPr defTabSz="801688" eaLnBrk="0" hangingPunct="0"/>
            <a:endParaRPr lang="en-US" altLang="zh-CN" sz="2400" noProof="1">
              <a:solidFill>
                <a:schemeClr val="bg1"/>
              </a:solidFill>
              <a:latin typeface="微软雅黑" pitchFamily="34" charset="-122"/>
              <a:ea typeface="微软雅黑" pitchFamily="34" charset="-122"/>
            </a:endParaRPr>
          </a:p>
        </p:txBody>
      </p:sp>
      <p:sp>
        <p:nvSpPr>
          <p:cNvPr id="38" name="Rectangle 5"/>
          <p:cNvSpPr>
            <a:spLocks noChangeArrowheads="1"/>
          </p:cNvSpPr>
          <p:nvPr/>
        </p:nvSpPr>
        <p:spPr bwMode="gray">
          <a:xfrm>
            <a:off x="2158315" y="1398099"/>
            <a:ext cx="8119191" cy="4982874"/>
          </a:xfrm>
          <a:prstGeom prst="rect">
            <a:avLst/>
          </a:prstGeom>
          <a:solidFill>
            <a:schemeClr val="bg1"/>
          </a:solidFill>
          <a:ln w="12700">
            <a:solidFill>
              <a:schemeClr val="accent4">
                <a:lumMod val="75000"/>
              </a:schemeClr>
            </a:solidFill>
            <a:miter lim="800000"/>
            <a:headEnd/>
            <a:tailEnd/>
          </a:ln>
          <a:effectLst>
            <a:outerShdw dist="53882" dir="2700000" algn="ctr" rotWithShape="0">
              <a:srgbClr val="808080">
                <a:alpha val="50000"/>
              </a:srgbClr>
            </a:outerShdw>
          </a:effectLst>
        </p:spPr>
        <p:txBody>
          <a:bodyPr lIns="108000" tIns="108000" rIns="144000" bIns="72000"/>
          <a:lstStyle/>
          <a:p>
            <a:pPr marL="190500" indent="-190500">
              <a:spcBef>
                <a:spcPts val="1200"/>
              </a:spcBef>
              <a:buClr>
                <a:srgbClr val="292929"/>
              </a:buClr>
              <a:buFont typeface="Wingdings" pitchFamily="2" charset="2"/>
              <a:buChar char="§"/>
            </a:pPr>
            <a:r>
              <a:rPr lang="zh-CN" altLang="en-US" dirty="0">
                <a:latin typeface="微软雅黑" pitchFamily="34" charset="-122"/>
                <a:ea typeface="微软雅黑" pitchFamily="34" charset="-122"/>
              </a:rPr>
              <a:t>缓存应用场景</a:t>
            </a:r>
            <a:endParaRPr lang="en-US" altLang="zh-CN" dirty="0">
              <a:latin typeface="微软雅黑" pitchFamily="34" charset="-122"/>
              <a:ea typeface="微软雅黑" pitchFamily="34" charset="-122"/>
            </a:endParaRPr>
          </a:p>
          <a:p>
            <a:pPr marL="647700" lvl="1" indent="-190500">
              <a:spcBef>
                <a:spcPts val="600"/>
              </a:spcBef>
              <a:buClr>
                <a:srgbClr val="292929"/>
              </a:buClr>
              <a:buFont typeface="Wingdings" pitchFamily="2" charset="2"/>
              <a:buChar char=""/>
            </a:pPr>
            <a:r>
              <a:rPr lang="zh-CN" altLang="en-US" dirty="0">
                <a:latin typeface="微软雅黑" pitchFamily="34" charset="-122"/>
                <a:ea typeface="微软雅黑" pitchFamily="34" charset="-122"/>
              </a:rPr>
              <a:t>缓存作为</a:t>
            </a:r>
            <a:r>
              <a:rPr lang="en-US" altLang="zh-CN" dirty="0">
                <a:latin typeface="微软雅黑" pitchFamily="34" charset="-122"/>
                <a:ea typeface="微软雅黑" pitchFamily="34" charset="-122"/>
              </a:rPr>
              <a:t>NODEJS</a:t>
            </a:r>
            <a:r>
              <a:rPr lang="zh-CN" altLang="en-US" dirty="0">
                <a:latin typeface="微软雅黑" pitchFamily="34" charset="-122"/>
                <a:ea typeface="微软雅黑" pitchFamily="34" charset="-122"/>
              </a:rPr>
              <a:t>组件间共享</a:t>
            </a:r>
            <a:r>
              <a:rPr lang="en-US" altLang="zh-CN" dirty="0">
                <a:latin typeface="微软雅黑" pitchFamily="34" charset="-122"/>
                <a:ea typeface="微软雅黑" pitchFamily="34" charset="-122"/>
              </a:rPr>
              <a:t>session</a:t>
            </a:r>
            <a:r>
              <a:rPr lang="zh-CN" altLang="en-US" dirty="0">
                <a:latin typeface="微软雅黑" pitchFamily="34" charset="-122"/>
                <a:ea typeface="微软雅黑" pitchFamily="34" charset="-122"/>
              </a:rPr>
              <a:t>的存储方式；</a:t>
            </a:r>
            <a:endParaRPr lang="en-US" altLang="zh-CN" dirty="0">
              <a:latin typeface="微软雅黑" pitchFamily="34" charset="-122"/>
              <a:ea typeface="微软雅黑" pitchFamily="34" charset="-122"/>
            </a:endParaRPr>
          </a:p>
          <a:p>
            <a:pPr marL="647700" lvl="1" indent="-190500">
              <a:spcBef>
                <a:spcPts val="600"/>
              </a:spcBef>
              <a:buClr>
                <a:srgbClr val="292929"/>
              </a:buClr>
              <a:buFont typeface="Wingdings" pitchFamily="2" charset="2"/>
              <a:buChar char=""/>
            </a:pPr>
            <a:r>
              <a:rPr lang="zh-CN" altLang="en-US" dirty="0">
                <a:latin typeface="微软雅黑" pitchFamily="34" charset="-122"/>
                <a:ea typeface="微软雅黑" pitchFamily="34" charset="-122"/>
              </a:rPr>
              <a:t>缓存多读少写的数据，提升</a:t>
            </a:r>
            <a:r>
              <a:rPr lang="en-US" altLang="zh-CN" dirty="0">
                <a:latin typeface="微软雅黑" pitchFamily="34" charset="-122"/>
                <a:ea typeface="微软雅黑" pitchFamily="34" charset="-122"/>
              </a:rPr>
              <a:t>NODEJS</a:t>
            </a:r>
            <a:r>
              <a:rPr lang="zh-CN" altLang="en-US" dirty="0">
                <a:latin typeface="微软雅黑" pitchFamily="34" charset="-122"/>
                <a:ea typeface="微软雅黑" pitchFamily="34" charset="-122"/>
              </a:rPr>
              <a:t>组件读取数据的性能；</a:t>
            </a:r>
            <a:endParaRPr lang="en-US" altLang="zh-CN" dirty="0">
              <a:latin typeface="微软雅黑" pitchFamily="34" charset="-122"/>
              <a:ea typeface="微软雅黑" pitchFamily="34" charset="-122"/>
            </a:endParaRPr>
          </a:p>
          <a:p>
            <a:pPr marL="190500" indent="-190500">
              <a:spcBef>
                <a:spcPts val="1800"/>
              </a:spcBef>
              <a:buClr>
                <a:srgbClr val="292929"/>
              </a:buClr>
              <a:buFont typeface="Wingdings" pitchFamily="2" charset="2"/>
              <a:buChar char="§"/>
            </a:pPr>
            <a:r>
              <a:rPr lang="zh-CN" altLang="en-US" dirty="0">
                <a:latin typeface="微软雅黑" pitchFamily="34" charset="-122"/>
                <a:ea typeface="微软雅黑" pitchFamily="34" charset="-122"/>
              </a:rPr>
              <a:t>缓存更新机制</a:t>
            </a:r>
            <a:endParaRPr lang="en-US" altLang="zh-CN" dirty="0">
              <a:latin typeface="微软雅黑" pitchFamily="34" charset="-122"/>
              <a:ea typeface="微软雅黑" pitchFamily="34" charset="-122"/>
            </a:endParaRPr>
          </a:p>
          <a:p>
            <a:pPr marL="647700" lvl="1" indent="-190500">
              <a:spcBef>
                <a:spcPts val="600"/>
              </a:spcBef>
              <a:buClr>
                <a:srgbClr val="292929"/>
              </a:buClr>
              <a:buFont typeface="Wingdings" pitchFamily="2" charset="2"/>
              <a:buChar char=""/>
            </a:pPr>
            <a:r>
              <a:rPr lang="zh-CN" altLang="en-US" dirty="0">
                <a:latin typeface="微软雅黑" pitchFamily="34" charset="-122"/>
                <a:ea typeface="微软雅黑" pitchFamily="34" charset="-122"/>
              </a:rPr>
              <a:t>实时缓存：</a:t>
            </a:r>
            <a:r>
              <a:rPr lang="en-US" altLang="zh-CN" dirty="0">
                <a:latin typeface="微软雅黑" pitchFamily="34" charset="-122"/>
                <a:ea typeface="微软雅黑" pitchFamily="34" charset="-122"/>
              </a:rPr>
              <a:t>NODEJS</a:t>
            </a:r>
            <a:r>
              <a:rPr lang="zh-CN" altLang="en-US" dirty="0">
                <a:latin typeface="微软雅黑" pitchFamily="34" charset="-122"/>
                <a:ea typeface="微软雅黑" pitchFamily="34" charset="-122"/>
              </a:rPr>
              <a:t>组件先读取缓存数据有结果则直接返回，无结果则从数据库读取并回写缓存，修改则先改数据库再改缓存；</a:t>
            </a:r>
          </a:p>
          <a:p>
            <a:pPr marL="647700" lvl="1" indent="-190500">
              <a:spcBef>
                <a:spcPts val="600"/>
              </a:spcBef>
              <a:buClr>
                <a:srgbClr val="292929"/>
              </a:buClr>
              <a:buFont typeface="Wingdings" pitchFamily="2" charset="2"/>
              <a:buChar char=""/>
            </a:pPr>
            <a:r>
              <a:rPr lang="zh-CN" altLang="en-US" dirty="0">
                <a:latin typeface="微软雅黑" pitchFamily="34" charset="-122"/>
                <a:ea typeface="微软雅黑" pitchFamily="34" charset="-122"/>
              </a:rPr>
              <a:t>定时修正：以定时方式从数据库同步最新数据到缓存防止数据不一致；</a:t>
            </a:r>
            <a:endParaRPr lang="en-US" altLang="zh-CN" dirty="0">
              <a:latin typeface="微软雅黑" pitchFamily="34" charset="-122"/>
              <a:ea typeface="微软雅黑" pitchFamily="34" charset="-122"/>
            </a:endParaRPr>
          </a:p>
          <a:p>
            <a:pPr marL="190500" indent="-190500">
              <a:spcBef>
                <a:spcPts val="1800"/>
              </a:spcBef>
              <a:buClr>
                <a:srgbClr val="292929"/>
              </a:buClr>
              <a:buFont typeface="Wingdings" pitchFamily="2" charset="2"/>
              <a:buChar char="§"/>
            </a:pPr>
            <a:r>
              <a:rPr lang="zh-CN" altLang="en-US" dirty="0">
                <a:latin typeface="微软雅黑" pitchFamily="34" charset="-122"/>
                <a:ea typeface="微软雅黑" pitchFamily="34" charset="-122"/>
              </a:rPr>
              <a:t>缓存前后响应时间的数据对比</a:t>
            </a:r>
            <a:endParaRPr lang="en-US" altLang="zh-CN" dirty="0">
              <a:latin typeface="微软雅黑" pitchFamily="34" charset="-122"/>
              <a:ea typeface="微软雅黑" pitchFamily="34" charset="-122"/>
            </a:endParaRPr>
          </a:p>
        </p:txBody>
      </p:sp>
      <p:pic>
        <p:nvPicPr>
          <p:cNvPr id="39" name="图片 38"/>
          <p:cNvPicPr>
            <a:picLocks noChangeAspect="1"/>
          </p:cNvPicPr>
          <p:nvPr/>
        </p:nvPicPr>
        <p:blipFill>
          <a:blip r:embed="rId2">
            <a:clrChange>
              <a:clrFrom>
                <a:srgbClr val="FFFFFF"/>
              </a:clrFrom>
              <a:clrTo>
                <a:srgbClr val="FFFFFF">
                  <a:alpha val="0"/>
                </a:srgbClr>
              </a:clrTo>
            </a:clrChange>
          </a:blip>
          <a:stretch>
            <a:fillRect/>
          </a:stretch>
        </p:blipFill>
        <p:spPr>
          <a:xfrm>
            <a:off x="2213875" y="4437410"/>
            <a:ext cx="4038410" cy="1552289"/>
          </a:xfrm>
          <a:prstGeom prst="rect">
            <a:avLst/>
          </a:prstGeom>
        </p:spPr>
      </p:pic>
      <p:pic>
        <p:nvPicPr>
          <p:cNvPr id="3" name="图片 2"/>
          <p:cNvPicPr>
            <a:picLocks noChangeAspect="1"/>
          </p:cNvPicPr>
          <p:nvPr/>
        </p:nvPicPr>
        <p:blipFill>
          <a:blip r:embed="rId3"/>
          <a:stretch>
            <a:fillRect/>
          </a:stretch>
        </p:blipFill>
        <p:spPr>
          <a:xfrm>
            <a:off x="6239095" y="4490654"/>
            <a:ext cx="4038410" cy="1499045"/>
          </a:xfrm>
          <a:prstGeom prst="rect">
            <a:avLst/>
          </a:prstGeom>
        </p:spPr>
      </p:pic>
      <p:sp>
        <p:nvSpPr>
          <p:cNvPr id="15" name="TextBox 8"/>
          <p:cNvSpPr txBox="1">
            <a:spLocks noChangeArrowheads="1"/>
          </p:cNvSpPr>
          <p:nvPr/>
        </p:nvSpPr>
        <p:spPr bwMode="auto">
          <a:xfrm>
            <a:off x="3434943" y="5986808"/>
            <a:ext cx="1703526" cy="338554"/>
          </a:xfrm>
          <a:prstGeom prst="rect">
            <a:avLst/>
          </a:prstGeom>
          <a:noFill/>
          <a:ln w="9525">
            <a:noFill/>
            <a:miter lim="800000"/>
            <a:headEnd/>
            <a:tailEnd/>
          </a:ln>
        </p:spPr>
        <p:txBody>
          <a:bodyPr wrap="square">
            <a:spAutoFit/>
          </a:bodyPr>
          <a:lstStyle/>
          <a:p>
            <a:pPr eaLnBrk="0" hangingPunct="0"/>
            <a:r>
              <a:rPr lang="zh-CN" altLang="en-US" dirty="0">
                <a:latin typeface="微软雅黑" pitchFamily="34" charset="-122"/>
                <a:ea typeface="微软雅黑" pitchFamily="34" charset="-122"/>
              </a:rPr>
              <a:t>缓存前响应时间</a:t>
            </a:r>
          </a:p>
        </p:txBody>
      </p:sp>
      <p:sp>
        <p:nvSpPr>
          <p:cNvPr id="16" name="TextBox 8"/>
          <p:cNvSpPr txBox="1">
            <a:spLocks noChangeArrowheads="1"/>
          </p:cNvSpPr>
          <p:nvPr/>
        </p:nvSpPr>
        <p:spPr bwMode="auto">
          <a:xfrm>
            <a:off x="7527113" y="6016058"/>
            <a:ext cx="1703526" cy="338554"/>
          </a:xfrm>
          <a:prstGeom prst="rect">
            <a:avLst/>
          </a:prstGeom>
          <a:noFill/>
          <a:ln w="9525">
            <a:noFill/>
            <a:miter lim="800000"/>
            <a:headEnd/>
            <a:tailEnd/>
          </a:ln>
        </p:spPr>
        <p:txBody>
          <a:bodyPr wrap="square">
            <a:spAutoFit/>
          </a:bodyPr>
          <a:lstStyle/>
          <a:p>
            <a:pPr eaLnBrk="0" hangingPunct="0"/>
            <a:r>
              <a:rPr lang="zh-CN" altLang="en-US" dirty="0">
                <a:latin typeface="微软雅黑" pitchFamily="34" charset="-122"/>
                <a:ea typeface="微软雅黑" pitchFamily="34" charset="-122"/>
              </a:rPr>
              <a:t>缓存后响应时间</a:t>
            </a:r>
          </a:p>
        </p:txBody>
      </p:sp>
      <p:pic>
        <p:nvPicPr>
          <p:cNvPr id="17" name="Picture 2" descr="http://qzonestyle.gtimg.cn/open_proj/proj_qcloud_v2/ac/global/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125" y="-5524"/>
            <a:ext cx="693676" cy="5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644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4" descr="3d小人疑问思考图片图片 "/>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39778" r="31555"/>
          <a:stretch/>
        </p:blipFill>
        <p:spPr bwMode="auto">
          <a:xfrm>
            <a:off x="2486923" y="1827925"/>
            <a:ext cx="1146823" cy="188023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a:endCxn id="24" idx="2"/>
          </p:cNvCxnSpPr>
          <p:nvPr/>
        </p:nvCxnSpPr>
        <p:spPr>
          <a:xfrm>
            <a:off x="3245925" y="3687763"/>
            <a:ext cx="5941990" cy="15874"/>
          </a:xfrm>
          <a:prstGeom prst="line">
            <a:avLst/>
          </a:prstGeom>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6100204" y="3625851"/>
            <a:ext cx="142875" cy="14287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b="0"/>
          </a:p>
        </p:txBody>
      </p:sp>
      <p:pic>
        <p:nvPicPr>
          <p:cNvPr id="30725" name="图片 22"/>
          <p:cNvPicPr>
            <a:picLocks noChangeAspect="1"/>
          </p:cNvPicPr>
          <p:nvPr/>
        </p:nvPicPr>
        <p:blipFill>
          <a:blip r:embed="rId3"/>
          <a:srcRect/>
          <a:stretch>
            <a:fillRect/>
          </a:stretch>
        </p:blipFill>
        <p:spPr bwMode="auto">
          <a:xfrm>
            <a:off x="2698237" y="3414713"/>
            <a:ext cx="547688" cy="546100"/>
          </a:xfrm>
          <a:prstGeom prst="rect">
            <a:avLst/>
          </a:prstGeom>
          <a:noFill/>
          <a:ln w="9525">
            <a:noFill/>
            <a:miter lim="800000"/>
            <a:headEnd/>
            <a:tailEnd/>
          </a:ln>
        </p:spPr>
      </p:pic>
      <p:sp>
        <p:nvSpPr>
          <p:cNvPr id="24" name="椭圆 23"/>
          <p:cNvSpPr/>
          <p:nvPr/>
        </p:nvSpPr>
        <p:spPr>
          <a:xfrm>
            <a:off x="9187916" y="3565525"/>
            <a:ext cx="274637" cy="276225"/>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b="0"/>
          </a:p>
        </p:txBody>
      </p:sp>
      <p:grpSp>
        <p:nvGrpSpPr>
          <p:cNvPr id="30730" name="组合 53"/>
          <p:cNvGrpSpPr>
            <a:grpSpLocks/>
          </p:cNvGrpSpPr>
          <p:nvPr/>
        </p:nvGrpSpPr>
        <p:grpSpPr bwMode="auto">
          <a:xfrm rot="10800000" flipV="1">
            <a:off x="5609667" y="2238376"/>
            <a:ext cx="1114425" cy="1114425"/>
            <a:chOff x="1504950" y="790575"/>
            <a:chExt cx="1114425" cy="1114425"/>
          </a:xfrm>
        </p:grpSpPr>
        <p:sp>
          <p:nvSpPr>
            <p:cNvPr id="5" name="泪滴形 54"/>
            <p:cNvSpPr/>
            <p:nvPr/>
          </p:nvSpPr>
          <p:spPr>
            <a:xfrm rot="5400000">
              <a:off x="1504950" y="790575"/>
              <a:ext cx="1114425" cy="1114425"/>
            </a:xfrm>
            <a:prstGeom prst="teardrop">
              <a:avLst/>
            </a:prstGeom>
            <a:solidFill>
              <a:srgbClr val="00B0F0"/>
            </a:solidFill>
            <a:ln>
              <a:noFill/>
            </a:ln>
            <a:scene3d>
              <a:camera prst="orthographicFront">
                <a:rot lat="0" lon="0" rev="2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b="0"/>
            </a:p>
          </p:txBody>
        </p:sp>
        <p:sp>
          <p:nvSpPr>
            <p:cNvPr id="6" name="椭圆 55"/>
            <p:cNvSpPr>
              <a:spLocks noChangeArrowheads="1"/>
            </p:cNvSpPr>
            <p:nvPr/>
          </p:nvSpPr>
          <p:spPr bwMode="auto">
            <a:xfrm>
              <a:off x="1614488" y="900113"/>
              <a:ext cx="895350" cy="895350"/>
            </a:xfrm>
            <a:prstGeom prst="ellipse">
              <a:avLst/>
            </a:prstGeom>
            <a:solidFill>
              <a:srgbClr val="19181D"/>
            </a:solidFill>
            <a:ln w="12700" algn="ctr">
              <a:noFill/>
              <a:miter lim="800000"/>
              <a:headEnd/>
              <a:tailEnd/>
            </a:ln>
          </p:spPr>
          <p:txBody>
            <a:bodyPr anchor="ctr"/>
            <a:lstStyle/>
            <a:p>
              <a:pPr algn="ctr" fontAlgn="auto">
                <a:spcBef>
                  <a:spcPts val="0"/>
                </a:spcBef>
                <a:spcAft>
                  <a:spcPts val="0"/>
                </a:spcAft>
                <a:defRPr/>
              </a:pPr>
              <a:endParaRPr lang="zh-CN" altLang="en-US" sz="1800" b="0">
                <a:solidFill>
                  <a:schemeClr val="lt1"/>
                </a:solidFill>
                <a:latin typeface="+mn-lt"/>
                <a:ea typeface="+mn-ea"/>
              </a:endParaRPr>
            </a:p>
          </p:txBody>
        </p:sp>
      </p:grpSp>
      <p:sp>
        <p:nvSpPr>
          <p:cNvPr id="30731" name="文本框 62"/>
          <p:cNvSpPr txBox="1">
            <a:spLocks noChangeArrowheads="1"/>
          </p:cNvSpPr>
          <p:nvPr/>
        </p:nvSpPr>
        <p:spPr bwMode="auto">
          <a:xfrm>
            <a:off x="5674453" y="2463369"/>
            <a:ext cx="976312" cy="738664"/>
          </a:xfrm>
          <a:prstGeom prst="rect">
            <a:avLst/>
          </a:prstGeom>
          <a:noFill/>
          <a:ln w="9525">
            <a:noFill/>
            <a:miter lim="800000"/>
            <a:headEnd/>
            <a:tailEnd/>
          </a:ln>
        </p:spPr>
        <p:txBody>
          <a:bodyPr>
            <a:spAutoFit/>
          </a:bodyPr>
          <a:lstStyle/>
          <a:p>
            <a:pPr algn="ctr"/>
            <a:r>
              <a:rPr lang="zh-CN" altLang="en-US" sz="1400" b="0" dirty="0">
                <a:solidFill>
                  <a:srgbClr val="00B0F0"/>
                </a:solidFill>
                <a:latin typeface="Arial" charset="0"/>
                <a:ea typeface="微软雅黑" pitchFamily="34" charset="-122"/>
              </a:rPr>
              <a:t>缓存分布式算法优化</a:t>
            </a:r>
          </a:p>
        </p:txBody>
      </p:sp>
      <p:sp>
        <p:nvSpPr>
          <p:cNvPr id="7" name="椭圆 48"/>
          <p:cNvSpPr/>
          <p:nvPr/>
        </p:nvSpPr>
        <p:spPr>
          <a:xfrm>
            <a:off x="7187772" y="3619501"/>
            <a:ext cx="142875" cy="14287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b="0"/>
          </a:p>
        </p:txBody>
      </p:sp>
      <p:grpSp>
        <p:nvGrpSpPr>
          <p:cNvPr id="30733" name="组合 53"/>
          <p:cNvGrpSpPr>
            <a:grpSpLocks/>
          </p:cNvGrpSpPr>
          <p:nvPr/>
        </p:nvGrpSpPr>
        <p:grpSpPr bwMode="auto">
          <a:xfrm rot="-5400000">
            <a:off x="6709935" y="4029076"/>
            <a:ext cx="1114425" cy="1114425"/>
            <a:chOff x="1504950" y="790575"/>
            <a:chExt cx="1114425" cy="1114425"/>
          </a:xfrm>
        </p:grpSpPr>
        <p:sp>
          <p:nvSpPr>
            <p:cNvPr id="8" name="泪滴形 54"/>
            <p:cNvSpPr/>
            <p:nvPr/>
          </p:nvSpPr>
          <p:spPr>
            <a:xfrm rot="5400000">
              <a:off x="1504950" y="790575"/>
              <a:ext cx="1114425" cy="1114425"/>
            </a:xfrm>
            <a:prstGeom prst="teardrop">
              <a:avLst/>
            </a:prstGeom>
            <a:solidFill>
              <a:srgbClr val="00B0F0"/>
            </a:solidFill>
            <a:ln>
              <a:noFill/>
            </a:ln>
            <a:scene3d>
              <a:camera prst="orthographicFront">
                <a:rot lat="0" lon="0" rev="2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b="0"/>
            </a:p>
          </p:txBody>
        </p:sp>
        <p:sp>
          <p:nvSpPr>
            <p:cNvPr id="9" name="椭圆 55"/>
            <p:cNvSpPr>
              <a:spLocks noChangeArrowheads="1"/>
            </p:cNvSpPr>
            <p:nvPr/>
          </p:nvSpPr>
          <p:spPr bwMode="auto">
            <a:xfrm>
              <a:off x="1614487" y="900112"/>
              <a:ext cx="895350" cy="895350"/>
            </a:xfrm>
            <a:prstGeom prst="ellipse">
              <a:avLst/>
            </a:prstGeom>
            <a:solidFill>
              <a:srgbClr val="19181D"/>
            </a:solidFill>
            <a:ln w="12700" algn="ctr">
              <a:noFill/>
              <a:miter lim="800000"/>
              <a:headEnd/>
              <a:tailEnd/>
            </a:ln>
          </p:spPr>
          <p:txBody>
            <a:bodyPr rot="10800000" anchor="ctr"/>
            <a:lstStyle/>
            <a:p>
              <a:pPr algn="ctr" fontAlgn="auto">
                <a:spcBef>
                  <a:spcPts val="0"/>
                </a:spcBef>
                <a:spcAft>
                  <a:spcPts val="0"/>
                </a:spcAft>
                <a:defRPr/>
              </a:pPr>
              <a:endParaRPr lang="zh-CN" altLang="en-US" sz="1800" b="0">
                <a:solidFill>
                  <a:schemeClr val="lt1"/>
                </a:solidFill>
                <a:latin typeface="+mn-lt"/>
                <a:ea typeface="+mn-ea"/>
              </a:endParaRPr>
            </a:p>
          </p:txBody>
        </p:sp>
      </p:grpSp>
      <p:sp>
        <p:nvSpPr>
          <p:cNvPr id="30734" name="文本框 62"/>
          <p:cNvSpPr txBox="1">
            <a:spLocks noChangeArrowheads="1"/>
          </p:cNvSpPr>
          <p:nvPr/>
        </p:nvSpPr>
        <p:spPr bwMode="auto">
          <a:xfrm>
            <a:off x="6776609" y="4324866"/>
            <a:ext cx="982662" cy="523220"/>
          </a:xfrm>
          <a:prstGeom prst="rect">
            <a:avLst/>
          </a:prstGeom>
          <a:noFill/>
          <a:ln w="9525">
            <a:noFill/>
            <a:miter lim="800000"/>
            <a:headEnd/>
            <a:tailEnd/>
          </a:ln>
        </p:spPr>
        <p:txBody>
          <a:bodyPr>
            <a:spAutoFit/>
          </a:bodyPr>
          <a:lstStyle/>
          <a:p>
            <a:pPr algn="ctr"/>
            <a:r>
              <a:rPr lang="zh-CN" altLang="en-US" sz="1400" b="0" dirty="0">
                <a:solidFill>
                  <a:srgbClr val="00B0F0"/>
                </a:solidFill>
                <a:latin typeface="Arial" charset="0"/>
                <a:ea typeface="微软雅黑" pitchFamily="34" charset="-122"/>
              </a:rPr>
              <a:t>更多待续</a:t>
            </a:r>
            <a:r>
              <a:rPr lang="en-US" altLang="zh-CN" sz="1400" b="0" dirty="0">
                <a:solidFill>
                  <a:srgbClr val="00B0F0"/>
                </a:solidFill>
                <a:latin typeface="Arial" charset="0"/>
                <a:ea typeface="微软雅黑" pitchFamily="34" charset="-122"/>
              </a:rPr>
              <a:t>…</a:t>
            </a:r>
            <a:endParaRPr lang="zh-CN" altLang="en-US" sz="1400" b="0" dirty="0">
              <a:solidFill>
                <a:srgbClr val="00B0F0"/>
              </a:solidFill>
              <a:latin typeface="Arial" charset="0"/>
              <a:ea typeface="微软雅黑" pitchFamily="34" charset="-122"/>
            </a:endParaRPr>
          </a:p>
        </p:txBody>
      </p:sp>
      <p:grpSp>
        <p:nvGrpSpPr>
          <p:cNvPr id="28" name="组合 27"/>
          <p:cNvGrpSpPr/>
          <p:nvPr/>
        </p:nvGrpSpPr>
        <p:grpSpPr>
          <a:xfrm>
            <a:off x="3235497" y="1467006"/>
            <a:ext cx="1669904" cy="502762"/>
            <a:chOff x="2522984" y="3736498"/>
            <a:chExt cx="1194487" cy="502762"/>
          </a:xfrm>
        </p:grpSpPr>
        <p:sp>
          <p:nvSpPr>
            <p:cNvPr id="29" name="云形标注 28"/>
            <p:cNvSpPr/>
            <p:nvPr/>
          </p:nvSpPr>
          <p:spPr>
            <a:xfrm>
              <a:off x="2522984" y="3736498"/>
              <a:ext cx="1194487" cy="502762"/>
            </a:xfrm>
            <a:prstGeom prst="cloudCallout">
              <a:avLst>
                <a:gd name="adj1" fmla="val -44992"/>
                <a:gd name="adj2" fmla="val 1131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2657475" y="3748964"/>
              <a:ext cx="1033334" cy="461665"/>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NODEJS</a:t>
              </a:r>
              <a:r>
                <a:rPr lang="zh-CN" altLang="en-US" sz="1200" dirty="0">
                  <a:latin typeface="微软雅黑" panose="020B0503020204020204" pitchFamily="34" charset="-122"/>
                  <a:ea typeface="微软雅黑" panose="020B0503020204020204" pitchFamily="34" charset="-122"/>
                </a:rPr>
                <a:t>应用过程中典型问题分享</a:t>
              </a:r>
            </a:p>
          </p:txBody>
        </p:sp>
      </p:grpSp>
      <p:sp>
        <p:nvSpPr>
          <p:cNvPr id="33" name="椭圆 32"/>
          <p:cNvSpPr/>
          <p:nvPr/>
        </p:nvSpPr>
        <p:spPr>
          <a:xfrm>
            <a:off x="4958746" y="3636722"/>
            <a:ext cx="142875" cy="14287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b="0"/>
          </a:p>
        </p:txBody>
      </p:sp>
      <p:grpSp>
        <p:nvGrpSpPr>
          <p:cNvPr id="34" name="组合 53"/>
          <p:cNvGrpSpPr>
            <a:grpSpLocks/>
          </p:cNvGrpSpPr>
          <p:nvPr/>
        </p:nvGrpSpPr>
        <p:grpSpPr bwMode="auto">
          <a:xfrm rot="-5400000">
            <a:off x="4480909" y="4046297"/>
            <a:ext cx="1114425" cy="1114425"/>
            <a:chOff x="1504950" y="790575"/>
            <a:chExt cx="1114425" cy="1114425"/>
          </a:xfrm>
        </p:grpSpPr>
        <p:sp>
          <p:nvSpPr>
            <p:cNvPr id="35" name="泪滴形 54"/>
            <p:cNvSpPr/>
            <p:nvPr/>
          </p:nvSpPr>
          <p:spPr>
            <a:xfrm rot="5400000">
              <a:off x="1504950" y="790575"/>
              <a:ext cx="1114425" cy="1114425"/>
            </a:xfrm>
            <a:prstGeom prst="teardrop">
              <a:avLst/>
            </a:prstGeom>
            <a:solidFill>
              <a:srgbClr val="00B0F0"/>
            </a:solidFill>
            <a:ln>
              <a:noFill/>
            </a:ln>
            <a:scene3d>
              <a:camera prst="orthographicFront">
                <a:rot lat="0" lon="0" rev="2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b="0"/>
            </a:p>
          </p:txBody>
        </p:sp>
        <p:sp>
          <p:nvSpPr>
            <p:cNvPr id="36" name="椭圆 55"/>
            <p:cNvSpPr>
              <a:spLocks noChangeArrowheads="1"/>
            </p:cNvSpPr>
            <p:nvPr/>
          </p:nvSpPr>
          <p:spPr bwMode="auto">
            <a:xfrm>
              <a:off x="1614487" y="900112"/>
              <a:ext cx="895350" cy="895350"/>
            </a:xfrm>
            <a:prstGeom prst="ellipse">
              <a:avLst/>
            </a:prstGeom>
            <a:solidFill>
              <a:srgbClr val="19181D"/>
            </a:solidFill>
            <a:ln w="12700" algn="ctr">
              <a:noFill/>
              <a:miter lim="800000"/>
              <a:headEnd/>
              <a:tailEnd/>
            </a:ln>
          </p:spPr>
          <p:txBody>
            <a:bodyPr rot="10800000" anchor="ctr"/>
            <a:lstStyle/>
            <a:p>
              <a:pPr algn="ctr" fontAlgn="auto">
                <a:spcBef>
                  <a:spcPts val="0"/>
                </a:spcBef>
                <a:spcAft>
                  <a:spcPts val="0"/>
                </a:spcAft>
                <a:defRPr/>
              </a:pPr>
              <a:endParaRPr lang="zh-CN" altLang="en-US" sz="1800" b="0">
                <a:solidFill>
                  <a:schemeClr val="lt1"/>
                </a:solidFill>
                <a:latin typeface="+mn-lt"/>
                <a:ea typeface="+mn-ea"/>
              </a:endParaRPr>
            </a:p>
          </p:txBody>
        </p:sp>
      </p:grpSp>
      <p:sp>
        <p:nvSpPr>
          <p:cNvPr id="37" name="文本框 62"/>
          <p:cNvSpPr txBox="1">
            <a:spLocks noChangeArrowheads="1"/>
          </p:cNvSpPr>
          <p:nvPr/>
        </p:nvSpPr>
        <p:spPr bwMode="auto">
          <a:xfrm>
            <a:off x="4579333" y="4354957"/>
            <a:ext cx="914400" cy="523220"/>
          </a:xfrm>
          <a:prstGeom prst="rect">
            <a:avLst/>
          </a:prstGeom>
          <a:noFill/>
          <a:ln w="9525">
            <a:noFill/>
            <a:miter lim="800000"/>
            <a:headEnd/>
            <a:tailEnd/>
          </a:ln>
        </p:spPr>
        <p:txBody>
          <a:bodyPr>
            <a:spAutoFit/>
          </a:bodyPr>
          <a:lstStyle/>
          <a:p>
            <a:pPr algn="ctr"/>
            <a:r>
              <a:rPr lang="zh-CN" altLang="en-US" sz="1400" b="0" dirty="0">
                <a:solidFill>
                  <a:srgbClr val="00B0F0"/>
                </a:solidFill>
                <a:latin typeface="Arial" charset="0"/>
                <a:ea typeface="微软雅黑" pitchFamily="34" charset="-122"/>
              </a:rPr>
              <a:t>进程控制优化</a:t>
            </a:r>
          </a:p>
        </p:txBody>
      </p:sp>
      <p:pic>
        <p:nvPicPr>
          <p:cNvPr id="43" name="Picture 2" descr="http://qzonestyle.gtimg.cn/open_proj/proj_qcloud_v2/ac/global/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125" y="-5524"/>
            <a:ext cx="693676" cy="5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818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497992" y="549451"/>
            <a:ext cx="3459893" cy="416185"/>
            <a:chOff x="-26009" y="549450"/>
            <a:chExt cx="3459893" cy="416185"/>
          </a:xfrm>
        </p:grpSpPr>
        <p:pic>
          <p:nvPicPr>
            <p:cNvPr id="14" name="Picture 2" descr="PPT标题素材 箭头 阴影 3D 蓝色 橙色 商务"/>
            <p:cNvPicPr>
              <a:picLocks noChangeAspect="1" noChangeArrowheads="1"/>
            </p:cNvPicPr>
            <p:nvPr/>
          </p:nvPicPr>
          <p:blipFill rotWithShape="1">
            <a:blip r:embed="rId2">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15391" t="64133" r="13664" b="25281"/>
            <a:stretch/>
          </p:blipFill>
          <p:spPr bwMode="auto">
            <a:xfrm>
              <a:off x="-26009" y="578456"/>
              <a:ext cx="3459893" cy="38717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6"/>
            <p:cNvSpPr txBox="1">
              <a:spLocks noChangeArrowheads="1"/>
            </p:cNvSpPr>
            <p:nvPr/>
          </p:nvSpPr>
          <p:spPr bwMode="auto">
            <a:xfrm>
              <a:off x="293830" y="549450"/>
              <a:ext cx="1723549" cy="400110"/>
            </a:xfrm>
            <a:prstGeom prst="rect">
              <a:avLst/>
            </a:prstGeom>
            <a:noFill/>
            <a:ln w="9525">
              <a:noFill/>
              <a:miter lim="800000"/>
              <a:headEnd/>
              <a:tailEnd/>
            </a:ln>
          </p:spPr>
          <p:txBody>
            <a:bodyPr wrap="none">
              <a:spAutoFit/>
            </a:bodyPr>
            <a:lstStyle/>
            <a:p>
              <a:pPr>
                <a:buFont typeface="Wingdings" pitchFamily="2" charset="2"/>
                <a:buNone/>
              </a:pPr>
              <a:r>
                <a:rPr lang="zh-CN" altLang="en-US" sz="2000" dirty="0">
                  <a:solidFill>
                    <a:srgbClr val="7030A0"/>
                  </a:solidFill>
                  <a:latin typeface="微软雅黑" pitchFamily="34" charset="-122"/>
                  <a:ea typeface="微软雅黑" pitchFamily="34" charset="-122"/>
                </a:rPr>
                <a:t>进程控制优化</a:t>
              </a:r>
            </a:p>
          </p:txBody>
        </p:sp>
      </p:grpSp>
      <p:pic>
        <p:nvPicPr>
          <p:cNvPr id="12" name="Picture 2" descr="http://www.ruideppt.net/upfile/proimage/200911150184142958.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3489" t="55271" r="71122" b="8426"/>
          <a:stretch/>
        </p:blipFill>
        <p:spPr bwMode="auto">
          <a:xfrm>
            <a:off x="2857500" y="3274151"/>
            <a:ext cx="1085850" cy="1552575"/>
          </a:xfrm>
          <a:prstGeom prst="rect">
            <a:avLst/>
          </a:prstGeom>
          <a:noFill/>
          <a:extLst>
            <a:ext uri="{909E8E84-426E-40DD-AFC4-6F175D3DCCD1}">
              <a14:hiddenFill xmlns:a14="http://schemas.microsoft.com/office/drawing/2010/main">
                <a:solidFill>
                  <a:srgbClr val="FFFFFF"/>
                </a:solidFill>
              </a14:hiddenFill>
            </a:ext>
          </a:extLst>
        </p:spPr>
      </p:pic>
      <p:sp>
        <p:nvSpPr>
          <p:cNvPr id="19" name="云形标注 18"/>
          <p:cNvSpPr/>
          <p:nvPr/>
        </p:nvSpPr>
        <p:spPr>
          <a:xfrm>
            <a:off x="4126128" y="2071478"/>
            <a:ext cx="3403257" cy="976527"/>
          </a:xfrm>
          <a:prstGeom prst="cloudCallout">
            <a:avLst>
              <a:gd name="adj1" fmla="val -58731"/>
              <a:gd name="adj2" fmla="val 1143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4400331" y="2202771"/>
            <a:ext cx="2972534" cy="646331"/>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分析问题原因：</a:t>
            </a:r>
            <a:r>
              <a:rPr lang="en-US" altLang="zh-CN" sz="1200" dirty="0">
                <a:latin typeface="微软雅黑" panose="020B0503020204020204" pitchFamily="34" charset="-122"/>
                <a:ea typeface="微软雅黑" panose="020B0503020204020204" pitchFamily="34" charset="-122"/>
              </a:rPr>
              <a:t>cluster</a:t>
            </a:r>
            <a:r>
              <a:rPr lang="zh-CN" altLang="en-US" sz="1200" dirty="0">
                <a:latin typeface="微软雅黑" panose="020B0503020204020204" pitchFamily="34" charset="-122"/>
                <a:ea typeface="微软雅黑" panose="020B0503020204020204" pitchFamily="34" charset="-122"/>
              </a:rPr>
              <a:t>实现多进程负载均衡存在严重缺陷，</a:t>
            </a:r>
            <a:r>
              <a:rPr lang="en-US" altLang="zh-CN" sz="1200" dirty="0">
                <a:latin typeface="微软雅黑" panose="020B0503020204020204" pitchFamily="34" charset="-122"/>
                <a:ea typeface="微软雅黑" panose="020B0503020204020204" pitchFamily="34" charset="-122"/>
              </a:rPr>
              <a:t>cluster</a:t>
            </a:r>
            <a:r>
              <a:rPr lang="zh-CN" altLang="en-US" sz="1200" dirty="0">
                <a:latin typeface="微软雅黑" panose="020B0503020204020204" pitchFamily="34" charset="-122"/>
                <a:ea typeface="微软雅黑" panose="020B0503020204020204" pitchFamily="34" charset="-122"/>
              </a:rPr>
              <a:t>对子进程任务分配的方式造成子进程间负载不均衡。</a:t>
            </a:r>
          </a:p>
        </p:txBody>
      </p:sp>
      <p:pic>
        <p:nvPicPr>
          <p:cNvPr id="4" name="图片 3"/>
          <p:cNvPicPr>
            <a:picLocks noChangeAspect="1"/>
          </p:cNvPicPr>
          <p:nvPr/>
        </p:nvPicPr>
        <p:blipFill>
          <a:blip r:embed="rId4"/>
          <a:stretch>
            <a:fillRect/>
          </a:stretch>
        </p:blipFill>
        <p:spPr>
          <a:xfrm>
            <a:off x="4310820" y="3545288"/>
            <a:ext cx="4572000" cy="1219200"/>
          </a:xfrm>
          <a:prstGeom prst="rect">
            <a:avLst/>
          </a:prstGeom>
        </p:spPr>
      </p:pic>
      <p:pic>
        <p:nvPicPr>
          <p:cNvPr id="21" name="Picture 2" descr="http://qzonestyle.gtimg.cn/open_proj/proj_qcloud_v2/ac/global/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1125" y="-5524"/>
            <a:ext cx="693676" cy="5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238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qzonestyle.gtimg.cn/open_proj/proj_qcloud_v2/ac/global/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125" y="-5524"/>
            <a:ext cx="693676" cy="576000"/>
          </a:xfrm>
          <a:prstGeom prst="rect">
            <a:avLst/>
          </a:prstGeom>
          <a:noFill/>
          <a:extLst>
            <a:ext uri="{909E8E84-426E-40DD-AFC4-6F175D3DCCD1}">
              <a14:hiddenFill xmlns:a14="http://schemas.microsoft.com/office/drawing/2010/main">
                <a:solidFill>
                  <a:srgbClr val="FFFFFF"/>
                </a:solidFill>
              </a14:hiddenFill>
            </a:ext>
          </a:extLst>
        </p:spPr>
      </p:pic>
      <p:sp>
        <p:nvSpPr>
          <p:cNvPr id="3" name="弧形 2"/>
          <p:cNvSpPr/>
          <p:nvPr/>
        </p:nvSpPr>
        <p:spPr>
          <a:xfrm>
            <a:off x="2702190" y="773730"/>
            <a:ext cx="2303585" cy="2303585"/>
          </a:xfrm>
          <a:prstGeom prst="arc">
            <a:avLst>
              <a:gd name="adj1" fmla="val 5419113"/>
              <a:gd name="adj2" fmla="val 0"/>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弧形 3"/>
          <p:cNvSpPr/>
          <p:nvPr/>
        </p:nvSpPr>
        <p:spPr>
          <a:xfrm>
            <a:off x="2702189" y="773729"/>
            <a:ext cx="2303585" cy="2303585"/>
          </a:xfrm>
          <a:prstGeom prst="arc">
            <a:avLst>
              <a:gd name="adj1" fmla="val 283052"/>
              <a:gd name="adj2" fmla="val 5158380"/>
            </a:avLst>
          </a:prstGeom>
          <a:ln w="762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弧形 4"/>
          <p:cNvSpPr/>
          <p:nvPr/>
        </p:nvSpPr>
        <p:spPr>
          <a:xfrm>
            <a:off x="2586422" y="657962"/>
            <a:ext cx="2535116" cy="2535116"/>
          </a:xfrm>
          <a:prstGeom prst="arc">
            <a:avLst>
              <a:gd name="adj1" fmla="val 27954"/>
              <a:gd name="adj2"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弧形 5"/>
          <p:cNvSpPr/>
          <p:nvPr/>
        </p:nvSpPr>
        <p:spPr>
          <a:xfrm>
            <a:off x="4926633" y="1011121"/>
            <a:ext cx="615463" cy="615463"/>
          </a:xfrm>
          <a:prstGeom prst="arc">
            <a:avLst>
              <a:gd name="adj1" fmla="val 11498020"/>
              <a:gd name="adj2" fmla="val 745995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TextBox 8"/>
          <p:cNvSpPr txBox="1"/>
          <p:nvPr/>
        </p:nvSpPr>
        <p:spPr>
          <a:xfrm>
            <a:off x="5015393" y="1026464"/>
            <a:ext cx="437940" cy="584775"/>
          </a:xfrm>
          <a:prstGeom prst="rect">
            <a:avLst/>
          </a:prstGeom>
          <a:noFill/>
        </p:spPr>
        <p:txBody>
          <a:bodyPr wrap="none" rtlCol="0">
            <a:spAutoFit/>
          </a:bodyPr>
          <a:lstStyle/>
          <a:p>
            <a:r>
              <a:rPr lang="en-US" altLang="zh-CN" sz="3200" dirty="0">
                <a:solidFill>
                  <a:schemeClr val="accent1"/>
                </a:solidFill>
                <a:latin typeface="微软雅黑" pitchFamily="34" charset="-122"/>
                <a:ea typeface="微软雅黑" pitchFamily="34" charset="-122"/>
              </a:rPr>
              <a:t>1</a:t>
            </a:r>
            <a:endParaRPr lang="zh-CN" altLang="en-US" sz="3200" dirty="0">
              <a:solidFill>
                <a:schemeClr val="accent1"/>
              </a:solidFill>
              <a:latin typeface="微软雅黑" pitchFamily="34" charset="-122"/>
              <a:ea typeface="微软雅黑" pitchFamily="34" charset="-122"/>
            </a:endParaRPr>
          </a:p>
        </p:txBody>
      </p:sp>
      <p:sp>
        <p:nvSpPr>
          <p:cNvPr id="10" name="TextBox 14"/>
          <p:cNvSpPr txBox="1"/>
          <p:nvPr/>
        </p:nvSpPr>
        <p:spPr>
          <a:xfrm>
            <a:off x="2692569" y="1464514"/>
            <a:ext cx="2303586" cy="830997"/>
          </a:xfrm>
          <a:prstGeom prst="rect">
            <a:avLst/>
          </a:prstGeom>
          <a:noFill/>
        </p:spPr>
        <p:txBody>
          <a:bodyPr wrap="square" rtlCol="0">
            <a:spAutoFit/>
          </a:bodyPr>
          <a:lstStyle/>
          <a:p>
            <a:pPr algn="ctr"/>
            <a:r>
              <a:rPr lang="zh-CN" altLang="en-US" sz="2400" dirty="0">
                <a:solidFill>
                  <a:schemeClr val="accent1">
                    <a:lumMod val="50000"/>
                  </a:schemeClr>
                </a:solidFill>
                <a:latin typeface="微软雅黑" panose="020B0503020204020204" pitchFamily="34" charset="-122"/>
                <a:ea typeface="微软雅黑" panose="020B0503020204020204" pitchFamily="34" charset="-122"/>
              </a:rPr>
              <a:t>为何选择</a:t>
            </a:r>
            <a:r>
              <a:rPr lang="en-US" altLang="zh-CN" sz="2400" dirty="0">
                <a:solidFill>
                  <a:schemeClr val="accent1">
                    <a:lumMod val="50000"/>
                  </a:schemeClr>
                </a:solidFill>
                <a:latin typeface="微软雅黑" panose="020B0503020204020204" pitchFamily="34" charset="-122"/>
                <a:ea typeface="微软雅黑" panose="020B0503020204020204" pitchFamily="34" charset="-122"/>
              </a:rPr>
              <a:t>NODEJS</a:t>
            </a:r>
            <a:endParaRPr lang="en-US" altLang="zh-CN" sz="2400" dirty="0">
              <a:latin typeface="微软雅黑" panose="020B0503020204020204" pitchFamily="34" charset="-122"/>
              <a:ea typeface="微软雅黑" panose="020B0503020204020204" pitchFamily="34" charset="-122"/>
            </a:endParaRPr>
          </a:p>
        </p:txBody>
      </p:sp>
      <p:sp>
        <p:nvSpPr>
          <p:cNvPr id="11" name="弧形 10"/>
          <p:cNvSpPr/>
          <p:nvPr/>
        </p:nvSpPr>
        <p:spPr>
          <a:xfrm>
            <a:off x="6793535" y="2587876"/>
            <a:ext cx="2303585" cy="2303585"/>
          </a:xfrm>
          <a:prstGeom prst="arc">
            <a:avLst>
              <a:gd name="adj1" fmla="val 10469364"/>
              <a:gd name="adj2" fmla="val 14315456"/>
            </a:avLst>
          </a:prstGeom>
          <a:ln w="762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弧形 11"/>
          <p:cNvSpPr/>
          <p:nvPr/>
        </p:nvSpPr>
        <p:spPr>
          <a:xfrm>
            <a:off x="6793534" y="2587875"/>
            <a:ext cx="2303585" cy="2303585"/>
          </a:xfrm>
          <a:prstGeom prst="arc">
            <a:avLst>
              <a:gd name="adj1" fmla="val 20007324"/>
              <a:gd name="adj2" fmla="val 2360796"/>
            </a:avLst>
          </a:prstGeom>
          <a:ln w="76200">
            <a:solidFill>
              <a:srgbClr val="8CC73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弧形 12"/>
          <p:cNvSpPr/>
          <p:nvPr/>
        </p:nvSpPr>
        <p:spPr>
          <a:xfrm>
            <a:off x="6677767" y="2472108"/>
            <a:ext cx="2535116" cy="2535116"/>
          </a:xfrm>
          <a:prstGeom prst="arc">
            <a:avLst>
              <a:gd name="adj1" fmla="val 27954"/>
              <a:gd name="adj2" fmla="val 0"/>
            </a:avLst>
          </a:prstGeom>
          <a:ln w="28575">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弧形 13"/>
          <p:cNvSpPr/>
          <p:nvPr/>
        </p:nvSpPr>
        <p:spPr>
          <a:xfrm>
            <a:off x="8905152" y="4275998"/>
            <a:ext cx="615463" cy="615463"/>
          </a:xfrm>
          <a:prstGeom prst="arc">
            <a:avLst>
              <a:gd name="adj1" fmla="val 14668824"/>
              <a:gd name="adj2" fmla="val 10566802"/>
            </a:avLst>
          </a:prstGeom>
          <a:ln w="28575">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TextBox 19"/>
          <p:cNvSpPr txBox="1"/>
          <p:nvPr/>
        </p:nvSpPr>
        <p:spPr>
          <a:xfrm>
            <a:off x="8993912" y="4325737"/>
            <a:ext cx="437940" cy="584775"/>
          </a:xfrm>
          <a:prstGeom prst="rect">
            <a:avLst/>
          </a:prstGeom>
          <a:noFill/>
        </p:spPr>
        <p:txBody>
          <a:bodyPr wrap="none" rtlCol="0">
            <a:spAutoFit/>
          </a:bodyPr>
          <a:lstStyle/>
          <a:p>
            <a:r>
              <a:rPr lang="en-US" altLang="zh-CN" sz="3200" dirty="0">
                <a:solidFill>
                  <a:schemeClr val="accent3"/>
                </a:solidFill>
                <a:latin typeface="微软雅黑" pitchFamily="34" charset="-122"/>
                <a:ea typeface="微软雅黑" pitchFamily="34" charset="-122"/>
              </a:rPr>
              <a:t>2</a:t>
            </a:r>
            <a:endParaRPr lang="zh-CN" altLang="en-US" sz="3200" dirty="0">
              <a:solidFill>
                <a:schemeClr val="accent3"/>
              </a:solidFill>
              <a:latin typeface="微软雅黑" pitchFamily="34" charset="-122"/>
              <a:ea typeface="微软雅黑" pitchFamily="34" charset="-122"/>
            </a:endParaRPr>
          </a:p>
        </p:txBody>
      </p:sp>
      <p:sp>
        <p:nvSpPr>
          <p:cNvPr id="16" name="弧形 15"/>
          <p:cNvSpPr/>
          <p:nvPr/>
        </p:nvSpPr>
        <p:spPr>
          <a:xfrm>
            <a:off x="3516320" y="3965336"/>
            <a:ext cx="2303585" cy="2303585"/>
          </a:xfrm>
          <a:prstGeom prst="arc">
            <a:avLst>
              <a:gd name="adj1" fmla="val 3212475"/>
              <a:gd name="adj2" fmla="val 20252910"/>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弧形 16"/>
          <p:cNvSpPr/>
          <p:nvPr/>
        </p:nvSpPr>
        <p:spPr>
          <a:xfrm>
            <a:off x="3516319" y="3965335"/>
            <a:ext cx="2303585" cy="2303585"/>
          </a:xfrm>
          <a:prstGeom prst="arc">
            <a:avLst>
              <a:gd name="adj1" fmla="val 20451667"/>
              <a:gd name="adj2" fmla="val 2954913"/>
            </a:avLst>
          </a:prstGeom>
          <a:ln w="76200">
            <a:solidFill>
              <a:srgbClr val="8CC73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弧形 17"/>
          <p:cNvSpPr/>
          <p:nvPr/>
        </p:nvSpPr>
        <p:spPr>
          <a:xfrm>
            <a:off x="3400552" y="3849568"/>
            <a:ext cx="2535116" cy="2535116"/>
          </a:xfrm>
          <a:prstGeom prst="arc">
            <a:avLst>
              <a:gd name="adj1" fmla="val 27954"/>
              <a:gd name="adj2" fmla="val 0"/>
            </a:avLst>
          </a:prstGeom>
          <a:ln w="28575">
            <a:solidFill>
              <a:srgbClr val="8CC73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弧形 18"/>
          <p:cNvSpPr/>
          <p:nvPr/>
        </p:nvSpPr>
        <p:spPr>
          <a:xfrm>
            <a:off x="3208588" y="3792420"/>
            <a:ext cx="615463" cy="615463"/>
          </a:xfrm>
          <a:prstGeom prst="arc">
            <a:avLst>
              <a:gd name="adj1" fmla="val 4155375"/>
              <a:gd name="adj2" fmla="val 629693"/>
            </a:avLst>
          </a:prstGeom>
          <a:ln w="28575">
            <a:solidFill>
              <a:srgbClr val="8CC73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TextBox 24"/>
          <p:cNvSpPr txBox="1"/>
          <p:nvPr/>
        </p:nvSpPr>
        <p:spPr>
          <a:xfrm>
            <a:off x="3283334" y="3807763"/>
            <a:ext cx="437940" cy="584775"/>
          </a:xfrm>
          <a:prstGeom prst="rect">
            <a:avLst/>
          </a:prstGeom>
          <a:noFill/>
        </p:spPr>
        <p:txBody>
          <a:bodyPr wrap="none" rtlCol="0">
            <a:spAutoFit/>
          </a:bodyPr>
          <a:lstStyle/>
          <a:p>
            <a:r>
              <a:rPr lang="en-US" altLang="zh-CN" sz="3200" dirty="0">
                <a:solidFill>
                  <a:srgbClr val="8CC73C"/>
                </a:solidFill>
                <a:latin typeface="微软雅黑" pitchFamily="34" charset="-122"/>
                <a:ea typeface="微软雅黑" pitchFamily="34" charset="-122"/>
              </a:rPr>
              <a:t>3</a:t>
            </a:r>
            <a:endParaRPr lang="zh-CN" altLang="en-US" sz="3200" dirty="0">
              <a:solidFill>
                <a:srgbClr val="8CC73C"/>
              </a:solidFill>
              <a:latin typeface="微软雅黑" pitchFamily="34" charset="-122"/>
              <a:ea typeface="微软雅黑" pitchFamily="34" charset="-122"/>
            </a:endParaRPr>
          </a:p>
        </p:txBody>
      </p:sp>
      <p:sp>
        <p:nvSpPr>
          <p:cNvPr id="21" name="弧形 20"/>
          <p:cNvSpPr/>
          <p:nvPr/>
        </p:nvSpPr>
        <p:spPr>
          <a:xfrm>
            <a:off x="6793533" y="2587876"/>
            <a:ext cx="2303585" cy="2303585"/>
          </a:xfrm>
          <a:prstGeom prst="arc">
            <a:avLst>
              <a:gd name="adj1" fmla="val 14521684"/>
              <a:gd name="adj2" fmla="val 19823115"/>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弧形 21"/>
          <p:cNvSpPr/>
          <p:nvPr/>
        </p:nvSpPr>
        <p:spPr>
          <a:xfrm>
            <a:off x="6793535" y="2587876"/>
            <a:ext cx="2303585" cy="2303585"/>
          </a:xfrm>
          <a:prstGeom prst="arc">
            <a:avLst>
              <a:gd name="adj1" fmla="val 2552700"/>
              <a:gd name="adj2" fmla="val 10283184"/>
            </a:avLst>
          </a:prstGeom>
          <a:ln w="762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3" name="直接连接符 22"/>
          <p:cNvCxnSpPr/>
          <p:nvPr/>
        </p:nvCxnSpPr>
        <p:spPr>
          <a:xfrm>
            <a:off x="4865077" y="2472108"/>
            <a:ext cx="2057400" cy="72097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p:nvPr/>
        </p:nvCxnSpPr>
        <p:spPr>
          <a:xfrm rot="10800000" flipV="1">
            <a:off x="5740764" y="3849568"/>
            <a:ext cx="3356355" cy="1672004"/>
          </a:xfrm>
          <a:prstGeom prst="bentConnector3">
            <a:avLst>
              <a:gd name="adj1" fmla="val -16014"/>
            </a:avLst>
          </a:prstGeom>
          <a:ln w="76200">
            <a:solidFill>
              <a:srgbClr val="8CC73C"/>
            </a:solidFill>
          </a:ln>
        </p:spPr>
        <p:style>
          <a:lnRef idx="1">
            <a:schemeClr val="accent1"/>
          </a:lnRef>
          <a:fillRef idx="0">
            <a:schemeClr val="accent1"/>
          </a:fillRef>
          <a:effectRef idx="0">
            <a:schemeClr val="accent1"/>
          </a:effectRef>
          <a:fontRef idx="minor">
            <a:schemeClr val="tx1"/>
          </a:fontRef>
        </p:style>
      </p:cxnSp>
      <p:sp>
        <p:nvSpPr>
          <p:cNvPr id="25" name="TextBox 35"/>
          <p:cNvSpPr txBox="1"/>
          <p:nvPr/>
        </p:nvSpPr>
        <p:spPr>
          <a:xfrm>
            <a:off x="7346502" y="3324168"/>
            <a:ext cx="1274257" cy="830997"/>
          </a:xfrm>
          <a:prstGeom prst="rect">
            <a:avLst/>
          </a:prstGeom>
          <a:noFill/>
        </p:spPr>
        <p:txBody>
          <a:bodyPr wrap="square" rtlCol="0">
            <a:spAutoFit/>
          </a:bodyPr>
          <a:lstStyle/>
          <a:p>
            <a:pPr algn="ctr"/>
            <a:r>
              <a:rPr lang="zh-CN" altLang="en-US" sz="2400" dirty="0">
                <a:solidFill>
                  <a:schemeClr val="accent3">
                    <a:lumMod val="50000"/>
                  </a:schemeClr>
                </a:solidFill>
                <a:latin typeface="微软雅黑" panose="020B0503020204020204" pitchFamily="34" charset="-122"/>
                <a:ea typeface="微软雅黑" panose="020B0503020204020204" pitchFamily="34" charset="-122"/>
              </a:rPr>
              <a:t>初尝后端架构</a:t>
            </a:r>
            <a:endParaRPr lang="en-US" altLang="zh-CN" sz="2400" dirty="0">
              <a:latin typeface="微软雅黑" panose="020B0503020204020204" pitchFamily="34" charset="-122"/>
              <a:ea typeface="微软雅黑" panose="020B0503020204020204" pitchFamily="34" charset="-122"/>
            </a:endParaRPr>
          </a:p>
        </p:txBody>
      </p:sp>
      <p:sp>
        <p:nvSpPr>
          <p:cNvPr id="28" name="TextBox 38"/>
          <p:cNvSpPr txBox="1"/>
          <p:nvPr/>
        </p:nvSpPr>
        <p:spPr>
          <a:xfrm>
            <a:off x="4057892" y="4701628"/>
            <a:ext cx="1311821" cy="830997"/>
          </a:xfrm>
          <a:prstGeom prst="rect">
            <a:avLst/>
          </a:prstGeom>
          <a:noFill/>
        </p:spPr>
        <p:txBody>
          <a:bodyPr wrap="square" rtlCol="0">
            <a:spAutoFit/>
          </a:bodyPr>
          <a:lstStyle/>
          <a:p>
            <a:pPr algn="ctr"/>
            <a:r>
              <a:rPr lang="zh-CN" altLang="en-US" sz="2400" dirty="0">
                <a:solidFill>
                  <a:srgbClr val="85B129"/>
                </a:solidFill>
                <a:latin typeface="微软雅黑" panose="020B0503020204020204" pitchFamily="34" charset="-122"/>
                <a:ea typeface="微软雅黑" panose="020B0503020204020204" pitchFamily="34" charset="-122"/>
              </a:rPr>
              <a:t>典型问题分享</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57256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Picture 2" descr="http://www.1ppt.com/uploads/allimg/1208/1-120Q920205QV.jp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64479" t="32778" r="9584" b="23264"/>
          <a:stretch/>
        </p:blipFill>
        <p:spPr bwMode="auto">
          <a:xfrm>
            <a:off x="2104231" y="4926700"/>
            <a:ext cx="1581150" cy="2009775"/>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组合 12"/>
          <p:cNvGrpSpPr/>
          <p:nvPr/>
        </p:nvGrpSpPr>
        <p:grpSpPr>
          <a:xfrm>
            <a:off x="1497992" y="549451"/>
            <a:ext cx="3459893" cy="416185"/>
            <a:chOff x="-26009" y="549450"/>
            <a:chExt cx="3459893" cy="416185"/>
          </a:xfrm>
        </p:grpSpPr>
        <p:pic>
          <p:nvPicPr>
            <p:cNvPr id="14" name="Picture 2" descr="PPT标题素材 箭头 阴影 3D 蓝色 橙色 商务"/>
            <p:cNvPicPr>
              <a:picLocks noChangeAspect="1" noChangeArrowheads="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15391" t="64133" r="13664" b="25281"/>
            <a:stretch/>
          </p:blipFill>
          <p:spPr bwMode="auto">
            <a:xfrm>
              <a:off x="-26009" y="578456"/>
              <a:ext cx="3459893" cy="38717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6"/>
            <p:cNvSpPr txBox="1">
              <a:spLocks noChangeArrowheads="1"/>
            </p:cNvSpPr>
            <p:nvPr/>
          </p:nvSpPr>
          <p:spPr bwMode="auto">
            <a:xfrm>
              <a:off x="293830" y="549450"/>
              <a:ext cx="1723549" cy="400110"/>
            </a:xfrm>
            <a:prstGeom prst="rect">
              <a:avLst/>
            </a:prstGeom>
            <a:noFill/>
            <a:ln w="9525">
              <a:noFill/>
              <a:miter lim="800000"/>
              <a:headEnd/>
              <a:tailEnd/>
            </a:ln>
          </p:spPr>
          <p:txBody>
            <a:bodyPr wrap="none">
              <a:spAutoFit/>
            </a:bodyPr>
            <a:lstStyle/>
            <a:p>
              <a:pPr>
                <a:buFont typeface="Wingdings" pitchFamily="2" charset="2"/>
                <a:buNone/>
              </a:pPr>
              <a:r>
                <a:rPr lang="zh-CN" altLang="en-US" sz="2000" dirty="0">
                  <a:solidFill>
                    <a:srgbClr val="7030A0"/>
                  </a:solidFill>
                  <a:latin typeface="微软雅黑" pitchFamily="34" charset="-122"/>
                  <a:ea typeface="微软雅黑" pitchFamily="34" charset="-122"/>
                </a:rPr>
                <a:t>进程控制优化</a:t>
              </a:r>
            </a:p>
          </p:txBody>
        </p:sp>
      </p:grpSp>
      <p:pic>
        <p:nvPicPr>
          <p:cNvPr id="3" name="图片 2"/>
          <p:cNvPicPr>
            <a:picLocks noChangeAspect="1"/>
          </p:cNvPicPr>
          <p:nvPr/>
        </p:nvPicPr>
        <p:blipFill>
          <a:blip r:embed="rId4"/>
          <a:stretch>
            <a:fillRect/>
          </a:stretch>
        </p:blipFill>
        <p:spPr>
          <a:xfrm>
            <a:off x="5383488" y="5420150"/>
            <a:ext cx="4552950" cy="1333500"/>
          </a:xfrm>
          <a:prstGeom prst="rect">
            <a:avLst/>
          </a:prstGeom>
        </p:spPr>
      </p:pic>
      <p:cxnSp>
        <p:nvCxnSpPr>
          <p:cNvPr id="21" name="直接连接符 13"/>
          <p:cNvCxnSpPr>
            <a:cxnSpLocks noChangeShapeType="1"/>
            <a:stCxn id="25" idx="2"/>
            <a:endCxn id="65" idx="0"/>
          </p:cNvCxnSpPr>
          <p:nvPr/>
        </p:nvCxnSpPr>
        <p:spPr bwMode="auto">
          <a:xfrm flipH="1">
            <a:off x="6101556" y="1546186"/>
            <a:ext cx="19050" cy="2593906"/>
          </a:xfrm>
          <a:prstGeom prst="line">
            <a:avLst/>
          </a:prstGeom>
          <a:noFill/>
          <a:ln w="9525" algn="ctr">
            <a:solidFill>
              <a:srgbClr val="4A7EBB"/>
            </a:solidFill>
            <a:prstDash val="dash"/>
            <a:round/>
            <a:headEnd/>
            <a:tailEnd/>
          </a:ln>
        </p:spPr>
      </p:cxnSp>
      <p:sp>
        <p:nvSpPr>
          <p:cNvPr id="23" name="矩形 22"/>
          <p:cNvSpPr/>
          <p:nvPr/>
        </p:nvSpPr>
        <p:spPr>
          <a:xfrm>
            <a:off x="2900363" y="1185824"/>
            <a:ext cx="792162" cy="36036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0" dirty="0">
                <a:solidFill>
                  <a:schemeClr val="tx1"/>
                </a:solidFill>
                <a:latin typeface="Calibri" pitchFamily="34" charset="0"/>
                <a:ea typeface="微软雅黑" pitchFamily="34" charset="-122"/>
              </a:rPr>
              <a:t>终端</a:t>
            </a:r>
          </a:p>
        </p:txBody>
      </p:sp>
      <p:sp>
        <p:nvSpPr>
          <p:cNvPr id="24" name="矩形 23"/>
          <p:cNvSpPr/>
          <p:nvPr/>
        </p:nvSpPr>
        <p:spPr>
          <a:xfrm>
            <a:off x="3938588" y="1185824"/>
            <a:ext cx="1420812" cy="36036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0" dirty="0">
                <a:solidFill>
                  <a:schemeClr val="tx1"/>
                </a:solidFill>
                <a:latin typeface="Calibri" pitchFamily="34" charset="0"/>
                <a:ea typeface="微软雅黑" pitchFamily="34" charset="-122"/>
              </a:rPr>
              <a:t>Master</a:t>
            </a:r>
            <a:r>
              <a:rPr lang="zh-CN" altLang="en-US" b="0" dirty="0">
                <a:solidFill>
                  <a:schemeClr val="tx1"/>
                </a:solidFill>
                <a:latin typeface="Calibri" pitchFamily="34" charset="0"/>
                <a:ea typeface="微软雅黑" pitchFamily="34" charset="-122"/>
              </a:rPr>
              <a:t>进程</a:t>
            </a:r>
          </a:p>
        </p:txBody>
      </p:sp>
      <p:sp>
        <p:nvSpPr>
          <p:cNvPr id="25" name="矩形 24"/>
          <p:cNvSpPr/>
          <p:nvPr/>
        </p:nvSpPr>
        <p:spPr>
          <a:xfrm>
            <a:off x="5497513" y="1185824"/>
            <a:ext cx="1246187" cy="36036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0" dirty="0">
                <a:solidFill>
                  <a:schemeClr val="tx1"/>
                </a:solidFill>
                <a:latin typeface="Calibri" pitchFamily="34" charset="0"/>
                <a:ea typeface="微软雅黑" pitchFamily="34" charset="-122"/>
              </a:rPr>
              <a:t>Worker</a:t>
            </a:r>
            <a:r>
              <a:rPr lang="zh-CN" altLang="en-US" b="0" dirty="0">
                <a:solidFill>
                  <a:schemeClr val="tx1"/>
                </a:solidFill>
                <a:latin typeface="Calibri" pitchFamily="34" charset="0"/>
                <a:ea typeface="微软雅黑" pitchFamily="34" charset="-122"/>
              </a:rPr>
              <a:t>进程</a:t>
            </a:r>
          </a:p>
        </p:txBody>
      </p:sp>
      <p:sp>
        <p:nvSpPr>
          <p:cNvPr id="26" name="矩形 25"/>
          <p:cNvSpPr/>
          <p:nvPr/>
        </p:nvSpPr>
        <p:spPr>
          <a:xfrm>
            <a:off x="2900363" y="4136125"/>
            <a:ext cx="792162" cy="3587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0" dirty="0">
                <a:solidFill>
                  <a:schemeClr val="tx1"/>
                </a:solidFill>
                <a:latin typeface="Calibri" pitchFamily="34" charset="0"/>
                <a:ea typeface="微软雅黑" pitchFamily="34" charset="-122"/>
              </a:rPr>
              <a:t>终端</a:t>
            </a:r>
            <a:endParaRPr lang="zh-CN" altLang="en-US" b="0" dirty="0">
              <a:solidFill>
                <a:schemeClr val="tx1"/>
              </a:solidFill>
              <a:ea typeface="微软雅黑" pitchFamily="34" charset="-122"/>
            </a:endParaRPr>
          </a:p>
        </p:txBody>
      </p:sp>
      <p:cxnSp>
        <p:nvCxnSpPr>
          <p:cNvPr id="28" name="直接连接符 27"/>
          <p:cNvCxnSpPr>
            <a:stCxn id="23" idx="2"/>
            <a:endCxn id="26" idx="0"/>
          </p:cNvCxnSpPr>
          <p:nvPr/>
        </p:nvCxnSpPr>
        <p:spPr>
          <a:xfrm>
            <a:off x="3296444" y="1546186"/>
            <a:ext cx="0" cy="2589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4" idx="2"/>
            <a:endCxn id="66" idx="0"/>
          </p:cNvCxnSpPr>
          <p:nvPr/>
        </p:nvCxnSpPr>
        <p:spPr>
          <a:xfrm flipH="1">
            <a:off x="4618038" y="1546187"/>
            <a:ext cx="30956" cy="258286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2347121" y="1835111"/>
            <a:ext cx="2310605"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1" name="TextBox 18"/>
          <p:cNvSpPr txBox="1">
            <a:spLocks noChangeArrowheads="1"/>
          </p:cNvSpPr>
          <p:nvPr/>
        </p:nvSpPr>
        <p:spPr bwMode="auto">
          <a:xfrm>
            <a:off x="3479802" y="1550948"/>
            <a:ext cx="1068387" cy="338554"/>
          </a:xfrm>
          <a:prstGeom prst="rect">
            <a:avLst/>
          </a:prstGeom>
          <a:noFill/>
          <a:ln w="9525">
            <a:noFill/>
            <a:miter lim="800000"/>
            <a:headEnd/>
            <a:tailEnd/>
          </a:ln>
        </p:spPr>
        <p:txBody>
          <a:bodyPr wrap="square">
            <a:spAutoFit/>
          </a:bodyPr>
          <a:lstStyle/>
          <a:p>
            <a:r>
              <a:rPr lang="zh-CN" altLang="en-US" b="0" dirty="0">
                <a:latin typeface="Calibri" pitchFamily="34" charset="0"/>
                <a:ea typeface="微软雅黑" pitchFamily="34" charset="-122"/>
              </a:rPr>
              <a:t>请求启动</a:t>
            </a:r>
            <a:endParaRPr lang="en-US" altLang="zh-CN" b="0" dirty="0">
              <a:latin typeface="Calibri" pitchFamily="34" charset="0"/>
              <a:ea typeface="微软雅黑" pitchFamily="34" charset="-122"/>
            </a:endParaRPr>
          </a:p>
        </p:txBody>
      </p:sp>
      <p:cxnSp>
        <p:nvCxnSpPr>
          <p:cNvPr id="32" name="直接箭头连接符 31"/>
          <p:cNvCxnSpPr/>
          <p:nvPr/>
        </p:nvCxnSpPr>
        <p:spPr>
          <a:xfrm flipH="1">
            <a:off x="2347120" y="2158961"/>
            <a:ext cx="2310606"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3" name="TextBox 21"/>
          <p:cNvSpPr txBox="1">
            <a:spLocks noChangeArrowheads="1"/>
          </p:cNvSpPr>
          <p:nvPr/>
        </p:nvSpPr>
        <p:spPr bwMode="auto">
          <a:xfrm>
            <a:off x="3498057" y="1868448"/>
            <a:ext cx="1007269" cy="338554"/>
          </a:xfrm>
          <a:prstGeom prst="rect">
            <a:avLst/>
          </a:prstGeom>
          <a:noFill/>
          <a:ln w="9525">
            <a:noFill/>
            <a:miter lim="800000"/>
            <a:headEnd/>
            <a:tailEnd/>
          </a:ln>
        </p:spPr>
        <p:txBody>
          <a:bodyPr wrap="square">
            <a:spAutoFit/>
          </a:bodyPr>
          <a:lstStyle/>
          <a:p>
            <a:r>
              <a:rPr lang="zh-CN" altLang="en-US" b="0" dirty="0">
                <a:latin typeface="Calibri" pitchFamily="34" charset="0"/>
                <a:ea typeface="微软雅黑" pitchFamily="34" charset="-122"/>
              </a:rPr>
              <a:t>返回结果</a:t>
            </a:r>
          </a:p>
        </p:txBody>
      </p:sp>
      <p:cxnSp>
        <p:nvCxnSpPr>
          <p:cNvPr id="34" name="直接箭头连接符 33"/>
          <p:cNvCxnSpPr/>
          <p:nvPr/>
        </p:nvCxnSpPr>
        <p:spPr>
          <a:xfrm>
            <a:off x="3297239" y="2547898"/>
            <a:ext cx="1362075"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36" name="TextBox 27"/>
          <p:cNvSpPr txBox="1">
            <a:spLocks noChangeArrowheads="1"/>
          </p:cNvSpPr>
          <p:nvPr/>
        </p:nvSpPr>
        <p:spPr bwMode="auto">
          <a:xfrm>
            <a:off x="4842774" y="2982873"/>
            <a:ext cx="1151732" cy="338554"/>
          </a:xfrm>
          <a:prstGeom prst="rect">
            <a:avLst/>
          </a:prstGeom>
          <a:noFill/>
          <a:ln w="9525">
            <a:noFill/>
            <a:miter lim="800000"/>
            <a:headEnd/>
            <a:tailEnd/>
          </a:ln>
        </p:spPr>
        <p:txBody>
          <a:bodyPr wrap="square">
            <a:spAutoFit/>
          </a:bodyPr>
          <a:lstStyle/>
          <a:p>
            <a:r>
              <a:rPr lang="zh-CN" altLang="en-US" b="0" dirty="0">
                <a:latin typeface="Calibri" pitchFamily="34" charset="0"/>
                <a:ea typeface="微软雅黑" pitchFamily="34" charset="-122"/>
              </a:rPr>
              <a:t>转交</a:t>
            </a:r>
            <a:r>
              <a:rPr lang="en-US" altLang="zh-CN" b="0" dirty="0">
                <a:latin typeface="Calibri" pitchFamily="34" charset="0"/>
                <a:ea typeface="微软雅黑" pitchFamily="34" charset="-122"/>
              </a:rPr>
              <a:t>socket</a:t>
            </a:r>
            <a:endParaRPr lang="zh-CN" altLang="en-US" b="0" dirty="0">
              <a:latin typeface="Calibri" pitchFamily="34" charset="0"/>
              <a:ea typeface="微软雅黑" pitchFamily="34" charset="-122"/>
            </a:endParaRPr>
          </a:p>
        </p:txBody>
      </p:sp>
      <p:cxnSp>
        <p:nvCxnSpPr>
          <p:cNvPr id="43" name="直接箭头连接符 42"/>
          <p:cNvCxnSpPr/>
          <p:nvPr/>
        </p:nvCxnSpPr>
        <p:spPr>
          <a:xfrm flipH="1">
            <a:off x="3296445" y="3671810"/>
            <a:ext cx="2831307" cy="16706"/>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45" name="矩形 44"/>
          <p:cNvSpPr/>
          <p:nvPr/>
        </p:nvSpPr>
        <p:spPr>
          <a:xfrm>
            <a:off x="4594226" y="1835111"/>
            <a:ext cx="100013" cy="3238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0">
              <a:solidFill>
                <a:schemeClr val="tx1"/>
              </a:solidFill>
              <a:latin typeface="Calibri" pitchFamily="34" charset="0"/>
              <a:ea typeface="微软雅黑" pitchFamily="34" charset="-122"/>
            </a:endParaRPr>
          </a:p>
        </p:txBody>
      </p:sp>
      <p:sp>
        <p:nvSpPr>
          <p:cNvPr id="46" name="矩形 45"/>
          <p:cNvSpPr/>
          <p:nvPr/>
        </p:nvSpPr>
        <p:spPr>
          <a:xfrm>
            <a:off x="4594225" y="2554248"/>
            <a:ext cx="87314" cy="7048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0">
              <a:solidFill>
                <a:schemeClr val="tx1"/>
              </a:solidFill>
              <a:latin typeface="Calibri" pitchFamily="34" charset="0"/>
              <a:ea typeface="微软雅黑" pitchFamily="34" charset="-122"/>
            </a:endParaRPr>
          </a:p>
        </p:txBody>
      </p:sp>
      <p:sp>
        <p:nvSpPr>
          <p:cNvPr id="48" name="矩形 44"/>
          <p:cNvSpPr/>
          <p:nvPr/>
        </p:nvSpPr>
        <p:spPr>
          <a:xfrm>
            <a:off x="6077743" y="3252750"/>
            <a:ext cx="81758" cy="4175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0">
              <a:solidFill>
                <a:schemeClr val="tx1"/>
              </a:solidFill>
              <a:latin typeface="Calibri" pitchFamily="34" charset="0"/>
              <a:ea typeface="微软雅黑" pitchFamily="34" charset="-122"/>
            </a:endParaRPr>
          </a:p>
        </p:txBody>
      </p:sp>
      <p:sp>
        <p:nvSpPr>
          <p:cNvPr id="50" name="TextBox 40"/>
          <p:cNvSpPr txBox="1">
            <a:spLocks noChangeArrowheads="1"/>
          </p:cNvSpPr>
          <p:nvPr/>
        </p:nvSpPr>
        <p:spPr bwMode="auto">
          <a:xfrm>
            <a:off x="3506789" y="2254211"/>
            <a:ext cx="1042987" cy="336550"/>
          </a:xfrm>
          <a:prstGeom prst="rect">
            <a:avLst/>
          </a:prstGeom>
          <a:noFill/>
          <a:ln w="9525">
            <a:noFill/>
            <a:miter lim="800000"/>
            <a:headEnd/>
            <a:tailEnd/>
          </a:ln>
        </p:spPr>
        <p:txBody>
          <a:bodyPr>
            <a:spAutoFit/>
          </a:bodyPr>
          <a:lstStyle/>
          <a:p>
            <a:r>
              <a:rPr lang="zh-CN" altLang="en-US" b="0" dirty="0">
                <a:latin typeface="Calibri" pitchFamily="34" charset="0"/>
                <a:ea typeface="微软雅黑" pitchFamily="34" charset="-122"/>
              </a:rPr>
              <a:t>发送请求</a:t>
            </a:r>
          </a:p>
        </p:txBody>
      </p:sp>
      <p:sp>
        <p:nvSpPr>
          <p:cNvPr id="65" name="矩形 64"/>
          <p:cNvSpPr/>
          <p:nvPr/>
        </p:nvSpPr>
        <p:spPr>
          <a:xfrm>
            <a:off x="5478463" y="4140093"/>
            <a:ext cx="1246187" cy="36036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0" dirty="0">
                <a:solidFill>
                  <a:schemeClr val="tx1"/>
                </a:solidFill>
                <a:latin typeface="Calibri" pitchFamily="34" charset="0"/>
                <a:ea typeface="微软雅黑" pitchFamily="34" charset="-122"/>
              </a:rPr>
              <a:t>Worker</a:t>
            </a:r>
            <a:r>
              <a:rPr lang="zh-CN" altLang="en-US" b="0" dirty="0">
                <a:solidFill>
                  <a:schemeClr val="tx1"/>
                </a:solidFill>
                <a:latin typeface="Calibri" pitchFamily="34" charset="0"/>
                <a:ea typeface="微软雅黑" pitchFamily="34" charset="-122"/>
              </a:rPr>
              <a:t>进程</a:t>
            </a:r>
          </a:p>
        </p:txBody>
      </p:sp>
      <p:sp>
        <p:nvSpPr>
          <p:cNvPr id="66" name="矩形 65"/>
          <p:cNvSpPr/>
          <p:nvPr/>
        </p:nvSpPr>
        <p:spPr>
          <a:xfrm>
            <a:off x="3907632" y="4129048"/>
            <a:ext cx="1420812" cy="36036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0" dirty="0">
                <a:solidFill>
                  <a:schemeClr val="tx1"/>
                </a:solidFill>
                <a:latin typeface="Calibri" pitchFamily="34" charset="0"/>
                <a:ea typeface="微软雅黑" pitchFamily="34" charset="-122"/>
              </a:rPr>
              <a:t>Master</a:t>
            </a:r>
            <a:r>
              <a:rPr lang="zh-CN" altLang="en-US" b="0" dirty="0">
                <a:solidFill>
                  <a:schemeClr val="tx1"/>
                </a:solidFill>
                <a:latin typeface="Calibri" pitchFamily="34" charset="0"/>
                <a:ea typeface="微软雅黑" pitchFamily="34" charset="-122"/>
              </a:rPr>
              <a:t>进程</a:t>
            </a:r>
          </a:p>
        </p:txBody>
      </p:sp>
      <p:sp>
        <p:nvSpPr>
          <p:cNvPr id="67" name="矩形 66"/>
          <p:cNvSpPr/>
          <p:nvPr/>
        </p:nvSpPr>
        <p:spPr>
          <a:xfrm>
            <a:off x="1916114" y="1185824"/>
            <a:ext cx="862012" cy="36036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0" dirty="0" err="1">
                <a:solidFill>
                  <a:schemeClr val="tx1"/>
                </a:solidFill>
                <a:latin typeface="Calibri" pitchFamily="34" charset="0"/>
                <a:ea typeface="微软雅黑" pitchFamily="34" charset="-122"/>
              </a:rPr>
              <a:t>Ars</a:t>
            </a:r>
            <a:r>
              <a:rPr lang="zh-CN" altLang="en-US" b="0" dirty="0">
                <a:solidFill>
                  <a:schemeClr val="tx1"/>
                </a:solidFill>
                <a:latin typeface="Calibri" pitchFamily="34" charset="0"/>
                <a:ea typeface="微软雅黑" pitchFamily="34" charset="-122"/>
              </a:rPr>
              <a:t>系统</a:t>
            </a:r>
          </a:p>
        </p:txBody>
      </p:sp>
      <p:sp>
        <p:nvSpPr>
          <p:cNvPr id="68" name="矩形 67"/>
          <p:cNvSpPr/>
          <p:nvPr/>
        </p:nvSpPr>
        <p:spPr>
          <a:xfrm>
            <a:off x="1916115" y="4125874"/>
            <a:ext cx="862013" cy="3587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0" dirty="0" err="1">
                <a:solidFill>
                  <a:schemeClr val="tx1"/>
                </a:solidFill>
                <a:latin typeface="Calibri" pitchFamily="34" charset="0"/>
                <a:ea typeface="微软雅黑" pitchFamily="34" charset="-122"/>
              </a:rPr>
              <a:t>Ars</a:t>
            </a:r>
            <a:r>
              <a:rPr lang="zh-CN" altLang="en-US" b="0" dirty="0">
                <a:solidFill>
                  <a:schemeClr val="tx1"/>
                </a:solidFill>
                <a:latin typeface="Calibri" pitchFamily="34" charset="0"/>
                <a:ea typeface="微软雅黑" pitchFamily="34" charset="-122"/>
              </a:rPr>
              <a:t>系统</a:t>
            </a:r>
          </a:p>
        </p:txBody>
      </p:sp>
      <p:cxnSp>
        <p:nvCxnSpPr>
          <p:cNvPr id="69" name="直接连接符 68"/>
          <p:cNvCxnSpPr>
            <a:stCxn id="67" idx="2"/>
            <a:endCxn id="68" idx="0"/>
          </p:cNvCxnSpPr>
          <p:nvPr/>
        </p:nvCxnSpPr>
        <p:spPr>
          <a:xfrm>
            <a:off x="2347121" y="1546187"/>
            <a:ext cx="1" cy="2579687"/>
          </a:xfrm>
          <a:prstGeom prst="line">
            <a:avLst/>
          </a:prstGeom>
        </p:spPr>
        <p:style>
          <a:lnRef idx="1">
            <a:schemeClr val="dk1"/>
          </a:lnRef>
          <a:fillRef idx="0">
            <a:schemeClr val="dk1"/>
          </a:fillRef>
          <a:effectRef idx="0">
            <a:schemeClr val="dk1"/>
          </a:effectRef>
          <a:fontRef idx="minor">
            <a:schemeClr val="tx1"/>
          </a:fontRef>
        </p:style>
      </p:cxnSp>
      <p:sp>
        <p:nvSpPr>
          <p:cNvPr id="11" name="线形标注 2 10"/>
          <p:cNvSpPr/>
          <p:nvPr/>
        </p:nvSpPr>
        <p:spPr>
          <a:xfrm>
            <a:off x="6924272" y="1604408"/>
            <a:ext cx="3324629" cy="366393"/>
          </a:xfrm>
          <a:prstGeom prst="borderCallout2">
            <a:avLst>
              <a:gd name="adj1" fmla="val 41249"/>
              <a:gd name="adj2" fmla="val -646"/>
              <a:gd name="adj3" fmla="val 117576"/>
              <a:gd name="adj4" fmla="val -8627"/>
              <a:gd name="adj5" fmla="val 113741"/>
              <a:gd name="adj6" fmla="val -66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0" dirty="0">
                <a:solidFill>
                  <a:schemeClr val="tx1"/>
                </a:solidFill>
                <a:latin typeface="微软雅黑" panose="020B0503020204020204" pitchFamily="34" charset="-122"/>
                <a:ea typeface="微软雅黑" panose="020B0503020204020204" pitchFamily="34" charset="-122"/>
              </a:rPr>
              <a:t>监听端口</a:t>
            </a:r>
            <a:r>
              <a:rPr lang="en-US" altLang="zh-CN" b="0" dirty="0">
                <a:solidFill>
                  <a:schemeClr val="tx1"/>
                </a:solidFill>
                <a:latin typeface="微软雅黑" panose="020B0503020204020204" pitchFamily="34" charset="-122"/>
                <a:ea typeface="微软雅黑" panose="020B0503020204020204" pitchFamily="34" charset="-122"/>
              </a:rPr>
              <a:t>fork worker</a:t>
            </a:r>
            <a:r>
              <a:rPr lang="zh-CN" altLang="en-US" b="0" dirty="0">
                <a:solidFill>
                  <a:schemeClr val="tx1"/>
                </a:solidFill>
                <a:latin typeface="微软雅黑" panose="020B0503020204020204" pitchFamily="34" charset="-122"/>
                <a:ea typeface="微软雅黑" panose="020B0503020204020204" pitchFamily="34" charset="-122"/>
              </a:rPr>
              <a:t>进程队列；</a:t>
            </a:r>
          </a:p>
        </p:txBody>
      </p:sp>
      <p:sp>
        <p:nvSpPr>
          <p:cNvPr id="74" name="线形标注 2 73"/>
          <p:cNvSpPr/>
          <p:nvPr/>
        </p:nvSpPr>
        <p:spPr>
          <a:xfrm>
            <a:off x="6935738" y="2158961"/>
            <a:ext cx="3313162" cy="993814"/>
          </a:xfrm>
          <a:prstGeom prst="borderCallout2">
            <a:avLst>
              <a:gd name="adj1" fmla="val 41249"/>
              <a:gd name="adj2" fmla="val -646"/>
              <a:gd name="adj3" fmla="val 75067"/>
              <a:gd name="adj4" fmla="val -8339"/>
              <a:gd name="adj5" fmla="val 73149"/>
              <a:gd name="adj6" fmla="val -670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0" dirty="0">
                <a:solidFill>
                  <a:schemeClr val="tx1"/>
                </a:solidFill>
                <a:latin typeface="微软雅黑" panose="020B0503020204020204" pitchFamily="34" charset="-122"/>
                <a:ea typeface="微软雅黑" panose="020B0503020204020204" pitchFamily="34" charset="-122"/>
              </a:rPr>
              <a:t>接收</a:t>
            </a:r>
            <a:r>
              <a:rPr lang="en-US" altLang="zh-CN" b="0" dirty="0">
                <a:solidFill>
                  <a:schemeClr val="tx1"/>
                </a:solidFill>
                <a:latin typeface="微软雅黑" panose="020B0503020204020204" pitchFamily="34" charset="-122"/>
                <a:ea typeface="微软雅黑" panose="020B0503020204020204" pitchFamily="34" charset="-122"/>
              </a:rPr>
              <a:t>connection</a:t>
            </a:r>
            <a:r>
              <a:rPr lang="zh-CN" altLang="en-US" b="0" dirty="0">
                <a:solidFill>
                  <a:schemeClr val="tx1"/>
                </a:solidFill>
                <a:latin typeface="微软雅黑" panose="020B0503020204020204" pitchFamily="34" charset="-122"/>
                <a:ea typeface="微软雅黑" panose="020B0503020204020204" pitchFamily="34" charset="-122"/>
              </a:rPr>
              <a:t>，从进程队列取出</a:t>
            </a:r>
            <a:r>
              <a:rPr lang="en-US" altLang="zh-CN" b="0" dirty="0">
                <a:solidFill>
                  <a:schemeClr val="tx1"/>
                </a:solidFill>
                <a:latin typeface="微软雅黑" panose="020B0503020204020204" pitchFamily="34" charset="-122"/>
                <a:ea typeface="微软雅黑" panose="020B0503020204020204" pitchFamily="34" charset="-122"/>
              </a:rPr>
              <a:t>worker</a:t>
            </a:r>
            <a:r>
              <a:rPr lang="zh-CN" altLang="en-US" b="0" dirty="0">
                <a:solidFill>
                  <a:schemeClr val="tx1"/>
                </a:solidFill>
                <a:latin typeface="微软雅黑" panose="020B0503020204020204" pitchFamily="34" charset="-122"/>
                <a:ea typeface="微软雅黑" panose="020B0503020204020204" pitchFamily="34" charset="-122"/>
              </a:rPr>
              <a:t>进程，并向该进程发送特定的信号，将接收的</a:t>
            </a:r>
            <a:r>
              <a:rPr lang="en-US" altLang="zh-CN" b="0" dirty="0">
                <a:solidFill>
                  <a:schemeClr val="tx1"/>
                </a:solidFill>
                <a:latin typeface="微软雅黑" panose="020B0503020204020204" pitchFamily="34" charset="-122"/>
                <a:ea typeface="微软雅黑" panose="020B0503020204020204" pitchFamily="34" charset="-122"/>
              </a:rPr>
              <a:t>connection</a:t>
            </a:r>
            <a:r>
              <a:rPr lang="zh-CN" altLang="en-US" b="0" dirty="0">
                <a:solidFill>
                  <a:schemeClr val="tx1"/>
                </a:solidFill>
                <a:latin typeface="微软雅黑" panose="020B0503020204020204" pitchFamily="34" charset="-122"/>
                <a:ea typeface="微软雅黑" panose="020B0503020204020204" pitchFamily="34" charset="-122"/>
              </a:rPr>
              <a:t>转给</a:t>
            </a:r>
            <a:r>
              <a:rPr lang="en-US" altLang="zh-CN" b="0" dirty="0">
                <a:solidFill>
                  <a:schemeClr val="tx1"/>
                </a:solidFill>
                <a:latin typeface="微软雅黑" panose="020B0503020204020204" pitchFamily="34" charset="-122"/>
                <a:ea typeface="微软雅黑" panose="020B0503020204020204" pitchFamily="34" charset="-122"/>
              </a:rPr>
              <a:t>worker</a:t>
            </a:r>
            <a:r>
              <a:rPr lang="zh-CN" altLang="en-US" b="0" dirty="0">
                <a:solidFill>
                  <a:schemeClr val="tx1"/>
                </a:solidFill>
                <a:latin typeface="微软雅黑" panose="020B0503020204020204" pitchFamily="34" charset="-122"/>
                <a:ea typeface="微软雅黑" panose="020B0503020204020204" pitchFamily="34" charset="-122"/>
              </a:rPr>
              <a:t>进程处理，进程重入队列；</a:t>
            </a:r>
          </a:p>
        </p:txBody>
      </p:sp>
      <p:cxnSp>
        <p:nvCxnSpPr>
          <p:cNvPr id="75" name="直接箭头连接符 74"/>
          <p:cNvCxnSpPr>
            <a:stCxn id="46" idx="2"/>
          </p:cNvCxnSpPr>
          <p:nvPr/>
        </p:nvCxnSpPr>
        <p:spPr>
          <a:xfrm>
            <a:off x="4637883" y="3259098"/>
            <a:ext cx="1475581" cy="154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79" name="TextBox 21"/>
          <p:cNvSpPr txBox="1">
            <a:spLocks noChangeArrowheads="1"/>
          </p:cNvSpPr>
          <p:nvPr/>
        </p:nvSpPr>
        <p:spPr bwMode="auto">
          <a:xfrm>
            <a:off x="3506789" y="3355519"/>
            <a:ext cx="1007269" cy="338554"/>
          </a:xfrm>
          <a:prstGeom prst="rect">
            <a:avLst/>
          </a:prstGeom>
          <a:noFill/>
          <a:ln w="9525">
            <a:noFill/>
            <a:miter lim="800000"/>
            <a:headEnd/>
            <a:tailEnd/>
          </a:ln>
        </p:spPr>
        <p:txBody>
          <a:bodyPr wrap="square">
            <a:spAutoFit/>
          </a:bodyPr>
          <a:lstStyle/>
          <a:p>
            <a:r>
              <a:rPr lang="zh-CN" altLang="en-US" b="0" dirty="0">
                <a:latin typeface="Calibri" pitchFamily="34" charset="0"/>
                <a:ea typeface="微软雅黑" pitchFamily="34" charset="-122"/>
              </a:rPr>
              <a:t>返回结果</a:t>
            </a:r>
          </a:p>
        </p:txBody>
      </p:sp>
      <p:sp>
        <p:nvSpPr>
          <p:cNvPr id="80" name="线形标注 2 79"/>
          <p:cNvSpPr/>
          <p:nvPr/>
        </p:nvSpPr>
        <p:spPr>
          <a:xfrm>
            <a:off x="6935739" y="3327681"/>
            <a:ext cx="3324629" cy="366393"/>
          </a:xfrm>
          <a:prstGeom prst="borderCallout2">
            <a:avLst>
              <a:gd name="adj1" fmla="val 41249"/>
              <a:gd name="adj2" fmla="val -646"/>
              <a:gd name="adj3" fmla="val 26588"/>
              <a:gd name="adj4" fmla="val -6335"/>
              <a:gd name="adj5" fmla="val 27952"/>
              <a:gd name="adj6" fmla="val -234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b="0" dirty="0">
                <a:solidFill>
                  <a:schemeClr val="tx1"/>
                </a:solidFill>
                <a:latin typeface="微软雅黑" panose="020B0503020204020204" pitchFamily="34" charset="-122"/>
                <a:ea typeface="微软雅黑" panose="020B0503020204020204" pitchFamily="34" charset="-122"/>
              </a:rPr>
              <a:t>Worker</a:t>
            </a:r>
            <a:r>
              <a:rPr lang="zh-CN" altLang="en-US" b="0" dirty="0">
                <a:solidFill>
                  <a:schemeClr val="tx1"/>
                </a:solidFill>
                <a:latin typeface="微软雅黑" panose="020B0503020204020204" pitchFamily="34" charset="-122"/>
                <a:ea typeface="微软雅黑" panose="020B0503020204020204" pitchFamily="34" charset="-122"/>
              </a:rPr>
              <a:t>进程处理请求返回结果；</a:t>
            </a:r>
          </a:p>
        </p:txBody>
      </p:sp>
      <p:grpSp>
        <p:nvGrpSpPr>
          <p:cNvPr id="83" name="组合 82"/>
          <p:cNvGrpSpPr/>
          <p:nvPr/>
        </p:nvGrpSpPr>
        <p:grpSpPr>
          <a:xfrm>
            <a:off x="3685381" y="4608529"/>
            <a:ext cx="1812131" cy="990067"/>
            <a:chOff x="1951831" y="4713305"/>
            <a:chExt cx="1620044" cy="807803"/>
          </a:xfrm>
        </p:grpSpPr>
        <p:sp>
          <p:nvSpPr>
            <p:cNvPr id="86" name="云形标注 85"/>
            <p:cNvSpPr/>
            <p:nvPr/>
          </p:nvSpPr>
          <p:spPr>
            <a:xfrm>
              <a:off x="1951831" y="4713305"/>
              <a:ext cx="1620044" cy="807803"/>
            </a:xfrm>
            <a:prstGeom prst="cloudCallout">
              <a:avLst>
                <a:gd name="adj1" fmla="val -77359"/>
                <a:gd name="adj2" fmla="val 167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p:cNvSpPr txBox="1"/>
            <p:nvPr/>
          </p:nvSpPr>
          <p:spPr>
            <a:xfrm>
              <a:off x="2100646" y="4763872"/>
              <a:ext cx="1404554" cy="678016"/>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自己动手丰衣足食，从验证数据得到优化效果明显，进程间负载基本平衡。</a:t>
              </a:r>
            </a:p>
          </p:txBody>
        </p:sp>
      </p:grpSp>
      <p:pic>
        <p:nvPicPr>
          <p:cNvPr id="1026" name="Picture 2" descr="http://image.zcool.com.cn/2012/07/51/12/1343028225269.jpg"/>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93446" y="3958696"/>
            <a:ext cx="1524000" cy="1524000"/>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41"/>
          <p:cNvGrpSpPr/>
          <p:nvPr/>
        </p:nvGrpSpPr>
        <p:grpSpPr>
          <a:xfrm>
            <a:off x="7144095" y="3868232"/>
            <a:ext cx="1806965" cy="708251"/>
            <a:chOff x="2522984" y="3736498"/>
            <a:chExt cx="1233827" cy="502762"/>
          </a:xfrm>
        </p:grpSpPr>
        <p:sp>
          <p:nvSpPr>
            <p:cNvPr id="44" name="云形标注 43"/>
            <p:cNvSpPr/>
            <p:nvPr/>
          </p:nvSpPr>
          <p:spPr>
            <a:xfrm>
              <a:off x="2522984" y="3736498"/>
              <a:ext cx="1194487" cy="502762"/>
            </a:xfrm>
            <a:prstGeom prst="cloudCallout">
              <a:avLst>
                <a:gd name="adj1" fmla="val 71498"/>
                <a:gd name="adj2" fmla="val 246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2638231" y="3766128"/>
              <a:ext cx="1118580" cy="458807"/>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问题解决了，但对于这个问题</a:t>
              </a:r>
              <a:r>
                <a:rPr lang="en-US" altLang="zh-CN" sz="1200" dirty="0" err="1">
                  <a:latin typeface="微软雅黑" panose="020B0503020204020204" pitchFamily="34" charset="-122"/>
                  <a:ea typeface="微软雅黑" panose="020B0503020204020204" pitchFamily="34" charset="-122"/>
                </a:rPr>
                <a:t>nodejs</a:t>
              </a:r>
              <a:r>
                <a:rPr lang="zh-CN" altLang="en-US" sz="1200" dirty="0">
                  <a:latin typeface="微软雅黑" panose="020B0503020204020204" pitchFamily="34" charset="-122"/>
                  <a:ea typeface="微软雅黑" panose="020B0503020204020204" pitchFamily="34" charset="-122"/>
                </a:rPr>
                <a:t>怎么看呢？</a:t>
              </a:r>
            </a:p>
          </p:txBody>
        </p:sp>
      </p:grpSp>
      <p:pic>
        <p:nvPicPr>
          <p:cNvPr id="51" name="Picture 2" descr="http://qzonestyle.gtimg.cn/open_proj/proj_qcloud_v2/ac/global/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1125" y="-5524"/>
            <a:ext cx="693676" cy="5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41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ppt_x"/>
                                          </p:val>
                                        </p:tav>
                                        <p:tav tm="100000">
                                          <p:val>
                                            <p:strVal val="#ppt_x"/>
                                          </p:val>
                                        </p:tav>
                                      </p:tavLst>
                                    </p:anim>
                                    <p:anim calcmode="lin" valueType="num">
                                      <p:cBhvr additive="base">
                                        <p:cTn id="1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382349" y="2720197"/>
            <a:ext cx="7067550" cy="2590800"/>
          </a:xfrm>
          <a:prstGeom prst="rect">
            <a:avLst/>
          </a:prstGeom>
        </p:spPr>
      </p:pic>
      <p:pic>
        <p:nvPicPr>
          <p:cNvPr id="21" name="Picture 4" descr="http://image.zcool.com.cn/2009/07/23/94/1247416258619.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66219" y="2979448"/>
            <a:ext cx="2286000" cy="22860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3922886" y="1528605"/>
            <a:ext cx="4467225" cy="1060711"/>
            <a:chOff x="2562225" y="2101589"/>
            <a:chExt cx="4467225" cy="1060711"/>
          </a:xfrm>
        </p:grpSpPr>
        <p:sp>
          <p:nvSpPr>
            <p:cNvPr id="19" name="云形标注 18"/>
            <p:cNvSpPr/>
            <p:nvPr/>
          </p:nvSpPr>
          <p:spPr>
            <a:xfrm>
              <a:off x="2562225" y="2101589"/>
              <a:ext cx="4467225" cy="1060711"/>
            </a:xfrm>
            <a:prstGeom prst="cloudCallout">
              <a:avLst>
                <a:gd name="adj1" fmla="val -69018"/>
                <a:gd name="adj2" fmla="val 1173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2885856" y="2340569"/>
              <a:ext cx="4010244" cy="646331"/>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版本发布必须重启进程才能使服务生效，但直接的进程重启必然导致短暂的服务能力中断，影响服务的稳定性，造成服务能力抖动的原因是什么呢？</a:t>
              </a:r>
            </a:p>
          </p:txBody>
        </p:sp>
      </p:grpSp>
      <p:sp>
        <p:nvSpPr>
          <p:cNvPr id="6" name="矩形 5"/>
          <p:cNvSpPr/>
          <p:nvPr/>
        </p:nvSpPr>
        <p:spPr>
          <a:xfrm>
            <a:off x="7959306" y="3424687"/>
            <a:ext cx="224286" cy="14233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8" name="Picture 2" descr="http://qzonestyle.gtimg.cn/open_proj/proj_qcloud_v2/ac/global/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125" y="-5524"/>
            <a:ext cx="693676" cy="57600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组合 11"/>
          <p:cNvGrpSpPr/>
          <p:nvPr/>
        </p:nvGrpSpPr>
        <p:grpSpPr>
          <a:xfrm>
            <a:off x="1497992" y="549451"/>
            <a:ext cx="3459893" cy="416185"/>
            <a:chOff x="-26009" y="549450"/>
            <a:chExt cx="3459893" cy="416185"/>
          </a:xfrm>
        </p:grpSpPr>
        <p:pic>
          <p:nvPicPr>
            <p:cNvPr id="16" name="Picture 2" descr="PPT标题素材 箭头 阴影 3D 蓝色 橙色 商务"/>
            <p:cNvPicPr>
              <a:picLocks noChangeAspect="1" noChangeArrowheads="1"/>
            </p:cNvPicPr>
            <p:nvPr/>
          </p:nvPicPr>
          <p:blipFill rotWithShape="1">
            <a:blip r:embed="rId5">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15391" t="64133" r="13664" b="25281"/>
            <a:stretch/>
          </p:blipFill>
          <p:spPr bwMode="auto">
            <a:xfrm>
              <a:off x="-26009" y="578456"/>
              <a:ext cx="3459893" cy="38717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6"/>
            <p:cNvSpPr txBox="1">
              <a:spLocks noChangeArrowheads="1"/>
            </p:cNvSpPr>
            <p:nvPr/>
          </p:nvSpPr>
          <p:spPr bwMode="auto">
            <a:xfrm>
              <a:off x="293830" y="549450"/>
              <a:ext cx="1723549" cy="400110"/>
            </a:xfrm>
            <a:prstGeom prst="rect">
              <a:avLst/>
            </a:prstGeom>
            <a:noFill/>
            <a:ln w="9525">
              <a:noFill/>
              <a:miter lim="800000"/>
              <a:headEnd/>
              <a:tailEnd/>
            </a:ln>
          </p:spPr>
          <p:txBody>
            <a:bodyPr wrap="none">
              <a:spAutoFit/>
            </a:bodyPr>
            <a:lstStyle/>
            <a:p>
              <a:pPr>
                <a:buFont typeface="Wingdings" pitchFamily="2" charset="2"/>
                <a:buNone/>
              </a:pPr>
              <a:r>
                <a:rPr lang="zh-CN" altLang="en-US" sz="2000" dirty="0">
                  <a:solidFill>
                    <a:srgbClr val="7030A0"/>
                  </a:solidFill>
                  <a:latin typeface="微软雅黑" pitchFamily="34" charset="-122"/>
                  <a:ea typeface="微软雅黑" pitchFamily="34" charset="-122"/>
                </a:rPr>
                <a:t>进程控制优化</a:t>
              </a:r>
            </a:p>
          </p:txBody>
        </p:sp>
      </p:grpSp>
    </p:spTree>
    <p:extLst>
      <p:ext uri="{BB962C8B-B14F-4D97-AF65-F5344CB8AC3E}">
        <p14:creationId xmlns:p14="http://schemas.microsoft.com/office/powerpoint/2010/main" val="41099279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 name="直接连接符 13"/>
          <p:cNvCxnSpPr>
            <a:cxnSpLocks noChangeShapeType="1"/>
            <a:stCxn id="68" idx="2"/>
            <a:endCxn id="85" idx="0"/>
          </p:cNvCxnSpPr>
          <p:nvPr/>
        </p:nvCxnSpPr>
        <p:spPr bwMode="auto">
          <a:xfrm flipH="1">
            <a:off x="6101556" y="1565237"/>
            <a:ext cx="19050" cy="4603681"/>
          </a:xfrm>
          <a:prstGeom prst="line">
            <a:avLst/>
          </a:prstGeom>
          <a:noFill/>
          <a:ln w="9525" algn="ctr">
            <a:solidFill>
              <a:srgbClr val="4A7EBB"/>
            </a:solidFill>
            <a:prstDash val="dash"/>
            <a:round/>
            <a:headEnd/>
            <a:tailEnd/>
          </a:ln>
        </p:spPr>
      </p:cxnSp>
      <p:sp>
        <p:nvSpPr>
          <p:cNvPr id="66" name="矩形 65"/>
          <p:cNvSpPr/>
          <p:nvPr/>
        </p:nvSpPr>
        <p:spPr>
          <a:xfrm>
            <a:off x="2900363" y="1204874"/>
            <a:ext cx="792162" cy="36036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0" dirty="0">
                <a:solidFill>
                  <a:schemeClr val="tx1"/>
                </a:solidFill>
                <a:latin typeface="Calibri" pitchFamily="34" charset="0"/>
                <a:ea typeface="微软雅黑" pitchFamily="34" charset="-122"/>
              </a:rPr>
              <a:t>终端</a:t>
            </a:r>
          </a:p>
        </p:txBody>
      </p:sp>
      <p:sp>
        <p:nvSpPr>
          <p:cNvPr id="67" name="矩形 66"/>
          <p:cNvSpPr/>
          <p:nvPr/>
        </p:nvSpPr>
        <p:spPr>
          <a:xfrm>
            <a:off x="3938588" y="1204874"/>
            <a:ext cx="1420812" cy="36036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0" dirty="0">
                <a:solidFill>
                  <a:schemeClr val="tx1"/>
                </a:solidFill>
                <a:latin typeface="Calibri" pitchFamily="34" charset="0"/>
                <a:ea typeface="微软雅黑" pitchFamily="34" charset="-122"/>
              </a:rPr>
              <a:t>Master</a:t>
            </a:r>
            <a:r>
              <a:rPr lang="zh-CN" altLang="en-US" b="0" dirty="0">
                <a:solidFill>
                  <a:schemeClr val="tx1"/>
                </a:solidFill>
                <a:latin typeface="Calibri" pitchFamily="34" charset="0"/>
                <a:ea typeface="微软雅黑" pitchFamily="34" charset="-122"/>
              </a:rPr>
              <a:t>进程</a:t>
            </a:r>
          </a:p>
        </p:txBody>
      </p:sp>
      <p:sp>
        <p:nvSpPr>
          <p:cNvPr id="68" name="矩形 67"/>
          <p:cNvSpPr/>
          <p:nvPr/>
        </p:nvSpPr>
        <p:spPr>
          <a:xfrm>
            <a:off x="5497513" y="1204874"/>
            <a:ext cx="1246187" cy="36036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0" dirty="0">
                <a:solidFill>
                  <a:schemeClr val="tx1"/>
                </a:solidFill>
                <a:latin typeface="Calibri" pitchFamily="34" charset="0"/>
                <a:ea typeface="微软雅黑" pitchFamily="34" charset="-122"/>
              </a:rPr>
              <a:t>Worker</a:t>
            </a:r>
            <a:r>
              <a:rPr lang="zh-CN" altLang="en-US" b="0" dirty="0">
                <a:solidFill>
                  <a:schemeClr val="tx1"/>
                </a:solidFill>
                <a:latin typeface="Calibri" pitchFamily="34" charset="0"/>
                <a:ea typeface="微软雅黑" pitchFamily="34" charset="-122"/>
              </a:rPr>
              <a:t>进程</a:t>
            </a:r>
          </a:p>
        </p:txBody>
      </p:sp>
      <p:sp>
        <p:nvSpPr>
          <p:cNvPr id="69" name="矩形 68"/>
          <p:cNvSpPr/>
          <p:nvPr/>
        </p:nvSpPr>
        <p:spPr>
          <a:xfrm>
            <a:off x="2900363" y="6164950"/>
            <a:ext cx="792162" cy="3587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0" dirty="0">
                <a:solidFill>
                  <a:schemeClr val="tx1"/>
                </a:solidFill>
                <a:latin typeface="Calibri" pitchFamily="34" charset="0"/>
                <a:ea typeface="微软雅黑" pitchFamily="34" charset="-122"/>
              </a:rPr>
              <a:t>终端</a:t>
            </a:r>
            <a:endParaRPr lang="zh-CN" altLang="en-US" b="0" dirty="0">
              <a:solidFill>
                <a:schemeClr val="tx1"/>
              </a:solidFill>
              <a:ea typeface="微软雅黑" pitchFamily="34" charset="-122"/>
            </a:endParaRPr>
          </a:p>
        </p:txBody>
      </p:sp>
      <p:cxnSp>
        <p:nvCxnSpPr>
          <p:cNvPr id="70" name="直接连接符 69"/>
          <p:cNvCxnSpPr>
            <a:stCxn id="66" idx="2"/>
            <a:endCxn id="69" idx="0"/>
          </p:cNvCxnSpPr>
          <p:nvPr/>
        </p:nvCxnSpPr>
        <p:spPr>
          <a:xfrm>
            <a:off x="3296444" y="1565237"/>
            <a:ext cx="0" cy="4599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7" idx="2"/>
            <a:endCxn id="86" idx="0"/>
          </p:cNvCxnSpPr>
          <p:nvPr/>
        </p:nvCxnSpPr>
        <p:spPr>
          <a:xfrm flipH="1">
            <a:off x="4618038" y="1565236"/>
            <a:ext cx="30956" cy="459263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2347121" y="1977986"/>
            <a:ext cx="2310605"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3" name="TextBox 18"/>
          <p:cNvSpPr txBox="1">
            <a:spLocks noChangeArrowheads="1"/>
          </p:cNvSpPr>
          <p:nvPr/>
        </p:nvSpPr>
        <p:spPr bwMode="auto">
          <a:xfrm>
            <a:off x="2363909" y="1693823"/>
            <a:ext cx="2241946" cy="338554"/>
          </a:xfrm>
          <a:prstGeom prst="rect">
            <a:avLst/>
          </a:prstGeom>
          <a:noFill/>
          <a:ln w="9525">
            <a:noFill/>
            <a:miter lim="800000"/>
            <a:headEnd/>
            <a:tailEnd/>
          </a:ln>
        </p:spPr>
        <p:txBody>
          <a:bodyPr wrap="square">
            <a:spAutoFit/>
          </a:bodyPr>
          <a:lstStyle/>
          <a:p>
            <a:r>
              <a:rPr lang="zh-CN" altLang="en-US" b="0" dirty="0">
                <a:latin typeface="Calibri" pitchFamily="34" charset="0"/>
                <a:ea typeface="微软雅黑" pitchFamily="34" charset="-122"/>
              </a:rPr>
              <a:t>主进程发送自定义信号</a:t>
            </a:r>
            <a:endParaRPr lang="en-US" altLang="zh-CN" b="0" dirty="0">
              <a:latin typeface="Calibri" pitchFamily="34" charset="0"/>
              <a:ea typeface="微软雅黑" pitchFamily="34" charset="-122"/>
            </a:endParaRPr>
          </a:p>
        </p:txBody>
      </p:sp>
      <p:cxnSp>
        <p:nvCxnSpPr>
          <p:cNvPr id="74" name="直接箭头连接符 73"/>
          <p:cNvCxnSpPr>
            <a:stCxn id="81" idx="2"/>
          </p:cNvCxnSpPr>
          <p:nvPr/>
        </p:nvCxnSpPr>
        <p:spPr>
          <a:xfrm flipH="1">
            <a:off x="2347121" y="5934075"/>
            <a:ext cx="2292449"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5" name="TextBox 21"/>
          <p:cNvSpPr txBox="1">
            <a:spLocks noChangeArrowheads="1"/>
          </p:cNvSpPr>
          <p:nvPr/>
        </p:nvSpPr>
        <p:spPr bwMode="auto">
          <a:xfrm>
            <a:off x="3487938" y="5521324"/>
            <a:ext cx="1007269" cy="338554"/>
          </a:xfrm>
          <a:prstGeom prst="rect">
            <a:avLst/>
          </a:prstGeom>
          <a:noFill/>
          <a:ln w="9525">
            <a:noFill/>
            <a:miter lim="800000"/>
            <a:headEnd/>
            <a:tailEnd/>
          </a:ln>
        </p:spPr>
        <p:txBody>
          <a:bodyPr wrap="square">
            <a:spAutoFit/>
          </a:bodyPr>
          <a:lstStyle/>
          <a:p>
            <a:r>
              <a:rPr lang="zh-CN" altLang="en-US" b="0" dirty="0">
                <a:latin typeface="Calibri" pitchFamily="34" charset="0"/>
                <a:ea typeface="微软雅黑" pitchFamily="34" charset="-122"/>
              </a:rPr>
              <a:t>返回结果</a:t>
            </a:r>
          </a:p>
        </p:txBody>
      </p:sp>
      <p:cxnSp>
        <p:nvCxnSpPr>
          <p:cNvPr id="76" name="直接箭头连接符 75"/>
          <p:cNvCxnSpPr/>
          <p:nvPr/>
        </p:nvCxnSpPr>
        <p:spPr>
          <a:xfrm>
            <a:off x="3297239" y="2566948"/>
            <a:ext cx="1362075"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77" name="TextBox 27"/>
          <p:cNvSpPr txBox="1">
            <a:spLocks noChangeArrowheads="1"/>
          </p:cNvSpPr>
          <p:nvPr/>
        </p:nvSpPr>
        <p:spPr bwMode="auto">
          <a:xfrm>
            <a:off x="4852113" y="2640283"/>
            <a:ext cx="1140421" cy="338554"/>
          </a:xfrm>
          <a:prstGeom prst="rect">
            <a:avLst/>
          </a:prstGeom>
          <a:noFill/>
          <a:ln w="9525">
            <a:noFill/>
            <a:miter lim="800000"/>
            <a:headEnd/>
            <a:tailEnd/>
          </a:ln>
        </p:spPr>
        <p:txBody>
          <a:bodyPr wrap="square">
            <a:spAutoFit/>
          </a:bodyPr>
          <a:lstStyle/>
          <a:p>
            <a:r>
              <a:rPr lang="zh-CN" altLang="en-US" b="0" dirty="0">
                <a:latin typeface="Calibri" pitchFamily="34" charset="0"/>
                <a:ea typeface="微软雅黑" pitchFamily="34" charset="-122"/>
              </a:rPr>
              <a:t>转交</a:t>
            </a:r>
            <a:r>
              <a:rPr lang="en-US" altLang="zh-CN" b="0" dirty="0">
                <a:latin typeface="Calibri" pitchFamily="34" charset="0"/>
                <a:ea typeface="微软雅黑" pitchFamily="34" charset="-122"/>
              </a:rPr>
              <a:t>socket</a:t>
            </a:r>
            <a:r>
              <a:rPr lang="zh-CN" altLang="en-US" b="0" dirty="0">
                <a:latin typeface="Calibri" pitchFamily="34" charset="0"/>
                <a:ea typeface="微软雅黑" pitchFamily="34" charset="-122"/>
              </a:rPr>
              <a:t> </a:t>
            </a:r>
          </a:p>
        </p:txBody>
      </p:sp>
      <p:cxnSp>
        <p:nvCxnSpPr>
          <p:cNvPr id="80" name="直接箭头连接符 79"/>
          <p:cNvCxnSpPr/>
          <p:nvPr/>
        </p:nvCxnSpPr>
        <p:spPr>
          <a:xfrm flipH="1">
            <a:off x="3286522" y="3376117"/>
            <a:ext cx="2832101" cy="16706"/>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81" name="矩形 80"/>
          <p:cNvSpPr/>
          <p:nvPr/>
        </p:nvSpPr>
        <p:spPr>
          <a:xfrm>
            <a:off x="4582319" y="1987511"/>
            <a:ext cx="114500" cy="39465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0">
              <a:solidFill>
                <a:schemeClr val="tx1"/>
              </a:solidFill>
              <a:latin typeface="Calibri" pitchFamily="34" charset="0"/>
              <a:ea typeface="微软雅黑" pitchFamily="34" charset="-122"/>
            </a:endParaRPr>
          </a:p>
        </p:txBody>
      </p:sp>
      <p:sp>
        <p:nvSpPr>
          <p:cNvPr id="83" name="矩形 44"/>
          <p:cNvSpPr/>
          <p:nvPr/>
        </p:nvSpPr>
        <p:spPr>
          <a:xfrm>
            <a:off x="6077743" y="2957475"/>
            <a:ext cx="81758" cy="4175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0">
              <a:solidFill>
                <a:schemeClr val="tx1"/>
              </a:solidFill>
              <a:latin typeface="Calibri" pitchFamily="34" charset="0"/>
              <a:ea typeface="微软雅黑" pitchFamily="34" charset="-122"/>
            </a:endParaRPr>
          </a:p>
        </p:txBody>
      </p:sp>
      <p:sp>
        <p:nvSpPr>
          <p:cNvPr id="84" name="TextBox 40"/>
          <p:cNvSpPr txBox="1">
            <a:spLocks noChangeArrowheads="1"/>
          </p:cNvSpPr>
          <p:nvPr/>
        </p:nvSpPr>
        <p:spPr bwMode="auto">
          <a:xfrm>
            <a:off x="3506789" y="2273261"/>
            <a:ext cx="1042987" cy="336550"/>
          </a:xfrm>
          <a:prstGeom prst="rect">
            <a:avLst/>
          </a:prstGeom>
          <a:noFill/>
          <a:ln w="9525">
            <a:noFill/>
            <a:miter lim="800000"/>
            <a:headEnd/>
            <a:tailEnd/>
          </a:ln>
        </p:spPr>
        <p:txBody>
          <a:bodyPr>
            <a:spAutoFit/>
          </a:bodyPr>
          <a:lstStyle/>
          <a:p>
            <a:r>
              <a:rPr lang="zh-CN" altLang="en-US" b="0" dirty="0">
                <a:latin typeface="Calibri" pitchFamily="34" charset="0"/>
                <a:ea typeface="微软雅黑" pitchFamily="34" charset="-122"/>
              </a:rPr>
              <a:t>发送请求</a:t>
            </a:r>
          </a:p>
        </p:txBody>
      </p:sp>
      <p:sp>
        <p:nvSpPr>
          <p:cNvPr id="85" name="矩形 84"/>
          <p:cNvSpPr/>
          <p:nvPr/>
        </p:nvSpPr>
        <p:spPr>
          <a:xfrm>
            <a:off x="5478463" y="6168918"/>
            <a:ext cx="1246187" cy="36036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0" dirty="0">
                <a:solidFill>
                  <a:schemeClr val="tx1"/>
                </a:solidFill>
                <a:latin typeface="Calibri" pitchFamily="34" charset="0"/>
                <a:ea typeface="微软雅黑" pitchFamily="34" charset="-122"/>
              </a:rPr>
              <a:t>Worker</a:t>
            </a:r>
            <a:r>
              <a:rPr lang="zh-CN" altLang="en-US" b="0" dirty="0">
                <a:solidFill>
                  <a:schemeClr val="tx1"/>
                </a:solidFill>
                <a:latin typeface="Calibri" pitchFamily="34" charset="0"/>
                <a:ea typeface="微软雅黑" pitchFamily="34" charset="-122"/>
              </a:rPr>
              <a:t>进程</a:t>
            </a:r>
          </a:p>
        </p:txBody>
      </p:sp>
      <p:sp>
        <p:nvSpPr>
          <p:cNvPr id="86" name="矩形 85"/>
          <p:cNvSpPr/>
          <p:nvPr/>
        </p:nvSpPr>
        <p:spPr>
          <a:xfrm>
            <a:off x="3907632" y="6157873"/>
            <a:ext cx="1420812" cy="36036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0" dirty="0">
                <a:solidFill>
                  <a:schemeClr val="tx1"/>
                </a:solidFill>
                <a:latin typeface="Calibri" pitchFamily="34" charset="0"/>
                <a:ea typeface="微软雅黑" pitchFamily="34" charset="-122"/>
              </a:rPr>
              <a:t>Master</a:t>
            </a:r>
            <a:r>
              <a:rPr lang="zh-CN" altLang="en-US" b="0" dirty="0">
                <a:solidFill>
                  <a:schemeClr val="tx1"/>
                </a:solidFill>
                <a:latin typeface="Calibri" pitchFamily="34" charset="0"/>
                <a:ea typeface="微软雅黑" pitchFamily="34" charset="-122"/>
              </a:rPr>
              <a:t>进程</a:t>
            </a:r>
          </a:p>
        </p:txBody>
      </p:sp>
      <p:sp>
        <p:nvSpPr>
          <p:cNvPr id="87" name="矩形 86"/>
          <p:cNvSpPr/>
          <p:nvPr/>
        </p:nvSpPr>
        <p:spPr>
          <a:xfrm>
            <a:off x="1916114" y="1204874"/>
            <a:ext cx="862012" cy="36036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0" dirty="0" err="1">
                <a:solidFill>
                  <a:schemeClr val="tx1"/>
                </a:solidFill>
                <a:latin typeface="Calibri" pitchFamily="34" charset="0"/>
                <a:ea typeface="微软雅黑" pitchFamily="34" charset="-122"/>
              </a:rPr>
              <a:t>Ars</a:t>
            </a:r>
            <a:r>
              <a:rPr lang="zh-CN" altLang="en-US" b="0" dirty="0">
                <a:solidFill>
                  <a:schemeClr val="tx1"/>
                </a:solidFill>
                <a:latin typeface="Calibri" pitchFamily="34" charset="0"/>
                <a:ea typeface="微软雅黑" pitchFamily="34" charset="-122"/>
              </a:rPr>
              <a:t>系统</a:t>
            </a:r>
          </a:p>
        </p:txBody>
      </p:sp>
      <p:sp>
        <p:nvSpPr>
          <p:cNvPr id="88" name="矩形 87"/>
          <p:cNvSpPr/>
          <p:nvPr/>
        </p:nvSpPr>
        <p:spPr>
          <a:xfrm>
            <a:off x="1916115" y="6154699"/>
            <a:ext cx="862013" cy="3587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0" dirty="0" err="1">
                <a:solidFill>
                  <a:schemeClr val="tx1"/>
                </a:solidFill>
                <a:latin typeface="Calibri" pitchFamily="34" charset="0"/>
                <a:ea typeface="微软雅黑" pitchFamily="34" charset="-122"/>
              </a:rPr>
              <a:t>Ars</a:t>
            </a:r>
            <a:r>
              <a:rPr lang="zh-CN" altLang="en-US" b="0" dirty="0">
                <a:solidFill>
                  <a:schemeClr val="tx1"/>
                </a:solidFill>
                <a:latin typeface="Calibri" pitchFamily="34" charset="0"/>
                <a:ea typeface="微软雅黑" pitchFamily="34" charset="-122"/>
              </a:rPr>
              <a:t>系统</a:t>
            </a:r>
          </a:p>
        </p:txBody>
      </p:sp>
      <p:cxnSp>
        <p:nvCxnSpPr>
          <p:cNvPr id="89" name="直接连接符 88"/>
          <p:cNvCxnSpPr>
            <a:stCxn id="87" idx="2"/>
            <a:endCxn id="88" idx="0"/>
          </p:cNvCxnSpPr>
          <p:nvPr/>
        </p:nvCxnSpPr>
        <p:spPr>
          <a:xfrm>
            <a:off x="2347121" y="1565236"/>
            <a:ext cx="1" cy="4589462"/>
          </a:xfrm>
          <a:prstGeom prst="line">
            <a:avLst/>
          </a:prstGeom>
        </p:spPr>
        <p:style>
          <a:lnRef idx="1">
            <a:schemeClr val="dk1"/>
          </a:lnRef>
          <a:fillRef idx="0">
            <a:schemeClr val="dk1"/>
          </a:fillRef>
          <a:effectRef idx="0">
            <a:schemeClr val="dk1"/>
          </a:effectRef>
          <a:fontRef idx="minor">
            <a:schemeClr val="tx1"/>
          </a:fontRef>
        </p:style>
      </p:cxnSp>
      <p:sp>
        <p:nvSpPr>
          <p:cNvPr id="90" name="线形标注 2 89"/>
          <p:cNvSpPr/>
          <p:nvPr/>
        </p:nvSpPr>
        <p:spPr>
          <a:xfrm>
            <a:off x="7958616" y="1801219"/>
            <a:ext cx="2271235" cy="472043"/>
          </a:xfrm>
          <a:prstGeom prst="borderCallout2">
            <a:avLst>
              <a:gd name="adj1" fmla="val 41249"/>
              <a:gd name="adj2" fmla="val -646"/>
              <a:gd name="adj3" fmla="val 71166"/>
              <a:gd name="adj4" fmla="val -7609"/>
              <a:gd name="adj5" fmla="val 69349"/>
              <a:gd name="adj6" fmla="val -1448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0" dirty="0">
                <a:solidFill>
                  <a:schemeClr val="tx1"/>
                </a:solidFill>
                <a:latin typeface="微软雅黑" panose="020B0503020204020204" pitchFamily="34" charset="-122"/>
                <a:ea typeface="微软雅黑" panose="020B0503020204020204" pitchFamily="34" charset="-122"/>
              </a:rPr>
              <a:t>开始生成新</a:t>
            </a:r>
            <a:r>
              <a:rPr lang="en-US" altLang="zh-CN" b="0" dirty="0">
                <a:solidFill>
                  <a:schemeClr val="tx1"/>
                </a:solidFill>
                <a:latin typeface="微软雅黑" panose="020B0503020204020204" pitchFamily="34" charset="-122"/>
                <a:ea typeface="微软雅黑" panose="020B0503020204020204" pitchFamily="34" charset="-122"/>
              </a:rPr>
              <a:t>worker</a:t>
            </a:r>
            <a:r>
              <a:rPr lang="zh-CN" altLang="en-US" b="0" dirty="0">
                <a:solidFill>
                  <a:schemeClr val="tx1"/>
                </a:solidFill>
                <a:latin typeface="微软雅黑" panose="020B0503020204020204" pitchFamily="34" charset="-122"/>
                <a:ea typeface="微软雅黑" panose="020B0503020204020204" pitchFamily="34" charset="-122"/>
              </a:rPr>
              <a:t>进程队列加载新代码；</a:t>
            </a:r>
          </a:p>
        </p:txBody>
      </p:sp>
      <p:cxnSp>
        <p:nvCxnSpPr>
          <p:cNvPr id="92" name="直接箭头连接符 91"/>
          <p:cNvCxnSpPr/>
          <p:nvPr/>
        </p:nvCxnSpPr>
        <p:spPr>
          <a:xfrm>
            <a:off x="4643042" y="2952527"/>
            <a:ext cx="1475581" cy="154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93" name="TextBox 21"/>
          <p:cNvSpPr txBox="1">
            <a:spLocks noChangeArrowheads="1"/>
          </p:cNvSpPr>
          <p:nvPr/>
        </p:nvSpPr>
        <p:spPr bwMode="auto">
          <a:xfrm>
            <a:off x="3466902" y="3089395"/>
            <a:ext cx="1007269" cy="338554"/>
          </a:xfrm>
          <a:prstGeom prst="rect">
            <a:avLst/>
          </a:prstGeom>
          <a:noFill/>
          <a:ln w="9525">
            <a:noFill/>
            <a:miter lim="800000"/>
            <a:headEnd/>
            <a:tailEnd/>
          </a:ln>
        </p:spPr>
        <p:txBody>
          <a:bodyPr wrap="square">
            <a:spAutoFit/>
          </a:bodyPr>
          <a:lstStyle/>
          <a:p>
            <a:r>
              <a:rPr lang="zh-CN" altLang="en-US" b="0" dirty="0">
                <a:latin typeface="Calibri" pitchFamily="34" charset="0"/>
                <a:ea typeface="微软雅黑" pitchFamily="34" charset="-122"/>
              </a:rPr>
              <a:t>返回结果</a:t>
            </a:r>
          </a:p>
        </p:txBody>
      </p:sp>
      <p:cxnSp>
        <p:nvCxnSpPr>
          <p:cNvPr id="99" name="直接连接符 13"/>
          <p:cNvCxnSpPr>
            <a:cxnSpLocks noChangeShapeType="1"/>
            <a:stCxn id="100" idx="2"/>
            <a:endCxn id="102" idx="0"/>
          </p:cNvCxnSpPr>
          <p:nvPr/>
        </p:nvCxnSpPr>
        <p:spPr bwMode="auto">
          <a:xfrm flipH="1">
            <a:off x="7594165" y="1573446"/>
            <a:ext cx="9525" cy="4603681"/>
          </a:xfrm>
          <a:prstGeom prst="line">
            <a:avLst/>
          </a:prstGeom>
          <a:noFill/>
          <a:ln w="9525" algn="ctr">
            <a:solidFill>
              <a:srgbClr val="4A7EBB"/>
            </a:solidFill>
            <a:prstDash val="dash"/>
            <a:round/>
            <a:headEnd/>
            <a:tailEnd/>
          </a:ln>
        </p:spPr>
      </p:cxnSp>
      <p:sp>
        <p:nvSpPr>
          <p:cNvPr id="100" name="矩形 99"/>
          <p:cNvSpPr/>
          <p:nvPr/>
        </p:nvSpPr>
        <p:spPr>
          <a:xfrm>
            <a:off x="6868556" y="1213083"/>
            <a:ext cx="1470267" cy="36036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0" dirty="0">
                <a:solidFill>
                  <a:schemeClr val="tx1"/>
                </a:solidFill>
                <a:latin typeface="Calibri" pitchFamily="34" charset="0"/>
                <a:ea typeface="微软雅黑" pitchFamily="34" charset="-122"/>
              </a:rPr>
              <a:t>新</a:t>
            </a:r>
            <a:r>
              <a:rPr lang="en-US" altLang="zh-CN" b="0" dirty="0">
                <a:solidFill>
                  <a:schemeClr val="tx1"/>
                </a:solidFill>
                <a:latin typeface="Calibri" pitchFamily="34" charset="0"/>
                <a:ea typeface="微软雅黑" pitchFamily="34" charset="-122"/>
              </a:rPr>
              <a:t>Worker</a:t>
            </a:r>
            <a:r>
              <a:rPr lang="zh-CN" altLang="en-US" b="0" dirty="0">
                <a:solidFill>
                  <a:schemeClr val="tx1"/>
                </a:solidFill>
                <a:latin typeface="Calibri" pitchFamily="34" charset="0"/>
                <a:ea typeface="微软雅黑" pitchFamily="34" charset="-122"/>
              </a:rPr>
              <a:t>进程</a:t>
            </a:r>
          </a:p>
        </p:txBody>
      </p:sp>
      <p:sp>
        <p:nvSpPr>
          <p:cNvPr id="102" name="矩形 101"/>
          <p:cNvSpPr/>
          <p:nvPr/>
        </p:nvSpPr>
        <p:spPr>
          <a:xfrm>
            <a:off x="6849506" y="6177127"/>
            <a:ext cx="1489317" cy="36036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0" dirty="0">
                <a:solidFill>
                  <a:schemeClr val="tx1"/>
                </a:solidFill>
                <a:latin typeface="Calibri" pitchFamily="34" charset="0"/>
                <a:ea typeface="微软雅黑" pitchFamily="34" charset="-122"/>
              </a:rPr>
              <a:t>新</a:t>
            </a:r>
            <a:r>
              <a:rPr lang="en-US" altLang="zh-CN" b="0" dirty="0">
                <a:solidFill>
                  <a:schemeClr val="tx1"/>
                </a:solidFill>
                <a:latin typeface="Calibri" pitchFamily="34" charset="0"/>
                <a:ea typeface="微软雅黑" pitchFamily="34" charset="-122"/>
              </a:rPr>
              <a:t>Worker</a:t>
            </a:r>
            <a:r>
              <a:rPr lang="zh-CN" altLang="en-US" b="0" dirty="0">
                <a:solidFill>
                  <a:schemeClr val="tx1"/>
                </a:solidFill>
                <a:latin typeface="Calibri" pitchFamily="34" charset="0"/>
                <a:ea typeface="微软雅黑" pitchFamily="34" charset="-122"/>
              </a:rPr>
              <a:t>进程</a:t>
            </a:r>
          </a:p>
        </p:txBody>
      </p:sp>
      <p:sp>
        <p:nvSpPr>
          <p:cNvPr id="103" name="线形标注 2 102"/>
          <p:cNvSpPr/>
          <p:nvPr/>
        </p:nvSpPr>
        <p:spPr>
          <a:xfrm>
            <a:off x="7961788" y="3166590"/>
            <a:ext cx="2268062" cy="472043"/>
          </a:xfrm>
          <a:prstGeom prst="borderCallout2">
            <a:avLst>
              <a:gd name="adj1" fmla="val 41249"/>
              <a:gd name="adj2" fmla="val -646"/>
              <a:gd name="adj3" fmla="val 71166"/>
              <a:gd name="adj4" fmla="val -7609"/>
              <a:gd name="adj5" fmla="val 69349"/>
              <a:gd name="adj6" fmla="val -1461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0" dirty="0">
                <a:solidFill>
                  <a:schemeClr val="tx1"/>
                </a:solidFill>
                <a:latin typeface="微软雅黑" panose="020B0503020204020204" pitchFamily="34" charset="-122"/>
                <a:ea typeface="微软雅黑" panose="020B0503020204020204" pitchFamily="34" charset="-122"/>
              </a:rPr>
              <a:t>新</a:t>
            </a:r>
            <a:r>
              <a:rPr lang="en-US" altLang="zh-CN" b="0" dirty="0">
                <a:solidFill>
                  <a:schemeClr val="tx1"/>
                </a:solidFill>
                <a:latin typeface="微软雅黑" panose="020B0503020204020204" pitchFamily="34" charset="-122"/>
                <a:ea typeface="微软雅黑" panose="020B0503020204020204" pitchFamily="34" charset="-122"/>
              </a:rPr>
              <a:t>worker</a:t>
            </a:r>
            <a:r>
              <a:rPr lang="zh-CN" altLang="en-US" b="0" dirty="0">
                <a:solidFill>
                  <a:schemeClr val="tx1"/>
                </a:solidFill>
                <a:latin typeface="微软雅黑" panose="020B0503020204020204" pitchFamily="34" charset="-122"/>
                <a:ea typeface="微软雅黑" panose="020B0503020204020204" pitchFamily="34" charset="-122"/>
              </a:rPr>
              <a:t>进程队列已就绪进入待工作状态；</a:t>
            </a:r>
          </a:p>
        </p:txBody>
      </p:sp>
      <p:sp>
        <p:nvSpPr>
          <p:cNvPr id="104" name="线形标注 2 103"/>
          <p:cNvSpPr/>
          <p:nvPr/>
        </p:nvSpPr>
        <p:spPr>
          <a:xfrm>
            <a:off x="7958616" y="2356325"/>
            <a:ext cx="2271235" cy="733071"/>
          </a:xfrm>
          <a:prstGeom prst="borderCallout2">
            <a:avLst>
              <a:gd name="adj1" fmla="val 41249"/>
              <a:gd name="adj2" fmla="val -646"/>
              <a:gd name="adj3" fmla="val 103649"/>
              <a:gd name="adj4" fmla="val -8867"/>
              <a:gd name="adj5" fmla="val 103131"/>
              <a:gd name="adj6" fmla="val -798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0" dirty="0">
                <a:solidFill>
                  <a:schemeClr val="tx1"/>
                </a:solidFill>
                <a:latin typeface="微软雅黑" panose="020B0503020204020204" pitchFamily="34" charset="-122"/>
                <a:ea typeface="微软雅黑" panose="020B0503020204020204" pitchFamily="34" charset="-122"/>
              </a:rPr>
              <a:t>在新进程进入待工作状态之前，</a:t>
            </a:r>
            <a:r>
              <a:rPr lang="en-US" altLang="zh-CN" b="0" dirty="0">
                <a:solidFill>
                  <a:schemeClr val="tx1"/>
                </a:solidFill>
                <a:latin typeface="微软雅黑" panose="020B0503020204020204" pitchFamily="34" charset="-122"/>
                <a:ea typeface="微软雅黑" panose="020B0503020204020204" pitchFamily="34" charset="-122"/>
              </a:rPr>
              <a:t>master</a:t>
            </a:r>
            <a:r>
              <a:rPr lang="zh-CN" altLang="en-US" b="0" dirty="0">
                <a:solidFill>
                  <a:schemeClr val="tx1"/>
                </a:solidFill>
                <a:latin typeface="微软雅黑" panose="020B0503020204020204" pitchFamily="34" charset="-122"/>
                <a:ea typeface="微软雅黑" panose="020B0503020204020204" pitchFamily="34" charset="-122"/>
              </a:rPr>
              <a:t>仍将请求转发给老进程处理；</a:t>
            </a:r>
          </a:p>
        </p:txBody>
      </p:sp>
      <p:cxnSp>
        <p:nvCxnSpPr>
          <p:cNvPr id="105" name="直接箭头连接符 104"/>
          <p:cNvCxnSpPr/>
          <p:nvPr/>
        </p:nvCxnSpPr>
        <p:spPr>
          <a:xfrm>
            <a:off x="3297239" y="3758329"/>
            <a:ext cx="1362075"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06" name="TextBox 27"/>
          <p:cNvSpPr txBox="1">
            <a:spLocks noChangeArrowheads="1"/>
          </p:cNvSpPr>
          <p:nvPr/>
        </p:nvSpPr>
        <p:spPr bwMode="auto">
          <a:xfrm>
            <a:off x="6296884" y="3813622"/>
            <a:ext cx="1216421" cy="338554"/>
          </a:xfrm>
          <a:prstGeom prst="rect">
            <a:avLst/>
          </a:prstGeom>
          <a:noFill/>
          <a:ln w="9525">
            <a:noFill/>
            <a:miter lim="800000"/>
            <a:headEnd/>
            <a:tailEnd/>
          </a:ln>
        </p:spPr>
        <p:txBody>
          <a:bodyPr wrap="square">
            <a:spAutoFit/>
          </a:bodyPr>
          <a:lstStyle/>
          <a:p>
            <a:r>
              <a:rPr lang="zh-CN" altLang="en-US" b="0" dirty="0">
                <a:latin typeface="Calibri" pitchFamily="34" charset="0"/>
                <a:ea typeface="微软雅黑" pitchFamily="34" charset="-122"/>
              </a:rPr>
              <a:t>转交</a:t>
            </a:r>
            <a:r>
              <a:rPr lang="en-US" altLang="zh-CN" b="0" dirty="0">
                <a:latin typeface="Calibri" pitchFamily="34" charset="0"/>
                <a:ea typeface="微软雅黑" pitchFamily="34" charset="-122"/>
              </a:rPr>
              <a:t>socket</a:t>
            </a:r>
            <a:r>
              <a:rPr lang="zh-CN" altLang="en-US" b="0" dirty="0">
                <a:latin typeface="Calibri" pitchFamily="34" charset="0"/>
                <a:ea typeface="微软雅黑" pitchFamily="34" charset="-122"/>
              </a:rPr>
              <a:t> </a:t>
            </a:r>
          </a:p>
        </p:txBody>
      </p:sp>
      <p:cxnSp>
        <p:nvCxnSpPr>
          <p:cNvPr id="107" name="直接箭头连接符 106"/>
          <p:cNvCxnSpPr>
            <a:stCxn id="108" idx="2"/>
          </p:cNvCxnSpPr>
          <p:nvPr/>
        </p:nvCxnSpPr>
        <p:spPr>
          <a:xfrm flipH="1">
            <a:off x="3296444" y="4561421"/>
            <a:ext cx="4307244" cy="8693"/>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08" name="矩形 44"/>
          <p:cNvSpPr/>
          <p:nvPr/>
        </p:nvSpPr>
        <p:spPr>
          <a:xfrm>
            <a:off x="7562809" y="4143908"/>
            <a:ext cx="81758" cy="41751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0">
              <a:solidFill>
                <a:schemeClr val="tx1"/>
              </a:solidFill>
              <a:latin typeface="Calibri" pitchFamily="34" charset="0"/>
              <a:ea typeface="微软雅黑" pitchFamily="34" charset="-122"/>
            </a:endParaRPr>
          </a:p>
        </p:txBody>
      </p:sp>
      <p:sp>
        <p:nvSpPr>
          <p:cNvPr id="109" name="TextBox 40"/>
          <p:cNvSpPr txBox="1">
            <a:spLocks noChangeArrowheads="1"/>
          </p:cNvSpPr>
          <p:nvPr/>
        </p:nvSpPr>
        <p:spPr bwMode="auto">
          <a:xfrm>
            <a:off x="3506789" y="3464642"/>
            <a:ext cx="1042987" cy="336550"/>
          </a:xfrm>
          <a:prstGeom prst="rect">
            <a:avLst/>
          </a:prstGeom>
          <a:noFill/>
          <a:ln w="9525">
            <a:noFill/>
            <a:miter lim="800000"/>
            <a:headEnd/>
            <a:tailEnd/>
          </a:ln>
        </p:spPr>
        <p:txBody>
          <a:bodyPr>
            <a:spAutoFit/>
          </a:bodyPr>
          <a:lstStyle/>
          <a:p>
            <a:r>
              <a:rPr lang="zh-CN" altLang="en-US" b="0" dirty="0">
                <a:latin typeface="Calibri" pitchFamily="34" charset="0"/>
                <a:ea typeface="微软雅黑" pitchFamily="34" charset="-122"/>
              </a:rPr>
              <a:t>发送请求</a:t>
            </a:r>
          </a:p>
        </p:txBody>
      </p:sp>
      <p:cxnSp>
        <p:nvCxnSpPr>
          <p:cNvPr id="110" name="直接箭头连接符 109"/>
          <p:cNvCxnSpPr>
            <a:endCxn id="108" idx="0"/>
          </p:cNvCxnSpPr>
          <p:nvPr/>
        </p:nvCxnSpPr>
        <p:spPr>
          <a:xfrm>
            <a:off x="4643042" y="4143908"/>
            <a:ext cx="2960647" cy="0"/>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11" name="TextBox 21"/>
          <p:cNvSpPr txBox="1">
            <a:spLocks noChangeArrowheads="1"/>
          </p:cNvSpPr>
          <p:nvPr/>
        </p:nvSpPr>
        <p:spPr bwMode="auto">
          <a:xfrm>
            <a:off x="3466902" y="4280776"/>
            <a:ext cx="1007269" cy="338554"/>
          </a:xfrm>
          <a:prstGeom prst="rect">
            <a:avLst/>
          </a:prstGeom>
          <a:noFill/>
          <a:ln w="9525">
            <a:noFill/>
            <a:miter lim="800000"/>
            <a:headEnd/>
            <a:tailEnd/>
          </a:ln>
        </p:spPr>
        <p:txBody>
          <a:bodyPr wrap="square">
            <a:spAutoFit/>
          </a:bodyPr>
          <a:lstStyle/>
          <a:p>
            <a:r>
              <a:rPr lang="zh-CN" altLang="en-US" b="0" dirty="0">
                <a:latin typeface="Calibri" pitchFamily="34" charset="0"/>
                <a:ea typeface="微软雅黑" pitchFamily="34" charset="-122"/>
              </a:rPr>
              <a:t>返回结果</a:t>
            </a:r>
          </a:p>
        </p:txBody>
      </p:sp>
      <p:sp>
        <p:nvSpPr>
          <p:cNvPr id="115" name="线形标注 2 114"/>
          <p:cNvSpPr/>
          <p:nvPr/>
        </p:nvSpPr>
        <p:spPr>
          <a:xfrm>
            <a:off x="7958616" y="3734802"/>
            <a:ext cx="2271235" cy="733071"/>
          </a:xfrm>
          <a:prstGeom prst="borderCallout2">
            <a:avLst>
              <a:gd name="adj1" fmla="val 41249"/>
              <a:gd name="adj2" fmla="val -646"/>
              <a:gd name="adj3" fmla="val 80261"/>
              <a:gd name="adj4" fmla="val -4254"/>
              <a:gd name="adj5" fmla="val 81042"/>
              <a:gd name="adj6" fmla="val -144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0" dirty="0">
                <a:solidFill>
                  <a:schemeClr val="tx1"/>
                </a:solidFill>
                <a:latin typeface="微软雅黑" panose="020B0503020204020204" pitchFamily="34" charset="-122"/>
                <a:ea typeface="微软雅黑" panose="020B0503020204020204" pitchFamily="34" charset="-122"/>
              </a:rPr>
              <a:t>在新进程待工作状态后，</a:t>
            </a:r>
            <a:r>
              <a:rPr lang="en-US" altLang="zh-CN" b="0" dirty="0">
                <a:solidFill>
                  <a:schemeClr val="tx1"/>
                </a:solidFill>
                <a:latin typeface="微软雅黑" panose="020B0503020204020204" pitchFamily="34" charset="-122"/>
                <a:ea typeface="微软雅黑" panose="020B0503020204020204" pitchFamily="34" charset="-122"/>
              </a:rPr>
              <a:t>master</a:t>
            </a:r>
            <a:r>
              <a:rPr lang="zh-CN" altLang="en-US" b="0" dirty="0">
                <a:solidFill>
                  <a:schemeClr val="tx1"/>
                </a:solidFill>
                <a:latin typeface="微软雅黑" panose="020B0503020204020204" pitchFamily="34" charset="-122"/>
                <a:ea typeface="微软雅黑" panose="020B0503020204020204" pitchFamily="34" charset="-122"/>
              </a:rPr>
              <a:t>将后续请求转发给新进程处理；</a:t>
            </a:r>
          </a:p>
        </p:txBody>
      </p:sp>
      <p:sp>
        <p:nvSpPr>
          <p:cNvPr id="118" name="线形标注 2 117"/>
          <p:cNvSpPr/>
          <p:nvPr/>
        </p:nvSpPr>
        <p:spPr>
          <a:xfrm>
            <a:off x="7961788" y="4575734"/>
            <a:ext cx="2268062" cy="772153"/>
          </a:xfrm>
          <a:prstGeom prst="borderCallout2">
            <a:avLst>
              <a:gd name="adj1" fmla="val 41249"/>
              <a:gd name="adj2" fmla="val -646"/>
              <a:gd name="adj3" fmla="val 71166"/>
              <a:gd name="adj4" fmla="val -7609"/>
              <a:gd name="adj5" fmla="val 69349"/>
              <a:gd name="adj6" fmla="val -1461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b="0" dirty="0">
                <a:solidFill>
                  <a:schemeClr val="tx1"/>
                </a:solidFill>
                <a:latin typeface="微软雅黑" panose="020B0503020204020204" pitchFamily="34" charset="-122"/>
                <a:ea typeface="微软雅黑" panose="020B0503020204020204" pitchFamily="34" charset="-122"/>
              </a:rPr>
              <a:t>Master</a:t>
            </a:r>
            <a:r>
              <a:rPr lang="zh-CN" altLang="en-US" b="0" dirty="0">
                <a:solidFill>
                  <a:schemeClr val="tx1"/>
                </a:solidFill>
                <a:latin typeface="微软雅黑" panose="020B0503020204020204" pitchFamily="34" charset="-122"/>
                <a:ea typeface="微软雅黑" panose="020B0503020204020204" pitchFamily="34" charset="-122"/>
              </a:rPr>
              <a:t>等待老进程处理完存量的请求后开始销毁老进程；</a:t>
            </a:r>
          </a:p>
        </p:txBody>
      </p:sp>
      <p:sp>
        <p:nvSpPr>
          <p:cNvPr id="120" name="线形标注 2 119"/>
          <p:cNvSpPr/>
          <p:nvPr/>
        </p:nvSpPr>
        <p:spPr>
          <a:xfrm>
            <a:off x="7958616" y="5444693"/>
            <a:ext cx="2271235" cy="366393"/>
          </a:xfrm>
          <a:prstGeom prst="borderCallout2">
            <a:avLst>
              <a:gd name="adj1" fmla="val 41249"/>
              <a:gd name="adj2" fmla="val -646"/>
              <a:gd name="adj3" fmla="val 101978"/>
              <a:gd name="adj4" fmla="val -6335"/>
              <a:gd name="adj5" fmla="val 100743"/>
              <a:gd name="adj6" fmla="val -1459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0" dirty="0">
                <a:solidFill>
                  <a:schemeClr val="tx1"/>
                </a:solidFill>
                <a:latin typeface="微软雅黑" panose="020B0503020204020204" pitchFamily="34" charset="-122"/>
                <a:ea typeface="微软雅黑" panose="020B0503020204020204" pitchFamily="34" charset="-122"/>
              </a:rPr>
              <a:t>重启过程结束；</a:t>
            </a:r>
          </a:p>
        </p:txBody>
      </p:sp>
      <p:pic>
        <p:nvPicPr>
          <p:cNvPr id="48" name="Picture 2" descr="http://qzonestyle.gtimg.cn/open_proj/proj_qcloud_v2/ac/global/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125" y="-5524"/>
            <a:ext cx="693676" cy="576000"/>
          </a:xfrm>
          <a:prstGeom prst="rect">
            <a:avLst/>
          </a:prstGeom>
          <a:noFill/>
          <a:extLst>
            <a:ext uri="{909E8E84-426E-40DD-AFC4-6F175D3DCCD1}">
              <a14:hiddenFill xmlns:a14="http://schemas.microsoft.com/office/drawing/2010/main">
                <a:solidFill>
                  <a:srgbClr val="FFFFFF"/>
                </a:solidFill>
              </a14:hiddenFill>
            </a:ext>
          </a:extLst>
        </p:spPr>
      </p:pic>
      <p:grpSp>
        <p:nvGrpSpPr>
          <p:cNvPr id="46" name="组合 45"/>
          <p:cNvGrpSpPr/>
          <p:nvPr/>
        </p:nvGrpSpPr>
        <p:grpSpPr>
          <a:xfrm>
            <a:off x="1497992" y="549451"/>
            <a:ext cx="3459893" cy="416185"/>
            <a:chOff x="-26009" y="549450"/>
            <a:chExt cx="3459893" cy="416185"/>
          </a:xfrm>
        </p:grpSpPr>
        <p:pic>
          <p:nvPicPr>
            <p:cNvPr id="47" name="Picture 2" descr="PPT标题素材 箭头 阴影 3D 蓝色 橙色 商务"/>
            <p:cNvPicPr>
              <a:picLocks noChangeAspect="1" noChangeArrowheads="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15391" t="64133" r="13664" b="25281"/>
            <a:stretch/>
          </p:blipFill>
          <p:spPr bwMode="auto">
            <a:xfrm>
              <a:off x="-26009" y="578456"/>
              <a:ext cx="3459893" cy="387179"/>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6"/>
            <p:cNvSpPr txBox="1">
              <a:spLocks noChangeArrowheads="1"/>
            </p:cNvSpPr>
            <p:nvPr/>
          </p:nvSpPr>
          <p:spPr bwMode="auto">
            <a:xfrm>
              <a:off x="293830" y="549450"/>
              <a:ext cx="1723549" cy="400110"/>
            </a:xfrm>
            <a:prstGeom prst="rect">
              <a:avLst/>
            </a:prstGeom>
            <a:noFill/>
            <a:ln w="9525">
              <a:noFill/>
              <a:miter lim="800000"/>
              <a:headEnd/>
              <a:tailEnd/>
            </a:ln>
          </p:spPr>
          <p:txBody>
            <a:bodyPr wrap="none">
              <a:spAutoFit/>
            </a:bodyPr>
            <a:lstStyle/>
            <a:p>
              <a:pPr>
                <a:buFont typeface="Wingdings" pitchFamily="2" charset="2"/>
                <a:buNone/>
              </a:pPr>
              <a:r>
                <a:rPr lang="zh-CN" altLang="en-US" sz="2000" dirty="0">
                  <a:solidFill>
                    <a:srgbClr val="7030A0"/>
                  </a:solidFill>
                  <a:latin typeface="微软雅黑" pitchFamily="34" charset="-122"/>
                  <a:ea typeface="微软雅黑" pitchFamily="34" charset="-122"/>
                </a:rPr>
                <a:t>进程控制优化</a:t>
              </a:r>
            </a:p>
          </p:txBody>
        </p:sp>
      </p:grpSp>
    </p:spTree>
    <p:extLst>
      <p:ext uri="{BB962C8B-B14F-4D97-AF65-F5344CB8AC3E}">
        <p14:creationId xmlns:p14="http://schemas.microsoft.com/office/powerpoint/2010/main" val="21535354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910club.cn/ppt/Materials/UploadSoftPic/201201/2012012210453527.jp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64976"/>
          <a:stretch/>
        </p:blipFill>
        <p:spPr bwMode="auto">
          <a:xfrm>
            <a:off x="2973389" y="4716804"/>
            <a:ext cx="2857500" cy="170971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p:cNvGrpSpPr/>
          <p:nvPr/>
        </p:nvGrpSpPr>
        <p:grpSpPr>
          <a:xfrm>
            <a:off x="6295230" y="4358028"/>
            <a:ext cx="1966000" cy="973789"/>
            <a:chOff x="1951831" y="4713306"/>
            <a:chExt cx="1620044" cy="807804"/>
          </a:xfrm>
        </p:grpSpPr>
        <p:sp>
          <p:nvSpPr>
            <p:cNvPr id="6" name="云形标注 5"/>
            <p:cNvSpPr/>
            <p:nvPr/>
          </p:nvSpPr>
          <p:spPr>
            <a:xfrm>
              <a:off x="1951831" y="4713306"/>
              <a:ext cx="1620044" cy="807804"/>
            </a:xfrm>
            <a:prstGeom prst="cloudCallout">
              <a:avLst>
                <a:gd name="adj1" fmla="val -182494"/>
                <a:gd name="adj2" fmla="val 80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100646" y="4763873"/>
              <a:ext cx="1471229" cy="689351"/>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完美的曲线表明进程重启已实现平滑无缝，并具备发布失败时容错的能力！</a:t>
              </a:r>
            </a:p>
          </p:txBody>
        </p:sp>
      </p:grpSp>
      <p:pic>
        <p:nvPicPr>
          <p:cNvPr id="4" name="图片 3"/>
          <p:cNvPicPr>
            <a:picLocks noChangeAspect="1"/>
          </p:cNvPicPr>
          <p:nvPr/>
        </p:nvPicPr>
        <p:blipFill>
          <a:blip r:embed="rId3">
            <a:clrChange>
              <a:clrFrom>
                <a:srgbClr val="FFFFFF"/>
              </a:clrFrom>
              <a:clrTo>
                <a:srgbClr val="FFFFFF">
                  <a:alpha val="0"/>
                </a:srgbClr>
              </a:clrTo>
            </a:clrChange>
          </a:blip>
          <a:stretch>
            <a:fillRect/>
          </a:stretch>
        </p:blipFill>
        <p:spPr>
          <a:xfrm>
            <a:off x="2305845" y="1365178"/>
            <a:ext cx="7553325" cy="2895600"/>
          </a:xfrm>
          <a:prstGeom prst="rect">
            <a:avLst/>
          </a:prstGeom>
        </p:spPr>
      </p:pic>
      <p:pic>
        <p:nvPicPr>
          <p:cNvPr id="14" name="Picture 2" descr="http://qzonestyle.gtimg.cn/open_proj/proj_qcloud_v2/ac/global/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125" y="-5524"/>
            <a:ext cx="693676" cy="57600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组合 11"/>
          <p:cNvGrpSpPr/>
          <p:nvPr/>
        </p:nvGrpSpPr>
        <p:grpSpPr>
          <a:xfrm>
            <a:off x="1497992" y="549451"/>
            <a:ext cx="3459893" cy="416185"/>
            <a:chOff x="-26009" y="549450"/>
            <a:chExt cx="3459893" cy="416185"/>
          </a:xfrm>
        </p:grpSpPr>
        <p:pic>
          <p:nvPicPr>
            <p:cNvPr id="13" name="Picture 2" descr="PPT标题素材 箭头 阴影 3D 蓝色 橙色 商务"/>
            <p:cNvPicPr>
              <a:picLocks noChangeAspect="1" noChangeArrowheads="1"/>
            </p:cNvPicPr>
            <p:nvPr/>
          </p:nvPicPr>
          <p:blipFill rotWithShape="1">
            <a:blip r:embed="rId5">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15391" t="64133" r="13664" b="25281"/>
            <a:stretch/>
          </p:blipFill>
          <p:spPr bwMode="auto">
            <a:xfrm>
              <a:off x="-26009" y="578456"/>
              <a:ext cx="3459893" cy="38717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6"/>
            <p:cNvSpPr txBox="1">
              <a:spLocks noChangeArrowheads="1"/>
            </p:cNvSpPr>
            <p:nvPr/>
          </p:nvSpPr>
          <p:spPr bwMode="auto">
            <a:xfrm>
              <a:off x="293830" y="549450"/>
              <a:ext cx="1723549" cy="400110"/>
            </a:xfrm>
            <a:prstGeom prst="rect">
              <a:avLst/>
            </a:prstGeom>
            <a:noFill/>
            <a:ln w="9525">
              <a:noFill/>
              <a:miter lim="800000"/>
              <a:headEnd/>
              <a:tailEnd/>
            </a:ln>
          </p:spPr>
          <p:txBody>
            <a:bodyPr wrap="none">
              <a:spAutoFit/>
            </a:bodyPr>
            <a:lstStyle/>
            <a:p>
              <a:pPr>
                <a:buFont typeface="Wingdings" pitchFamily="2" charset="2"/>
                <a:buNone/>
              </a:pPr>
              <a:r>
                <a:rPr lang="zh-CN" altLang="en-US" sz="2000" dirty="0">
                  <a:solidFill>
                    <a:srgbClr val="7030A0"/>
                  </a:solidFill>
                  <a:latin typeface="微软雅黑" pitchFamily="34" charset="-122"/>
                  <a:ea typeface="微软雅黑" pitchFamily="34" charset="-122"/>
                </a:rPr>
                <a:t>进程控制优化</a:t>
              </a:r>
            </a:p>
          </p:txBody>
        </p:sp>
      </p:grpSp>
    </p:spTree>
    <p:extLst>
      <p:ext uri="{BB962C8B-B14F-4D97-AF65-F5344CB8AC3E}">
        <p14:creationId xmlns:p14="http://schemas.microsoft.com/office/powerpoint/2010/main" val="767498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124462" y="4688819"/>
            <a:ext cx="7905750" cy="1714500"/>
          </a:xfrm>
          <a:prstGeom prst="rect">
            <a:avLst/>
          </a:prstGeom>
        </p:spPr>
      </p:pic>
      <p:pic>
        <p:nvPicPr>
          <p:cNvPr id="27688" name="Picture 43" descr="tmp"/>
          <p:cNvPicPr>
            <a:picLocks noChangeAspect="1" noChangeArrowheads="1"/>
          </p:cNvPicPr>
          <p:nvPr/>
        </p:nvPicPr>
        <p:blipFill>
          <a:blip r:embed="rId3"/>
          <a:srcRect/>
          <a:stretch>
            <a:fillRect/>
          </a:stretch>
        </p:blipFill>
        <p:spPr bwMode="auto">
          <a:xfrm>
            <a:off x="2667393" y="1788534"/>
            <a:ext cx="2903538" cy="2595563"/>
          </a:xfrm>
          <a:prstGeom prst="rect">
            <a:avLst/>
          </a:prstGeom>
          <a:noFill/>
          <a:ln w="9525">
            <a:noFill/>
            <a:miter lim="800000"/>
            <a:headEnd/>
            <a:tailEnd/>
          </a:ln>
        </p:spPr>
      </p:pic>
      <p:grpSp>
        <p:nvGrpSpPr>
          <p:cNvPr id="2" name="组合 1"/>
          <p:cNvGrpSpPr>
            <a:grpSpLocks noChangeAspect="1"/>
          </p:cNvGrpSpPr>
          <p:nvPr/>
        </p:nvGrpSpPr>
        <p:grpSpPr>
          <a:xfrm>
            <a:off x="8492218" y="3531563"/>
            <a:ext cx="840757" cy="1234877"/>
            <a:chOff x="5853117" y="2024456"/>
            <a:chExt cx="3290883" cy="4833544"/>
          </a:xfrm>
        </p:grpSpPr>
        <p:sp>
          <p:nvSpPr>
            <p:cNvPr id="7" name="AutoShape 3"/>
            <p:cNvSpPr>
              <a:spLocks noChangeAspect="1" noChangeArrowheads="1" noTextEdit="1"/>
            </p:cNvSpPr>
            <p:nvPr/>
          </p:nvSpPr>
          <p:spPr bwMode="auto">
            <a:xfrm>
              <a:off x="5853117" y="2024456"/>
              <a:ext cx="3290883" cy="4833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8" name="Freeform 6"/>
            <p:cNvSpPr>
              <a:spLocks/>
            </p:cNvSpPr>
            <p:nvPr/>
          </p:nvSpPr>
          <p:spPr bwMode="auto">
            <a:xfrm>
              <a:off x="6054835" y="3048414"/>
              <a:ext cx="2211212" cy="2914343"/>
            </a:xfrm>
            <a:custGeom>
              <a:avLst/>
              <a:gdLst/>
              <a:ahLst/>
              <a:cxnLst>
                <a:cxn ang="0">
                  <a:pos x="595" y="0"/>
                </a:cxn>
                <a:cxn ang="0">
                  <a:pos x="481" y="8"/>
                </a:cxn>
                <a:cxn ang="0">
                  <a:pos x="372" y="38"/>
                </a:cxn>
                <a:cxn ang="0">
                  <a:pos x="273" y="87"/>
                </a:cxn>
                <a:cxn ang="0">
                  <a:pos x="185" y="153"/>
                </a:cxn>
                <a:cxn ang="0">
                  <a:pos x="111" y="236"/>
                </a:cxn>
                <a:cxn ang="0">
                  <a:pos x="54" y="333"/>
                </a:cxn>
                <a:cxn ang="0">
                  <a:pos x="16" y="440"/>
                </a:cxn>
                <a:cxn ang="0">
                  <a:pos x="0" y="561"/>
                </a:cxn>
                <a:cxn ang="0">
                  <a:pos x="9" y="686"/>
                </a:cxn>
                <a:cxn ang="0">
                  <a:pos x="45" y="805"/>
                </a:cxn>
                <a:cxn ang="0">
                  <a:pos x="104" y="912"/>
                </a:cxn>
                <a:cxn ang="0">
                  <a:pos x="145" y="962"/>
                </a:cxn>
                <a:cxn ang="0">
                  <a:pos x="155" y="973"/>
                </a:cxn>
                <a:cxn ang="0">
                  <a:pos x="171" y="1000"/>
                </a:cxn>
                <a:cxn ang="0">
                  <a:pos x="181" y="1030"/>
                </a:cxn>
                <a:cxn ang="0">
                  <a:pos x="182" y="1061"/>
                </a:cxn>
                <a:cxn ang="0">
                  <a:pos x="140" y="1378"/>
                </a:cxn>
                <a:cxn ang="0">
                  <a:pos x="168" y="1407"/>
                </a:cxn>
                <a:cxn ang="0">
                  <a:pos x="189" y="1423"/>
                </a:cxn>
                <a:cxn ang="0">
                  <a:pos x="213" y="1439"/>
                </a:cxn>
                <a:cxn ang="0">
                  <a:pos x="240" y="1456"/>
                </a:cxn>
                <a:cxn ang="0">
                  <a:pos x="272" y="1472"/>
                </a:cxn>
                <a:cxn ang="0">
                  <a:pos x="307" y="1486"/>
                </a:cxn>
                <a:cxn ang="0">
                  <a:pos x="346" y="1498"/>
                </a:cxn>
                <a:cxn ang="0">
                  <a:pos x="390" y="1507"/>
                </a:cxn>
                <a:cxn ang="0">
                  <a:pos x="439" y="1514"/>
                </a:cxn>
                <a:cxn ang="0">
                  <a:pos x="489" y="1517"/>
                </a:cxn>
                <a:cxn ang="0">
                  <a:pos x="538" y="1515"/>
                </a:cxn>
                <a:cxn ang="0">
                  <a:pos x="584" y="1511"/>
                </a:cxn>
                <a:cxn ang="0">
                  <a:pos x="626" y="1502"/>
                </a:cxn>
                <a:cxn ang="0">
                  <a:pos x="667" y="1488"/>
                </a:cxn>
                <a:cxn ang="0">
                  <a:pos x="703" y="1472"/>
                </a:cxn>
                <a:cxn ang="0">
                  <a:pos x="734" y="1452"/>
                </a:cxn>
                <a:cxn ang="0">
                  <a:pos x="762" y="1427"/>
                </a:cxn>
                <a:cxn ang="0">
                  <a:pos x="802" y="1152"/>
                </a:cxn>
                <a:cxn ang="0">
                  <a:pos x="814" y="1124"/>
                </a:cxn>
                <a:cxn ang="0">
                  <a:pos x="832" y="1099"/>
                </a:cxn>
                <a:cxn ang="0">
                  <a:pos x="855" y="1078"/>
                </a:cxn>
                <a:cxn ang="0">
                  <a:pos x="897" y="1051"/>
                </a:cxn>
                <a:cxn ang="0">
                  <a:pos x="949" y="1010"/>
                </a:cxn>
                <a:cxn ang="0">
                  <a:pos x="996" y="966"/>
                </a:cxn>
                <a:cxn ang="0">
                  <a:pos x="1037" y="916"/>
                </a:cxn>
                <a:cxn ang="0">
                  <a:pos x="1072" y="863"/>
                </a:cxn>
                <a:cxn ang="0">
                  <a:pos x="1102" y="807"/>
                </a:cxn>
                <a:cxn ang="0">
                  <a:pos x="1124" y="747"/>
                </a:cxn>
                <a:cxn ang="0">
                  <a:pos x="1140" y="685"/>
                </a:cxn>
                <a:cxn ang="0">
                  <a:pos x="1151" y="595"/>
                </a:cxn>
                <a:cxn ang="0">
                  <a:pos x="1143" y="481"/>
                </a:cxn>
                <a:cxn ang="0">
                  <a:pos x="1113" y="372"/>
                </a:cxn>
                <a:cxn ang="0">
                  <a:pos x="1064" y="273"/>
                </a:cxn>
                <a:cxn ang="0">
                  <a:pos x="998" y="186"/>
                </a:cxn>
                <a:cxn ang="0">
                  <a:pos x="916" y="111"/>
                </a:cxn>
                <a:cxn ang="0">
                  <a:pos x="819" y="54"/>
                </a:cxn>
                <a:cxn ang="0">
                  <a:pos x="711" y="16"/>
                </a:cxn>
              </a:cxnLst>
              <a:rect l="0" t="0" r="r" b="b"/>
              <a:pathLst>
                <a:path w="1151" h="1517">
                  <a:moveTo>
                    <a:pt x="654" y="5"/>
                  </a:moveTo>
                  <a:lnTo>
                    <a:pt x="595" y="0"/>
                  </a:lnTo>
                  <a:lnTo>
                    <a:pt x="537" y="1"/>
                  </a:lnTo>
                  <a:lnTo>
                    <a:pt x="481" y="8"/>
                  </a:lnTo>
                  <a:lnTo>
                    <a:pt x="425" y="20"/>
                  </a:lnTo>
                  <a:lnTo>
                    <a:pt x="372" y="38"/>
                  </a:lnTo>
                  <a:lnTo>
                    <a:pt x="322" y="60"/>
                  </a:lnTo>
                  <a:lnTo>
                    <a:pt x="273" y="87"/>
                  </a:lnTo>
                  <a:lnTo>
                    <a:pt x="228" y="118"/>
                  </a:lnTo>
                  <a:lnTo>
                    <a:pt x="185" y="153"/>
                  </a:lnTo>
                  <a:lnTo>
                    <a:pt x="147" y="193"/>
                  </a:lnTo>
                  <a:lnTo>
                    <a:pt x="111" y="236"/>
                  </a:lnTo>
                  <a:lnTo>
                    <a:pt x="80" y="283"/>
                  </a:lnTo>
                  <a:lnTo>
                    <a:pt x="54" y="333"/>
                  </a:lnTo>
                  <a:lnTo>
                    <a:pt x="32" y="386"/>
                  </a:lnTo>
                  <a:lnTo>
                    <a:pt x="16" y="440"/>
                  </a:lnTo>
                  <a:lnTo>
                    <a:pt x="5" y="499"/>
                  </a:lnTo>
                  <a:lnTo>
                    <a:pt x="0" y="561"/>
                  </a:lnTo>
                  <a:lnTo>
                    <a:pt x="1" y="624"/>
                  </a:lnTo>
                  <a:lnTo>
                    <a:pt x="9" y="686"/>
                  </a:lnTo>
                  <a:lnTo>
                    <a:pt x="24" y="746"/>
                  </a:lnTo>
                  <a:lnTo>
                    <a:pt x="45" y="805"/>
                  </a:lnTo>
                  <a:lnTo>
                    <a:pt x="72" y="859"/>
                  </a:lnTo>
                  <a:lnTo>
                    <a:pt x="104" y="912"/>
                  </a:lnTo>
                  <a:lnTo>
                    <a:pt x="144" y="961"/>
                  </a:lnTo>
                  <a:lnTo>
                    <a:pt x="145" y="962"/>
                  </a:lnTo>
                  <a:lnTo>
                    <a:pt x="145" y="962"/>
                  </a:lnTo>
                  <a:lnTo>
                    <a:pt x="155" y="973"/>
                  </a:lnTo>
                  <a:lnTo>
                    <a:pt x="164" y="987"/>
                  </a:lnTo>
                  <a:lnTo>
                    <a:pt x="171" y="1000"/>
                  </a:lnTo>
                  <a:lnTo>
                    <a:pt x="176" y="1015"/>
                  </a:lnTo>
                  <a:lnTo>
                    <a:pt x="181" y="1030"/>
                  </a:lnTo>
                  <a:lnTo>
                    <a:pt x="182" y="1046"/>
                  </a:lnTo>
                  <a:lnTo>
                    <a:pt x="182" y="1061"/>
                  </a:lnTo>
                  <a:lnTo>
                    <a:pt x="181" y="1078"/>
                  </a:lnTo>
                  <a:lnTo>
                    <a:pt x="140" y="1378"/>
                  </a:lnTo>
                  <a:lnTo>
                    <a:pt x="160" y="1399"/>
                  </a:lnTo>
                  <a:lnTo>
                    <a:pt x="168" y="1407"/>
                  </a:lnTo>
                  <a:lnTo>
                    <a:pt x="179" y="1415"/>
                  </a:lnTo>
                  <a:lnTo>
                    <a:pt x="189" y="1423"/>
                  </a:lnTo>
                  <a:lnTo>
                    <a:pt x="201" y="1431"/>
                  </a:lnTo>
                  <a:lnTo>
                    <a:pt x="213" y="1439"/>
                  </a:lnTo>
                  <a:lnTo>
                    <a:pt x="227" y="1447"/>
                  </a:lnTo>
                  <a:lnTo>
                    <a:pt x="240" y="1456"/>
                  </a:lnTo>
                  <a:lnTo>
                    <a:pt x="255" y="1464"/>
                  </a:lnTo>
                  <a:lnTo>
                    <a:pt x="272" y="1472"/>
                  </a:lnTo>
                  <a:lnTo>
                    <a:pt x="289" y="1479"/>
                  </a:lnTo>
                  <a:lnTo>
                    <a:pt x="307" y="1486"/>
                  </a:lnTo>
                  <a:lnTo>
                    <a:pt x="326" y="1492"/>
                  </a:lnTo>
                  <a:lnTo>
                    <a:pt x="346" y="1498"/>
                  </a:lnTo>
                  <a:lnTo>
                    <a:pt x="367" y="1503"/>
                  </a:lnTo>
                  <a:lnTo>
                    <a:pt x="390" y="1507"/>
                  </a:lnTo>
                  <a:lnTo>
                    <a:pt x="413" y="1511"/>
                  </a:lnTo>
                  <a:lnTo>
                    <a:pt x="439" y="1514"/>
                  </a:lnTo>
                  <a:lnTo>
                    <a:pt x="463" y="1517"/>
                  </a:lnTo>
                  <a:lnTo>
                    <a:pt x="489" y="1517"/>
                  </a:lnTo>
                  <a:lnTo>
                    <a:pt x="514" y="1517"/>
                  </a:lnTo>
                  <a:lnTo>
                    <a:pt x="538" y="1515"/>
                  </a:lnTo>
                  <a:lnTo>
                    <a:pt x="561" y="1514"/>
                  </a:lnTo>
                  <a:lnTo>
                    <a:pt x="584" y="1511"/>
                  </a:lnTo>
                  <a:lnTo>
                    <a:pt x="606" y="1506"/>
                  </a:lnTo>
                  <a:lnTo>
                    <a:pt x="626" y="1502"/>
                  </a:lnTo>
                  <a:lnTo>
                    <a:pt x="647" y="1495"/>
                  </a:lnTo>
                  <a:lnTo>
                    <a:pt x="667" y="1488"/>
                  </a:lnTo>
                  <a:lnTo>
                    <a:pt x="685" y="1480"/>
                  </a:lnTo>
                  <a:lnTo>
                    <a:pt x="703" y="1472"/>
                  </a:lnTo>
                  <a:lnTo>
                    <a:pt x="719" y="1462"/>
                  </a:lnTo>
                  <a:lnTo>
                    <a:pt x="734" y="1452"/>
                  </a:lnTo>
                  <a:lnTo>
                    <a:pt x="747" y="1441"/>
                  </a:lnTo>
                  <a:lnTo>
                    <a:pt x="762" y="1427"/>
                  </a:lnTo>
                  <a:lnTo>
                    <a:pt x="799" y="1166"/>
                  </a:lnTo>
                  <a:lnTo>
                    <a:pt x="802" y="1152"/>
                  </a:lnTo>
                  <a:lnTo>
                    <a:pt x="807" y="1138"/>
                  </a:lnTo>
                  <a:lnTo>
                    <a:pt x="814" y="1124"/>
                  </a:lnTo>
                  <a:lnTo>
                    <a:pt x="822" y="1112"/>
                  </a:lnTo>
                  <a:lnTo>
                    <a:pt x="832" y="1099"/>
                  </a:lnTo>
                  <a:lnTo>
                    <a:pt x="843" y="1087"/>
                  </a:lnTo>
                  <a:lnTo>
                    <a:pt x="855" y="1078"/>
                  </a:lnTo>
                  <a:lnTo>
                    <a:pt x="868" y="1068"/>
                  </a:lnTo>
                  <a:lnTo>
                    <a:pt x="897" y="1051"/>
                  </a:lnTo>
                  <a:lnTo>
                    <a:pt x="923" y="1032"/>
                  </a:lnTo>
                  <a:lnTo>
                    <a:pt x="949" y="1010"/>
                  </a:lnTo>
                  <a:lnTo>
                    <a:pt x="973" y="988"/>
                  </a:lnTo>
                  <a:lnTo>
                    <a:pt x="996" y="966"/>
                  </a:lnTo>
                  <a:lnTo>
                    <a:pt x="1017" y="942"/>
                  </a:lnTo>
                  <a:lnTo>
                    <a:pt x="1037" y="916"/>
                  </a:lnTo>
                  <a:lnTo>
                    <a:pt x="1056" y="890"/>
                  </a:lnTo>
                  <a:lnTo>
                    <a:pt x="1072" y="863"/>
                  </a:lnTo>
                  <a:lnTo>
                    <a:pt x="1089" y="836"/>
                  </a:lnTo>
                  <a:lnTo>
                    <a:pt x="1102" y="807"/>
                  </a:lnTo>
                  <a:lnTo>
                    <a:pt x="1114" y="777"/>
                  </a:lnTo>
                  <a:lnTo>
                    <a:pt x="1124" y="747"/>
                  </a:lnTo>
                  <a:lnTo>
                    <a:pt x="1134" y="716"/>
                  </a:lnTo>
                  <a:lnTo>
                    <a:pt x="1140" y="685"/>
                  </a:lnTo>
                  <a:lnTo>
                    <a:pt x="1146" y="654"/>
                  </a:lnTo>
                  <a:lnTo>
                    <a:pt x="1151" y="595"/>
                  </a:lnTo>
                  <a:lnTo>
                    <a:pt x="1150" y="537"/>
                  </a:lnTo>
                  <a:lnTo>
                    <a:pt x="1143" y="481"/>
                  </a:lnTo>
                  <a:lnTo>
                    <a:pt x="1131" y="427"/>
                  </a:lnTo>
                  <a:lnTo>
                    <a:pt x="1113" y="372"/>
                  </a:lnTo>
                  <a:lnTo>
                    <a:pt x="1091" y="322"/>
                  </a:lnTo>
                  <a:lnTo>
                    <a:pt x="1064" y="273"/>
                  </a:lnTo>
                  <a:lnTo>
                    <a:pt x="1033" y="228"/>
                  </a:lnTo>
                  <a:lnTo>
                    <a:pt x="998" y="186"/>
                  </a:lnTo>
                  <a:lnTo>
                    <a:pt x="958" y="147"/>
                  </a:lnTo>
                  <a:lnTo>
                    <a:pt x="916" y="111"/>
                  </a:lnTo>
                  <a:lnTo>
                    <a:pt x="868" y="81"/>
                  </a:lnTo>
                  <a:lnTo>
                    <a:pt x="819" y="54"/>
                  </a:lnTo>
                  <a:lnTo>
                    <a:pt x="766" y="32"/>
                  </a:lnTo>
                  <a:lnTo>
                    <a:pt x="711" y="16"/>
                  </a:lnTo>
                  <a:lnTo>
                    <a:pt x="654" y="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p:cNvSpPr>
            <p:nvPr/>
          </p:nvSpPr>
          <p:spPr bwMode="auto">
            <a:xfrm>
              <a:off x="6268079" y="3261659"/>
              <a:ext cx="1784723" cy="2489775"/>
            </a:xfrm>
            <a:custGeom>
              <a:avLst/>
              <a:gdLst/>
              <a:ahLst/>
              <a:cxnLst>
                <a:cxn ang="0">
                  <a:pos x="921" y="554"/>
                </a:cxn>
                <a:cxn ang="0">
                  <a:pos x="908" y="602"/>
                </a:cxn>
                <a:cxn ang="0">
                  <a:pos x="889" y="651"/>
                </a:cxn>
                <a:cxn ang="0">
                  <a:pos x="866" y="696"/>
                </a:cxn>
                <a:cxn ang="0">
                  <a:pos x="836" y="740"/>
                </a:cxn>
                <a:cxn ang="0">
                  <a:pos x="804" y="779"/>
                </a:cxn>
                <a:cxn ang="0">
                  <a:pos x="766" y="816"/>
                </a:cxn>
                <a:cxn ang="0">
                  <a:pos x="723" y="848"/>
                </a:cxn>
                <a:cxn ang="0">
                  <a:pos x="676" y="880"/>
                </a:cxn>
                <a:cxn ang="0">
                  <a:pos x="635" y="918"/>
                </a:cxn>
                <a:cxn ang="0">
                  <a:pos x="604" y="964"/>
                </a:cxn>
                <a:cxn ang="0">
                  <a:pos x="583" y="1014"/>
                </a:cxn>
                <a:cxn ang="0">
                  <a:pos x="574" y="1067"/>
                </a:cxn>
                <a:cxn ang="0">
                  <a:pos x="556" y="1199"/>
                </a:cxn>
                <a:cxn ang="0">
                  <a:pos x="540" y="1263"/>
                </a:cxn>
                <a:cxn ang="0">
                  <a:pos x="520" y="1273"/>
                </a:cxn>
                <a:cxn ang="0">
                  <a:pos x="496" y="1281"/>
                </a:cxn>
                <a:cxn ang="0">
                  <a:pos x="469" y="1288"/>
                </a:cxn>
                <a:cxn ang="0">
                  <a:pos x="441" y="1293"/>
                </a:cxn>
                <a:cxn ang="0">
                  <a:pos x="408" y="1296"/>
                </a:cxn>
                <a:cxn ang="0">
                  <a:pos x="374" y="1296"/>
                </a:cxn>
                <a:cxn ang="0">
                  <a:pos x="336" y="1293"/>
                </a:cxn>
                <a:cxn ang="0">
                  <a:pos x="292" y="1286"/>
                </a:cxn>
                <a:cxn ang="0">
                  <a:pos x="245" y="1275"/>
                </a:cxn>
                <a:cxn ang="0">
                  <a:pos x="201" y="1259"/>
                </a:cxn>
                <a:cxn ang="0">
                  <a:pos x="163" y="1237"/>
                </a:cxn>
                <a:cxn ang="0">
                  <a:pos x="155" y="1157"/>
                </a:cxn>
                <a:cxn ang="0">
                  <a:pos x="176" y="1010"/>
                </a:cxn>
                <a:cxn ang="0">
                  <a:pos x="182" y="953"/>
                </a:cxn>
                <a:cxn ang="0">
                  <a:pos x="177" y="897"/>
                </a:cxn>
                <a:cxn ang="0">
                  <a:pos x="161" y="843"/>
                </a:cxn>
                <a:cxn ang="0">
                  <a:pos x="132" y="795"/>
                </a:cxn>
                <a:cxn ang="0">
                  <a:pos x="116" y="776"/>
                </a:cxn>
                <a:cxn ang="0">
                  <a:pos x="57" y="695"/>
                </a:cxn>
                <a:cxn ang="0">
                  <a:pos x="19" y="602"/>
                </a:cxn>
                <a:cxn ang="0">
                  <a:pos x="2" y="505"/>
                </a:cxn>
                <a:cxn ang="0">
                  <a:pos x="4" y="403"/>
                </a:cxn>
                <a:cxn ang="0">
                  <a:pos x="26" y="312"/>
                </a:cxn>
                <a:cxn ang="0">
                  <a:pos x="64" y="229"/>
                </a:cxn>
                <a:cxn ang="0">
                  <a:pos x="117" y="155"/>
                </a:cxn>
                <a:cxn ang="0">
                  <a:pos x="184" y="95"/>
                </a:cxn>
                <a:cxn ang="0">
                  <a:pos x="260" y="48"/>
                </a:cxn>
                <a:cxn ang="0">
                  <a:pos x="343" y="17"/>
                </a:cxn>
                <a:cxn ang="0">
                  <a:pos x="434" y="0"/>
                </a:cxn>
                <a:cxn ang="0">
                  <a:pos x="528" y="4"/>
                </a:cxn>
                <a:cxn ang="0">
                  <a:pos x="619" y="26"/>
                </a:cxn>
                <a:cxn ang="0">
                  <a:pos x="702" y="64"/>
                </a:cxn>
                <a:cxn ang="0">
                  <a:pos x="774" y="117"/>
                </a:cxn>
                <a:cxn ang="0">
                  <a:pos x="835" y="184"/>
                </a:cxn>
                <a:cxn ang="0">
                  <a:pos x="881" y="260"/>
                </a:cxn>
                <a:cxn ang="0">
                  <a:pos x="914" y="343"/>
                </a:cxn>
                <a:cxn ang="0">
                  <a:pos x="929" y="434"/>
                </a:cxn>
                <a:cxn ang="0">
                  <a:pos x="925" y="528"/>
                </a:cxn>
              </a:cxnLst>
              <a:rect l="0" t="0" r="r" b="b"/>
              <a:pathLst>
                <a:path w="929" h="1296">
                  <a:moveTo>
                    <a:pt x="925" y="528"/>
                  </a:moveTo>
                  <a:lnTo>
                    <a:pt x="921" y="554"/>
                  </a:lnTo>
                  <a:lnTo>
                    <a:pt x="915" y="578"/>
                  </a:lnTo>
                  <a:lnTo>
                    <a:pt x="908" y="602"/>
                  </a:lnTo>
                  <a:lnTo>
                    <a:pt x="899" y="627"/>
                  </a:lnTo>
                  <a:lnTo>
                    <a:pt x="889" y="651"/>
                  </a:lnTo>
                  <a:lnTo>
                    <a:pt x="878" y="674"/>
                  </a:lnTo>
                  <a:lnTo>
                    <a:pt x="866" y="696"/>
                  </a:lnTo>
                  <a:lnTo>
                    <a:pt x="851" y="718"/>
                  </a:lnTo>
                  <a:lnTo>
                    <a:pt x="836" y="740"/>
                  </a:lnTo>
                  <a:lnTo>
                    <a:pt x="820" y="760"/>
                  </a:lnTo>
                  <a:lnTo>
                    <a:pt x="804" y="779"/>
                  </a:lnTo>
                  <a:lnTo>
                    <a:pt x="785" y="798"/>
                  </a:lnTo>
                  <a:lnTo>
                    <a:pt x="766" y="816"/>
                  </a:lnTo>
                  <a:lnTo>
                    <a:pt x="744" y="834"/>
                  </a:lnTo>
                  <a:lnTo>
                    <a:pt x="723" y="848"/>
                  </a:lnTo>
                  <a:lnTo>
                    <a:pt x="700" y="863"/>
                  </a:lnTo>
                  <a:lnTo>
                    <a:pt x="676" y="880"/>
                  </a:lnTo>
                  <a:lnTo>
                    <a:pt x="654" y="897"/>
                  </a:lnTo>
                  <a:lnTo>
                    <a:pt x="635" y="918"/>
                  </a:lnTo>
                  <a:lnTo>
                    <a:pt x="617" y="940"/>
                  </a:lnTo>
                  <a:lnTo>
                    <a:pt x="604" y="964"/>
                  </a:lnTo>
                  <a:lnTo>
                    <a:pt x="592" y="988"/>
                  </a:lnTo>
                  <a:lnTo>
                    <a:pt x="583" y="1014"/>
                  </a:lnTo>
                  <a:lnTo>
                    <a:pt x="578" y="1041"/>
                  </a:lnTo>
                  <a:lnTo>
                    <a:pt x="574" y="1067"/>
                  </a:lnTo>
                  <a:lnTo>
                    <a:pt x="566" y="1127"/>
                  </a:lnTo>
                  <a:lnTo>
                    <a:pt x="556" y="1199"/>
                  </a:lnTo>
                  <a:lnTo>
                    <a:pt x="548" y="1258"/>
                  </a:lnTo>
                  <a:lnTo>
                    <a:pt x="540" y="1263"/>
                  </a:lnTo>
                  <a:lnTo>
                    <a:pt x="530" y="1268"/>
                  </a:lnTo>
                  <a:lnTo>
                    <a:pt x="520" y="1273"/>
                  </a:lnTo>
                  <a:lnTo>
                    <a:pt x="509" y="1277"/>
                  </a:lnTo>
                  <a:lnTo>
                    <a:pt x="496" y="1281"/>
                  </a:lnTo>
                  <a:lnTo>
                    <a:pt x="483" y="1285"/>
                  </a:lnTo>
                  <a:lnTo>
                    <a:pt x="469" y="1288"/>
                  </a:lnTo>
                  <a:lnTo>
                    <a:pt x="456" y="1290"/>
                  </a:lnTo>
                  <a:lnTo>
                    <a:pt x="441" y="1293"/>
                  </a:lnTo>
                  <a:lnTo>
                    <a:pt x="424" y="1294"/>
                  </a:lnTo>
                  <a:lnTo>
                    <a:pt x="408" y="1296"/>
                  </a:lnTo>
                  <a:lnTo>
                    <a:pt x="392" y="1296"/>
                  </a:lnTo>
                  <a:lnTo>
                    <a:pt x="374" y="1296"/>
                  </a:lnTo>
                  <a:lnTo>
                    <a:pt x="355" y="1294"/>
                  </a:lnTo>
                  <a:lnTo>
                    <a:pt x="336" y="1293"/>
                  </a:lnTo>
                  <a:lnTo>
                    <a:pt x="317" y="1290"/>
                  </a:lnTo>
                  <a:lnTo>
                    <a:pt x="292" y="1286"/>
                  </a:lnTo>
                  <a:lnTo>
                    <a:pt x="268" y="1281"/>
                  </a:lnTo>
                  <a:lnTo>
                    <a:pt x="245" y="1275"/>
                  </a:lnTo>
                  <a:lnTo>
                    <a:pt x="223" y="1267"/>
                  </a:lnTo>
                  <a:lnTo>
                    <a:pt x="201" y="1259"/>
                  </a:lnTo>
                  <a:lnTo>
                    <a:pt x="182" y="1248"/>
                  </a:lnTo>
                  <a:lnTo>
                    <a:pt x="163" y="1237"/>
                  </a:lnTo>
                  <a:lnTo>
                    <a:pt x="146" y="1225"/>
                  </a:lnTo>
                  <a:lnTo>
                    <a:pt x="155" y="1157"/>
                  </a:lnTo>
                  <a:lnTo>
                    <a:pt x="166" y="1077"/>
                  </a:lnTo>
                  <a:lnTo>
                    <a:pt x="176" y="1010"/>
                  </a:lnTo>
                  <a:lnTo>
                    <a:pt x="180" y="982"/>
                  </a:lnTo>
                  <a:lnTo>
                    <a:pt x="182" y="953"/>
                  </a:lnTo>
                  <a:lnTo>
                    <a:pt x="181" y="925"/>
                  </a:lnTo>
                  <a:lnTo>
                    <a:pt x="177" y="897"/>
                  </a:lnTo>
                  <a:lnTo>
                    <a:pt x="170" y="870"/>
                  </a:lnTo>
                  <a:lnTo>
                    <a:pt x="161" y="843"/>
                  </a:lnTo>
                  <a:lnTo>
                    <a:pt x="148" y="819"/>
                  </a:lnTo>
                  <a:lnTo>
                    <a:pt x="132" y="795"/>
                  </a:lnTo>
                  <a:lnTo>
                    <a:pt x="114" y="775"/>
                  </a:lnTo>
                  <a:lnTo>
                    <a:pt x="116" y="776"/>
                  </a:lnTo>
                  <a:lnTo>
                    <a:pt x="84" y="737"/>
                  </a:lnTo>
                  <a:lnTo>
                    <a:pt x="57" y="695"/>
                  </a:lnTo>
                  <a:lnTo>
                    <a:pt x="36" y="650"/>
                  </a:lnTo>
                  <a:lnTo>
                    <a:pt x="19" y="602"/>
                  </a:lnTo>
                  <a:lnTo>
                    <a:pt x="7" y="554"/>
                  </a:lnTo>
                  <a:lnTo>
                    <a:pt x="2" y="505"/>
                  </a:lnTo>
                  <a:lnTo>
                    <a:pt x="0" y="453"/>
                  </a:lnTo>
                  <a:lnTo>
                    <a:pt x="4" y="403"/>
                  </a:lnTo>
                  <a:lnTo>
                    <a:pt x="12" y="356"/>
                  </a:lnTo>
                  <a:lnTo>
                    <a:pt x="26" y="312"/>
                  </a:lnTo>
                  <a:lnTo>
                    <a:pt x="44" y="268"/>
                  </a:lnTo>
                  <a:lnTo>
                    <a:pt x="64" y="229"/>
                  </a:lnTo>
                  <a:lnTo>
                    <a:pt x="90" y="191"/>
                  </a:lnTo>
                  <a:lnTo>
                    <a:pt x="117" y="155"/>
                  </a:lnTo>
                  <a:lnTo>
                    <a:pt x="150" y="124"/>
                  </a:lnTo>
                  <a:lnTo>
                    <a:pt x="184" y="95"/>
                  </a:lnTo>
                  <a:lnTo>
                    <a:pt x="220" y="70"/>
                  </a:lnTo>
                  <a:lnTo>
                    <a:pt x="260" y="48"/>
                  </a:lnTo>
                  <a:lnTo>
                    <a:pt x="301" y="30"/>
                  </a:lnTo>
                  <a:lnTo>
                    <a:pt x="343" y="17"/>
                  </a:lnTo>
                  <a:lnTo>
                    <a:pt x="388" y="6"/>
                  </a:lnTo>
                  <a:lnTo>
                    <a:pt x="434" y="0"/>
                  </a:lnTo>
                  <a:lnTo>
                    <a:pt x="480" y="0"/>
                  </a:lnTo>
                  <a:lnTo>
                    <a:pt x="528" y="4"/>
                  </a:lnTo>
                  <a:lnTo>
                    <a:pt x="574" y="13"/>
                  </a:lnTo>
                  <a:lnTo>
                    <a:pt x="619" y="26"/>
                  </a:lnTo>
                  <a:lnTo>
                    <a:pt x="662" y="44"/>
                  </a:lnTo>
                  <a:lnTo>
                    <a:pt x="702" y="64"/>
                  </a:lnTo>
                  <a:lnTo>
                    <a:pt x="740" y="90"/>
                  </a:lnTo>
                  <a:lnTo>
                    <a:pt x="774" y="117"/>
                  </a:lnTo>
                  <a:lnTo>
                    <a:pt x="806" y="150"/>
                  </a:lnTo>
                  <a:lnTo>
                    <a:pt x="835" y="184"/>
                  </a:lnTo>
                  <a:lnTo>
                    <a:pt x="859" y="220"/>
                  </a:lnTo>
                  <a:lnTo>
                    <a:pt x="881" y="260"/>
                  </a:lnTo>
                  <a:lnTo>
                    <a:pt x="899" y="301"/>
                  </a:lnTo>
                  <a:lnTo>
                    <a:pt x="914" y="343"/>
                  </a:lnTo>
                  <a:lnTo>
                    <a:pt x="923" y="388"/>
                  </a:lnTo>
                  <a:lnTo>
                    <a:pt x="929" y="434"/>
                  </a:lnTo>
                  <a:lnTo>
                    <a:pt x="929" y="480"/>
                  </a:lnTo>
                  <a:lnTo>
                    <a:pt x="925" y="528"/>
                  </a:lnTo>
                  <a:close/>
                </a:path>
              </a:pathLst>
            </a:custGeom>
            <a:solidFill>
              <a:srgbClr val="BF7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8"/>
            <p:cNvSpPr>
              <a:spLocks/>
            </p:cNvSpPr>
            <p:nvPr/>
          </p:nvSpPr>
          <p:spPr bwMode="auto">
            <a:xfrm>
              <a:off x="6104784" y="5780250"/>
              <a:ext cx="1675219" cy="1068144"/>
            </a:xfrm>
            <a:custGeom>
              <a:avLst/>
              <a:gdLst/>
              <a:ahLst/>
              <a:cxnLst>
                <a:cxn ang="0">
                  <a:pos x="813" y="299"/>
                </a:cxn>
                <a:cxn ang="0">
                  <a:pos x="746" y="267"/>
                </a:cxn>
                <a:cxn ang="0">
                  <a:pos x="692" y="228"/>
                </a:cxn>
                <a:cxn ang="0">
                  <a:pos x="647" y="184"/>
                </a:cxn>
                <a:cxn ang="0">
                  <a:pos x="613" y="140"/>
                </a:cxn>
                <a:cxn ang="0">
                  <a:pos x="588" y="99"/>
                </a:cxn>
                <a:cxn ang="0">
                  <a:pos x="571" y="65"/>
                </a:cxn>
                <a:cxn ang="0">
                  <a:pos x="561" y="42"/>
                </a:cxn>
                <a:cxn ang="0">
                  <a:pos x="558" y="32"/>
                </a:cxn>
                <a:cxn ang="0">
                  <a:pos x="554" y="24"/>
                </a:cxn>
                <a:cxn ang="0">
                  <a:pos x="543" y="9"/>
                </a:cxn>
                <a:cxn ang="0">
                  <a:pos x="528" y="1"/>
                </a:cxn>
                <a:cxn ang="0">
                  <a:pos x="511" y="0"/>
                </a:cxn>
                <a:cxn ang="0">
                  <a:pos x="489" y="6"/>
                </a:cxn>
                <a:cxn ang="0">
                  <a:pos x="473" y="25"/>
                </a:cxn>
                <a:cxn ang="0">
                  <a:pos x="466" y="27"/>
                </a:cxn>
                <a:cxn ang="0">
                  <a:pos x="454" y="9"/>
                </a:cxn>
                <a:cxn ang="0">
                  <a:pos x="436" y="1"/>
                </a:cxn>
                <a:cxn ang="0">
                  <a:pos x="418" y="0"/>
                </a:cxn>
                <a:cxn ang="0">
                  <a:pos x="402" y="5"/>
                </a:cxn>
                <a:cxn ang="0">
                  <a:pos x="388" y="16"/>
                </a:cxn>
                <a:cxn ang="0">
                  <a:pos x="383" y="24"/>
                </a:cxn>
                <a:cxn ang="0">
                  <a:pos x="65" y="293"/>
                </a:cxn>
                <a:cxn ang="0">
                  <a:pos x="57" y="291"/>
                </a:cxn>
                <a:cxn ang="0">
                  <a:pos x="38" y="289"/>
                </a:cxn>
                <a:cxn ang="0">
                  <a:pos x="21" y="296"/>
                </a:cxn>
                <a:cxn ang="0">
                  <a:pos x="9" y="308"/>
                </a:cxn>
                <a:cxn ang="0">
                  <a:pos x="0" y="334"/>
                </a:cxn>
                <a:cxn ang="0">
                  <a:pos x="12" y="367"/>
                </a:cxn>
                <a:cxn ang="0">
                  <a:pos x="252" y="479"/>
                </a:cxn>
                <a:cxn ang="0">
                  <a:pos x="466" y="62"/>
                </a:cxn>
                <a:cxn ang="0">
                  <a:pos x="467" y="55"/>
                </a:cxn>
                <a:cxn ang="0">
                  <a:pos x="469" y="54"/>
                </a:cxn>
                <a:cxn ang="0">
                  <a:pos x="469" y="57"/>
                </a:cxn>
                <a:cxn ang="0">
                  <a:pos x="470" y="58"/>
                </a:cxn>
                <a:cxn ang="0">
                  <a:pos x="474" y="69"/>
                </a:cxn>
                <a:cxn ang="0">
                  <a:pos x="484" y="95"/>
                </a:cxn>
                <a:cxn ang="0">
                  <a:pos x="501" y="131"/>
                </a:cxn>
                <a:cxn ang="0">
                  <a:pos x="527" y="175"/>
                </a:cxn>
                <a:cxn ang="0">
                  <a:pos x="561" y="224"/>
                </a:cxn>
                <a:cxn ang="0">
                  <a:pos x="605" y="273"/>
                </a:cxn>
                <a:cxn ang="0">
                  <a:pos x="659" y="319"/>
                </a:cxn>
                <a:cxn ang="0">
                  <a:pos x="726" y="360"/>
                </a:cxn>
                <a:cxn ang="0">
                  <a:pos x="624" y="497"/>
                </a:cxn>
                <a:cxn ang="0">
                  <a:pos x="629" y="532"/>
                </a:cxn>
                <a:cxn ang="0">
                  <a:pos x="648" y="550"/>
                </a:cxn>
                <a:cxn ang="0">
                  <a:pos x="666" y="556"/>
                </a:cxn>
                <a:cxn ang="0">
                  <a:pos x="682" y="553"/>
                </a:cxn>
                <a:cxn ang="0">
                  <a:pos x="698" y="543"/>
                </a:cxn>
                <a:cxn ang="0">
                  <a:pos x="705" y="537"/>
                </a:cxn>
              </a:cxnLst>
              <a:rect l="0" t="0" r="r" b="b"/>
              <a:pathLst>
                <a:path w="872" h="556">
                  <a:moveTo>
                    <a:pt x="872" y="319"/>
                  </a:moveTo>
                  <a:lnTo>
                    <a:pt x="813" y="299"/>
                  </a:lnTo>
                  <a:lnTo>
                    <a:pt x="777" y="284"/>
                  </a:lnTo>
                  <a:lnTo>
                    <a:pt x="746" y="267"/>
                  </a:lnTo>
                  <a:lnTo>
                    <a:pt x="717" y="248"/>
                  </a:lnTo>
                  <a:lnTo>
                    <a:pt x="692" y="228"/>
                  </a:lnTo>
                  <a:lnTo>
                    <a:pt x="668" y="206"/>
                  </a:lnTo>
                  <a:lnTo>
                    <a:pt x="647" y="184"/>
                  </a:lnTo>
                  <a:lnTo>
                    <a:pt x="629" y="161"/>
                  </a:lnTo>
                  <a:lnTo>
                    <a:pt x="613" y="140"/>
                  </a:lnTo>
                  <a:lnTo>
                    <a:pt x="599" y="119"/>
                  </a:lnTo>
                  <a:lnTo>
                    <a:pt x="588" y="99"/>
                  </a:lnTo>
                  <a:lnTo>
                    <a:pt x="579" y="81"/>
                  </a:lnTo>
                  <a:lnTo>
                    <a:pt x="571" y="65"/>
                  </a:lnTo>
                  <a:lnTo>
                    <a:pt x="565" y="51"/>
                  </a:lnTo>
                  <a:lnTo>
                    <a:pt x="561" y="42"/>
                  </a:lnTo>
                  <a:lnTo>
                    <a:pt x="560" y="35"/>
                  </a:lnTo>
                  <a:lnTo>
                    <a:pt x="558" y="32"/>
                  </a:lnTo>
                  <a:lnTo>
                    <a:pt x="558" y="32"/>
                  </a:lnTo>
                  <a:lnTo>
                    <a:pt x="554" y="24"/>
                  </a:lnTo>
                  <a:lnTo>
                    <a:pt x="549" y="16"/>
                  </a:lnTo>
                  <a:lnTo>
                    <a:pt x="543" y="9"/>
                  </a:lnTo>
                  <a:lnTo>
                    <a:pt x="537" y="5"/>
                  </a:lnTo>
                  <a:lnTo>
                    <a:pt x="528" y="1"/>
                  </a:lnTo>
                  <a:lnTo>
                    <a:pt x="519" y="0"/>
                  </a:lnTo>
                  <a:lnTo>
                    <a:pt x="511" y="0"/>
                  </a:lnTo>
                  <a:lnTo>
                    <a:pt x="501" y="1"/>
                  </a:lnTo>
                  <a:lnTo>
                    <a:pt x="489" y="6"/>
                  </a:lnTo>
                  <a:lnTo>
                    <a:pt x="479" y="15"/>
                  </a:lnTo>
                  <a:lnTo>
                    <a:pt x="473" y="25"/>
                  </a:lnTo>
                  <a:lnTo>
                    <a:pt x="469" y="38"/>
                  </a:lnTo>
                  <a:lnTo>
                    <a:pt x="466" y="27"/>
                  </a:lnTo>
                  <a:lnTo>
                    <a:pt x="460" y="17"/>
                  </a:lnTo>
                  <a:lnTo>
                    <a:pt x="454" y="9"/>
                  </a:lnTo>
                  <a:lnTo>
                    <a:pt x="444" y="4"/>
                  </a:lnTo>
                  <a:lnTo>
                    <a:pt x="436" y="1"/>
                  </a:lnTo>
                  <a:lnTo>
                    <a:pt x="426" y="0"/>
                  </a:lnTo>
                  <a:lnTo>
                    <a:pt x="418" y="0"/>
                  </a:lnTo>
                  <a:lnTo>
                    <a:pt x="410" y="1"/>
                  </a:lnTo>
                  <a:lnTo>
                    <a:pt x="402" y="5"/>
                  </a:lnTo>
                  <a:lnTo>
                    <a:pt x="394" y="9"/>
                  </a:lnTo>
                  <a:lnTo>
                    <a:pt x="388" y="16"/>
                  </a:lnTo>
                  <a:lnTo>
                    <a:pt x="383" y="24"/>
                  </a:lnTo>
                  <a:lnTo>
                    <a:pt x="383" y="24"/>
                  </a:lnTo>
                  <a:lnTo>
                    <a:pt x="210" y="360"/>
                  </a:lnTo>
                  <a:lnTo>
                    <a:pt x="65" y="293"/>
                  </a:lnTo>
                  <a:lnTo>
                    <a:pt x="65" y="293"/>
                  </a:lnTo>
                  <a:lnTo>
                    <a:pt x="57" y="291"/>
                  </a:lnTo>
                  <a:lnTo>
                    <a:pt x="47" y="289"/>
                  </a:lnTo>
                  <a:lnTo>
                    <a:pt x="38" y="289"/>
                  </a:lnTo>
                  <a:lnTo>
                    <a:pt x="29" y="292"/>
                  </a:lnTo>
                  <a:lnTo>
                    <a:pt x="21" y="296"/>
                  </a:lnTo>
                  <a:lnTo>
                    <a:pt x="14" y="301"/>
                  </a:lnTo>
                  <a:lnTo>
                    <a:pt x="9" y="308"/>
                  </a:lnTo>
                  <a:lnTo>
                    <a:pt x="4" y="316"/>
                  </a:lnTo>
                  <a:lnTo>
                    <a:pt x="0" y="334"/>
                  </a:lnTo>
                  <a:lnTo>
                    <a:pt x="4" y="352"/>
                  </a:lnTo>
                  <a:lnTo>
                    <a:pt x="12" y="367"/>
                  </a:lnTo>
                  <a:lnTo>
                    <a:pt x="27" y="377"/>
                  </a:lnTo>
                  <a:lnTo>
                    <a:pt x="252" y="479"/>
                  </a:lnTo>
                  <a:lnTo>
                    <a:pt x="464" y="66"/>
                  </a:lnTo>
                  <a:lnTo>
                    <a:pt x="466" y="62"/>
                  </a:lnTo>
                  <a:lnTo>
                    <a:pt x="467" y="59"/>
                  </a:lnTo>
                  <a:lnTo>
                    <a:pt x="467" y="55"/>
                  </a:lnTo>
                  <a:lnTo>
                    <a:pt x="469" y="53"/>
                  </a:lnTo>
                  <a:lnTo>
                    <a:pt x="469" y="54"/>
                  </a:lnTo>
                  <a:lnTo>
                    <a:pt x="469" y="55"/>
                  </a:lnTo>
                  <a:lnTo>
                    <a:pt x="469" y="57"/>
                  </a:lnTo>
                  <a:lnTo>
                    <a:pt x="470" y="58"/>
                  </a:lnTo>
                  <a:lnTo>
                    <a:pt x="470" y="58"/>
                  </a:lnTo>
                  <a:lnTo>
                    <a:pt x="471" y="62"/>
                  </a:lnTo>
                  <a:lnTo>
                    <a:pt x="474" y="69"/>
                  </a:lnTo>
                  <a:lnTo>
                    <a:pt x="478" y="81"/>
                  </a:lnTo>
                  <a:lnTo>
                    <a:pt x="484" y="95"/>
                  </a:lnTo>
                  <a:lnTo>
                    <a:pt x="492" y="112"/>
                  </a:lnTo>
                  <a:lnTo>
                    <a:pt x="501" y="131"/>
                  </a:lnTo>
                  <a:lnTo>
                    <a:pt x="512" y="153"/>
                  </a:lnTo>
                  <a:lnTo>
                    <a:pt x="527" y="175"/>
                  </a:lnTo>
                  <a:lnTo>
                    <a:pt x="542" y="199"/>
                  </a:lnTo>
                  <a:lnTo>
                    <a:pt x="561" y="224"/>
                  </a:lnTo>
                  <a:lnTo>
                    <a:pt x="581" y="248"/>
                  </a:lnTo>
                  <a:lnTo>
                    <a:pt x="605" y="273"/>
                  </a:lnTo>
                  <a:lnTo>
                    <a:pt x="630" y="296"/>
                  </a:lnTo>
                  <a:lnTo>
                    <a:pt x="659" y="319"/>
                  </a:lnTo>
                  <a:lnTo>
                    <a:pt x="692" y="341"/>
                  </a:lnTo>
                  <a:lnTo>
                    <a:pt x="726" y="360"/>
                  </a:lnTo>
                  <a:lnTo>
                    <a:pt x="632" y="481"/>
                  </a:lnTo>
                  <a:lnTo>
                    <a:pt x="624" y="497"/>
                  </a:lnTo>
                  <a:lnTo>
                    <a:pt x="624" y="515"/>
                  </a:lnTo>
                  <a:lnTo>
                    <a:pt x="629" y="532"/>
                  </a:lnTo>
                  <a:lnTo>
                    <a:pt x="640" y="546"/>
                  </a:lnTo>
                  <a:lnTo>
                    <a:pt x="648" y="550"/>
                  </a:lnTo>
                  <a:lnTo>
                    <a:pt x="656" y="554"/>
                  </a:lnTo>
                  <a:lnTo>
                    <a:pt x="666" y="556"/>
                  </a:lnTo>
                  <a:lnTo>
                    <a:pt x="674" y="554"/>
                  </a:lnTo>
                  <a:lnTo>
                    <a:pt x="682" y="553"/>
                  </a:lnTo>
                  <a:lnTo>
                    <a:pt x="692" y="549"/>
                  </a:lnTo>
                  <a:lnTo>
                    <a:pt x="698" y="543"/>
                  </a:lnTo>
                  <a:lnTo>
                    <a:pt x="705" y="537"/>
                  </a:lnTo>
                  <a:lnTo>
                    <a:pt x="705" y="537"/>
                  </a:lnTo>
                  <a:lnTo>
                    <a:pt x="872" y="31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9"/>
            <p:cNvSpPr>
              <a:spLocks/>
            </p:cNvSpPr>
            <p:nvPr/>
          </p:nvSpPr>
          <p:spPr bwMode="auto">
            <a:xfrm>
              <a:off x="7192139" y="3734255"/>
              <a:ext cx="155611" cy="155611"/>
            </a:xfrm>
            <a:custGeom>
              <a:avLst/>
              <a:gdLst/>
              <a:ahLst/>
              <a:cxnLst>
                <a:cxn ang="0">
                  <a:pos x="45" y="0"/>
                </a:cxn>
                <a:cxn ang="0">
                  <a:pos x="37" y="0"/>
                </a:cxn>
                <a:cxn ang="0">
                  <a:pos x="29" y="0"/>
                </a:cxn>
                <a:cxn ang="0">
                  <a:pos x="22" y="3"/>
                </a:cxn>
                <a:cxn ang="0">
                  <a:pos x="15" y="7"/>
                </a:cxn>
                <a:cxn ang="0">
                  <a:pos x="10" y="13"/>
                </a:cxn>
                <a:cxn ang="0">
                  <a:pos x="6" y="19"/>
                </a:cxn>
                <a:cxn ang="0">
                  <a:pos x="2" y="26"/>
                </a:cxn>
                <a:cxn ang="0">
                  <a:pos x="0" y="34"/>
                </a:cxn>
                <a:cxn ang="0">
                  <a:pos x="0" y="51"/>
                </a:cxn>
                <a:cxn ang="0">
                  <a:pos x="7" y="66"/>
                </a:cxn>
                <a:cxn ang="0">
                  <a:pos x="19" y="75"/>
                </a:cxn>
                <a:cxn ang="0">
                  <a:pos x="34" y="81"/>
                </a:cxn>
                <a:cxn ang="0">
                  <a:pos x="43" y="81"/>
                </a:cxn>
                <a:cxn ang="0">
                  <a:pos x="51" y="79"/>
                </a:cxn>
                <a:cxn ang="0">
                  <a:pos x="59" y="76"/>
                </a:cxn>
                <a:cxn ang="0">
                  <a:pos x="66" y="72"/>
                </a:cxn>
                <a:cxn ang="0">
                  <a:pos x="71" y="67"/>
                </a:cxn>
                <a:cxn ang="0">
                  <a:pos x="75" y="61"/>
                </a:cxn>
                <a:cxn ang="0">
                  <a:pos x="79" y="53"/>
                </a:cxn>
                <a:cxn ang="0">
                  <a:pos x="81" y="45"/>
                </a:cxn>
                <a:cxn ang="0">
                  <a:pos x="79" y="29"/>
                </a:cxn>
                <a:cxn ang="0">
                  <a:pos x="72" y="15"/>
                </a:cxn>
                <a:cxn ang="0">
                  <a:pos x="62" y="6"/>
                </a:cxn>
                <a:cxn ang="0">
                  <a:pos x="45" y="0"/>
                </a:cxn>
              </a:cxnLst>
              <a:rect l="0" t="0" r="r" b="b"/>
              <a:pathLst>
                <a:path w="81" h="81">
                  <a:moveTo>
                    <a:pt x="45" y="0"/>
                  </a:moveTo>
                  <a:lnTo>
                    <a:pt x="37" y="0"/>
                  </a:lnTo>
                  <a:lnTo>
                    <a:pt x="29" y="0"/>
                  </a:lnTo>
                  <a:lnTo>
                    <a:pt x="22" y="3"/>
                  </a:lnTo>
                  <a:lnTo>
                    <a:pt x="15" y="7"/>
                  </a:lnTo>
                  <a:lnTo>
                    <a:pt x="10" y="13"/>
                  </a:lnTo>
                  <a:lnTo>
                    <a:pt x="6" y="19"/>
                  </a:lnTo>
                  <a:lnTo>
                    <a:pt x="2" y="26"/>
                  </a:lnTo>
                  <a:lnTo>
                    <a:pt x="0" y="34"/>
                  </a:lnTo>
                  <a:lnTo>
                    <a:pt x="0" y="51"/>
                  </a:lnTo>
                  <a:lnTo>
                    <a:pt x="7" y="66"/>
                  </a:lnTo>
                  <a:lnTo>
                    <a:pt x="19" y="75"/>
                  </a:lnTo>
                  <a:lnTo>
                    <a:pt x="34" y="81"/>
                  </a:lnTo>
                  <a:lnTo>
                    <a:pt x="43" y="81"/>
                  </a:lnTo>
                  <a:lnTo>
                    <a:pt x="51" y="79"/>
                  </a:lnTo>
                  <a:lnTo>
                    <a:pt x="59" y="76"/>
                  </a:lnTo>
                  <a:lnTo>
                    <a:pt x="66" y="72"/>
                  </a:lnTo>
                  <a:lnTo>
                    <a:pt x="71" y="67"/>
                  </a:lnTo>
                  <a:lnTo>
                    <a:pt x="75" y="61"/>
                  </a:lnTo>
                  <a:lnTo>
                    <a:pt x="79" y="53"/>
                  </a:lnTo>
                  <a:lnTo>
                    <a:pt x="81" y="45"/>
                  </a:lnTo>
                  <a:lnTo>
                    <a:pt x="79" y="29"/>
                  </a:lnTo>
                  <a:lnTo>
                    <a:pt x="72" y="15"/>
                  </a:lnTo>
                  <a:lnTo>
                    <a:pt x="62" y="6"/>
                  </a:lnTo>
                  <a:lnTo>
                    <a:pt x="4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0"/>
            <p:cNvSpPr>
              <a:spLocks/>
            </p:cNvSpPr>
            <p:nvPr/>
          </p:nvSpPr>
          <p:spPr bwMode="auto">
            <a:xfrm>
              <a:off x="6492851" y="4352856"/>
              <a:ext cx="956719" cy="332354"/>
            </a:xfrm>
            <a:custGeom>
              <a:avLst/>
              <a:gdLst/>
              <a:ahLst/>
              <a:cxnLst>
                <a:cxn ang="0">
                  <a:pos x="163" y="151"/>
                </a:cxn>
                <a:cxn ang="0">
                  <a:pos x="120" y="136"/>
                </a:cxn>
                <a:cxn ang="0">
                  <a:pos x="79" y="120"/>
                </a:cxn>
                <a:cxn ang="0">
                  <a:pos x="41" y="101"/>
                </a:cxn>
                <a:cxn ang="0">
                  <a:pos x="23" y="90"/>
                </a:cxn>
                <a:cxn ang="0">
                  <a:pos x="4" y="67"/>
                </a:cxn>
                <a:cxn ang="0">
                  <a:pos x="1" y="37"/>
                </a:cxn>
                <a:cxn ang="0">
                  <a:pos x="10" y="19"/>
                </a:cxn>
                <a:cxn ang="0">
                  <a:pos x="23" y="7"/>
                </a:cxn>
                <a:cxn ang="0">
                  <a:pos x="41" y="0"/>
                </a:cxn>
                <a:cxn ang="0">
                  <a:pos x="60" y="2"/>
                </a:cxn>
                <a:cxn ang="0">
                  <a:pos x="67" y="5"/>
                </a:cxn>
                <a:cxn ang="0">
                  <a:pos x="73" y="7"/>
                </a:cxn>
                <a:cxn ang="0">
                  <a:pos x="105" y="24"/>
                </a:cxn>
                <a:cxn ang="0">
                  <a:pos x="140" y="40"/>
                </a:cxn>
                <a:cxn ang="0">
                  <a:pos x="177" y="53"/>
                </a:cxn>
                <a:cxn ang="0">
                  <a:pos x="218" y="64"/>
                </a:cxn>
                <a:cxn ang="0">
                  <a:pos x="235" y="68"/>
                </a:cxn>
                <a:cxn ang="0">
                  <a:pos x="253" y="71"/>
                </a:cxn>
                <a:cxn ang="0">
                  <a:pos x="269" y="73"/>
                </a:cxn>
                <a:cxn ang="0">
                  <a:pos x="286" y="75"/>
                </a:cxn>
                <a:cxn ang="0">
                  <a:pos x="326" y="77"/>
                </a:cxn>
                <a:cxn ang="0">
                  <a:pos x="366" y="75"/>
                </a:cxn>
                <a:cxn ang="0">
                  <a:pos x="404" y="70"/>
                </a:cxn>
                <a:cxn ang="0">
                  <a:pos x="438" y="63"/>
                </a:cxn>
                <a:cxn ang="0">
                  <a:pos x="445" y="62"/>
                </a:cxn>
                <a:cxn ang="0">
                  <a:pos x="451" y="62"/>
                </a:cxn>
                <a:cxn ang="0">
                  <a:pos x="470" y="67"/>
                </a:cxn>
                <a:cxn ang="0">
                  <a:pos x="485" y="79"/>
                </a:cxn>
                <a:cxn ang="0">
                  <a:pos x="495" y="94"/>
                </a:cxn>
                <a:cxn ang="0">
                  <a:pos x="498" y="113"/>
                </a:cxn>
                <a:cxn ang="0">
                  <a:pos x="485" y="142"/>
                </a:cxn>
                <a:cxn ang="0">
                  <a:pos x="461" y="157"/>
                </a:cxn>
                <a:cxn ang="0">
                  <a:pos x="439" y="162"/>
                </a:cxn>
                <a:cxn ang="0">
                  <a:pos x="398" y="169"/>
                </a:cxn>
                <a:cxn ang="0">
                  <a:pos x="356" y="173"/>
                </a:cxn>
                <a:cxn ang="0">
                  <a:pos x="310" y="173"/>
                </a:cxn>
                <a:cxn ang="0">
                  <a:pos x="275" y="170"/>
                </a:cxn>
                <a:cxn ang="0">
                  <a:pos x="249" y="168"/>
                </a:cxn>
                <a:cxn ang="0">
                  <a:pos x="223" y="164"/>
                </a:cxn>
                <a:cxn ang="0">
                  <a:pos x="199" y="159"/>
                </a:cxn>
              </a:cxnLst>
              <a:rect l="0" t="0" r="r" b="b"/>
              <a:pathLst>
                <a:path w="498" h="173">
                  <a:moveTo>
                    <a:pt x="186" y="157"/>
                  </a:moveTo>
                  <a:lnTo>
                    <a:pt x="163" y="151"/>
                  </a:lnTo>
                  <a:lnTo>
                    <a:pt x="141" y="145"/>
                  </a:lnTo>
                  <a:lnTo>
                    <a:pt x="120" y="136"/>
                  </a:lnTo>
                  <a:lnTo>
                    <a:pt x="99" y="128"/>
                  </a:lnTo>
                  <a:lnTo>
                    <a:pt x="79" y="120"/>
                  </a:lnTo>
                  <a:lnTo>
                    <a:pt x="60" y="111"/>
                  </a:lnTo>
                  <a:lnTo>
                    <a:pt x="41" y="101"/>
                  </a:lnTo>
                  <a:lnTo>
                    <a:pt x="25" y="92"/>
                  </a:lnTo>
                  <a:lnTo>
                    <a:pt x="23" y="90"/>
                  </a:lnTo>
                  <a:lnTo>
                    <a:pt x="11" y="81"/>
                  </a:lnTo>
                  <a:lnTo>
                    <a:pt x="4" y="67"/>
                  </a:lnTo>
                  <a:lnTo>
                    <a:pt x="0" y="53"/>
                  </a:lnTo>
                  <a:lnTo>
                    <a:pt x="1" y="37"/>
                  </a:lnTo>
                  <a:lnTo>
                    <a:pt x="6" y="28"/>
                  </a:lnTo>
                  <a:lnTo>
                    <a:pt x="10" y="19"/>
                  </a:lnTo>
                  <a:lnTo>
                    <a:pt x="16" y="13"/>
                  </a:lnTo>
                  <a:lnTo>
                    <a:pt x="23" y="7"/>
                  </a:lnTo>
                  <a:lnTo>
                    <a:pt x="31" y="3"/>
                  </a:lnTo>
                  <a:lnTo>
                    <a:pt x="41" y="0"/>
                  </a:lnTo>
                  <a:lnTo>
                    <a:pt x="50" y="0"/>
                  </a:lnTo>
                  <a:lnTo>
                    <a:pt x="60" y="2"/>
                  </a:lnTo>
                  <a:lnTo>
                    <a:pt x="64" y="3"/>
                  </a:lnTo>
                  <a:lnTo>
                    <a:pt x="67" y="5"/>
                  </a:lnTo>
                  <a:lnTo>
                    <a:pt x="71" y="6"/>
                  </a:lnTo>
                  <a:lnTo>
                    <a:pt x="73" y="7"/>
                  </a:lnTo>
                  <a:lnTo>
                    <a:pt x="88" y="15"/>
                  </a:lnTo>
                  <a:lnTo>
                    <a:pt x="105" y="24"/>
                  </a:lnTo>
                  <a:lnTo>
                    <a:pt x="121" y="32"/>
                  </a:lnTo>
                  <a:lnTo>
                    <a:pt x="140" y="40"/>
                  </a:lnTo>
                  <a:lnTo>
                    <a:pt x="158" y="47"/>
                  </a:lnTo>
                  <a:lnTo>
                    <a:pt x="177" y="53"/>
                  </a:lnTo>
                  <a:lnTo>
                    <a:pt x="197" y="59"/>
                  </a:lnTo>
                  <a:lnTo>
                    <a:pt x="218" y="64"/>
                  </a:lnTo>
                  <a:lnTo>
                    <a:pt x="226" y="66"/>
                  </a:lnTo>
                  <a:lnTo>
                    <a:pt x="235" y="68"/>
                  </a:lnTo>
                  <a:lnTo>
                    <a:pt x="243" y="70"/>
                  </a:lnTo>
                  <a:lnTo>
                    <a:pt x="253" y="71"/>
                  </a:lnTo>
                  <a:lnTo>
                    <a:pt x="261" y="73"/>
                  </a:lnTo>
                  <a:lnTo>
                    <a:pt x="269" y="73"/>
                  </a:lnTo>
                  <a:lnTo>
                    <a:pt x="277" y="74"/>
                  </a:lnTo>
                  <a:lnTo>
                    <a:pt x="286" y="75"/>
                  </a:lnTo>
                  <a:lnTo>
                    <a:pt x="306" y="77"/>
                  </a:lnTo>
                  <a:lnTo>
                    <a:pt x="326" y="77"/>
                  </a:lnTo>
                  <a:lnTo>
                    <a:pt x="347" y="77"/>
                  </a:lnTo>
                  <a:lnTo>
                    <a:pt x="366" y="75"/>
                  </a:lnTo>
                  <a:lnTo>
                    <a:pt x="385" y="73"/>
                  </a:lnTo>
                  <a:lnTo>
                    <a:pt x="404" y="70"/>
                  </a:lnTo>
                  <a:lnTo>
                    <a:pt x="422" y="67"/>
                  </a:lnTo>
                  <a:lnTo>
                    <a:pt x="438" y="63"/>
                  </a:lnTo>
                  <a:lnTo>
                    <a:pt x="441" y="62"/>
                  </a:lnTo>
                  <a:lnTo>
                    <a:pt x="445" y="62"/>
                  </a:lnTo>
                  <a:lnTo>
                    <a:pt x="449" y="62"/>
                  </a:lnTo>
                  <a:lnTo>
                    <a:pt x="451" y="62"/>
                  </a:lnTo>
                  <a:lnTo>
                    <a:pt x="461" y="63"/>
                  </a:lnTo>
                  <a:lnTo>
                    <a:pt x="470" y="67"/>
                  </a:lnTo>
                  <a:lnTo>
                    <a:pt x="479" y="73"/>
                  </a:lnTo>
                  <a:lnTo>
                    <a:pt x="485" y="79"/>
                  </a:lnTo>
                  <a:lnTo>
                    <a:pt x="491" y="86"/>
                  </a:lnTo>
                  <a:lnTo>
                    <a:pt x="495" y="94"/>
                  </a:lnTo>
                  <a:lnTo>
                    <a:pt x="498" y="104"/>
                  </a:lnTo>
                  <a:lnTo>
                    <a:pt x="498" y="113"/>
                  </a:lnTo>
                  <a:lnTo>
                    <a:pt x="494" y="128"/>
                  </a:lnTo>
                  <a:lnTo>
                    <a:pt x="485" y="142"/>
                  </a:lnTo>
                  <a:lnTo>
                    <a:pt x="475" y="151"/>
                  </a:lnTo>
                  <a:lnTo>
                    <a:pt x="461" y="157"/>
                  </a:lnTo>
                  <a:lnTo>
                    <a:pt x="458" y="158"/>
                  </a:lnTo>
                  <a:lnTo>
                    <a:pt x="439" y="162"/>
                  </a:lnTo>
                  <a:lnTo>
                    <a:pt x="420" y="166"/>
                  </a:lnTo>
                  <a:lnTo>
                    <a:pt x="398" y="169"/>
                  </a:lnTo>
                  <a:lnTo>
                    <a:pt x="378" y="172"/>
                  </a:lnTo>
                  <a:lnTo>
                    <a:pt x="356" y="173"/>
                  </a:lnTo>
                  <a:lnTo>
                    <a:pt x="333" y="173"/>
                  </a:lnTo>
                  <a:lnTo>
                    <a:pt x="310" y="173"/>
                  </a:lnTo>
                  <a:lnTo>
                    <a:pt x="287" y="172"/>
                  </a:lnTo>
                  <a:lnTo>
                    <a:pt x="275" y="170"/>
                  </a:lnTo>
                  <a:lnTo>
                    <a:pt x="261" y="169"/>
                  </a:lnTo>
                  <a:lnTo>
                    <a:pt x="249" y="168"/>
                  </a:lnTo>
                  <a:lnTo>
                    <a:pt x="235" y="166"/>
                  </a:lnTo>
                  <a:lnTo>
                    <a:pt x="223" y="164"/>
                  </a:lnTo>
                  <a:lnTo>
                    <a:pt x="211" y="162"/>
                  </a:lnTo>
                  <a:lnTo>
                    <a:pt x="199" y="159"/>
                  </a:lnTo>
                  <a:lnTo>
                    <a:pt x="186" y="157"/>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p:nvSpPr>
          <p:spPr bwMode="auto">
            <a:xfrm>
              <a:off x="6254632" y="3134865"/>
              <a:ext cx="820319" cy="799187"/>
            </a:xfrm>
            <a:custGeom>
              <a:avLst/>
              <a:gdLst/>
              <a:ahLst/>
              <a:cxnLst>
                <a:cxn ang="0">
                  <a:pos x="185" y="414"/>
                </a:cxn>
                <a:cxn ang="0">
                  <a:pos x="207" y="416"/>
                </a:cxn>
                <a:cxn ang="0">
                  <a:pos x="229" y="416"/>
                </a:cxn>
                <a:cxn ang="0">
                  <a:pos x="251" y="414"/>
                </a:cxn>
                <a:cxn ang="0">
                  <a:pos x="271" y="409"/>
                </a:cxn>
                <a:cxn ang="0">
                  <a:pos x="291" y="403"/>
                </a:cxn>
                <a:cxn ang="0">
                  <a:pos x="310" y="395"/>
                </a:cxn>
                <a:cxn ang="0">
                  <a:pos x="328" y="384"/>
                </a:cxn>
                <a:cxn ang="0">
                  <a:pos x="346" y="372"/>
                </a:cxn>
                <a:cxn ang="0">
                  <a:pos x="362" y="359"/>
                </a:cxn>
                <a:cxn ang="0">
                  <a:pos x="376" y="344"/>
                </a:cxn>
                <a:cxn ang="0">
                  <a:pos x="389" y="329"/>
                </a:cxn>
                <a:cxn ang="0">
                  <a:pos x="400" y="312"/>
                </a:cxn>
                <a:cxn ang="0">
                  <a:pos x="410" y="295"/>
                </a:cxn>
                <a:cxn ang="0">
                  <a:pos x="416" y="276"/>
                </a:cxn>
                <a:cxn ang="0">
                  <a:pos x="422" y="257"/>
                </a:cxn>
                <a:cxn ang="0">
                  <a:pos x="426" y="236"/>
                </a:cxn>
                <a:cxn ang="0">
                  <a:pos x="427" y="216"/>
                </a:cxn>
                <a:cxn ang="0">
                  <a:pos x="427" y="195"/>
                </a:cxn>
                <a:cxn ang="0">
                  <a:pos x="425" y="176"/>
                </a:cxn>
                <a:cxn ang="0">
                  <a:pos x="420" y="156"/>
                </a:cxn>
                <a:cxn ang="0">
                  <a:pos x="415" y="137"/>
                </a:cxn>
                <a:cxn ang="0">
                  <a:pos x="407" y="119"/>
                </a:cxn>
                <a:cxn ang="0">
                  <a:pos x="397" y="102"/>
                </a:cxn>
                <a:cxn ang="0">
                  <a:pos x="385" y="84"/>
                </a:cxn>
                <a:cxn ang="0">
                  <a:pos x="372" y="68"/>
                </a:cxn>
                <a:cxn ang="0">
                  <a:pos x="357" y="53"/>
                </a:cxn>
                <a:cxn ang="0">
                  <a:pos x="340" y="39"/>
                </a:cxn>
                <a:cxn ang="0">
                  <a:pos x="323" y="28"/>
                </a:cxn>
                <a:cxn ang="0">
                  <a:pos x="304" y="19"/>
                </a:cxn>
                <a:cxn ang="0">
                  <a:pos x="285" y="11"/>
                </a:cxn>
                <a:cxn ang="0">
                  <a:pos x="264" y="5"/>
                </a:cxn>
                <a:cxn ang="0">
                  <a:pos x="242" y="1"/>
                </a:cxn>
                <a:cxn ang="0">
                  <a:pos x="221" y="0"/>
                </a:cxn>
                <a:cxn ang="0">
                  <a:pos x="199" y="0"/>
                </a:cxn>
                <a:cxn ang="0">
                  <a:pos x="178" y="1"/>
                </a:cxn>
                <a:cxn ang="0">
                  <a:pos x="158" y="6"/>
                </a:cxn>
                <a:cxn ang="0">
                  <a:pos x="138" y="12"/>
                </a:cxn>
                <a:cxn ang="0">
                  <a:pos x="119" y="20"/>
                </a:cxn>
                <a:cxn ang="0">
                  <a:pos x="101" y="30"/>
                </a:cxn>
                <a:cxn ang="0">
                  <a:pos x="83" y="40"/>
                </a:cxn>
                <a:cxn ang="0">
                  <a:pos x="68" y="54"/>
                </a:cxn>
                <a:cxn ang="0">
                  <a:pos x="53" y="68"/>
                </a:cxn>
                <a:cxn ang="0">
                  <a:pos x="41" y="84"/>
                </a:cxn>
                <a:cxn ang="0">
                  <a:pos x="29" y="100"/>
                </a:cxn>
                <a:cxn ang="0">
                  <a:pos x="19" y="119"/>
                </a:cxn>
                <a:cxn ang="0">
                  <a:pos x="11" y="138"/>
                </a:cxn>
                <a:cxn ang="0">
                  <a:pos x="6" y="159"/>
                </a:cxn>
                <a:cxn ang="0">
                  <a:pos x="2" y="179"/>
                </a:cxn>
                <a:cxn ang="0">
                  <a:pos x="0" y="221"/>
                </a:cxn>
                <a:cxn ang="0">
                  <a:pos x="7" y="261"/>
                </a:cxn>
                <a:cxn ang="0">
                  <a:pos x="22" y="299"/>
                </a:cxn>
                <a:cxn ang="0">
                  <a:pos x="44" y="333"/>
                </a:cxn>
                <a:cxn ang="0">
                  <a:pos x="71" y="363"/>
                </a:cxn>
                <a:cxn ang="0">
                  <a:pos x="105" y="387"/>
                </a:cxn>
                <a:cxn ang="0">
                  <a:pos x="143" y="405"/>
                </a:cxn>
                <a:cxn ang="0">
                  <a:pos x="185" y="414"/>
                </a:cxn>
              </a:cxnLst>
              <a:rect l="0" t="0" r="r" b="b"/>
              <a:pathLst>
                <a:path w="427" h="416">
                  <a:moveTo>
                    <a:pt x="185" y="414"/>
                  </a:moveTo>
                  <a:lnTo>
                    <a:pt x="207" y="416"/>
                  </a:lnTo>
                  <a:lnTo>
                    <a:pt x="229" y="416"/>
                  </a:lnTo>
                  <a:lnTo>
                    <a:pt x="251" y="414"/>
                  </a:lnTo>
                  <a:lnTo>
                    <a:pt x="271" y="409"/>
                  </a:lnTo>
                  <a:lnTo>
                    <a:pt x="291" y="403"/>
                  </a:lnTo>
                  <a:lnTo>
                    <a:pt x="310" y="395"/>
                  </a:lnTo>
                  <a:lnTo>
                    <a:pt x="328" y="384"/>
                  </a:lnTo>
                  <a:lnTo>
                    <a:pt x="346" y="372"/>
                  </a:lnTo>
                  <a:lnTo>
                    <a:pt x="362" y="359"/>
                  </a:lnTo>
                  <a:lnTo>
                    <a:pt x="376" y="344"/>
                  </a:lnTo>
                  <a:lnTo>
                    <a:pt x="389" y="329"/>
                  </a:lnTo>
                  <a:lnTo>
                    <a:pt x="400" y="312"/>
                  </a:lnTo>
                  <a:lnTo>
                    <a:pt x="410" y="295"/>
                  </a:lnTo>
                  <a:lnTo>
                    <a:pt x="416" y="276"/>
                  </a:lnTo>
                  <a:lnTo>
                    <a:pt x="422" y="257"/>
                  </a:lnTo>
                  <a:lnTo>
                    <a:pt x="426" y="236"/>
                  </a:lnTo>
                  <a:lnTo>
                    <a:pt x="427" y="216"/>
                  </a:lnTo>
                  <a:lnTo>
                    <a:pt x="427" y="195"/>
                  </a:lnTo>
                  <a:lnTo>
                    <a:pt x="425" y="176"/>
                  </a:lnTo>
                  <a:lnTo>
                    <a:pt x="420" y="156"/>
                  </a:lnTo>
                  <a:lnTo>
                    <a:pt x="415" y="137"/>
                  </a:lnTo>
                  <a:lnTo>
                    <a:pt x="407" y="119"/>
                  </a:lnTo>
                  <a:lnTo>
                    <a:pt x="397" y="102"/>
                  </a:lnTo>
                  <a:lnTo>
                    <a:pt x="385" y="84"/>
                  </a:lnTo>
                  <a:lnTo>
                    <a:pt x="372" y="68"/>
                  </a:lnTo>
                  <a:lnTo>
                    <a:pt x="357" y="53"/>
                  </a:lnTo>
                  <a:lnTo>
                    <a:pt x="340" y="39"/>
                  </a:lnTo>
                  <a:lnTo>
                    <a:pt x="323" y="28"/>
                  </a:lnTo>
                  <a:lnTo>
                    <a:pt x="304" y="19"/>
                  </a:lnTo>
                  <a:lnTo>
                    <a:pt x="285" y="11"/>
                  </a:lnTo>
                  <a:lnTo>
                    <a:pt x="264" y="5"/>
                  </a:lnTo>
                  <a:lnTo>
                    <a:pt x="242" y="1"/>
                  </a:lnTo>
                  <a:lnTo>
                    <a:pt x="221" y="0"/>
                  </a:lnTo>
                  <a:lnTo>
                    <a:pt x="199" y="0"/>
                  </a:lnTo>
                  <a:lnTo>
                    <a:pt x="178" y="1"/>
                  </a:lnTo>
                  <a:lnTo>
                    <a:pt x="158" y="6"/>
                  </a:lnTo>
                  <a:lnTo>
                    <a:pt x="138" y="12"/>
                  </a:lnTo>
                  <a:lnTo>
                    <a:pt x="119" y="20"/>
                  </a:lnTo>
                  <a:lnTo>
                    <a:pt x="101" y="30"/>
                  </a:lnTo>
                  <a:lnTo>
                    <a:pt x="83" y="40"/>
                  </a:lnTo>
                  <a:lnTo>
                    <a:pt x="68" y="54"/>
                  </a:lnTo>
                  <a:lnTo>
                    <a:pt x="53" y="68"/>
                  </a:lnTo>
                  <a:lnTo>
                    <a:pt x="41" y="84"/>
                  </a:lnTo>
                  <a:lnTo>
                    <a:pt x="29" y="100"/>
                  </a:lnTo>
                  <a:lnTo>
                    <a:pt x="19" y="119"/>
                  </a:lnTo>
                  <a:lnTo>
                    <a:pt x="11" y="138"/>
                  </a:lnTo>
                  <a:lnTo>
                    <a:pt x="6" y="159"/>
                  </a:lnTo>
                  <a:lnTo>
                    <a:pt x="2" y="179"/>
                  </a:lnTo>
                  <a:lnTo>
                    <a:pt x="0" y="221"/>
                  </a:lnTo>
                  <a:lnTo>
                    <a:pt x="7" y="261"/>
                  </a:lnTo>
                  <a:lnTo>
                    <a:pt x="22" y="299"/>
                  </a:lnTo>
                  <a:lnTo>
                    <a:pt x="44" y="333"/>
                  </a:lnTo>
                  <a:lnTo>
                    <a:pt x="71" y="363"/>
                  </a:lnTo>
                  <a:lnTo>
                    <a:pt x="105" y="387"/>
                  </a:lnTo>
                  <a:lnTo>
                    <a:pt x="143" y="405"/>
                  </a:lnTo>
                  <a:lnTo>
                    <a:pt x="185" y="41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2"/>
            <p:cNvSpPr>
              <a:spLocks/>
            </p:cNvSpPr>
            <p:nvPr/>
          </p:nvSpPr>
          <p:spPr bwMode="auto">
            <a:xfrm>
              <a:off x="6396795" y="3275107"/>
              <a:ext cx="537914" cy="516782"/>
            </a:xfrm>
            <a:custGeom>
              <a:avLst/>
              <a:gdLst/>
              <a:ahLst/>
              <a:cxnLst>
                <a:cxn ang="0">
                  <a:pos x="1" y="116"/>
                </a:cxn>
                <a:cxn ang="0">
                  <a:pos x="8" y="90"/>
                </a:cxn>
                <a:cxn ang="0">
                  <a:pos x="19" y="65"/>
                </a:cxn>
                <a:cxn ang="0">
                  <a:pos x="35" y="45"/>
                </a:cxn>
                <a:cxn ang="0">
                  <a:pos x="54" y="27"/>
                </a:cxn>
                <a:cxn ang="0">
                  <a:pos x="77" y="14"/>
                </a:cxn>
                <a:cxn ang="0">
                  <a:pos x="102" y="4"/>
                </a:cxn>
                <a:cxn ang="0">
                  <a:pos x="129" y="0"/>
                </a:cxn>
                <a:cxn ang="0">
                  <a:pos x="157" y="1"/>
                </a:cxn>
                <a:cxn ang="0">
                  <a:pos x="172" y="4"/>
                </a:cxn>
                <a:cxn ang="0">
                  <a:pos x="186" y="7"/>
                </a:cxn>
                <a:cxn ang="0">
                  <a:pos x="198" y="12"/>
                </a:cxn>
                <a:cxn ang="0">
                  <a:pos x="212" y="19"/>
                </a:cxn>
                <a:cxn ang="0">
                  <a:pos x="223" y="26"/>
                </a:cxn>
                <a:cxn ang="0">
                  <a:pos x="234" y="35"/>
                </a:cxn>
                <a:cxn ang="0">
                  <a:pos x="243" y="45"/>
                </a:cxn>
                <a:cxn ang="0">
                  <a:pos x="253" y="56"/>
                </a:cxn>
                <a:cxn ang="0">
                  <a:pos x="266" y="78"/>
                </a:cxn>
                <a:cxn ang="0">
                  <a:pos x="276" y="102"/>
                </a:cxn>
                <a:cxn ang="0">
                  <a:pos x="280" y="128"/>
                </a:cxn>
                <a:cxn ang="0">
                  <a:pos x="278" y="154"/>
                </a:cxn>
                <a:cxn ang="0">
                  <a:pos x="276" y="166"/>
                </a:cxn>
                <a:cxn ang="0">
                  <a:pos x="273" y="178"/>
                </a:cxn>
                <a:cxn ang="0">
                  <a:pos x="269" y="190"/>
                </a:cxn>
                <a:cxn ang="0">
                  <a:pos x="262" y="201"/>
                </a:cxn>
                <a:cxn ang="0">
                  <a:pos x="255" y="212"/>
                </a:cxn>
                <a:cxn ang="0">
                  <a:pos x="247" y="223"/>
                </a:cxn>
                <a:cxn ang="0">
                  <a:pos x="238" y="233"/>
                </a:cxn>
                <a:cxn ang="0">
                  <a:pos x="228" y="241"/>
                </a:cxn>
                <a:cxn ang="0">
                  <a:pos x="216" y="249"/>
                </a:cxn>
                <a:cxn ang="0">
                  <a:pos x="204" y="256"/>
                </a:cxn>
                <a:cxn ang="0">
                  <a:pos x="191" y="261"/>
                </a:cxn>
                <a:cxn ang="0">
                  <a:pos x="178" y="265"/>
                </a:cxn>
                <a:cxn ang="0">
                  <a:pos x="164" y="268"/>
                </a:cxn>
                <a:cxn ang="0">
                  <a:pos x="151" y="269"/>
                </a:cxn>
                <a:cxn ang="0">
                  <a:pos x="136" y="269"/>
                </a:cxn>
                <a:cxn ang="0">
                  <a:pos x="122" y="268"/>
                </a:cxn>
                <a:cxn ang="0">
                  <a:pos x="94" y="261"/>
                </a:cxn>
                <a:cxn ang="0">
                  <a:pos x="69" y="250"/>
                </a:cxn>
                <a:cxn ang="0">
                  <a:pos x="47" y="234"/>
                </a:cxn>
                <a:cxn ang="0">
                  <a:pos x="28" y="215"/>
                </a:cxn>
                <a:cxn ang="0">
                  <a:pos x="15" y="193"/>
                </a:cxn>
                <a:cxn ang="0">
                  <a:pos x="5" y="169"/>
                </a:cxn>
                <a:cxn ang="0">
                  <a:pos x="0" y="143"/>
                </a:cxn>
                <a:cxn ang="0">
                  <a:pos x="1" y="116"/>
                </a:cxn>
              </a:cxnLst>
              <a:rect l="0" t="0" r="r" b="b"/>
              <a:pathLst>
                <a:path w="280" h="269">
                  <a:moveTo>
                    <a:pt x="1" y="116"/>
                  </a:moveTo>
                  <a:lnTo>
                    <a:pt x="8" y="90"/>
                  </a:lnTo>
                  <a:lnTo>
                    <a:pt x="19" y="65"/>
                  </a:lnTo>
                  <a:lnTo>
                    <a:pt x="35" y="45"/>
                  </a:lnTo>
                  <a:lnTo>
                    <a:pt x="54" y="27"/>
                  </a:lnTo>
                  <a:lnTo>
                    <a:pt x="77" y="14"/>
                  </a:lnTo>
                  <a:lnTo>
                    <a:pt x="102" y="4"/>
                  </a:lnTo>
                  <a:lnTo>
                    <a:pt x="129" y="0"/>
                  </a:lnTo>
                  <a:lnTo>
                    <a:pt x="157" y="1"/>
                  </a:lnTo>
                  <a:lnTo>
                    <a:pt x="172" y="4"/>
                  </a:lnTo>
                  <a:lnTo>
                    <a:pt x="186" y="7"/>
                  </a:lnTo>
                  <a:lnTo>
                    <a:pt x="198" y="12"/>
                  </a:lnTo>
                  <a:lnTo>
                    <a:pt x="212" y="19"/>
                  </a:lnTo>
                  <a:lnTo>
                    <a:pt x="223" y="26"/>
                  </a:lnTo>
                  <a:lnTo>
                    <a:pt x="234" y="35"/>
                  </a:lnTo>
                  <a:lnTo>
                    <a:pt x="243" y="45"/>
                  </a:lnTo>
                  <a:lnTo>
                    <a:pt x="253" y="56"/>
                  </a:lnTo>
                  <a:lnTo>
                    <a:pt x="266" y="78"/>
                  </a:lnTo>
                  <a:lnTo>
                    <a:pt x="276" y="102"/>
                  </a:lnTo>
                  <a:lnTo>
                    <a:pt x="280" y="128"/>
                  </a:lnTo>
                  <a:lnTo>
                    <a:pt x="278" y="154"/>
                  </a:lnTo>
                  <a:lnTo>
                    <a:pt x="276" y="166"/>
                  </a:lnTo>
                  <a:lnTo>
                    <a:pt x="273" y="178"/>
                  </a:lnTo>
                  <a:lnTo>
                    <a:pt x="269" y="190"/>
                  </a:lnTo>
                  <a:lnTo>
                    <a:pt x="262" y="201"/>
                  </a:lnTo>
                  <a:lnTo>
                    <a:pt x="255" y="212"/>
                  </a:lnTo>
                  <a:lnTo>
                    <a:pt x="247" y="223"/>
                  </a:lnTo>
                  <a:lnTo>
                    <a:pt x="238" y="233"/>
                  </a:lnTo>
                  <a:lnTo>
                    <a:pt x="228" y="241"/>
                  </a:lnTo>
                  <a:lnTo>
                    <a:pt x="216" y="249"/>
                  </a:lnTo>
                  <a:lnTo>
                    <a:pt x="204" y="256"/>
                  </a:lnTo>
                  <a:lnTo>
                    <a:pt x="191" y="261"/>
                  </a:lnTo>
                  <a:lnTo>
                    <a:pt x="178" y="265"/>
                  </a:lnTo>
                  <a:lnTo>
                    <a:pt x="164" y="268"/>
                  </a:lnTo>
                  <a:lnTo>
                    <a:pt x="151" y="269"/>
                  </a:lnTo>
                  <a:lnTo>
                    <a:pt x="136" y="269"/>
                  </a:lnTo>
                  <a:lnTo>
                    <a:pt x="122" y="268"/>
                  </a:lnTo>
                  <a:lnTo>
                    <a:pt x="94" y="261"/>
                  </a:lnTo>
                  <a:lnTo>
                    <a:pt x="69" y="250"/>
                  </a:lnTo>
                  <a:lnTo>
                    <a:pt x="47" y="234"/>
                  </a:lnTo>
                  <a:lnTo>
                    <a:pt x="28" y="215"/>
                  </a:lnTo>
                  <a:lnTo>
                    <a:pt x="15" y="193"/>
                  </a:lnTo>
                  <a:lnTo>
                    <a:pt x="5" y="169"/>
                  </a:lnTo>
                  <a:lnTo>
                    <a:pt x="0" y="143"/>
                  </a:lnTo>
                  <a:lnTo>
                    <a:pt x="1" y="11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3"/>
            <p:cNvSpPr>
              <a:spLocks/>
            </p:cNvSpPr>
            <p:nvPr/>
          </p:nvSpPr>
          <p:spPr bwMode="auto">
            <a:xfrm>
              <a:off x="6573538" y="3440323"/>
              <a:ext cx="182507" cy="184428"/>
            </a:xfrm>
            <a:custGeom>
              <a:avLst/>
              <a:gdLst/>
              <a:ahLst/>
              <a:cxnLst>
                <a:cxn ang="0">
                  <a:pos x="55" y="0"/>
                </a:cxn>
                <a:cxn ang="0">
                  <a:pos x="45" y="0"/>
                </a:cxn>
                <a:cxn ang="0">
                  <a:pos x="36" y="1"/>
                </a:cxn>
                <a:cxn ang="0">
                  <a:pos x="26" y="5"/>
                </a:cxn>
                <a:cxn ang="0">
                  <a:pos x="18" y="9"/>
                </a:cxn>
                <a:cxn ang="0">
                  <a:pos x="11" y="16"/>
                </a:cxn>
                <a:cxn ang="0">
                  <a:pos x="6" y="23"/>
                </a:cxn>
                <a:cxn ang="0">
                  <a:pos x="2" y="32"/>
                </a:cxn>
                <a:cxn ang="0">
                  <a:pos x="0" y="42"/>
                </a:cxn>
                <a:cxn ang="0">
                  <a:pos x="0" y="51"/>
                </a:cxn>
                <a:cxn ang="0">
                  <a:pos x="2" y="61"/>
                </a:cxn>
                <a:cxn ang="0">
                  <a:pos x="4" y="70"/>
                </a:cxn>
                <a:cxn ang="0">
                  <a:pos x="10" y="79"/>
                </a:cxn>
                <a:cxn ang="0">
                  <a:pos x="15" y="85"/>
                </a:cxn>
                <a:cxn ang="0">
                  <a:pos x="23" y="91"/>
                </a:cxn>
                <a:cxn ang="0">
                  <a:pos x="31" y="95"/>
                </a:cxn>
                <a:cxn ang="0">
                  <a:pos x="41" y="96"/>
                </a:cxn>
                <a:cxn ang="0">
                  <a:pos x="51" y="96"/>
                </a:cxn>
                <a:cxn ang="0">
                  <a:pos x="60" y="95"/>
                </a:cxn>
                <a:cxn ang="0">
                  <a:pos x="70" y="92"/>
                </a:cxn>
                <a:cxn ang="0">
                  <a:pos x="78" y="87"/>
                </a:cxn>
                <a:cxn ang="0">
                  <a:pos x="85" y="81"/>
                </a:cxn>
                <a:cxn ang="0">
                  <a:pos x="90" y="73"/>
                </a:cxn>
                <a:cxn ang="0">
                  <a:pos x="94" y="65"/>
                </a:cxn>
                <a:cxn ang="0">
                  <a:pos x="95" y="55"/>
                </a:cxn>
                <a:cxn ang="0">
                  <a:pos x="95" y="46"/>
                </a:cxn>
                <a:cxn ang="0">
                  <a:pos x="94" y="36"/>
                </a:cxn>
                <a:cxn ang="0">
                  <a:pos x="91" y="27"/>
                </a:cxn>
                <a:cxn ang="0">
                  <a:pos x="86" y="19"/>
                </a:cxn>
                <a:cxn ang="0">
                  <a:pos x="80" y="12"/>
                </a:cxn>
                <a:cxn ang="0">
                  <a:pos x="72" y="7"/>
                </a:cxn>
                <a:cxn ang="0">
                  <a:pos x="64" y="2"/>
                </a:cxn>
                <a:cxn ang="0">
                  <a:pos x="55" y="0"/>
                </a:cxn>
              </a:cxnLst>
              <a:rect l="0" t="0" r="r" b="b"/>
              <a:pathLst>
                <a:path w="95" h="96">
                  <a:moveTo>
                    <a:pt x="55" y="0"/>
                  </a:moveTo>
                  <a:lnTo>
                    <a:pt x="45" y="0"/>
                  </a:lnTo>
                  <a:lnTo>
                    <a:pt x="36" y="1"/>
                  </a:lnTo>
                  <a:lnTo>
                    <a:pt x="26" y="5"/>
                  </a:lnTo>
                  <a:lnTo>
                    <a:pt x="18" y="9"/>
                  </a:lnTo>
                  <a:lnTo>
                    <a:pt x="11" y="16"/>
                  </a:lnTo>
                  <a:lnTo>
                    <a:pt x="6" y="23"/>
                  </a:lnTo>
                  <a:lnTo>
                    <a:pt x="2" y="32"/>
                  </a:lnTo>
                  <a:lnTo>
                    <a:pt x="0" y="42"/>
                  </a:lnTo>
                  <a:lnTo>
                    <a:pt x="0" y="51"/>
                  </a:lnTo>
                  <a:lnTo>
                    <a:pt x="2" y="61"/>
                  </a:lnTo>
                  <a:lnTo>
                    <a:pt x="4" y="70"/>
                  </a:lnTo>
                  <a:lnTo>
                    <a:pt x="10" y="79"/>
                  </a:lnTo>
                  <a:lnTo>
                    <a:pt x="15" y="85"/>
                  </a:lnTo>
                  <a:lnTo>
                    <a:pt x="23" y="91"/>
                  </a:lnTo>
                  <a:lnTo>
                    <a:pt x="31" y="95"/>
                  </a:lnTo>
                  <a:lnTo>
                    <a:pt x="41" y="96"/>
                  </a:lnTo>
                  <a:lnTo>
                    <a:pt x="51" y="96"/>
                  </a:lnTo>
                  <a:lnTo>
                    <a:pt x="60" y="95"/>
                  </a:lnTo>
                  <a:lnTo>
                    <a:pt x="70" y="92"/>
                  </a:lnTo>
                  <a:lnTo>
                    <a:pt x="78" y="87"/>
                  </a:lnTo>
                  <a:lnTo>
                    <a:pt x="85" y="81"/>
                  </a:lnTo>
                  <a:lnTo>
                    <a:pt x="90" y="73"/>
                  </a:lnTo>
                  <a:lnTo>
                    <a:pt x="94" y="65"/>
                  </a:lnTo>
                  <a:lnTo>
                    <a:pt x="95" y="55"/>
                  </a:lnTo>
                  <a:lnTo>
                    <a:pt x="95" y="46"/>
                  </a:lnTo>
                  <a:lnTo>
                    <a:pt x="94" y="36"/>
                  </a:lnTo>
                  <a:lnTo>
                    <a:pt x="91" y="27"/>
                  </a:lnTo>
                  <a:lnTo>
                    <a:pt x="86" y="19"/>
                  </a:lnTo>
                  <a:lnTo>
                    <a:pt x="80" y="12"/>
                  </a:lnTo>
                  <a:lnTo>
                    <a:pt x="72" y="7"/>
                  </a:lnTo>
                  <a:lnTo>
                    <a:pt x="64" y="2"/>
                  </a:lnTo>
                  <a:lnTo>
                    <a:pt x="55"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4"/>
            <p:cNvSpPr>
              <a:spLocks/>
            </p:cNvSpPr>
            <p:nvPr/>
          </p:nvSpPr>
          <p:spPr bwMode="auto">
            <a:xfrm>
              <a:off x="6435217" y="5440212"/>
              <a:ext cx="1016274" cy="257430"/>
            </a:xfrm>
            <a:custGeom>
              <a:avLst/>
              <a:gdLst/>
              <a:ahLst/>
              <a:cxnLst>
                <a:cxn ang="0">
                  <a:pos x="31" y="73"/>
                </a:cxn>
                <a:cxn ang="0">
                  <a:pos x="487" y="134"/>
                </a:cxn>
                <a:cxn ang="0">
                  <a:pos x="487" y="134"/>
                </a:cxn>
                <a:cxn ang="0">
                  <a:pos x="495" y="134"/>
                </a:cxn>
                <a:cxn ang="0">
                  <a:pos x="502" y="133"/>
                </a:cxn>
                <a:cxn ang="0">
                  <a:pos x="509" y="132"/>
                </a:cxn>
                <a:cxn ang="0">
                  <a:pos x="514" y="128"/>
                </a:cxn>
                <a:cxn ang="0">
                  <a:pos x="520" y="122"/>
                </a:cxn>
                <a:cxn ang="0">
                  <a:pos x="524" y="117"/>
                </a:cxn>
                <a:cxn ang="0">
                  <a:pos x="528" y="110"/>
                </a:cxn>
                <a:cxn ang="0">
                  <a:pos x="529" y="103"/>
                </a:cxn>
                <a:cxn ang="0">
                  <a:pos x="528" y="88"/>
                </a:cxn>
                <a:cxn ang="0">
                  <a:pos x="521" y="76"/>
                </a:cxn>
                <a:cxn ang="0">
                  <a:pos x="510" y="67"/>
                </a:cxn>
                <a:cxn ang="0">
                  <a:pos x="496" y="62"/>
                </a:cxn>
                <a:cxn ang="0">
                  <a:pos x="496" y="62"/>
                </a:cxn>
                <a:cxn ang="0">
                  <a:pos x="41" y="0"/>
                </a:cxn>
                <a:cxn ang="0">
                  <a:pos x="41" y="0"/>
                </a:cxn>
                <a:cxn ang="0">
                  <a:pos x="34" y="0"/>
                </a:cxn>
                <a:cxn ang="0">
                  <a:pos x="27" y="1"/>
                </a:cxn>
                <a:cxn ang="0">
                  <a:pos x="21" y="3"/>
                </a:cxn>
                <a:cxn ang="0">
                  <a:pos x="15" y="7"/>
                </a:cxn>
                <a:cxn ang="0">
                  <a:pos x="10" y="12"/>
                </a:cxn>
                <a:cxn ang="0">
                  <a:pos x="6" y="18"/>
                </a:cxn>
                <a:cxn ang="0">
                  <a:pos x="2" y="24"/>
                </a:cxn>
                <a:cxn ang="0">
                  <a:pos x="0" y="31"/>
                </a:cxn>
                <a:cxn ang="0">
                  <a:pos x="2" y="46"/>
                </a:cxn>
                <a:cxn ang="0">
                  <a:pos x="7" y="58"/>
                </a:cxn>
                <a:cxn ang="0">
                  <a:pos x="18" y="68"/>
                </a:cxn>
                <a:cxn ang="0">
                  <a:pos x="31" y="73"/>
                </a:cxn>
                <a:cxn ang="0">
                  <a:pos x="31" y="73"/>
                </a:cxn>
              </a:cxnLst>
              <a:rect l="0" t="0" r="r" b="b"/>
              <a:pathLst>
                <a:path w="529" h="134">
                  <a:moveTo>
                    <a:pt x="31" y="73"/>
                  </a:moveTo>
                  <a:lnTo>
                    <a:pt x="487" y="134"/>
                  </a:lnTo>
                  <a:lnTo>
                    <a:pt x="487" y="134"/>
                  </a:lnTo>
                  <a:lnTo>
                    <a:pt x="495" y="134"/>
                  </a:lnTo>
                  <a:lnTo>
                    <a:pt x="502" y="133"/>
                  </a:lnTo>
                  <a:lnTo>
                    <a:pt x="509" y="132"/>
                  </a:lnTo>
                  <a:lnTo>
                    <a:pt x="514" y="128"/>
                  </a:lnTo>
                  <a:lnTo>
                    <a:pt x="520" y="122"/>
                  </a:lnTo>
                  <a:lnTo>
                    <a:pt x="524" y="117"/>
                  </a:lnTo>
                  <a:lnTo>
                    <a:pt x="528" y="110"/>
                  </a:lnTo>
                  <a:lnTo>
                    <a:pt x="529" y="103"/>
                  </a:lnTo>
                  <a:lnTo>
                    <a:pt x="528" y="88"/>
                  </a:lnTo>
                  <a:lnTo>
                    <a:pt x="521" y="76"/>
                  </a:lnTo>
                  <a:lnTo>
                    <a:pt x="510" y="67"/>
                  </a:lnTo>
                  <a:lnTo>
                    <a:pt x="496" y="62"/>
                  </a:lnTo>
                  <a:lnTo>
                    <a:pt x="496" y="62"/>
                  </a:lnTo>
                  <a:lnTo>
                    <a:pt x="41" y="0"/>
                  </a:lnTo>
                  <a:lnTo>
                    <a:pt x="41" y="0"/>
                  </a:lnTo>
                  <a:lnTo>
                    <a:pt x="34" y="0"/>
                  </a:lnTo>
                  <a:lnTo>
                    <a:pt x="27" y="1"/>
                  </a:lnTo>
                  <a:lnTo>
                    <a:pt x="21" y="3"/>
                  </a:lnTo>
                  <a:lnTo>
                    <a:pt x="15" y="7"/>
                  </a:lnTo>
                  <a:lnTo>
                    <a:pt x="10" y="12"/>
                  </a:lnTo>
                  <a:lnTo>
                    <a:pt x="6" y="18"/>
                  </a:lnTo>
                  <a:lnTo>
                    <a:pt x="2" y="24"/>
                  </a:lnTo>
                  <a:lnTo>
                    <a:pt x="0" y="31"/>
                  </a:lnTo>
                  <a:lnTo>
                    <a:pt x="2" y="46"/>
                  </a:lnTo>
                  <a:lnTo>
                    <a:pt x="7" y="58"/>
                  </a:lnTo>
                  <a:lnTo>
                    <a:pt x="18" y="68"/>
                  </a:lnTo>
                  <a:lnTo>
                    <a:pt x="31" y="73"/>
                  </a:lnTo>
                  <a:lnTo>
                    <a:pt x="31" y="7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15"/>
            <p:cNvSpPr>
              <a:spLocks/>
            </p:cNvSpPr>
            <p:nvPr/>
          </p:nvSpPr>
          <p:spPr bwMode="auto">
            <a:xfrm>
              <a:off x="6464034" y="5223125"/>
              <a:ext cx="1016274" cy="255509"/>
            </a:xfrm>
            <a:custGeom>
              <a:avLst/>
              <a:gdLst/>
              <a:ahLst/>
              <a:cxnLst>
                <a:cxn ang="0">
                  <a:pos x="33" y="71"/>
                </a:cxn>
                <a:cxn ang="0">
                  <a:pos x="488" y="133"/>
                </a:cxn>
                <a:cxn ang="0">
                  <a:pos x="488" y="133"/>
                </a:cxn>
                <a:cxn ang="0">
                  <a:pos x="495" y="133"/>
                </a:cxn>
                <a:cxn ang="0">
                  <a:pos x="502" y="132"/>
                </a:cxn>
                <a:cxn ang="0">
                  <a:pos x="509" y="131"/>
                </a:cxn>
                <a:cxn ang="0">
                  <a:pos x="515" y="127"/>
                </a:cxn>
                <a:cxn ang="0">
                  <a:pos x="519" y="121"/>
                </a:cxn>
                <a:cxn ang="0">
                  <a:pos x="524" y="116"/>
                </a:cxn>
                <a:cxn ang="0">
                  <a:pos x="528" y="109"/>
                </a:cxn>
                <a:cxn ang="0">
                  <a:pos x="529" y="102"/>
                </a:cxn>
                <a:cxn ang="0">
                  <a:pos x="528" y="87"/>
                </a:cxn>
                <a:cxn ang="0">
                  <a:pos x="522" y="75"/>
                </a:cxn>
                <a:cxn ang="0">
                  <a:pos x="511" y="65"/>
                </a:cxn>
                <a:cxn ang="0">
                  <a:pos x="498" y="60"/>
                </a:cxn>
                <a:cxn ang="0">
                  <a:pos x="498" y="60"/>
                </a:cxn>
                <a:cxn ang="0">
                  <a:pos x="42" y="0"/>
                </a:cxn>
                <a:cxn ang="0">
                  <a:pos x="42" y="0"/>
                </a:cxn>
                <a:cxn ang="0">
                  <a:pos x="34" y="0"/>
                </a:cxn>
                <a:cxn ang="0">
                  <a:pos x="27" y="1"/>
                </a:cxn>
                <a:cxn ang="0">
                  <a:pos x="21" y="3"/>
                </a:cxn>
                <a:cxn ang="0">
                  <a:pos x="15" y="7"/>
                </a:cxn>
                <a:cxn ang="0">
                  <a:pos x="10" y="11"/>
                </a:cxn>
                <a:cxn ang="0">
                  <a:pos x="6" y="16"/>
                </a:cxn>
                <a:cxn ang="0">
                  <a:pos x="1" y="23"/>
                </a:cxn>
                <a:cxn ang="0">
                  <a:pos x="0" y="30"/>
                </a:cxn>
                <a:cxn ang="0">
                  <a:pos x="1" y="45"/>
                </a:cxn>
                <a:cxn ang="0">
                  <a:pos x="8" y="57"/>
                </a:cxn>
                <a:cxn ang="0">
                  <a:pos x="19" y="67"/>
                </a:cxn>
                <a:cxn ang="0">
                  <a:pos x="33" y="71"/>
                </a:cxn>
                <a:cxn ang="0">
                  <a:pos x="33" y="71"/>
                </a:cxn>
              </a:cxnLst>
              <a:rect l="0" t="0" r="r" b="b"/>
              <a:pathLst>
                <a:path w="529" h="133">
                  <a:moveTo>
                    <a:pt x="33" y="71"/>
                  </a:moveTo>
                  <a:lnTo>
                    <a:pt x="488" y="133"/>
                  </a:lnTo>
                  <a:lnTo>
                    <a:pt x="488" y="133"/>
                  </a:lnTo>
                  <a:lnTo>
                    <a:pt x="495" y="133"/>
                  </a:lnTo>
                  <a:lnTo>
                    <a:pt x="502" y="132"/>
                  </a:lnTo>
                  <a:lnTo>
                    <a:pt x="509" y="131"/>
                  </a:lnTo>
                  <a:lnTo>
                    <a:pt x="515" y="127"/>
                  </a:lnTo>
                  <a:lnTo>
                    <a:pt x="519" y="121"/>
                  </a:lnTo>
                  <a:lnTo>
                    <a:pt x="524" y="116"/>
                  </a:lnTo>
                  <a:lnTo>
                    <a:pt x="528" y="109"/>
                  </a:lnTo>
                  <a:lnTo>
                    <a:pt x="529" y="102"/>
                  </a:lnTo>
                  <a:lnTo>
                    <a:pt x="528" y="87"/>
                  </a:lnTo>
                  <a:lnTo>
                    <a:pt x="522" y="75"/>
                  </a:lnTo>
                  <a:lnTo>
                    <a:pt x="511" y="65"/>
                  </a:lnTo>
                  <a:lnTo>
                    <a:pt x="498" y="60"/>
                  </a:lnTo>
                  <a:lnTo>
                    <a:pt x="498" y="60"/>
                  </a:lnTo>
                  <a:lnTo>
                    <a:pt x="42" y="0"/>
                  </a:lnTo>
                  <a:lnTo>
                    <a:pt x="42" y="0"/>
                  </a:lnTo>
                  <a:lnTo>
                    <a:pt x="34" y="0"/>
                  </a:lnTo>
                  <a:lnTo>
                    <a:pt x="27" y="1"/>
                  </a:lnTo>
                  <a:lnTo>
                    <a:pt x="21" y="3"/>
                  </a:lnTo>
                  <a:lnTo>
                    <a:pt x="15" y="7"/>
                  </a:lnTo>
                  <a:lnTo>
                    <a:pt x="10" y="11"/>
                  </a:lnTo>
                  <a:lnTo>
                    <a:pt x="6" y="16"/>
                  </a:lnTo>
                  <a:lnTo>
                    <a:pt x="1" y="23"/>
                  </a:lnTo>
                  <a:lnTo>
                    <a:pt x="0" y="30"/>
                  </a:lnTo>
                  <a:lnTo>
                    <a:pt x="1" y="45"/>
                  </a:lnTo>
                  <a:lnTo>
                    <a:pt x="8" y="57"/>
                  </a:lnTo>
                  <a:lnTo>
                    <a:pt x="19" y="67"/>
                  </a:lnTo>
                  <a:lnTo>
                    <a:pt x="33" y="71"/>
                  </a:lnTo>
                  <a:lnTo>
                    <a:pt x="33" y="7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6"/>
            <p:cNvSpPr>
              <a:spLocks/>
            </p:cNvSpPr>
            <p:nvPr/>
          </p:nvSpPr>
          <p:spPr bwMode="auto">
            <a:xfrm>
              <a:off x="7935614" y="2466314"/>
              <a:ext cx="618601" cy="685841"/>
            </a:xfrm>
            <a:custGeom>
              <a:avLst/>
              <a:gdLst/>
              <a:ahLst/>
              <a:cxnLst>
                <a:cxn ang="0">
                  <a:pos x="80" y="341"/>
                </a:cxn>
                <a:cxn ang="0">
                  <a:pos x="311" y="76"/>
                </a:cxn>
                <a:cxn ang="0">
                  <a:pos x="311" y="76"/>
                </a:cxn>
                <a:cxn ang="0">
                  <a:pos x="320" y="60"/>
                </a:cxn>
                <a:cxn ang="0">
                  <a:pos x="322" y="42"/>
                </a:cxn>
                <a:cxn ang="0">
                  <a:pos x="318" y="26"/>
                </a:cxn>
                <a:cxn ang="0">
                  <a:pos x="307" y="11"/>
                </a:cxn>
                <a:cxn ang="0">
                  <a:pos x="299" y="5"/>
                </a:cxn>
                <a:cxn ang="0">
                  <a:pos x="290" y="1"/>
                </a:cxn>
                <a:cxn ang="0">
                  <a:pos x="281" y="0"/>
                </a:cxn>
                <a:cxn ang="0">
                  <a:pos x="273" y="0"/>
                </a:cxn>
                <a:cxn ang="0">
                  <a:pos x="265" y="1"/>
                </a:cxn>
                <a:cxn ang="0">
                  <a:pos x="255" y="4"/>
                </a:cxn>
                <a:cxn ang="0">
                  <a:pos x="248" y="8"/>
                </a:cxn>
                <a:cxn ang="0">
                  <a:pos x="242" y="15"/>
                </a:cxn>
                <a:cxn ang="0">
                  <a:pos x="242" y="15"/>
                </a:cxn>
                <a:cxn ang="0">
                  <a:pos x="10" y="281"/>
                </a:cxn>
                <a:cxn ang="0">
                  <a:pos x="10" y="281"/>
                </a:cxn>
                <a:cxn ang="0">
                  <a:pos x="1" y="297"/>
                </a:cxn>
                <a:cxn ang="0">
                  <a:pos x="0" y="314"/>
                </a:cxn>
                <a:cxn ang="0">
                  <a:pos x="4" y="331"/>
                </a:cxn>
                <a:cxn ang="0">
                  <a:pos x="14" y="345"/>
                </a:cxn>
                <a:cxn ang="0">
                  <a:pos x="23" y="350"/>
                </a:cxn>
                <a:cxn ang="0">
                  <a:pos x="31" y="354"/>
                </a:cxn>
                <a:cxn ang="0">
                  <a:pos x="39" y="356"/>
                </a:cxn>
                <a:cxn ang="0">
                  <a:pos x="48" y="357"/>
                </a:cxn>
                <a:cxn ang="0">
                  <a:pos x="57" y="356"/>
                </a:cxn>
                <a:cxn ang="0">
                  <a:pos x="65" y="352"/>
                </a:cxn>
                <a:cxn ang="0">
                  <a:pos x="73" y="348"/>
                </a:cxn>
                <a:cxn ang="0">
                  <a:pos x="80" y="341"/>
                </a:cxn>
                <a:cxn ang="0">
                  <a:pos x="80" y="341"/>
                </a:cxn>
              </a:cxnLst>
              <a:rect l="0" t="0" r="r" b="b"/>
              <a:pathLst>
                <a:path w="322" h="357">
                  <a:moveTo>
                    <a:pt x="80" y="341"/>
                  </a:moveTo>
                  <a:lnTo>
                    <a:pt x="311" y="76"/>
                  </a:lnTo>
                  <a:lnTo>
                    <a:pt x="311" y="76"/>
                  </a:lnTo>
                  <a:lnTo>
                    <a:pt x="320" y="60"/>
                  </a:lnTo>
                  <a:lnTo>
                    <a:pt x="322" y="42"/>
                  </a:lnTo>
                  <a:lnTo>
                    <a:pt x="318" y="26"/>
                  </a:lnTo>
                  <a:lnTo>
                    <a:pt x="307" y="11"/>
                  </a:lnTo>
                  <a:lnTo>
                    <a:pt x="299" y="5"/>
                  </a:lnTo>
                  <a:lnTo>
                    <a:pt x="290" y="1"/>
                  </a:lnTo>
                  <a:lnTo>
                    <a:pt x="281" y="0"/>
                  </a:lnTo>
                  <a:lnTo>
                    <a:pt x="273" y="0"/>
                  </a:lnTo>
                  <a:lnTo>
                    <a:pt x="265" y="1"/>
                  </a:lnTo>
                  <a:lnTo>
                    <a:pt x="255" y="4"/>
                  </a:lnTo>
                  <a:lnTo>
                    <a:pt x="248" y="8"/>
                  </a:lnTo>
                  <a:lnTo>
                    <a:pt x="242" y="15"/>
                  </a:lnTo>
                  <a:lnTo>
                    <a:pt x="242" y="15"/>
                  </a:lnTo>
                  <a:lnTo>
                    <a:pt x="10" y="281"/>
                  </a:lnTo>
                  <a:lnTo>
                    <a:pt x="10" y="281"/>
                  </a:lnTo>
                  <a:lnTo>
                    <a:pt x="1" y="297"/>
                  </a:lnTo>
                  <a:lnTo>
                    <a:pt x="0" y="314"/>
                  </a:lnTo>
                  <a:lnTo>
                    <a:pt x="4" y="331"/>
                  </a:lnTo>
                  <a:lnTo>
                    <a:pt x="14" y="345"/>
                  </a:lnTo>
                  <a:lnTo>
                    <a:pt x="23" y="350"/>
                  </a:lnTo>
                  <a:lnTo>
                    <a:pt x="31" y="354"/>
                  </a:lnTo>
                  <a:lnTo>
                    <a:pt x="39" y="356"/>
                  </a:lnTo>
                  <a:lnTo>
                    <a:pt x="48" y="357"/>
                  </a:lnTo>
                  <a:lnTo>
                    <a:pt x="57" y="356"/>
                  </a:lnTo>
                  <a:lnTo>
                    <a:pt x="65" y="352"/>
                  </a:lnTo>
                  <a:lnTo>
                    <a:pt x="73" y="348"/>
                  </a:lnTo>
                  <a:lnTo>
                    <a:pt x="80" y="341"/>
                  </a:lnTo>
                  <a:lnTo>
                    <a:pt x="80" y="34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7"/>
            <p:cNvSpPr>
              <a:spLocks/>
            </p:cNvSpPr>
            <p:nvPr/>
          </p:nvSpPr>
          <p:spPr bwMode="auto">
            <a:xfrm>
              <a:off x="8360182" y="3155997"/>
              <a:ext cx="774212" cy="351565"/>
            </a:xfrm>
            <a:custGeom>
              <a:avLst/>
              <a:gdLst/>
              <a:ahLst/>
              <a:cxnLst>
                <a:cxn ang="0">
                  <a:pos x="59" y="182"/>
                </a:cxn>
                <a:cxn ang="0">
                  <a:pos x="370" y="89"/>
                </a:cxn>
                <a:cxn ang="0">
                  <a:pos x="370" y="89"/>
                </a:cxn>
                <a:cxn ang="0">
                  <a:pos x="386" y="81"/>
                </a:cxn>
                <a:cxn ang="0">
                  <a:pos x="397" y="68"/>
                </a:cxn>
                <a:cxn ang="0">
                  <a:pos x="403" y="50"/>
                </a:cxn>
                <a:cxn ang="0">
                  <a:pos x="401" y="32"/>
                </a:cxn>
                <a:cxn ang="0">
                  <a:pos x="397" y="24"/>
                </a:cxn>
                <a:cxn ang="0">
                  <a:pos x="393" y="16"/>
                </a:cxn>
                <a:cxn ang="0">
                  <a:pos x="386" y="9"/>
                </a:cxn>
                <a:cxn ang="0">
                  <a:pos x="379" y="5"/>
                </a:cxn>
                <a:cxn ang="0">
                  <a:pos x="371" y="1"/>
                </a:cxn>
                <a:cxn ang="0">
                  <a:pos x="362" y="0"/>
                </a:cxn>
                <a:cxn ang="0">
                  <a:pos x="354" y="0"/>
                </a:cxn>
                <a:cxn ang="0">
                  <a:pos x="344" y="1"/>
                </a:cxn>
                <a:cxn ang="0">
                  <a:pos x="344" y="1"/>
                </a:cxn>
                <a:cxn ang="0">
                  <a:pos x="33" y="93"/>
                </a:cxn>
                <a:cxn ang="0">
                  <a:pos x="33" y="93"/>
                </a:cxn>
                <a:cxn ang="0">
                  <a:pos x="16" y="102"/>
                </a:cxn>
                <a:cxn ang="0">
                  <a:pos x="6" y="115"/>
                </a:cxn>
                <a:cxn ang="0">
                  <a:pos x="0" y="133"/>
                </a:cxn>
                <a:cxn ang="0">
                  <a:pos x="2" y="150"/>
                </a:cxn>
                <a:cxn ang="0">
                  <a:pos x="6" y="159"/>
                </a:cxn>
                <a:cxn ang="0">
                  <a:pos x="10" y="167"/>
                </a:cxn>
                <a:cxn ang="0">
                  <a:pos x="16" y="174"/>
                </a:cxn>
                <a:cxn ang="0">
                  <a:pos x="23" y="178"/>
                </a:cxn>
                <a:cxn ang="0">
                  <a:pos x="31" y="182"/>
                </a:cxn>
                <a:cxn ang="0">
                  <a:pos x="41" y="183"/>
                </a:cxn>
                <a:cxn ang="0">
                  <a:pos x="49" y="183"/>
                </a:cxn>
                <a:cxn ang="0">
                  <a:pos x="59" y="182"/>
                </a:cxn>
                <a:cxn ang="0">
                  <a:pos x="59" y="182"/>
                </a:cxn>
              </a:cxnLst>
              <a:rect l="0" t="0" r="r" b="b"/>
              <a:pathLst>
                <a:path w="403" h="183">
                  <a:moveTo>
                    <a:pt x="59" y="182"/>
                  </a:moveTo>
                  <a:lnTo>
                    <a:pt x="370" y="89"/>
                  </a:lnTo>
                  <a:lnTo>
                    <a:pt x="370" y="89"/>
                  </a:lnTo>
                  <a:lnTo>
                    <a:pt x="386" y="81"/>
                  </a:lnTo>
                  <a:lnTo>
                    <a:pt x="397" y="68"/>
                  </a:lnTo>
                  <a:lnTo>
                    <a:pt x="403" y="50"/>
                  </a:lnTo>
                  <a:lnTo>
                    <a:pt x="401" y="32"/>
                  </a:lnTo>
                  <a:lnTo>
                    <a:pt x="397" y="24"/>
                  </a:lnTo>
                  <a:lnTo>
                    <a:pt x="393" y="16"/>
                  </a:lnTo>
                  <a:lnTo>
                    <a:pt x="386" y="9"/>
                  </a:lnTo>
                  <a:lnTo>
                    <a:pt x="379" y="5"/>
                  </a:lnTo>
                  <a:lnTo>
                    <a:pt x="371" y="1"/>
                  </a:lnTo>
                  <a:lnTo>
                    <a:pt x="362" y="0"/>
                  </a:lnTo>
                  <a:lnTo>
                    <a:pt x="354" y="0"/>
                  </a:lnTo>
                  <a:lnTo>
                    <a:pt x="344" y="1"/>
                  </a:lnTo>
                  <a:lnTo>
                    <a:pt x="344" y="1"/>
                  </a:lnTo>
                  <a:lnTo>
                    <a:pt x="33" y="93"/>
                  </a:lnTo>
                  <a:lnTo>
                    <a:pt x="33" y="93"/>
                  </a:lnTo>
                  <a:lnTo>
                    <a:pt x="16" y="102"/>
                  </a:lnTo>
                  <a:lnTo>
                    <a:pt x="6" y="115"/>
                  </a:lnTo>
                  <a:lnTo>
                    <a:pt x="0" y="133"/>
                  </a:lnTo>
                  <a:lnTo>
                    <a:pt x="2" y="150"/>
                  </a:lnTo>
                  <a:lnTo>
                    <a:pt x="6" y="159"/>
                  </a:lnTo>
                  <a:lnTo>
                    <a:pt x="10" y="167"/>
                  </a:lnTo>
                  <a:lnTo>
                    <a:pt x="16" y="174"/>
                  </a:lnTo>
                  <a:lnTo>
                    <a:pt x="23" y="178"/>
                  </a:lnTo>
                  <a:lnTo>
                    <a:pt x="31" y="182"/>
                  </a:lnTo>
                  <a:lnTo>
                    <a:pt x="41" y="183"/>
                  </a:lnTo>
                  <a:lnTo>
                    <a:pt x="49" y="183"/>
                  </a:lnTo>
                  <a:lnTo>
                    <a:pt x="59" y="182"/>
                  </a:lnTo>
                  <a:lnTo>
                    <a:pt x="59" y="18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18"/>
            <p:cNvSpPr>
              <a:spLocks/>
            </p:cNvSpPr>
            <p:nvPr/>
          </p:nvSpPr>
          <p:spPr bwMode="auto">
            <a:xfrm>
              <a:off x="7518730" y="2168540"/>
              <a:ext cx="397672" cy="778055"/>
            </a:xfrm>
            <a:custGeom>
              <a:avLst/>
              <a:gdLst/>
              <a:ahLst/>
              <a:cxnLst>
                <a:cxn ang="0">
                  <a:pos x="89" y="375"/>
                </a:cxn>
                <a:cxn ang="0">
                  <a:pos x="204" y="62"/>
                </a:cxn>
                <a:cxn ang="0">
                  <a:pos x="204" y="62"/>
                </a:cxn>
                <a:cxn ang="0">
                  <a:pos x="207" y="45"/>
                </a:cxn>
                <a:cxn ang="0">
                  <a:pos x="203" y="27"/>
                </a:cxn>
                <a:cxn ang="0">
                  <a:pos x="193" y="12"/>
                </a:cxn>
                <a:cxn ang="0">
                  <a:pos x="177" y="2"/>
                </a:cxn>
                <a:cxn ang="0">
                  <a:pos x="169" y="0"/>
                </a:cxn>
                <a:cxn ang="0">
                  <a:pos x="159" y="0"/>
                </a:cxn>
                <a:cxn ang="0">
                  <a:pos x="151" y="1"/>
                </a:cxn>
                <a:cxn ang="0">
                  <a:pos x="142" y="4"/>
                </a:cxn>
                <a:cxn ang="0">
                  <a:pos x="135" y="9"/>
                </a:cxn>
                <a:cxn ang="0">
                  <a:pos x="128" y="15"/>
                </a:cxn>
                <a:cxn ang="0">
                  <a:pos x="123" y="22"/>
                </a:cxn>
                <a:cxn ang="0">
                  <a:pos x="119" y="30"/>
                </a:cxn>
                <a:cxn ang="0">
                  <a:pos x="119" y="30"/>
                </a:cxn>
                <a:cxn ang="0">
                  <a:pos x="3" y="342"/>
                </a:cxn>
                <a:cxn ang="0">
                  <a:pos x="3" y="342"/>
                </a:cxn>
                <a:cxn ang="0">
                  <a:pos x="0" y="360"/>
                </a:cxn>
                <a:cxn ang="0">
                  <a:pos x="4" y="378"/>
                </a:cxn>
                <a:cxn ang="0">
                  <a:pos x="14" y="393"/>
                </a:cxn>
                <a:cxn ang="0">
                  <a:pos x="30" y="402"/>
                </a:cxn>
                <a:cxn ang="0">
                  <a:pos x="38" y="405"/>
                </a:cxn>
                <a:cxn ang="0">
                  <a:pos x="48" y="405"/>
                </a:cxn>
                <a:cxn ang="0">
                  <a:pos x="56" y="403"/>
                </a:cxn>
                <a:cxn ang="0">
                  <a:pos x="64" y="401"/>
                </a:cxn>
                <a:cxn ang="0">
                  <a:pos x="72" y="395"/>
                </a:cxn>
                <a:cxn ang="0">
                  <a:pos x="79" y="390"/>
                </a:cxn>
                <a:cxn ang="0">
                  <a:pos x="85" y="383"/>
                </a:cxn>
                <a:cxn ang="0">
                  <a:pos x="89" y="375"/>
                </a:cxn>
                <a:cxn ang="0">
                  <a:pos x="89" y="375"/>
                </a:cxn>
              </a:cxnLst>
              <a:rect l="0" t="0" r="r" b="b"/>
              <a:pathLst>
                <a:path w="207" h="405">
                  <a:moveTo>
                    <a:pt x="89" y="375"/>
                  </a:moveTo>
                  <a:lnTo>
                    <a:pt x="204" y="62"/>
                  </a:lnTo>
                  <a:lnTo>
                    <a:pt x="204" y="62"/>
                  </a:lnTo>
                  <a:lnTo>
                    <a:pt x="207" y="45"/>
                  </a:lnTo>
                  <a:lnTo>
                    <a:pt x="203" y="27"/>
                  </a:lnTo>
                  <a:lnTo>
                    <a:pt x="193" y="12"/>
                  </a:lnTo>
                  <a:lnTo>
                    <a:pt x="177" y="2"/>
                  </a:lnTo>
                  <a:lnTo>
                    <a:pt x="169" y="0"/>
                  </a:lnTo>
                  <a:lnTo>
                    <a:pt x="159" y="0"/>
                  </a:lnTo>
                  <a:lnTo>
                    <a:pt x="151" y="1"/>
                  </a:lnTo>
                  <a:lnTo>
                    <a:pt x="142" y="4"/>
                  </a:lnTo>
                  <a:lnTo>
                    <a:pt x="135" y="9"/>
                  </a:lnTo>
                  <a:lnTo>
                    <a:pt x="128" y="15"/>
                  </a:lnTo>
                  <a:lnTo>
                    <a:pt x="123" y="22"/>
                  </a:lnTo>
                  <a:lnTo>
                    <a:pt x="119" y="30"/>
                  </a:lnTo>
                  <a:lnTo>
                    <a:pt x="119" y="30"/>
                  </a:lnTo>
                  <a:lnTo>
                    <a:pt x="3" y="342"/>
                  </a:lnTo>
                  <a:lnTo>
                    <a:pt x="3" y="342"/>
                  </a:lnTo>
                  <a:lnTo>
                    <a:pt x="0" y="360"/>
                  </a:lnTo>
                  <a:lnTo>
                    <a:pt x="4" y="378"/>
                  </a:lnTo>
                  <a:lnTo>
                    <a:pt x="14" y="393"/>
                  </a:lnTo>
                  <a:lnTo>
                    <a:pt x="30" y="402"/>
                  </a:lnTo>
                  <a:lnTo>
                    <a:pt x="38" y="405"/>
                  </a:lnTo>
                  <a:lnTo>
                    <a:pt x="48" y="405"/>
                  </a:lnTo>
                  <a:lnTo>
                    <a:pt x="56" y="403"/>
                  </a:lnTo>
                  <a:lnTo>
                    <a:pt x="64" y="401"/>
                  </a:lnTo>
                  <a:lnTo>
                    <a:pt x="72" y="395"/>
                  </a:lnTo>
                  <a:lnTo>
                    <a:pt x="79" y="390"/>
                  </a:lnTo>
                  <a:lnTo>
                    <a:pt x="85" y="383"/>
                  </a:lnTo>
                  <a:lnTo>
                    <a:pt x="89" y="375"/>
                  </a:lnTo>
                  <a:lnTo>
                    <a:pt x="89" y="37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19"/>
            <p:cNvSpPr>
              <a:spLocks/>
            </p:cNvSpPr>
            <p:nvPr/>
          </p:nvSpPr>
          <p:spPr bwMode="auto">
            <a:xfrm>
              <a:off x="6865549" y="2032140"/>
              <a:ext cx="311222" cy="797266"/>
            </a:xfrm>
            <a:custGeom>
              <a:avLst/>
              <a:gdLst/>
              <a:ahLst/>
              <a:cxnLst>
                <a:cxn ang="0">
                  <a:pos x="161" y="359"/>
                </a:cxn>
                <a:cxn ang="0">
                  <a:pos x="92" y="37"/>
                </a:cxn>
                <a:cxn ang="0">
                  <a:pos x="92" y="37"/>
                </a:cxn>
                <a:cxn ang="0">
                  <a:pos x="89" y="29"/>
                </a:cxn>
                <a:cxn ang="0">
                  <a:pos x="85" y="20"/>
                </a:cxn>
                <a:cxn ang="0">
                  <a:pos x="78" y="14"/>
                </a:cxn>
                <a:cxn ang="0">
                  <a:pos x="71" y="8"/>
                </a:cxn>
                <a:cxn ang="0">
                  <a:pos x="64" y="4"/>
                </a:cxn>
                <a:cxn ang="0">
                  <a:pos x="55" y="1"/>
                </a:cxn>
                <a:cxn ang="0">
                  <a:pos x="47" y="0"/>
                </a:cxn>
                <a:cxn ang="0">
                  <a:pos x="37" y="1"/>
                </a:cxn>
                <a:cxn ang="0">
                  <a:pos x="29" y="4"/>
                </a:cxn>
                <a:cxn ang="0">
                  <a:pos x="21" y="8"/>
                </a:cxn>
                <a:cxn ang="0">
                  <a:pos x="14" y="15"/>
                </a:cxn>
                <a:cxn ang="0">
                  <a:pos x="9" y="22"/>
                </a:cxn>
                <a:cxn ang="0">
                  <a:pos x="5" y="29"/>
                </a:cxn>
                <a:cxn ang="0">
                  <a:pos x="2" y="38"/>
                </a:cxn>
                <a:cxn ang="0">
                  <a:pos x="0" y="46"/>
                </a:cxn>
                <a:cxn ang="0">
                  <a:pos x="2" y="56"/>
                </a:cxn>
                <a:cxn ang="0">
                  <a:pos x="2" y="56"/>
                </a:cxn>
                <a:cxn ang="0">
                  <a:pos x="71" y="378"/>
                </a:cxn>
                <a:cxn ang="0">
                  <a:pos x="71" y="378"/>
                </a:cxn>
                <a:cxn ang="0">
                  <a:pos x="74" y="386"/>
                </a:cxn>
                <a:cxn ang="0">
                  <a:pos x="78" y="394"/>
                </a:cxn>
                <a:cxn ang="0">
                  <a:pos x="83" y="401"/>
                </a:cxn>
                <a:cxn ang="0">
                  <a:pos x="90" y="406"/>
                </a:cxn>
                <a:cxn ang="0">
                  <a:pos x="98" y="411"/>
                </a:cxn>
                <a:cxn ang="0">
                  <a:pos x="107" y="413"/>
                </a:cxn>
                <a:cxn ang="0">
                  <a:pos x="116" y="415"/>
                </a:cxn>
                <a:cxn ang="0">
                  <a:pos x="126" y="413"/>
                </a:cxn>
                <a:cxn ang="0">
                  <a:pos x="134" y="411"/>
                </a:cxn>
                <a:cxn ang="0">
                  <a:pos x="142" y="406"/>
                </a:cxn>
                <a:cxn ang="0">
                  <a:pos x="149" y="400"/>
                </a:cxn>
                <a:cxn ang="0">
                  <a:pos x="154" y="393"/>
                </a:cxn>
                <a:cxn ang="0">
                  <a:pos x="158" y="386"/>
                </a:cxn>
                <a:cxn ang="0">
                  <a:pos x="161" y="377"/>
                </a:cxn>
                <a:cxn ang="0">
                  <a:pos x="162" y="368"/>
                </a:cxn>
                <a:cxn ang="0">
                  <a:pos x="161" y="359"/>
                </a:cxn>
                <a:cxn ang="0">
                  <a:pos x="161" y="359"/>
                </a:cxn>
              </a:cxnLst>
              <a:rect l="0" t="0" r="r" b="b"/>
              <a:pathLst>
                <a:path w="162" h="415">
                  <a:moveTo>
                    <a:pt x="161" y="359"/>
                  </a:moveTo>
                  <a:lnTo>
                    <a:pt x="92" y="37"/>
                  </a:lnTo>
                  <a:lnTo>
                    <a:pt x="92" y="37"/>
                  </a:lnTo>
                  <a:lnTo>
                    <a:pt x="89" y="29"/>
                  </a:lnTo>
                  <a:lnTo>
                    <a:pt x="85" y="20"/>
                  </a:lnTo>
                  <a:lnTo>
                    <a:pt x="78" y="14"/>
                  </a:lnTo>
                  <a:lnTo>
                    <a:pt x="71" y="8"/>
                  </a:lnTo>
                  <a:lnTo>
                    <a:pt x="64" y="4"/>
                  </a:lnTo>
                  <a:lnTo>
                    <a:pt x="55" y="1"/>
                  </a:lnTo>
                  <a:lnTo>
                    <a:pt x="47" y="0"/>
                  </a:lnTo>
                  <a:lnTo>
                    <a:pt x="37" y="1"/>
                  </a:lnTo>
                  <a:lnTo>
                    <a:pt x="29" y="4"/>
                  </a:lnTo>
                  <a:lnTo>
                    <a:pt x="21" y="8"/>
                  </a:lnTo>
                  <a:lnTo>
                    <a:pt x="14" y="15"/>
                  </a:lnTo>
                  <a:lnTo>
                    <a:pt x="9" y="22"/>
                  </a:lnTo>
                  <a:lnTo>
                    <a:pt x="5" y="29"/>
                  </a:lnTo>
                  <a:lnTo>
                    <a:pt x="2" y="38"/>
                  </a:lnTo>
                  <a:lnTo>
                    <a:pt x="0" y="46"/>
                  </a:lnTo>
                  <a:lnTo>
                    <a:pt x="2" y="56"/>
                  </a:lnTo>
                  <a:lnTo>
                    <a:pt x="2" y="56"/>
                  </a:lnTo>
                  <a:lnTo>
                    <a:pt x="71" y="378"/>
                  </a:lnTo>
                  <a:lnTo>
                    <a:pt x="71" y="378"/>
                  </a:lnTo>
                  <a:lnTo>
                    <a:pt x="74" y="386"/>
                  </a:lnTo>
                  <a:lnTo>
                    <a:pt x="78" y="394"/>
                  </a:lnTo>
                  <a:lnTo>
                    <a:pt x="83" y="401"/>
                  </a:lnTo>
                  <a:lnTo>
                    <a:pt x="90" y="406"/>
                  </a:lnTo>
                  <a:lnTo>
                    <a:pt x="98" y="411"/>
                  </a:lnTo>
                  <a:lnTo>
                    <a:pt x="107" y="413"/>
                  </a:lnTo>
                  <a:lnTo>
                    <a:pt x="116" y="415"/>
                  </a:lnTo>
                  <a:lnTo>
                    <a:pt x="126" y="413"/>
                  </a:lnTo>
                  <a:lnTo>
                    <a:pt x="134" y="411"/>
                  </a:lnTo>
                  <a:lnTo>
                    <a:pt x="142" y="406"/>
                  </a:lnTo>
                  <a:lnTo>
                    <a:pt x="149" y="400"/>
                  </a:lnTo>
                  <a:lnTo>
                    <a:pt x="154" y="393"/>
                  </a:lnTo>
                  <a:lnTo>
                    <a:pt x="158" y="386"/>
                  </a:lnTo>
                  <a:lnTo>
                    <a:pt x="161" y="377"/>
                  </a:lnTo>
                  <a:lnTo>
                    <a:pt x="162" y="368"/>
                  </a:lnTo>
                  <a:lnTo>
                    <a:pt x="161" y="359"/>
                  </a:lnTo>
                  <a:lnTo>
                    <a:pt x="161" y="35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20"/>
            <p:cNvSpPr>
              <a:spLocks/>
            </p:cNvSpPr>
            <p:nvPr/>
          </p:nvSpPr>
          <p:spPr bwMode="auto">
            <a:xfrm>
              <a:off x="6064440" y="2299177"/>
              <a:ext cx="484123" cy="570573"/>
            </a:xfrm>
            <a:custGeom>
              <a:avLst/>
              <a:gdLst/>
              <a:ahLst/>
              <a:cxnLst>
                <a:cxn ang="0">
                  <a:pos x="242" y="223"/>
                </a:cxn>
                <a:cxn ang="0">
                  <a:pos x="83" y="17"/>
                </a:cxn>
                <a:cxn ang="0">
                  <a:pos x="83" y="17"/>
                </a:cxn>
                <a:cxn ang="0">
                  <a:pos x="76" y="11"/>
                </a:cxn>
                <a:cxn ang="0">
                  <a:pos x="69" y="5"/>
                </a:cxn>
                <a:cxn ang="0">
                  <a:pos x="60" y="1"/>
                </a:cxn>
                <a:cxn ang="0">
                  <a:pos x="52" y="0"/>
                </a:cxn>
                <a:cxn ang="0">
                  <a:pos x="44" y="0"/>
                </a:cxn>
                <a:cxn ang="0">
                  <a:pos x="34" y="1"/>
                </a:cxn>
                <a:cxn ang="0">
                  <a:pos x="26" y="4"/>
                </a:cxn>
                <a:cxn ang="0">
                  <a:pos x="18" y="9"/>
                </a:cxn>
                <a:cxn ang="0">
                  <a:pos x="6" y="23"/>
                </a:cxn>
                <a:cxn ang="0">
                  <a:pos x="0" y="39"/>
                </a:cxn>
                <a:cxn ang="0">
                  <a:pos x="1" y="57"/>
                </a:cxn>
                <a:cxn ang="0">
                  <a:pos x="10" y="73"/>
                </a:cxn>
                <a:cxn ang="0">
                  <a:pos x="10" y="73"/>
                </a:cxn>
                <a:cxn ang="0">
                  <a:pos x="170" y="280"/>
                </a:cxn>
                <a:cxn ang="0">
                  <a:pos x="170" y="280"/>
                </a:cxn>
                <a:cxn ang="0">
                  <a:pos x="177" y="287"/>
                </a:cxn>
                <a:cxn ang="0">
                  <a:pos x="184" y="291"/>
                </a:cxn>
                <a:cxn ang="0">
                  <a:pos x="192" y="295"/>
                </a:cxn>
                <a:cxn ang="0">
                  <a:pos x="200" y="296"/>
                </a:cxn>
                <a:cxn ang="0">
                  <a:pos x="208" y="297"/>
                </a:cxn>
                <a:cxn ang="0">
                  <a:pos x="218" y="296"/>
                </a:cxn>
                <a:cxn ang="0">
                  <a:pos x="226" y="292"/>
                </a:cxn>
                <a:cxn ang="0">
                  <a:pos x="234" y="288"/>
                </a:cxn>
                <a:cxn ang="0">
                  <a:pos x="246" y="274"/>
                </a:cxn>
                <a:cxn ang="0">
                  <a:pos x="252" y="257"/>
                </a:cxn>
                <a:cxn ang="0">
                  <a:pos x="250" y="239"/>
                </a:cxn>
                <a:cxn ang="0">
                  <a:pos x="242" y="223"/>
                </a:cxn>
                <a:cxn ang="0">
                  <a:pos x="242" y="223"/>
                </a:cxn>
              </a:cxnLst>
              <a:rect l="0" t="0" r="r" b="b"/>
              <a:pathLst>
                <a:path w="252" h="297">
                  <a:moveTo>
                    <a:pt x="242" y="223"/>
                  </a:moveTo>
                  <a:lnTo>
                    <a:pt x="83" y="17"/>
                  </a:lnTo>
                  <a:lnTo>
                    <a:pt x="83" y="17"/>
                  </a:lnTo>
                  <a:lnTo>
                    <a:pt x="76" y="11"/>
                  </a:lnTo>
                  <a:lnTo>
                    <a:pt x="69" y="5"/>
                  </a:lnTo>
                  <a:lnTo>
                    <a:pt x="60" y="1"/>
                  </a:lnTo>
                  <a:lnTo>
                    <a:pt x="52" y="0"/>
                  </a:lnTo>
                  <a:lnTo>
                    <a:pt x="44" y="0"/>
                  </a:lnTo>
                  <a:lnTo>
                    <a:pt x="34" y="1"/>
                  </a:lnTo>
                  <a:lnTo>
                    <a:pt x="26" y="4"/>
                  </a:lnTo>
                  <a:lnTo>
                    <a:pt x="18" y="9"/>
                  </a:lnTo>
                  <a:lnTo>
                    <a:pt x="6" y="23"/>
                  </a:lnTo>
                  <a:lnTo>
                    <a:pt x="0" y="39"/>
                  </a:lnTo>
                  <a:lnTo>
                    <a:pt x="1" y="57"/>
                  </a:lnTo>
                  <a:lnTo>
                    <a:pt x="10" y="73"/>
                  </a:lnTo>
                  <a:lnTo>
                    <a:pt x="10" y="73"/>
                  </a:lnTo>
                  <a:lnTo>
                    <a:pt x="170" y="280"/>
                  </a:lnTo>
                  <a:lnTo>
                    <a:pt x="170" y="280"/>
                  </a:lnTo>
                  <a:lnTo>
                    <a:pt x="177" y="287"/>
                  </a:lnTo>
                  <a:lnTo>
                    <a:pt x="184" y="291"/>
                  </a:lnTo>
                  <a:lnTo>
                    <a:pt x="192" y="295"/>
                  </a:lnTo>
                  <a:lnTo>
                    <a:pt x="200" y="296"/>
                  </a:lnTo>
                  <a:lnTo>
                    <a:pt x="208" y="297"/>
                  </a:lnTo>
                  <a:lnTo>
                    <a:pt x="218" y="296"/>
                  </a:lnTo>
                  <a:lnTo>
                    <a:pt x="226" y="292"/>
                  </a:lnTo>
                  <a:lnTo>
                    <a:pt x="234" y="288"/>
                  </a:lnTo>
                  <a:lnTo>
                    <a:pt x="246" y="274"/>
                  </a:lnTo>
                  <a:lnTo>
                    <a:pt x="252" y="257"/>
                  </a:lnTo>
                  <a:lnTo>
                    <a:pt x="250" y="239"/>
                  </a:lnTo>
                  <a:lnTo>
                    <a:pt x="242" y="223"/>
                  </a:lnTo>
                  <a:lnTo>
                    <a:pt x="242" y="223"/>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8" name="云形标注 27"/>
          <p:cNvSpPr/>
          <p:nvPr/>
        </p:nvSpPr>
        <p:spPr>
          <a:xfrm>
            <a:off x="5806360" y="1837315"/>
            <a:ext cx="2998013" cy="1094922"/>
          </a:xfrm>
          <a:prstGeom prst="cloudCallout">
            <a:avLst>
              <a:gd name="adj1" fmla="val 39552"/>
              <a:gd name="adj2" fmla="val 1208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6077338" y="1978326"/>
            <a:ext cx="2686237" cy="830997"/>
          </a:xfrm>
          <a:prstGeom prst="rect">
            <a:avLst/>
          </a:prstGeom>
          <a:noFill/>
        </p:spPr>
        <p:txBody>
          <a:bodyPr wrap="square" rtlCol="0">
            <a:spAutoFit/>
          </a:bodyPr>
          <a:lstStyle/>
          <a:p>
            <a:pPr>
              <a:buFont typeface="Wingdings" pitchFamily="2" charset="2"/>
              <a:buNone/>
            </a:pPr>
            <a:r>
              <a:rPr lang="zh-CN" altLang="en-US" sz="1200" dirty="0">
                <a:latin typeface="微软雅黑" panose="020B0503020204020204" pitchFamily="34" charset="-122"/>
                <a:ea typeface="微软雅黑" panose="020B0503020204020204" pitchFamily="34" charset="-122"/>
              </a:rPr>
              <a:t>哈希取模算法简单，但是在缓存扩容或缩减时缓存的数据会大量失效，造成性能陡降，压力传递到数据库，极端情况容易造成系统性能下降。</a:t>
            </a:r>
          </a:p>
        </p:txBody>
      </p:sp>
      <p:grpSp>
        <p:nvGrpSpPr>
          <p:cNvPr id="31" name="组合 30"/>
          <p:cNvGrpSpPr/>
          <p:nvPr/>
        </p:nvGrpSpPr>
        <p:grpSpPr>
          <a:xfrm>
            <a:off x="1497992" y="549451"/>
            <a:ext cx="3459893" cy="416185"/>
            <a:chOff x="-26009" y="549450"/>
            <a:chExt cx="3459893" cy="416185"/>
          </a:xfrm>
        </p:grpSpPr>
        <p:pic>
          <p:nvPicPr>
            <p:cNvPr id="32" name="Picture 2" descr="PPT标题素材 箭头 阴影 3D 蓝色 橙色 商务"/>
            <p:cNvPicPr>
              <a:picLocks noChangeAspect="1" noChangeArrowheads="1"/>
            </p:cNvPicPr>
            <p:nvPr/>
          </p:nvPicPr>
          <p:blipFill rotWithShape="1">
            <a:blip r:embed="rId4">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15391" t="64133" r="13664" b="25281"/>
            <a:stretch/>
          </p:blipFill>
          <p:spPr bwMode="auto">
            <a:xfrm>
              <a:off x="-26009" y="578456"/>
              <a:ext cx="3459893" cy="387179"/>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6"/>
            <p:cNvSpPr txBox="1">
              <a:spLocks noChangeArrowheads="1"/>
            </p:cNvSpPr>
            <p:nvPr/>
          </p:nvSpPr>
          <p:spPr bwMode="auto">
            <a:xfrm>
              <a:off x="293830" y="549450"/>
              <a:ext cx="2492990" cy="400110"/>
            </a:xfrm>
            <a:prstGeom prst="rect">
              <a:avLst/>
            </a:prstGeom>
            <a:noFill/>
            <a:ln w="9525">
              <a:noFill/>
              <a:miter lim="800000"/>
              <a:headEnd/>
              <a:tailEnd/>
            </a:ln>
          </p:spPr>
          <p:txBody>
            <a:bodyPr wrap="none">
              <a:spAutoFit/>
            </a:bodyPr>
            <a:lstStyle/>
            <a:p>
              <a:pPr>
                <a:buFont typeface="Wingdings" pitchFamily="2" charset="2"/>
                <a:buNone/>
              </a:pPr>
              <a:r>
                <a:rPr lang="zh-CN" altLang="en-US" sz="2000" dirty="0">
                  <a:solidFill>
                    <a:srgbClr val="7030A0"/>
                  </a:solidFill>
                  <a:latin typeface="微软雅黑" pitchFamily="34" charset="-122"/>
                  <a:ea typeface="微软雅黑" pitchFamily="34" charset="-122"/>
                </a:rPr>
                <a:t>缓存分布式算法优化</a:t>
              </a:r>
            </a:p>
          </p:txBody>
        </p:sp>
      </p:grpSp>
      <p:sp>
        <p:nvSpPr>
          <p:cNvPr id="36" name="文本框 1"/>
          <p:cNvSpPr txBox="1">
            <a:spLocks noChangeArrowheads="1"/>
          </p:cNvSpPr>
          <p:nvPr/>
        </p:nvSpPr>
        <p:spPr bwMode="auto">
          <a:xfrm>
            <a:off x="2003701" y="1268191"/>
            <a:ext cx="1620957" cy="338554"/>
          </a:xfrm>
          <a:prstGeom prst="rect">
            <a:avLst/>
          </a:prstGeom>
          <a:noFill/>
          <a:ln w="9525">
            <a:noFill/>
            <a:miter lim="800000"/>
            <a:headEnd/>
            <a:tailEnd/>
          </a:ln>
        </p:spPr>
        <p:txBody>
          <a:bodyPr wrap="none">
            <a:spAutoFit/>
          </a:bodyPr>
          <a:lstStyle/>
          <a:p>
            <a:r>
              <a:rPr lang="zh-CN" altLang="en-US" dirty="0">
                <a:latin typeface="Arial" charset="0"/>
                <a:ea typeface="微软雅黑" pitchFamily="34" charset="-122"/>
              </a:rPr>
              <a:t>哈希取模算法：</a:t>
            </a:r>
          </a:p>
        </p:txBody>
      </p:sp>
      <p:grpSp>
        <p:nvGrpSpPr>
          <p:cNvPr id="30" name="组合 29"/>
          <p:cNvGrpSpPr/>
          <p:nvPr/>
        </p:nvGrpSpPr>
        <p:grpSpPr>
          <a:xfrm>
            <a:off x="4119163" y="874684"/>
            <a:ext cx="2018027" cy="823886"/>
            <a:chOff x="1951831" y="4713305"/>
            <a:chExt cx="1620044" cy="807803"/>
          </a:xfrm>
        </p:grpSpPr>
        <p:sp>
          <p:nvSpPr>
            <p:cNvPr id="37" name="云形标注 36"/>
            <p:cNvSpPr/>
            <p:nvPr/>
          </p:nvSpPr>
          <p:spPr>
            <a:xfrm>
              <a:off x="1951831" y="4713305"/>
              <a:ext cx="1620044" cy="807803"/>
            </a:xfrm>
            <a:prstGeom prst="cloudCallout">
              <a:avLst>
                <a:gd name="adj1" fmla="val -77359"/>
                <a:gd name="adj2" fmla="val 167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2100646" y="4763872"/>
              <a:ext cx="1404554" cy="633714"/>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数据量不断积累时应该怎么利用集群满足大数据量缓存的需求？</a:t>
              </a:r>
            </a:p>
          </p:txBody>
        </p:sp>
      </p:grpSp>
      <p:pic>
        <p:nvPicPr>
          <p:cNvPr id="39" name="Picture 2" descr="http://qzonestyle.gtimg.cn/open_proj/proj_qcloud_v2/ac/global/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1125" y="-5524"/>
            <a:ext cx="693676" cy="5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023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ptbz.com/pptshucai/UploadSoftPic/201210/2012100407134672.jp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3293" t="12471" r="7084" b="6936"/>
          <a:stretch/>
        </p:blipFill>
        <p:spPr bwMode="auto">
          <a:xfrm>
            <a:off x="1622858" y="1570254"/>
            <a:ext cx="2693767" cy="2448000"/>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组合 30"/>
          <p:cNvGrpSpPr/>
          <p:nvPr/>
        </p:nvGrpSpPr>
        <p:grpSpPr>
          <a:xfrm>
            <a:off x="1497992" y="549451"/>
            <a:ext cx="3459893" cy="416185"/>
            <a:chOff x="-26009" y="549450"/>
            <a:chExt cx="3459893" cy="416185"/>
          </a:xfrm>
        </p:grpSpPr>
        <p:pic>
          <p:nvPicPr>
            <p:cNvPr id="32" name="Picture 2" descr="PPT标题素材 箭头 阴影 3D 蓝色 橙色 商务"/>
            <p:cNvPicPr>
              <a:picLocks noChangeAspect="1" noChangeArrowheads="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15391" t="64133" r="13664" b="25281"/>
            <a:stretch/>
          </p:blipFill>
          <p:spPr bwMode="auto">
            <a:xfrm>
              <a:off x="-26009" y="578456"/>
              <a:ext cx="3459893" cy="387179"/>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6"/>
            <p:cNvSpPr txBox="1">
              <a:spLocks noChangeArrowheads="1"/>
            </p:cNvSpPr>
            <p:nvPr/>
          </p:nvSpPr>
          <p:spPr bwMode="auto">
            <a:xfrm>
              <a:off x="293830" y="549450"/>
              <a:ext cx="2492990" cy="400110"/>
            </a:xfrm>
            <a:prstGeom prst="rect">
              <a:avLst/>
            </a:prstGeom>
            <a:noFill/>
            <a:ln w="9525">
              <a:noFill/>
              <a:miter lim="800000"/>
              <a:headEnd/>
              <a:tailEnd/>
            </a:ln>
          </p:spPr>
          <p:txBody>
            <a:bodyPr wrap="none">
              <a:spAutoFit/>
            </a:bodyPr>
            <a:lstStyle/>
            <a:p>
              <a:pPr>
                <a:buFont typeface="Wingdings" pitchFamily="2" charset="2"/>
                <a:buNone/>
              </a:pPr>
              <a:r>
                <a:rPr lang="zh-CN" altLang="en-US" sz="2000" dirty="0">
                  <a:solidFill>
                    <a:srgbClr val="7030A0"/>
                  </a:solidFill>
                  <a:latin typeface="微软雅黑" pitchFamily="34" charset="-122"/>
                  <a:ea typeface="微软雅黑" pitchFamily="34" charset="-122"/>
                </a:rPr>
                <a:t>缓存分布式算法优化</a:t>
              </a:r>
            </a:p>
          </p:txBody>
        </p:sp>
      </p:grpSp>
      <p:sp>
        <p:nvSpPr>
          <p:cNvPr id="13" name="文本框 1"/>
          <p:cNvSpPr txBox="1">
            <a:spLocks noChangeArrowheads="1"/>
          </p:cNvSpPr>
          <p:nvPr/>
        </p:nvSpPr>
        <p:spPr bwMode="auto">
          <a:xfrm>
            <a:off x="2006155" y="1186171"/>
            <a:ext cx="1620957" cy="338554"/>
          </a:xfrm>
          <a:prstGeom prst="rect">
            <a:avLst/>
          </a:prstGeom>
          <a:noFill/>
          <a:ln w="9525">
            <a:noFill/>
            <a:miter lim="800000"/>
            <a:headEnd/>
            <a:tailEnd/>
          </a:ln>
        </p:spPr>
        <p:txBody>
          <a:bodyPr wrap="none">
            <a:spAutoFit/>
          </a:bodyPr>
          <a:lstStyle/>
          <a:p>
            <a:r>
              <a:rPr lang="zh-CN" altLang="en-US" dirty="0">
                <a:latin typeface="Arial" charset="0"/>
                <a:ea typeface="微软雅黑" pitchFamily="34" charset="-122"/>
              </a:rPr>
              <a:t>改进哈希算法：</a:t>
            </a:r>
          </a:p>
        </p:txBody>
      </p:sp>
      <p:sp>
        <p:nvSpPr>
          <p:cNvPr id="42" name="文本框 41"/>
          <p:cNvSpPr txBox="1"/>
          <p:nvPr/>
        </p:nvSpPr>
        <p:spPr>
          <a:xfrm>
            <a:off x="2709764" y="2586009"/>
            <a:ext cx="1606861" cy="1200329"/>
          </a:xfrm>
          <a:prstGeom prst="rect">
            <a:avLst/>
          </a:prstGeom>
          <a:noFill/>
        </p:spPr>
        <p:txBody>
          <a:bodyPr wrap="square" rtlCol="0">
            <a:spAutoFit/>
          </a:bodyPr>
          <a:lstStyle/>
          <a:p>
            <a:pPr>
              <a:buFont typeface="Wingdings" pitchFamily="2" charset="2"/>
              <a:buNone/>
            </a:pPr>
            <a:r>
              <a:rPr lang="zh-CN" altLang="en-US" sz="1200" dirty="0">
                <a:solidFill>
                  <a:srgbClr val="595959"/>
                </a:solidFill>
                <a:latin typeface="微软雅黑" pitchFamily="34" charset="-122"/>
                <a:ea typeface="微软雅黑" pitchFamily="34" charset="-122"/>
              </a:rPr>
              <a:t>改进哈希算法保证缓存扩容时只有缓存到新缓存机器的数据会发生失效，其他数据均保持不变，有效减低抖动。</a:t>
            </a:r>
          </a:p>
        </p:txBody>
      </p:sp>
      <p:pic>
        <p:nvPicPr>
          <p:cNvPr id="14" name="Picture 2" descr="http://qzonestyle.gtimg.cn/open_proj/proj_qcloud_v2/ac/global/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125" y="-5524"/>
            <a:ext cx="693676" cy="57600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5">
            <a:clrChange>
              <a:clrFrom>
                <a:srgbClr val="FFFFFF"/>
              </a:clrFrom>
              <a:clrTo>
                <a:srgbClr val="FFFFFF">
                  <a:alpha val="0"/>
                </a:srgbClr>
              </a:clrTo>
            </a:clrChange>
          </a:blip>
          <a:stretch>
            <a:fillRect/>
          </a:stretch>
        </p:blipFill>
        <p:spPr>
          <a:xfrm>
            <a:off x="2261618" y="4115843"/>
            <a:ext cx="7711440" cy="2369820"/>
          </a:xfrm>
          <a:prstGeom prst="rect">
            <a:avLst/>
          </a:prstGeom>
        </p:spPr>
      </p:pic>
      <p:pic>
        <p:nvPicPr>
          <p:cNvPr id="3" name="图片 2"/>
          <p:cNvPicPr>
            <a:picLocks noChangeAspect="1"/>
          </p:cNvPicPr>
          <p:nvPr/>
        </p:nvPicPr>
        <p:blipFill>
          <a:blip r:embed="rId6">
            <a:clrChange>
              <a:clrFrom>
                <a:srgbClr val="FFFFFF"/>
              </a:clrFrom>
              <a:clrTo>
                <a:srgbClr val="FFFFFF">
                  <a:alpha val="0"/>
                </a:srgbClr>
              </a:clrTo>
            </a:clrChange>
          </a:blip>
          <a:stretch>
            <a:fillRect/>
          </a:stretch>
        </p:blipFill>
        <p:spPr>
          <a:xfrm>
            <a:off x="4286524" y="1293739"/>
            <a:ext cx="6149340" cy="2392680"/>
          </a:xfrm>
          <a:prstGeom prst="rect">
            <a:avLst/>
          </a:prstGeom>
        </p:spPr>
      </p:pic>
    </p:spTree>
    <p:extLst>
      <p:ext uri="{BB962C8B-B14F-4D97-AF65-F5344CB8AC3E}">
        <p14:creationId xmlns:p14="http://schemas.microsoft.com/office/powerpoint/2010/main" val="15360688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650604" y="2144394"/>
            <a:ext cx="6762750" cy="4124325"/>
          </a:xfrm>
          <a:prstGeom prst="rect">
            <a:avLst/>
          </a:prstGeom>
        </p:spPr>
      </p:pic>
      <p:grpSp>
        <p:nvGrpSpPr>
          <p:cNvPr id="31" name="组合 30"/>
          <p:cNvGrpSpPr/>
          <p:nvPr/>
        </p:nvGrpSpPr>
        <p:grpSpPr>
          <a:xfrm>
            <a:off x="1497992" y="549451"/>
            <a:ext cx="3459893" cy="416185"/>
            <a:chOff x="-26009" y="549450"/>
            <a:chExt cx="3459893" cy="416185"/>
          </a:xfrm>
        </p:grpSpPr>
        <p:pic>
          <p:nvPicPr>
            <p:cNvPr id="32" name="Picture 2" descr="PPT标题素材 箭头 阴影 3D 蓝色 橙色 商务"/>
            <p:cNvPicPr>
              <a:picLocks noChangeAspect="1" noChangeArrowheads="1"/>
            </p:cNvPicPr>
            <p:nvPr/>
          </p:nvPicPr>
          <p:blipFill rotWithShape="1">
            <a:blip r:embed="rId3">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l="15391" t="64133" r="13664" b="25281"/>
            <a:stretch/>
          </p:blipFill>
          <p:spPr bwMode="auto">
            <a:xfrm>
              <a:off x="-26009" y="578456"/>
              <a:ext cx="3459893" cy="387179"/>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6"/>
            <p:cNvSpPr txBox="1">
              <a:spLocks noChangeArrowheads="1"/>
            </p:cNvSpPr>
            <p:nvPr/>
          </p:nvSpPr>
          <p:spPr bwMode="auto">
            <a:xfrm>
              <a:off x="293830" y="549450"/>
              <a:ext cx="2492990" cy="400110"/>
            </a:xfrm>
            <a:prstGeom prst="rect">
              <a:avLst/>
            </a:prstGeom>
            <a:noFill/>
            <a:ln w="9525">
              <a:noFill/>
              <a:miter lim="800000"/>
              <a:headEnd/>
              <a:tailEnd/>
            </a:ln>
          </p:spPr>
          <p:txBody>
            <a:bodyPr wrap="none">
              <a:spAutoFit/>
            </a:bodyPr>
            <a:lstStyle/>
            <a:p>
              <a:pPr>
                <a:buFont typeface="Wingdings" pitchFamily="2" charset="2"/>
                <a:buNone/>
              </a:pPr>
              <a:r>
                <a:rPr lang="zh-CN" altLang="en-US" sz="2000" dirty="0">
                  <a:solidFill>
                    <a:srgbClr val="7030A0"/>
                  </a:solidFill>
                  <a:latin typeface="微软雅黑" pitchFamily="34" charset="-122"/>
                  <a:ea typeface="微软雅黑" pitchFamily="34" charset="-122"/>
                </a:rPr>
                <a:t>缓存分布式算法优化</a:t>
              </a:r>
            </a:p>
          </p:txBody>
        </p:sp>
      </p:grpSp>
      <p:pic>
        <p:nvPicPr>
          <p:cNvPr id="36" name="图片 35"/>
          <p:cNvPicPr>
            <a:picLocks noChangeAspect="1"/>
          </p:cNvPicPr>
          <p:nvPr/>
        </p:nvPicPr>
        <p:blipFill rotWithShape="1">
          <a:blip r:embed="rId4">
            <a:clrChange>
              <a:clrFrom>
                <a:srgbClr val="FFFFFF"/>
              </a:clrFrom>
              <a:clrTo>
                <a:srgbClr val="FFFFFF">
                  <a:alpha val="0"/>
                </a:srgbClr>
              </a:clrTo>
            </a:clrChange>
          </a:blip>
          <a:srcRect r="25088"/>
          <a:stretch/>
        </p:blipFill>
        <p:spPr>
          <a:xfrm>
            <a:off x="1817831" y="2192040"/>
            <a:ext cx="4104049" cy="4273010"/>
          </a:xfrm>
          <a:prstGeom prst="rect">
            <a:avLst/>
          </a:prstGeom>
        </p:spPr>
      </p:pic>
      <p:sp>
        <p:nvSpPr>
          <p:cNvPr id="38" name="云形标注 37"/>
          <p:cNvSpPr/>
          <p:nvPr/>
        </p:nvSpPr>
        <p:spPr>
          <a:xfrm>
            <a:off x="2363526" y="1064328"/>
            <a:ext cx="2998013" cy="1094922"/>
          </a:xfrm>
          <a:prstGeom prst="cloudCallout">
            <a:avLst>
              <a:gd name="adj1" fmla="val -32699"/>
              <a:gd name="adj2" fmla="val 1898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2634504" y="1205339"/>
            <a:ext cx="2686237" cy="830997"/>
          </a:xfrm>
          <a:prstGeom prst="rect">
            <a:avLst/>
          </a:prstGeom>
          <a:noFill/>
        </p:spPr>
        <p:txBody>
          <a:bodyPr wrap="square" rtlCol="0">
            <a:spAutoFit/>
          </a:bodyPr>
          <a:lstStyle/>
          <a:p>
            <a:pPr>
              <a:buFont typeface="Wingdings" pitchFamily="2" charset="2"/>
              <a:buNone/>
            </a:pPr>
            <a:r>
              <a:rPr lang="zh-CN" altLang="en-US" sz="1200" dirty="0">
                <a:latin typeface="微软雅黑" pitchFamily="34" charset="-122"/>
                <a:ea typeface="微软雅黑" pitchFamily="34" charset="-122"/>
              </a:rPr>
              <a:t>从验证数据得出，改进哈希算法对改善缓存扩容时数据失效的问题效果明显，且随缓存机器台数增加效果更加显著。</a:t>
            </a:r>
          </a:p>
        </p:txBody>
      </p:sp>
      <p:pic>
        <p:nvPicPr>
          <p:cNvPr id="12" name="Picture 2" descr="http://qzonestyle.gtimg.cn/open_proj/proj_qcloud_v2/ac/global/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1125" y="-5524"/>
            <a:ext cx="693676" cy="5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616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
          <p:cNvSpPr/>
          <p:nvPr/>
        </p:nvSpPr>
        <p:spPr>
          <a:xfrm>
            <a:off x="4656139" y="1265239"/>
            <a:ext cx="955675" cy="2447925"/>
          </a:xfrm>
          <a:prstGeom prst="rect">
            <a:avLst/>
          </a:prstGeom>
          <a:pattFill prst="wdUpDiag">
            <a:fgClr>
              <a:srgbClr val="171919"/>
            </a:fgClr>
            <a:bgClr>
              <a:srgbClr val="242324"/>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800" b="0" dirty="0"/>
              <a:t>E</a:t>
            </a:r>
            <a:endParaRPr lang="zh-CN" altLang="en-US" sz="1800" b="0" dirty="0"/>
          </a:p>
        </p:txBody>
      </p:sp>
      <p:sp>
        <p:nvSpPr>
          <p:cNvPr id="3" name="矩形 2"/>
          <p:cNvSpPr/>
          <p:nvPr/>
        </p:nvSpPr>
        <p:spPr>
          <a:xfrm>
            <a:off x="5611814" y="1265239"/>
            <a:ext cx="955675" cy="2447925"/>
          </a:xfrm>
          <a:prstGeom prst="rect">
            <a:avLst/>
          </a:prstGeom>
          <a:pattFill prst="wdUpDiag">
            <a:fgClr>
              <a:schemeClr val="accent4"/>
            </a:fgClr>
            <a:bgClr>
              <a:srgbClr val="00B0F0"/>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800" b="0" dirty="0"/>
              <a:t>N</a:t>
            </a:r>
            <a:endParaRPr lang="zh-CN" altLang="en-US" sz="1800" b="0" dirty="0"/>
          </a:p>
        </p:txBody>
      </p:sp>
      <p:sp>
        <p:nvSpPr>
          <p:cNvPr id="4" name="矩形 3"/>
          <p:cNvSpPr/>
          <p:nvPr/>
        </p:nvSpPr>
        <p:spPr>
          <a:xfrm>
            <a:off x="6567488" y="1265239"/>
            <a:ext cx="957262" cy="2447925"/>
          </a:xfrm>
          <a:prstGeom prst="rect">
            <a:avLst/>
          </a:prstGeom>
          <a:pattFill prst="wdUpDiag">
            <a:fgClr>
              <a:srgbClr val="171919"/>
            </a:fgClr>
            <a:bgClr>
              <a:srgbClr val="242324"/>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800" b="0" dirty="0"/>
              <a:t>D</a:t>
            </a:r>
            <a:endParaRPr lang="zh-CN" altLang="en-US" sz="1800" b="0" dirty="0"/>
          </a:p>
        </p:txBody>
      </p:sp>
      <p:sp>
        <p:nvSpPr>
          <p:cNvPr id="5" name="TextBox 4"/>
          <p:cNvSpPr txBox="1">
            <a:spLocks noChangeArrowheads="1"/>
          </p:cNvSpPr>
          <p:nvPr/>
        </p:nvSpPr>
        <p:spPr bwMode="auto">
          <a:xfrm>
            <a:off x="4656138" y="3765550"/>
            <a:ext cx="2868612" cy="707886"/>
          </a:xfrm>
          <a:prstGeom prst="rect">
            <a:avLst/>
          </a:prstGeom>
          <a:noFill/>
          <a:ln w="9525">
            <a:noFill/>
            <a:miter lim="800000"/>
            <a:headEnd/>
            <a:tailEnd/>
          </a:ln>
        </p:spPr>
        <p:txBody>
          <a:bodyPr>
            <a:spAutoFit/>
          </a:bodyPr>
          <a:lstStyle/>
          <a:p>
            <a:pPr algn="ctr"/>
            <a:r>
              <a:rPr lang="en-US" altLang="zh-CN" sz="2000" b="0">
                <a:solidFill>
                  <a:srgbClr val="00B0F0"/>
                </a:solidFill>
                <a:latin typeface="方正古隶简体"/>
                <a:ea typeface="方正古隶简体"/>
                <a:cs typeface="方正古隶简体"/>
              </a:rPr>
              <a:t>Thank you for watching</a:t>
            </a:r>
            <a:endParaRPr lang="zh-CN" altLang="en-US" sz="2000" b="0">
              <a:solidFill>
                <a:srgbClr val="00B0F0"/>
              </a:solidFill>
              <a:latin typeface="方正古隶简体"/>
              <a:ea typeface="方正古隶简体"/>
              <a:cs typeface="方正古隶简体"/>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89250" y="4553808"/>
            <a:ext cx="1000800" cy="1000800"/>
          </a:xfrm>
          <a:prstGeom prst="rect">
            <a:avLst/>
          </a:prstGeom>
        </p:spPr>
      </p:pic>
      <p:pic>
        <p:nvPicPr>
          <p:cNvPr id="10" name="Picture 2" descr="http://qzonestyle.gtimg.cn/open_proj/proj_qcloud_v2/ac/global/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125" y="-5524"/>
            <a:ext cx="693676" cy="57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P spid="4"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8" name="Picture 6" descr="http://www.funeralinformation.com.tw/AllImage/Levelimg_331/6380-12021119234494.jpg"/>
          <p:cNvPicPr>
            <a:picLocks noChangeAspect="1" noChangeArrowheads="1"/>
          </p:cNvPicPr>
          <p:nvPr/>
        </p:nvPicPr>
        <p:blipFill rotWithShape="1">
          <a:blip r:embed="rId2">
            <a:extLst>
              <a:ext uri="{28A0092B-C50C-407E-A947-70E740481C1C}">
                <a14:useLocalDpi xmlns:a14="http://schemas.microsoft.com/office/drawing/2010/main" val="0"/>
              </a:ext>
            </a:extLst>
          </a:blip>
          <a:srcRect l="5297" t="6355" r="7135" b="11021"/>
          <a:stretch/>
        </p:blipFill>
        <p:spPr bwMode="auto">
          <a:xfrm>
            <a:off x="2100649" y="2722606"/>
            <a:ext cx="7784757" cy="4135395"/>
          </a:xfrm>
          <a:prstGeom prst="rect">
            <a:avLst/>
          </a:prstGeom>
          <a:noFill/>
          <a:extLst>
            <a:ext uri="{909E8E84-426E-40DD-AFC4-6F175D3DCCD1}">
              <a14:hiddenFill xmlns:a14="http://schemas.microsoft.com/office/drawing/2010/main">
                <a:solidFill>
                  <a:srgbClr val="FFFFFF"/>
                </a:solidFill>
              </a14:hiddenFill>
            </a:ext>
          </a:extLst>
        </p:spPr>
      </p:pic>
      <p:grpSp>
        <p:nvGrpSpPr>
          <p:cNvPr id="3" name="组合 2"/>
          <p:cNvGrpSpPr/>
          <p:nvPr/>
        </p:nvGrpSpPr>
        <p:grpSpPr>
          <a:xfrm>
            <a:off x="3642128" y="1009096"/>
            <a:ext cx="2725512" cy="853184"/>
            <a:chOff x="2118127" y="1009095"/>
            <a:chExt cx="3006811" cy="944231"/>
          </a:xfrm>
        </p:grpSpPr>
        <p:sp>
          <p:nvSpPr>
            <p:cNvPr id="6" name="云形标注 5"/>
            <p:cNvSpPr/>
            <p:nvPr/>
          </p:nvSpPr>
          <p:spPr>
            <a:xfrm>
              <a:off x="2118127" y="1009095"/>
              <a:ext cx="3006811" cy="944231"/>
            </a:xfrm>
            <a:prstGeom prst="cloudCallout">
              <a:avLst>
                <a:gd name="adj1" fmla="val -45474"/>
                <a:gd name="adj2" fmla="val 1669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464911" y="1081935"/>
              <a:ext cx="2495887" cy="715304"/>
            </a:xfrm>
            <a:prstGeom prst="rect">
              <a:avLst/>
            </a:prstGeom>
            <a:noFill/>
          </p:spPr>
          <p:txBody>
            <a:bodyPr wrap="square" rtlCol="0">
              <a:spAutoFit/>
            </a:bodyPr>
            <a:lstStyle/>
            <a:p>
              <a:r>
                <a:rPr lang="zh-CN" altLang="en-US" sz="1200" dirty="0">
                  <a:latin typeface="微软雅黑" pitchFamily="34" charset="-122"/>
                  <a:ea typeface="微软雅黑" pitchFamily="34" charset="-122"/>
                </a:rPr>
                <a:t>纯前端的团队是专注于前端领域，还是独立承担起整个项目，大家有什么想法？</a:t>
              </a:r>
            </a:p>
          </p:txBody>
        </p:sp>
      </p:grpSp>
      <p:sp>
        <p:nvSpPr>
          <p:cNvPr id="10" name="云形标注 9"/>
          <p:cNvSpPr/>
          <p:nvPr/>
        </p:nvSpPr>
        <p:spPr>
          <a:xfrm>
            <a:off x="4769499" y="2068346"/>
            <a:ext cx="1598140" cy="508624"/>
          </a:xfrm>
          <a:prstGeom prst="cloudCallout">
            <a:avLst>
              <a:gd name="adj1" fmla="val -38075"/>
              <a:gd name="adj2" fmla="val 1461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918282" y="2167683"/>
            <a:ext cx="1300575" cy="276999"/>
          </a:xfrm>
          <a:prstGeom prst="rect">
            <a:avLst/>
          </a:prstGeom>
          <a:noFill/>
        </p:spPr>
        <p:txBody>
          <a:bodyPr wrap="square" rtlCol="0">
            <a:spAutoFit/>
          </a:bodyPr>
          <a:lstStyle/>
          <a:p>
            <a:r>
              <a:rPr lang="zh-CN" altLang="en-US" sz="1200" dirty="0">
                <a:latin typeface="微软雅黑" pitchFamily="34" charset="-122"/>
                <a:ea typeface="微软雅黑" pitchFamily="34" charset="-122"/>
              </a:rPr>
              <a:t>有利于项目闭环</a:t>
            </a:r>
          </a:p>
        </p:txBody>
      </p:sp>
      <p:sp>
        <p:nvSpPr>
          <p:cNvPr id="14" name="云形标注 13"/>
          <p:cNvSpPr/>
          <p:nvPr/>
        </p:nvSpPr>
        <p:spPr>
          <a:xfrm>
            <a:off x="7522043" y="1913371"/>
            <a:ext cx="1580768" cy="590933"/>
          </a:xfrm>
          <a:prstGeom prst="cloudCallout">
            <a:avLst>
              <a:gd name="adj1" fmla="val -26610"/>
              <a:gd name="adj2" fmla="val 1182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70573" y="1963279"/>
            <a:ext cx="1606378" cy="461665"/>
          </a:xfrm>
          <a:prstGeom prst="rect">
            <a:avLst/>
          </a:prstGeom>
          <a:noFill/>
        </p:spPr>
        <p:txBody>
          <a:bodyPr wrap="square" rtlCol="0">
            <a:spAutoFit/>
          </a:bodyPr>
          <a:lstStyle/>
          <a:p>
            <a:r>
              <a:rPr lang="zh-CN" altLang="en-US" sz="1200" dirty="0">
                <a:latin typeface="微软雅黑" pitchFamily="34" charset="-122"/>
                <a:ea typeface="微软雅黑" pitchFamily="34" charset="-122"/>
              </a:rPr>
              <a:t>团队得到锻炼，让前端了解后台的世界</a:t>
            </a:r>
          </a:p>
        </p:txBody>
      </p:sp>
      <p:sp>
        <p:nvSpPr>
          <p:cNvPr id="16" name="云形标注 15"/>
          <p:cNvSpPr/>
          <p:nvPr/>
        </p:nvSpPr>
        <p:spPr>
          <a:xfrm>
            <a:off x="6771615" y="1330454"/>
            <a:ext cx="1490936" cy="579967"/>
          </a:xfrm>
          <a:prstGeom prst="cloudCallout">
            <a:avLst>
              <a:gd name="adj1" fmla="val -60359"/>
              <a:gd name="adj2" fmla="val 2017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6906472" y="1380363"/>
            <a:ext cx="1317443" cy="461665"/>
          </a:xfrm>
          <a:prstGeom prst="rect">
            <a:avLst/>
          </a:prstGeom>
          <a:noFill/>
        </p:spPr>
        <p:txBody>
          <a:bodyPr wrap="square" rtlCol="0">
            <a:spAutoFit/>
          </a:bodyPr>
          <a:lstStyle/>
          <a:p>
            <a:r>
              <a:rPr lang="zh-CN" altLang="en-US" sz="1200" dirty="0">
                <a:latin typeface="微软雅黑" pitchFamily="34" charset="-122"/>
                <a:ea typeface="微软雅黑" pitchFamily="34" charset="-122"/>
              </a:rPr>
              <a:t>推动</a:t>
            </a:r>
            <a:r>
              <a:rPr lang="en-US" altLang="zh-CN" sz="1200" dirty="0">
                <a:latin typeface="微软雅黑" pitchFamily="34" charset="-122"/>
                <a:ea typeface="微软雅黑" pitchFamily="34" charset="-122"/>
              </a:rPr>
              <a:t>NODEJS</a:t>
            </a:r>
            <a:r>
              <a:rPr lang="zh-CN" altLang="en-US" sz="1200" dirty="0">
                <a:latin typeface="微软雅黑" pitchFamily="34" charset="-122"/>
                <a:ea typeface="微软雅黑" pitchFamily="34" charset="-122"/>
              </a:rPr>
              <a:t>在实践中更多应用</a:t>
            </a:r>
          </a:p>
        </p:txBody>
      </p:sp>
      <p:sp>
        <p:nvSpPr>
          <p:cNvPr id="18" name="云形标注 17"/>
          <p:cNvSpPr/>
          <p:nvPr/>
        </p:nvSpPr>
        <p:spPr>
          <a:xfrm>
            <a:off x="8774603" y="1524167"/>
            <a:ext cx="1725973" cy="338112"/>
          </a:xfrm>
          <a:prstGeom prst="cloudCallout">
            <a:avLst>
              <a:gd name="adj1" fmla="val -13223"/>
              <a:gd name="adj2" fmla="val 2993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8921578" y="1539996"/>
            <a:ext cx="1746422" cy="276999"/>
          </a:xfrm>
          <a:prstGeom prst="rect">
            <a:avLst/>
          </a:prstGeom>
          <a:noFill/>
        </p:spPr>
        <p:txBody>
          <a:bodyPr wrap="square" rtlCol="0">
            <a:spAutoFit/>
          </a:bodyPr>
          <a:lstStyle/>
          <a:p>
            <a:r>
              <a:rPr lang="zh-CN" altLang="en-US" sz="1200" dirty="0">
                <a:latin typeface="微软雅黑" pitchFamily="34" charset="-122"/>
                <a:ea typeface="微软雅黑" pitchFamily="34" charset="-122"/>
              </a:rPr>
              <a:t>激情根本停不下来</a:t>
            </a:r>
            <a:r>
              <a:rPr lang="en-US" altLang="zh-CN" sz="1200" dirty="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p:txBody>
      </p:sp>
      <p:sp>
        <p:nvSpPr>
          <p:cNvPr id="20" name="TextBox 6"/>
          <p:cNvSpPr txBox="1">
            <a:spLocks noChangeArrowheads="1"/>
          </p:cNvSpPr>
          <p:nvPr/>
        </p:nvSpPr>
        <p:spPr bwMode="auto">
          <a:xfrm>
            <a:off x="1987567" y="464847"/>
            <a:ext cx="1874231" cy="461665"/>
          </a:xfrm>
          <a:prstGeom prst="rect">
            <a:avLst/>
          </a:prstGeom>
          <a:noFill/>
          <a:ln w="9525">
            <a:noFill/>
            <a:miter lim="800000"/>
            <a:headEnd/>
            <a:tailEnd/>
          </a:ln>
        </p:spPr>
        <p:txBody>
          <a:bodyPr wrap="none">
            <a:spAutoFit/>
          </a:bodyPr>
          <a:lstStyle/>
          <a:p>
            <a:r>
              <a:rPr lang="zh-CN" altLang="en-US" sz="2400" dirty="0">
                <a:latin typeface="微软雅黑" pitchFamily="34" charset="-122"/>
                <a:ea typeface="微软雅黑" pitchFamily="34" charset="-122"/>
              </a:rPr>
              <a:t>前言</a:t>
            </a:r>
            <a:r>
              <a:rPr lang="en-US" altLang="zh-CN" sz="2400" dirty="0">
                <a:latin typeface="微软雅黑" pitchFamily="34" charset="-122"/>
                <a:ea typeface="微软雅黑" pitchFamily="34" charset="-122"/>
              </a:rPr>
              <a:t>@2013</a:t>
            </a:r>
            <a:endParaRPr lang="zh-CN" altLang="en-US" sz="2400" dirty="0">
              <a:latin typeface="微软雅黑" pitchFamily="34" charset="-122"/>
              <a:ea typeface="微软雅黑" pitchFamily="34" charset="-122"/>
            </a:endParaRPr>
          </a:p>
        </p:txBody>
      </p:sp>
      <p:pic>
        <p:nvPicPr>
          <p:cNvPr id="22" name="图片 21"/>
          <p:cNvPicPr>
            <a:picLocks noChangeAspect="1"/>
          </p:cNvPicPr>
          <p:nvPr/>
        </p:nvPicPr>
        <p:blipFill>
          <a:blip r:embed="rId3"/>
          <a:stretch>
            <a:fillRect/>
          </a:stretch>
        </p:blipFill>
        <p:spPr>
          <a:xfrm>
            <a:off x="2940704" y="2904935"/>
            <a:ext cx="1079183" cy="1068705"/>
          </a:xfrm>
          <a:prstGeom prst="ellipse">
            <a:avLst/>
          </a:prstGeom>
          <a:ln w="19050">
            <a:solidFill>
              <a:schemeClr val="bg1"/>
            </a:solidFill>
          </a:ln>
        </p:spPr>
      </p:pic>
      <p:pic>
        <p:nvPicPr>
          <p:cNvPr id="24" name="Picture 2" descr="http://qzonestyle.gtimg.cn/open_proj/proj_qcloud_v2/ac/global/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125" y="-5524"/>
            <a:ext cx="693676" cy="5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236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qzonestyle.gtimg.cn/open_proj/proj_qcloud_v2/ac/global/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125" y="-5524"/>
            <a:ext cx="693676" cy="576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D:\教程\PPT\PPT素材\3D小人\3D小人--高清\书.png"/>
          <p:cNvPicPr>
            <a:picLocks noChangeAspect="1" noChangeArrowheads="1"/>
          </p:cNvPicPr>
          <p:nvPr/>
        </p:nvPicPr>
        <p:blipFill>
          <a:blip r:embed="rId3"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9467" t="10143" r="3979" b="9732"/>
          <a:stretch>
            <a:fillRect/>
          </a:stretch>
        </p:blipFill>
        <p:spPr bwMode="auto">
          <a:xfrm>
            <a:off x="1510247" y="3993519"/>
            <a:ext cx="2597883" cy="29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15"/>
          <p:cNvSpPr>
            <a:spLocks noChangeArrowheads="1"/>
          </p:cNvSpPr>
          <p:nvPr/>
        </p:nvSpPr>
        <p:spPr bwMode="auto">
          <a:xfrm rot="2246922">
            <a:off x="2253527" y="4404126"/>
            <a:ext cx="111132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800" b="0" dirty="0">
                <a:latin typeface="微软雅黑" panose="020B0503020204020204" pitchFamily="34" charset="-122"/>
                <a:ea typeface="微软雅黑" panose="020B0503020204020204" pitchFamily="34" charset="-122"/>
              </a:rPr>
              <a:t>没有数据基础的激情不是真爱</a:t>
            </a:r>
            <a:endParaRPr lang="zh-CN" altLang="en-US" sz="1800" b="0" dirty="0"/>
          </a:p>
        </p:txBody>
      </p:sp>
      <p:grpSp>
        <p:nvGrpSpPr>
          <p:cNvPr id="60" name="组合 42"/>
          <p:cNvGrpSpPr>
            <a:grpSpLocks/>
          </p:cNvGrpSpPr>
          <p:nvPr/>
        </p:nvGrpSpPr>
        <p:grpSpPr bwMode="auto">
          <a:xfrm>
            <a:off x="4286336" y="570477"/>
            <a:ext cx="5986462" cy="1909763"/>
            <a:chOff x="2299244" y="2864248"/>
            <a:chExt cx="5986278" cy="1909283"/>
          </a:xfrm>
        </p:grpSpPr>
        <p:sp>
          <p:nvSpPr>
            <p:cNvPr id="61" name="TextBox 3"/>
            <p:cNvSpPr txBox="1">
              <a:spLocks noChangeArrowheads="1"/>
            </p:cNvSpPr>
            <p:nvPr/>
          </p:nvSpPr>
          <p:spPr bwMode="auto">
            <a:xfrm>
              <a:off x="2335005" y="3407999"/>
              <a:ext cx="4117805" cy="64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dirty="0">
                  <a:latin typeface="微软雅黑" panose="020B0503020204020204" pitchFamily="34" charset="-122"/>
                  <a:ea typeface="微软雅黑" panose="020B0503020204020204" pitchFamily="34" charset="-122"/>
                </a:rPr>
                <a:t>paypal/linkedin/groupon</a:t>
              </a:r>
              <a:r>
                <a:rPr lang="zh-CN" altLang="en-US" sz="1200" dirty="0">
                  <a:latin typeface="微软雅黑" panose="020B0503020204020204" pitchFamily="34" charset="-122"/>
                  <a:ea typeface="微软雅黑" panose="020B0503020204020204" pitchFamily="34" charset="-122"/>
                </a:rPr>
                <a:t>等已开始转向</a:t>
              </a:r>
              <a:r>
                <a:rPr lang="en-US" altLang="zh-CN" sz="1200" dirty="0">
                  <a:latin typeface="微软雅黑" panose="020B0503020204020204" pitchFamily="34" charset="-122"/>
                  <a:ea typeface="微软雅黑" panose="020B0503020204020204" pitchFamily="34" charset="-122"/>
                </a:rPr>
                <a:t>NODEJS</a:t>
              </a:r>
              <a:r>
                <a:rPr lang="zh-CN" altLang="en-US" sz="1200" dirty="0">
                  <a:latin typeface="微软雅黑" panose="020B0503020204020204" pitchFamily="34" charset="-122"/>
                  <a:ea typeface="微软雅黑" panose="020B0503020204020204" pitchFamily="34" charset="-122"/>
                </a:rPr>
                <a:t>，以</a:t>
              </a:r>
              <a:r>
                <a:rPr lang="en-US" altLang="zh-CN" sz="1200" dirty="0">
                  <a:latin typeface="微软雅黑" panose="020B0503020204020204" pitchFamily="34" charset="-122"/>
                  <a:ea typeface="微软雅黑" panose="020B0503020204020204" pitchFamily="34" charset="-122"/>
                </a:rPr>
                <a:t>paypal</a:t>
              </a:r>
              <a:r>
                <a:rPr lang="zh-CN" altLang="en-US" sz="1200" dirty="0">
                  <a:latin typeface="微软雅黑" panose="020B0503020204020204" pitchFamily="34" charset="-122"/>
                  <a:ea typeface="微软雅黑" panose="020B0503020204020204" pitchFamily="34" charset="-122"/>
                </a:rPr>
                <a:t>为例，</a:t>
              </a:r>
              <a:r>
                <a:rPr lang="en-US" altLang="zh-CN" sz="1200" dirty="0">
                  <a:latin typeface="微软雅黑" panose="020B0503020204020204" pitchFamily="34" charset="-122"/>
                  <a:ea typeface="微软雅黑" panose="020B0503020204020204" pitchFamily="34" charset="-122"/>
                </a:rPr>
                <a:t>NODEJS</a:t>
              </a:r>
              <a:r>
                <a:rPr lang="zh-CN" altLang="en-US" sz="1200" dirty="0">
                  <a:latin typeface="微软雅黑" panose="020B0503020204020204" pitchFamily="34" charset="-122"/>
                  <a:ea typeface="微软雅黑" panose="020B0503020204020204" pitchFamily="34" charset="-122"/>
                </a:rPr>
                <a:t>替代</a:t>
              </a:r>
              <a:r>
                <a:rPr lang="en-US" altLang="zh-CN" sz="1200" dirty="0">
                  <a:latin typeface="微软雅黑" panose="020B0503020204020204" pitchFamily="34" charset="-122"/>
                  <a:ea typeface="微软雅黑" panose="020B0503020204020204" pitchFamily="34" charset="-122"/>
                </a:rPr>
                <a:t>java</a:t>
              </a:r>
              <a:r>
                <a:rPr lang="zh-CN" altLang="en-US" sz="1200" dirty="0">
                  <a:latin typeface="微软雅黑" panose="020B0503020204020204" pitchFamily="34" charset="-122"/>
                  <a:ea typeface="微软雅黑" panose="020B0503020204020204" pitchFamily="34" charset="-122"/>
                </a:rPr>
                <a:t>使得</a:t>
              </a:r>
              <a:r>
                <a:rPr lang="zh-CN" altLang="zh-CN" sz="1200" dirty="0">
                  <a:latin typeface="微软雅黑" panose="020B0503020204020204" pitchFamily="34" charset="-122"/>
                  <a:ea typeface="微软雅黑" panose="020B0503020204020204" pitchFamily="34" charset="-122"/>
                </a:rPr>
                <a:t>开发</a:t>
              </a:r>
              <a:r>
                <a:rPr lang="zh-CN" altLang="zh-CN" sz="1200" dirty="0" smtClean="0">
                  <a:latin typeface="微软雅黑" panose="020B0503020204020204" pitchFamily="34" charset="-122"/>
                  <a:ea typeface="微软雅黑" panose="020B0503020204020204" pitchFamily="34" charset="-122"/>
                </a:rPr>
                <a:t>效率</a:t>
              </a:r>
              <a:r>
                <a:rPr lang="zh-CN" altLang="en-US" sz="1200" dirty="0">
                  <a:latin typeface="微软雅黑" panose="020B0503020204020204" pitchFamily="34" charset="-122"/>
                  <a:ea typeface="微软雅黑" panose="020B0503020204020204" pitchFamily="34" charset="-122"/>
                </a:rPr>
                <a:t>及</a:t>
              </a:r>
              <a:r>
                <a:rPr lang="zh-CN" altLang="zh-CN" sz="1200" dirty="0" smtClean="0">
                  <a:latin typeface="微软雅黑" panose="020B0503020204020204" pitchFamily="34" charset="-122"/>
                  <a:ea typeface="微软雅黑" panose="020B0503020204020204" pitchFamily="34" charset="-122"/>
                </a:rPr>
                <a:t>性能</a:t>
              </a:r>
              <a:r>
                <a:rPr lang="zh-CN" altLang="en-US" sz="1200" dirty="0" smtClean="0">
                  <a:latin typeface="微软雅黑" panose="020B0503020204020204" pitchFamily="34" charset="-122"/>
                  <a:ea typeface="微软雅黑" panose="020B0503020204020204" pitchFamily="34" charset="-122"/>
                </a:rPr>
                <a:t>提升</a:t>
              </a:r>
              <a:r>
                <a:rPr lang="zh-CN" altLang="zh-CN" sz="1200" dirty="0" smtClean="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代码量减少</a:t>
              </a:r>
              <a:r>
                <a:rPr lang="en-US" altLang="zh-CN" sz="1200" dirty="0">
                  <a:latin typeface="微软雅黑" panose="020B0503020204020204" pitchFamily="34" charset="-122"/>
                  <a:ea typeface="微软雅黑" panose="020B0503020204020204" pitchFamily="34" charset="-122"/>
                </a:rPr>
                <a:t>33</a:t>
              </a:r>
              <a:r>
                <a:rPr lang="en-US" altLang="zh-CN" sz="1200" dirty="0" smtClean="0">
                  <a:latin typeface="微软雅黑" panose="020B0503020204020204" pitchFamily="34" charset="-122"/>
                  <a:ea typeface="微软雅黑" panose="020B0503020204020204" pitchFamily="34" charset="-122"/>
                </a:rPr>
                <a:t>%</a:t>
              </a:r>
              <a:r>
                <a:rPr lang="zh-CN" altLang="en-US" sz="1200" dirty="0" smtClean="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cxnSp>
          <p:nvCxnSpPr>
            <p:cNvPr id="62" name="直接连接符​​ 10"/>
            <p:cNvCxnSpPr/>
            <p:nvPr/>
          </p:nvCxnSpPr>
          <p:spPr>
            <a:xfrm flipV="1">
              <a:off x="3594604" y="3343553"/>
              <a:ext cx="3044731" cy="3174"/>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63" name="组合 11"/>
            <p:cNvGrpSpPr>
              <a:grpSpLocks/>
            </p:cNvGrpSpPr>
            <p:nvPr/>
          </p:nvGrpSpPr>
          <p:grpSpPr bwMode="auto">
            <a:xfrm rot="-5400000">
              <a:off x="6507787" y="2995796"/>
              <a:ext cx="1909283" cy="1646187"/>
              <a:chOff x="2447778" y="1124445"/>
              <a:chExt cx="2232248" cy="1924648"/>
            </a:xfrm>
          </p:grpSpPr>
          <p:sp>
            <p:nvSpPr>
              <p:cNvPr id="73" name="六边形 72"/>
              <p:cNvSpPr/>
              <p:nvPr/>
            </p:nvSpPr>
            <p:spPr>
              <a:xfrm>
                <a:off x="2447778" y="1124445"/>
                <a:ext cx="2232248" cy="1924648"/>
              </a:xfrm>
              <a:prstGeom prst="hexagon">
                <a:avLst>
                  <a:gd name="adj" fmla="val 28044"/>
                  <a:gd name="vf" fmla="val 115470"/>
                </a:avLst>
              </a:prstGeom>
              <a:gradFill flip="none" rotWithShape="1">
                <a:gsLst>
                  <a:gs pos="0">
                    <a:schemeClr val="accent4">
                      <a:lumMod val="40000"/>
                      <a:lumOff val="60000"/>
                    </a:schemeClr>
                  </a:gs>
                  <a:gs pos="100000">
                    <a:schemeClr val="accent4">
                      <a:lumMod val="40000"/>
                      <a:lumOff val="60000"/>
                    </a:schemeClr>
                  </a:gs>
                </a:gsLst>
                <a:lin ang="189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4" name="椭圆​​ 38"/>
              <p:cNvSpPr/>
              <p:nvPr/>
            </p:nvSpPr>
            <p:spPr>
              <a:xfrm>
                <a:off x="2696411" y="1220958"/>
                <a:ext cx="1734956" cy="1731626"/>
              </a:xfrm>
              <a:prstGeom prst="ellipse">
                <a:avLst/>
              </a:prstGeom>
              <a:solidFill>
                <a:schemeClr val="accent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64" name="TextBox 12"/>
            <p:cNvSpPr txBox="1">
              <a:spLocks noChangeArrowheads="1"/>
            </p:cNvSpPr>
            <p:nvPr/>
          </p:nvSpPr>
          <p:spPr bwMode="auto">
            <a:xfrm>
              <a:off x="6724630" y="3818889"/>
              <a:ext cx="1425346" cy="338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solidFill>
                    <a:schemeClr val="bg1"/>
                  </a:solidFill>
                  <a:latin typeface="微软雅黑" panose="020B0503020204020204" pitchFamily="34" charset="-122"/>
                  <a:ea typeface="微软雅黑" panose="020B0503020204020204" pitchFamily="34" charset="-122"/>
                </a:rPr>
                <a:t>业内公司数据</a:t>
              </a:r>
            </a:p>
          </p:txBody>
        </p:sp>
        <p:sp>
          <p:nvSpPr>
            <p:cNvPr id="65" name="矩形​​ 13"/>
            <p:cNvSpPr/>
            <p:nvPr/>
          </p:nvSpPr>
          <p:spPr>
            <a:xfrm>
              <a:off x="2299244" y="3064044"/>
              <a:ext cx="3530490" cy="287264"/>
            </a:xfrm>
            <a:prstGeom prst="rect">
              <a:avLst/>
            </a:prstGeom>
            <a:solidFill>
              <a:schemeClr val="accent4"/>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latin typeface="微软雅黑" panose="020B0503020204020204" pitchFamily="34" charset="-122"/>
                  <a:ea typeface="微软雅黑" panose="020B0503020204020204" pitchFamily="34" charset="-122"/>
                </a:rPr>
                <a:t>业内越来越多著名公司转向</a:t>
              </a:r>
              <a:r>
                <a:rPr lang="en-US" altLang="zh-CN" dirty="0">
                  <a:latin typeface="微软雅黑" panose="020B0503020204020204" pitchFamily="34" charset="-122"/>
                  <a:ea typeface="微软雅黑" panose="020B0503020204020204" pitchFamily="34" charset="-122"/>
                </a:rPr>
                <a:t>NODEJS</a:t>
              </a:r>
              <a:endParaRPr lang="zh-CN" altLang="en-US" dirty="0">
                <a:latin typeface="微软雅黑" panose="020B0503020204020204" pitchFamily="34" charset="-122"/>
                <a:ea typeface="微软雅黑" panose="020B0503020204020204" pitchFamily="34" charset="-122"/>
              </a:endParaRPr>
            </a:p>
          </p:txBody>
        </p:sp>
        <p:sp>
          <p:nvSpPr>
            <p:cNvPr id="66" name="Oval 15"/>
            <p:cNvSpPr>
              <a:spLocks noChangeArrowheads="1"/>
            </p:cNvSpPr>
            <p:nvPr/>
          </p:nvSpPr>
          <p:spPr bwMode="gray">
            <a:xfrm>
              <a:off x="7221185" y="3292420"/>
              <a:ext cx="509566" cy="493940"/>
            </a:xfrm>
            <a:prstGeom prst="ellipse">
              <a:avLst/>
            </a:prstGeom>
            <a:solidFill>
              <a:schemeClr val="bg1">
                <a:alpha val="47842"/>
              </a:schemeClr>
            </a:solidFill>
            <a:ln w="25400" algn="ctr">
              <a:solidFill>
                <a:srgbClr val="FFFFFF">
                  <a:alpha val="78038"/>
                </a:srgbClr>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latin typeface="Calibri" panose="020F0502020204030204" pitchFamily="34" charset="0"/>
              </a:endParaRPr>
            </a:p>
          </p:txBody>
        </p:sp>
        <p:sp>
          <p:nvSpPr>
            <p:cNvPr id="67" name="Line 16"/>
            <p:cNvSpPr>
              <a:spLocks noChangeShapeType="1"/>
            </p:cNvSpPr>
            <p:nvPr/>
          </p:nvSpPr>
          <p:spPr bwMode="gray">
            <a:xfrm>
              <a:off x="7477713" y="3292420"/>
              <a:ext cx="0" cy="490557"/>
            </a:xfrm>
            <a:prstGeom prst="line">
              <a:avLst/>
            </a:prstGeom>
            <a:noFill/>
            <a:ln w="25400">
              <a:solidFill>
                <a:srgbClr val="FFFFFF">
                  <a:alpha val="78038"/>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17"/>
            <p:cNvSpPr>
              <a:spLocks noChangeShapeType="1"/>
            </p:cNvSpPr>
            <p:nvPr/>
          </p:nvSpPr>
          <p:spPr bwMode="gray">
            <a:xfrm>
              <a:off x="7221185" y="3537698"/>
              <a:ext cx="509566" cy="0"/>
            </a:xfrm>
            <a:prstGeom prst="line">
              <a:avLst/>
            </a:prstGeom>
            <a:noFill/>
            <a:ln w="25400">
              <a:solidFill>
                <a:srgbClr val="FFFFFF">
                  <a:alpha val="78038"/>
                </a:srgb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Freeform 18"/>
            <p:cNvSpPr>
              <a:spLocks/>
            </p:cNvSpPr>
            <p:nvPr/>
          </p:nvSpPr>
          <p:spPr bwMode="gray">
            <a:xfrm>
              <a:off x="7512033" y="3295803"/>
              <a:ext cx="105869" cy="487174"/>
            </a:xfrm>
            <a:custGeom>
              <a:avLst/>
              <a:gdLst>
                <a:gd name="T0" fmla="*/ 0 w 182"/>
                <a:gd name="T1" fmla="*/ 0 h 864"/>
                <a:gd name="T2" fmla="*/ 61583762 w 182"/>
                <a:gd name="T3" fmla="*/ 138302718 h 864"/>
                <a:gd name="T4" fmla="*/ 2030125 w 182"/>
                <a:gd name="T5" fmla="*/ 274697338 h 864"/>
                <a:gd name="T6" fmla="*/ 0 60000 65536"/>
                <a:gd name="T7" fmla="*/ 0 60000 65536"/>
                <a:gd name="T8" fmla="*/ 0 60000 65536"/>
                <a:gd name="T9" fmla="*/ 0 w 182"/>
                <a:gd name="T10" fmla="*/ 0 h 864"/>
                <a:gd name="T11" fmla="*/ 182 w 182"/>
                <a:gd name="T12" fmla="*/ 864 h 864"/>
              </a:gdLst>
              <a:ahLst/>
              <a:cxnLst>
                <a:cxn ang="T6">
                  <a:pos x="T0" y="T1"/>
                </a:cxn>
                <a:cxn ang="T7">
                  <a:pos x="T2" y="T3"/>
                </a:cxn>
                <a:cxn ang="T8">
                  <a:pos x="T4" y="T5"/>
                </a:cxn>
              </a:cxnLst>
              <a:rect l="T9" t="T10" r="T11" b="T12"/>
              <a:pathLst>
                <a:path w="182" h="864">
                  <a:moveTo>
                    <a:pt x="0" y="0"/>
                  </a:moveTo>
                  <a:cubicBezTo>
                    <a:pt x="59" y="89"/>
                    <a:pt x="182" y="177"/>
                    <a:pt x="182" y="435"/>
                  </a:cubicBezTo>
                  <a:cubicBezTo>
                    <a:pt x="182" y="693"/>
                    <a:pt x="70" y="800"/>
                    <a:pt x="6" y="864"/>
                  </a:cubicBezTo>
                </a:path>
              </a:pathLst>
            </a:custGeom>
            <a:noFill/>
            <a:ln w="25400">
              <a:solidFill>
                <a:srgbClr val="FFFFFF">
                  <a:alpha val="78038"/>
                </a:srgbClr>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0" name="Freeform 19"/>
            <p:cNvSpPr>
              <a:spLocks/>
            </p:cNvSpPr>
            <p:nvPr/>
          </p:nvSpPr>
          <p:spPr bwMode="gray">
            <a:xfrm>
              <a:off x="7339269" y="3299186"/>
              <a:ext cx="114594" cy="490557"/>
            </a:xfrm>
            <a:custGeom>
              <a:avLst/>
              <a:gdLst>
                <a:gd name="T0" fmla="*/ 56507640 w 197"/>
                <a:gd name="T1" fmla="*/ 0 h 870"/>
                <a:gd name="T2" fmla="*/ 0 w 197"/>
                <a:gd name="T3" fmla="*/ 138620127 h 870"/>
                <a:gd name="T4" fmla="*/ 66658804 w 197"/>
                <a:gd name="T5" fmla="*/ 276604786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25400">
              <a:solidFill>
                <a:srgbClr val="FFFFFF">
                  <a:alpha val="78038"/>
                </a:srgbClr>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1" name="Freeform 20"/>
            <p:cNvSpPr>
              <a:spLocks/>
            </p:cNvSpPr>
            <p:nvPr/>
          </p:nvSpPr>
          <p:spPr bwMode="gray">
            <a:xfrm rot="5400000">
              <a:off x="7436848" y="3490713"/>
              <a:ext cx="64280" cy="379848"/>
            </a:xfrm>
            <a:custGeom>
              <a:avLst/>
              <a:gdLst>
                <a:gd name="T0" fmla="*/ 3406840 w 197"/>
                <a:gd name="T1" fmla="*/ 0 h 870"/>
                <a:gd name="T2" fmla="*/ 0 w 197"/>
                <a:gd name="T3" fmla="*/ 35075255 h 870"/>
                <a:gd name="T4" fmla="*/ 4045724 w 197"/>
                <a:gd name="T5" fmla="*/ 70150074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25400">
              <a:solidFill>
                <a:srgbClr val="FFFFFF">
                  <a:alpha val="78038"/>
                </a:srgbClr>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2" name="Freeform 21"/>
            <p:cNvSpPr>
              <a:spLocks/>
            </p:cNvSpPr>
            <p:nvPr/>
          </p:nvSpPr>
          <p:spPr bwMode="gray">
            <a:xfrm rot="16200000" flipV="1">
              <a:off x="7441501" y="3207092"/>
              <a:ext cx="64280" cy="379848"/>
            </a:xfrm>
            <a:custGeom>
              <a:avLst/>
              <a:gdLst>
                <a:gd name="T0" fmla="*/ 3406840 w 197"/>
                <a:gd name="T1" fmla="*/ 0 h 870"/>
                <a:gd name="T2" fmla="*/ 0 w 197"/>
                <a:gd name="T3" fmla="*/ 35075255 h 870"/>
                <a:gd name="T4" fmla="*/ 4045724 w 197"/>
                <a:gd name="T5" fmla="*/ 70150074 h 870"/>
                <a:gd name="T6" fmla="*/ 0 60000 65536"/>
                <a:gd name="T7" fmla="*/ 0 60000 65536"/>
                <a:gd name="T8" fmla="*/ 0 60000 65536"/>
                <a:gd name="T9" fmla="*/ 0 w 197"/>
                <a:gd name="T10" fmla="*/ 0 h 870"/>
                <a:gd name="T11" fmla="*/ 197 w 197"/>
                <a:gd name="T12" fmla="*/ 870 h 870"/>
              </a:gdLst>
              <a:ahLst/>
              <a:cxnLst>
                <a:cxn ang="T6">
                  <a:pos x="T0" y="T1"/>
                </a:cxn>
                <a:cxn ang="T7">
                  <a:pos x="T2" y="T3"/>
                </a:cxn>
                <a:cxn ang="T8">
                  <a:pos x="T4" y="T5"/>
                </a:cxn>
              </a:cxnLst>
              <a:rect l="T9" t="T10" r="T11" b="T12"/>
              <a:pathLst>
                <a:path w="197" h="870">
                  <a:moveTo>
                    <a:pt x="167" y="0"/>
                  </a:moveTo>
                  <a:cubicBezTo>
                    <a:pt x="117" y="64"/>
                    <a:pt x="0" y="178"/>
                    <a:pt x="0" y="436"/>
                  </a:cubicBezTo>
                  <a:cubicBezTo>
                    <a:pt x="0" y="694"/>
                    <a:pt x="124" y="769"/>
                    <a:pt x="197" y="870"/>
                  </a:cubicBezTo>
                </a:path>
              </a:pathLst>
            </a:custGeom>
            <a:noFill/>
            <a:ln w="25400">
              <a:solidFill>
                <a:srgbClr val="FFFFFF">
                  <a:alpha val="78038"/>
                </a:srgbClr>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nvGrpSpPr>
          <p:cNvPr id="75" name="组合 43"/>
          <p:cNvGrpSpPr>
            <a:grpSpLocks/>
          </p:cNvGrpSpPr>
          <p:nvPr/>
        </p:nvGrpSpPr>
        <p:grpSpPr bwMode="auto">
          <a:xfrm>
            <a:off x="3476712" y="2018277"/>
            <a:ext cx="5986463" cy="1909763"/>
            <a:chOff x="1489689" y="4311379"/>
            <a:chExt cx="5986279" cy="1909283"/>
          </a:xfrm>
        </p:grpSpPr>
        <p:cxnSp>
          <p:nvCxnSpPr>
            <p:cNvPr id="77" name="直接连接符​​ 14"/>
            <p:cNvCxnSpPr/>
            <p:nvPr/>
          </p:nvCxnSpPr>
          <p:spPr>
            <a:xfrm flipV="1">
              <a:off x="2785049" y="4790684"/>
              <a:ext cx="3044731" cy="3174"/>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nvGrpSpPr>
            <p:cNvPr id="78" name="组合 15"/>
            <p:cNvGrpSpPr>
              <a:grpSpLocks/>
            </p:cNvGrpSpPr>
            <p:nvPr/>
          </p:nvGrpSpPr>
          <p:grpSpPr bwMode="auto">
            <a:xfrm rot="-5400000">
              <a:off x="5698359" y="4443054"/>
              <a:ext cx="1909283" cy="1645934"/>
              <a:chOff x="2447764" y="1124744"/>
              <a:chExt cx="2232248" cy="1924352"/>
            </a:xfrm>
          </p:grpSpPr>
          <p:sp>
            <p:nvSpPr>
              <p:cNvPr id="88" name="六边形 87"/>
              <p:cNvSpPr/>
              <p:nvPr/>
            </p:nvSpPr>
            <p:spPr>
              <a:xfrm>
                <a:off x="2447765" y="1124448"/>
                <a:ext cx="2232248" cy="1924648"/>
              </a:xfrm>
              <a:prstGeom prst="hexagon">
                <a:avLst>
                  <a:gd name="adj" fmla="val 28044"/>
                  <a:gd name="vf" fmla="val 115470"/>
                </a:avLst>
              </a:prstGeom>
              <a:gradFill flip="none" rotWithShape="1">
                <a:gsLst>
                  <a:gs pos="0">
                    <a:schemeClr val="accent3">
                      <a:lumMod val="20000"/>
                      <a:lumOff val="80000"/>
                    </a:schemeClr>
                  </a:gs>
                  <a:gs pos="100000">
                    <a:schemeClr val="accent3">
                      <a:lumMod val="60000"/>
                      <a:lumOff val="40000"/>
                    </a:schemeClr>
                  </a:gs>
                </a:gsLst>
                <a:lin ang="108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9" name="椭圆​​ 36"/>
              <p:cNvSpPr/>
              <p:nvPr/>
            </p:nvSpPr>
            <p:spPr>
              <a:xfrm>
                <a:off x="2696411" y="1220958"/>
                <a:ext cx="1734956" cy="1731626"/>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79" name="TextBox 16"/>
            <p:cNvSpPr txBox="1">
              <a:spLocks noChangeArrowheads="1"/>
            </p:cNvSpPr>
            <p:nvPr/>
          </p:nvSpPr>
          <p:spPr bwMode="auto">
            <a:xfrm>
              <a:off x="5915075" y="5266020"/>
              <a:ext cx="1425346" cy="338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solidFill>
                    <a:schemeClr val="bg1"/>
                  </a:solidFill>
                  <a:latin typeface="微软雅黑" panose="020B0503020204020204" pitchFamily="34" charset="-122"/>
                  <a:ea typeface="微软雅黑" panose="020B0503020204020204" pitchFamily="34" charset="-122"/>
                </a:rPr>
                <a:t>兄弟团队数据</a:t>
              </a:r>
            </a:p>
          </p:txBody>
        </p:sp>
        <p:sp>
          <p:nvSpPr>
            <p:cNvPr id="80" name="矩形​​ 17"/>
            <p:cNvSpPr/>
            <p:nvPr/>
          </p:nvSpPr>
          <p:spPr>
            <a:xfrm>
              <a:off x="1489689" y="4536926"/>
              <a:ext cx="3160105" cy="249176"/>
            </a:xfrm>
            <a:prstGeom prst="rect">
              <a:avLst/>
            </a:prstGeom>
            <a:solidFill>
              <a:schemeClr val="accent3"/>
            </a:solid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latin typeface="微软雅黑" panose="020B0503020204020204" pitchFamily="34" charset="-122"/>
                  <a:ea typeface="微软雅黑" panose="020B0503020204020204" pitchFamily="34" charset="-122"/>
                </a:rPr>
                <a:t>空间团队</a:t>
              </a:r>
              <a:r>
                <a:rPr lang="en-US" altLang="zh-CN" dirty="0">
                  <a:latin typeface="微软雅黑" panose="020B0503020204020204" pitchFamily="34" charset="-122"/>
                  <a:ea typeface="微软雅黑" panose="020B0503020204020204" pitchFamily="34" charset="-122"/>
                </a:rPr>
                <a:t>NODEJS</a:t>
              </a:r>
              <a:r>
                <a:rPr lang="zh-CN" altLang="en-US" dirty="0">
                  <a:latin typeface="微软雅黑" panose="020B0503020204020204" pitchFamily="34" charset="-122"/>
                  <a:ea typeface="微软雅黑" panose="020B0503020204020204" pitchFamily="34" charset="-122"/>
                </a:rPr>
                <a:t>应用取得成功</a:t>
              </a:r>
            </a:p>
          </p:txBody>
        </p:sp>
        <p:grpSp>
          <p:nvGrpSpPr>
            <p:cNvPr id="81" name="Group 22"/>
            <p:cNvGrpSpPr>
              <a:grpSpLocks/>
            </p:cNvGrpSpPr>
            <p:nvPr/>
          </p:nvGrpSpPr>
          <p:grpSpPr bwMode="auto">
            <a:xfrm>
              <a:off x="6439541" y="4791412"/>
              <a:ext cx="442967" cy="368388"/>
              <a:chOff x="2640" y="3304"/>
              <a:chExt cx="294" cy="252"/>
            </a:xfrm>
          </p:grpSpPr>
          <p:sp>
            <p:nvSpPr>
              <p:cNvPr id="82" name="AutoShape 23"/>
              <p:cNvSpPr>
                <a:spLocks noChangeArrowheads="1"/>
              </p:cNvSpPr>
              <p:nvPr/>
            </p:nvSpPr>
            <p:spPr bwMode="gray">
              <a:xfrm>
                <a:off x="2700" y="3304"/>
                <a:ext cx="176" cy="176"/>
              </a:xfrm>
              <a:prstGeom prst="roundRect">
                <a:avLst>
                  <a:gd name="adj" fmla="val 6250"/>
                </a:avLst>
              </a:prstGeom>
              <a:solidFill>
                <a:schemeClr val="bg1">
                  <a:alpha val="50195"/>
                </a:schemeClr>
              </a:solidFill>
              <a:ln w="25400" algn="ctr">
                <a:solidFill>
                  <a:srgbClr val="FFFFFF"/>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latin typeface="Calibri" panose="020F0502020204030204" pitchFamily="34" charset="0"/>
                </a:endParaRPr>
              </a:p>
            </p:txBody>
          </p:sp>
          <p:sp>
            <p:nvSpPr>
              <p:cNvPr id="83" name="AutoShape 24"/>
              <p:cNvSpPr>
                <a:spLocks noChangeArrowheads="1"/>
              </p:cNvSpPr>
              <p:nvPr/>
            </p:nvSpPr>
            <p:spPr bwMode="gray">
              <a:xfrm>
                <a:off x="2640" y="3478"/>
                <a:ext cx="294" cy="78"/>
              </a:xfrm>
              <a:prstGeom prst="roundRect">
                <a:avLst>
                  <a:gd name="adj" fmla="val 16667"/>
                </a:avLst>
              </a:prstGeom>
              <a:solidFill>
                <a:schemeClr val="bg1">
                  <a:alpha val="50195"/>
                </a:schemeClr>
              </a:solidFill>
              <a:ln w="25400" algn="ctr">
                <a:solidFill>
                  <a:srgbClr val="FFFFFF"/>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latin typeface="Calibri" panose="020F0502020204030204" pitchFamily="34" charset="0"/>
                </a:endParaRPr>
              </a:p>
            </p:txBody>
          </p:sp>
          <p:sp>
            <p:nvSpPr>
              <p:cNvPr id="84" name="Line 25"/>
              <p:cNvSpPr>
                <a:spLocks noChangeShapeType="1"/>
              </p:cNvSpPr>
              <p:nvPr/>
            </p:nvSpPr>
            <p:spPr bwMode="gray">
              <a:xfrm flipH="1">
                <a:off x="2847" y="3517"/>
                <a:ext cx="45" cy="0"/>
              </a:xfrm>
              <a:prstGeom prst="line">
                <a:avLst/>
              </a:prstGeom>
              <a:noFill/>
              <a:ln w="254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Line 26"/>
              <p:cNvSpPr>
                <a:spLocks noChangeShapeType="1"/>
              </p:cNvSpPr>
              <p:nvPr/>
            </p:nvSpPr>
            <p:spPr bwMode="gray">
              <a:xfrm flipH="1">
                <a:off x="2759" y="3359"/>
                <a:ext cx="73" cy="0"/>
              </a:xfrm>
              <a:prstGeom prst="line">
                <a:avLst/>
              </a:prstGeom>
              <a:noFill/>
              <a:ln w="254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Line 27"/>
              <p:cNvSpPr>
                <a:spLocks noChangeShapeType="1"/>
              </p:cNvSpPr>
              <p:nvPr/>
            </p:nvSpPr>
            <p:spPr bwMode="gray">
              <a:xfrm flipH="1">
                <a:off x="2787" y="3385"/>
                <a:ext cx="45" cy="0"/>
              </a:xfrm>
              <a:prstGeom prst="line">
                <a:avLst/>
              </a:prstGeom>
              <a:noFill/>
              <a:ln w="254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Line 28"/>
              <p:cNvSpPr>
                <a:spLocks noChangeShapeType="1"/>
              </p:cNvSpPr>
              <p:nvPr/>
            </p:nvSpPr>
            <p:spPr bwMode="gray">
              <a:xfrm flipH="1">
                <a:off x="2800" y="3434"/>
                <a:ext cx="32" cy="0"/>
              </a:xfrm>
              <a:prstGeom prst="line">
                <a:avLst/>
              </a:prstGeom>
              <a:noFill/>
              <a:ln w="254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pic>
        <p:nvPicPr>
          <p:cNvPr id="4" name="图片 3"/>
          <p:cNvPicPr>
            <a:picLocks noChangeAspect="1"/>
          </p:cNvPicPr>
          <p:nvPr/>
        </p:nvPicPr>
        <p:blipFill>
          <a:blip r:embed="rId4"/>
          <a:stretch>
            <a:fillRect/>
          </a:stretch>
        </p:blipFill>
        <p:spPr>
          <a:xfrm>
            <a:off x="4108130" y="2536137"/>
            <a:ext cx="3621414" cy="1116000"/>
          </a:xfrm>
          <a:prstGeom prst="rect">
            <a:avLst/>
          </a:prstGeom>
        </p:spPr>
      </p:pic>
      <p:grpSp>
        <p:nvGrpSpPr>
          <p:cNvPr id="49" name="组合 41"/>
          <p:cNvGrpSpPr>
            <a:grpSpLocks/>
          </p:cNvGrpSpPr>
          <p:nvPr/>
        </p:nvGrpSpPr>
        <p:grpSpPr bwMode="auto">
          <a:xfrm>
            <a:off x="4602051" y="3482136"/>
            <a:ext cx="5686184" cy="1909762"/>
            <a:chOff x="1797900" y="1421993"/>
            <a:chExt cx="5686093" cy="1909283"/>
          </a:xfrm>
        </p:grpSpPr>
        <p:cxnSp>
          <p:nvCxnSpPr>
            <p:cNvPr id="51" name="直接连接符​​ 6"/>
            <p:cNvCxnSpPr/>
            <p:nvPr/>
          </p:nvCxnSpPr>
          <p:spPr>
            <a:xfrm flipV="1">
              <a:off x="2794593" y="1901298"/>
              <a:ext cx="3043188" cy="3174"/>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52" name="组合 7"/>
            <p:cNvGrpSpPr>
              <a:grpSpLocks/>
            </p:cNvGrpSpPr>
            <p:nvPr/>
          </p:nvGrpSpPr>
          <p:grpSpPr bwMode="auto">
            <a:xfrm rot="-5400000">
              <a:off x="5706384" y="1553668"/>
              <a:ext cx="1909283" cy="1645934"/>
              <a:chOff x="2447764" y="1124744"/>
              <a:chExt cx="2232248" cy="1924352"/>
            </a:xfrm>
          </p:grpSpPr>
          <p:sp>
            <p:nvSpPr>
              <p:cNvPr id="58" name="六边形 57"/>
              <p:cNvSpPr/>
              <p:nvPr/>
            </p:nvSpPr>
            <p:spPr>
              <a:xfrm>
                <a:off x="2447764" y="1124420"/>
                <a:ext cx="2232248" cy="1924677"/>
              </a:xfrm>
              <a:prstGeom prst="hexagon">
                <a:avLst>
                  <a:gd name="adj" fmla="val 28044"/>
                  <a:gd name="vf" fmla="val 115470"/>
                </a:avLst>
              </a:prstGeom>
              <a:gradFill flip="none" rotWithShape="1">
                <a:gsLst>
                  <a:gs pos="0">
                    <a:schemeClr val="accent6">
                      <a:lumMod val="40000"/>
                      <a:lumOff val="60000"/>
                    </a:schemeClr>
                  </a:gs>
                  <a:gs pos="100000">
                    <a:schemeClr val="accent6">
                      <a:lumMod val="60000"/>
                      <a:lumOff val="40000"/>
                    </a:schemeClr>
                  </a:gs>
                </a:gsLst>
                <a:lin ang="135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9" name="椭圆​​ 40"/>
              <p:cNvSpPr/>
              <p:nvPr/>
            </p:nvSpPr>
            <p:spPr>
              <a:xfrm>
                <a:off x="2696410" y="1220932"/>
                <a:ext cx="1734956" cy="1731653"/>
              </a:xfrm>
              <a:prstGeom prst="ellipse">
                <a:avLst/>
              </a:prstGeom>
              <a:solidFill>
                <a:schemeClr val="accent6"/>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sp>
          <p:nvSpPr>
            <p:cNvPr id="53" name="TextBox 8"/>
            <p:cNvSpPr txBox="1">
              <a:spLocks noChangeArrowheads="1"/>
            </p:cNvSpPr>
            <p:nvPr/>
          </p:nvSpPr>
          <p:spPr bwMode="auto">
            <a:xfrm>
              <a:off x="5923089" y="2376634"/>
              <a:ext cx="1425367" cy="338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dirty="0">
                  <a:solidFill>
                    <a:schemeClr val="bg1"/>
                  </a:solidFill>
                  <a:latin typeface="微软雅黑" panose="020B0503020204020204" pitchFamily="34" charset="-122"/>
                  <a:ea typeface="微软雅黑" panose="020B0503020204020204" pitchFamily="34" charset="-122"/>
                </a:rPr>
                <a:t>自行验证数据</a:t>
              </a:r>
            </a:p>
          </p:txBody>
        </p:sp>
        <p:sp>
          <p:nvSpPr>
            <p:cNvPr id="54" name="矩形​​ 9"/>
            <p:cNvSpPr/>
            <p:nvPr/>
          </p:nvSpPr>
          <p:spPr>
            <a:xfrm>
              <a:off x="1797900" y="1634665"/>
              <a:ext cx="2034829" cy="298583"/>
            </a:xfrm>
            <a:prstGeom prst="rect">
              <a:avLst/>
            </a:prstGeom>
            <a:solidFill>
              <a:schemeClr val="accent6"/>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dirty="0">
                  <a:latin typeface="微软雅黑" panose="020B0503020204020204" pitchFamily="34" charset="-122"/>
                  <a:ea typeface="微软雅黑" panose="020B0503020204020204" pitchFamily="34" charset="-122"/>
                </a:rPr>
                <a:t>技术选型的可行性</a:t>
              </a:r>
            </a:p>
          </p:txBody>
        </p:sp>
        <p:grpSp>
          <p:nvGrpSpPr>
            <p:cNvPr id="55" name="Group 30"/>
            <p:cNvGrpSpPr>
              <a:grpSpLocks/>
            </p:cNvGrpSpPr>
            <p:nvPr/>
          </p:nvGrpSpPr>
          <p:grpSpPr bwMode="auto">
            <a:xfrm>
              <a:off x="6411662" y="1904764"/>
              <a:ext cx="498725" cy="457415"/>
              <a:chOff x="3422" y="1347"/>
              <a:chExt cx="330" cy="313"/>
            </a:xfrm>
          </p:grpSpPr>
          <p:sp>
            <p:nvSpPr>
              <p:cNvPr id="56" name="AutoShape 31"/>
              <p:cNvSpPr>
                <a:spLocks noChangeArrowheads="1"/>
              </p:cNvSpPr>
              <p:nvPr/>
            </p:nvSpPr>
            <p:spPr bwMode="gray">
              <a:xfrm>
                <a:off x="3422" y="1411"/>
                <a:ext cx="330" cy="249"/>
              </a:xfrm>
              <a:prstGeom prst="roundRect">
                <a:avLst>
                  <a:gd name="adj" fmla="val 16667"/>
                </a:avLst>
              </a:prstGeom>
              <a:solidFill>
                <a:schemeClr val="bg1">
                  <a:alpha val="61176"/>
                </a:schemeClr>
              </a:solidFill>
              <a:ln w="25400" algn="ctr">
                <a:solidFill>
                  <a:srgbClr val="FFFFFF">
                    <a:alpha val="87057"/>
                  </a:srgbClr>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latin typeface="Calibri" panose="020F0502020204030204" pitchFamily="34" charset="0"/>
                </a:endParaRPr>
              </a:p>
            </p:txBody>
          </p:sp>
          <p:sp>
            <p:nvSpPr>
              <p:cNvPr id="57" name="AutoShape 32"/>
              <p:cNvSpPr>
                <a:spLocks noChangeArrowheads="1"/>
              </p:cNvSpPr>
              <p:nvPr/>
            </p:nvSpPr>
            <p:spPr bwMode="gray">
              <a:xfrm>
                <a:off x="3522" y="1347"/>
                <a:ext cx="122" cy="11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646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bg1">
                  <a:alpha val="50195"/>
                </a:schemeClr>
              </a:solidFill>
              <a:ln w="25400" algn="ctr">
                <a:solidFill>
                  <a:srgbClr val="FFFFFF"/>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grpSp>
      <p:pic>
        <p:nvPicPr>
          <p:cNvPr id="47" name="图片 46"/>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6879" y="4396100"/>
            <a:ext cx="3490056" cy="2088000"/>
          </a:xfrm>
          <a:prstGeom prst="rect">
            <a:avLst/>
          </a:prstGeom>
        </p:spPr>
      </p:pic>
      <p:sp>
        <p:nvSpPr>
          <p:cNvPr id="50" name="云形标注 49"/>
          <p:cNvSpPr/>
          <p:nvPr/>
        </p:nvSpPr>
        <p:spPr>
          <a:xfrm>
            <a:off x="6583848" y="4058349"/>
            <a:ext cx="1996855" cy="675505"/>
          </a:xfrm>
          <a:prstGeom prst="cloudCallout">
            <a:avLst>
              <a:gd name="adj1" fmla="val -35431"/>
              <a:gd name="adj2" fmla="val 1139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6753093" y="4075287"/>
            <a:ext cx="1722237" cy="658255"/>
          </a:xfrm>
          <a:prstGeom prst="rect">
            <a:avLst/>
          </a:prstGeom>
          <a:noFill/>
        </p:spPr>
        <p:txBody>
          <a:bodyPr wrap="square" rtlCol="0">
            <a:spAutoFit/>
          </a:bodyPr>
          <a:lstStyle/>
          <a:p>
            <a:pPr algn="ctr" eaLnBrk="1" hangingPunct="1"/>
            <a:r>
              <a:rPr lang="zh-CN" altLang="en-US" sz="1200" dirty="0">
                <a:latin typeface="微软雅黑" panose="020B0503020204020204" pitchFamily="34" charset="-122"/>
                <a:ea typeface="微软雅黑" panose="020B0503020204020204" pitchFamily="34" charset="-122"/>
              </a:rPr>
              <a:t>什么样的尺子才是度量</a:t>
            </a:r>
            <a:r>
              <a:rPr lang="en-US" altLang="zh-CN" sz="1200" dirty="0">
                <a:latin typeface="微软雅黑" panose="020B0503020204020204" pitchFamily="34" charset="-122"/>
                <a:ea typeface="微软雅黑" panose="020B0503020204020204" pitchFamily="34" charset="-122"/>
              </a:rPr>
              <a:t>NODEJS</a:t>
            </a:r>
            <a:r>
              <a:rPr lang="zh-CN" altLang="en-US" sz="1200" dirty="0">
                <a:latin typeface="微软雅黑" panose="020B0503020204020204" pitchFamily="34" charset="-122"/>
                <a:ea typeface="微软雅黑" panose="020B0503020204020204" pitchFamily="34" charset="-122"/>
              </a:rPr>
              <a:t>性能的最合理工具？</a:t>
            </a:r>
            <a:endParaRPr lang="zh-CN" altLang="en-US" sz="1200" dirty="0"/>
          </a:p>
        </p:txBody>
      </p:sp>
    </p:spTree>
    <p:extLst>
      <p:ext uri="{BB962C8B-B14F-4D97-AF65-F5344CB8AC3E}">
        <p14:creationId xmlns:p14="http://schemas.microsoft.com/office/powerpoint/2010/main" val="3821484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clrChange>
              <a:clrFrom>
                <a:srgbClr val="FFFFFF"/>
              </a:clrFrom>
              <a:clrTo>
                <a:srgbClr val="FFFFFF">
                  <a:alpha val="0"/>
                </a:srgbClr>
              </a:clrTo>
            </a:clrChange>
          </a:blip>
          <a:stretch>
            <a:fillRect/>
          </a:stretch>
        </p:blipFill>
        <p:spPr>
          <a:xfrm>
            <a:off x="3581404" y="2113692"/>
            <a:ext cx="6734175" cy="4019550"/>
          </a:xfrm>
          <a:prstGeom prst="rect">
            <a:avLst/>
          </a:prstGeom>
        </p:spPr>
      </p:pic>
      <p:sp>
        <p:nvSpPr>
          <p:cNvPr id="6" name="云形标注 5"/>
          <p:cNvSpPr/>
          <p:nvPr/>
        </p:nvSpPr>
        <p:spPr>
          <a:xfrm>
            <a:off x="3395683" y="1116895"/>
            <a:ext cx="2623045" cy="930431"/>
          </a:xfrm>
          <a:prstGeom prst="cloudCallout">
            <a:avLst>
              <a:gd name="adj1" fmla="val -68394"/>
              <a:gd name="adj2" fmla="val 1373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581403" y="1183262"/>
            <a:ext cx="2321414" cy="830997"/>
          </a:xfrm>
          <a:prstGeom prst="rect">
            <a:avLst/>
          </a:prstGeom>
          <a:noFill/>
        </p:spPr>
        <p:txBody>
          <a:bodyPr wrap="square" rtlCol="0">
            <a:spAutoFit/>
          </a:bodyPr>
          <a:lstStyle/>
          <a:p>
            <a:pPr algn="ctr" eaLnBrk="1" hangingPunct="1"/>
            <a:r>
              <a:rPr lang="en-US" altLang="zh-CN" sz="1200" dirty="0">
                <a:latin typeface="微软雅黑" panose="020B0503020204020204" pitchFamily="34" charset="-122"/>
                <a:ea typeface="微软雅黑" panose="020B0503020204020204" pitchFamily="34" charset="-122"/>
              </a:rPr>
              <a:t>V8</a:t>
            </a:r>
            <a:r>
              <a:rPr lang="zh-CN" altLang="en-US" sz="1200" dirty="0">
                <a:latin typeface="微软雅黑" panose="020B0503020204020204" pitchFamily="34" charset="-122"/>
                <a:ea typeface="微软雅黑" panose="020B0503020204020204" pitchFamily="34" charset="-122"/>
              </a:rPr>
              <a:t>引擎非常强大，但执行</a:t>
            </a:r>
            <a:r>
              <a:rPr lang="en-US" altLang="zh-CN" sz="1200" dirty="0">
                <a:latin typeface="微软雅黑" panose="020B0503020204020204" pitchFamily="34" charset="-122"/>
                <a:ea typeface="微软雅黑" panose="020B0503020204020204" pitchFamily="34" charset="-122"/>
              </a:rPr>
              <a:t>CPU</a:t>
            </a:r>
            <a:r>
              <a:rPr lang="zh-CN" altLang="en-US" sz="1200" dirty="0">
                <a:latin typeface="微软雅黑" panose="020B0503020204020204" pitchFamily="34" charset="-122"/>
                <a:ea typeface="微软雅黑" panose="020B0503020204020204" pitchFamily="34" charset="-122"/>
              </a:rPr>
              <a:t>复杂型计算仍落后于</a:t>
            </a:r>
            <a:r>
              <a:rPr lang="en-US" altLang="zh-CN" sz="1200" dirty="0">
                <a:latin typeface="微软雅黑" panose="020B0503020204020204" pitchFamily="34" charset="-122"/>
                <a:ea typeface="微软雅黑" panose="020B0503020204020204" pitchFamily="34" charset="-122"/>
              </a:rPr>
              <a:t>C++</a:t>
            </a:r>
            <a:r>
              <a:rPr lang="zh-CN" altLang="en-US" sz="1200" dirty="0">
                <a:latin typeface="微软雅黑" panose="020B0503020204020204" pitchFamily="34" charset="-122"/>
                <a:ea typeface="微软雅黑" panose="020B0503020204020204" pitchFamily="34" charset="-122"/>
              </a:rPr>
              <a:t>扩展，即便如此这就能说明</a:t>
            </a:r>
            <a:r>
              <a:rPr lang="en-US" altLang="zh-CN" sz="1200" dirty="0" err="1">
                <a:latin typeface="微软雅黑" panose="020B0503020204020204" pitchFamily="34" charset="-122"/>
                <a:ea typeface="微软雅黑" panose="020B0503020204020204" pitchFamily="34" charset="-122"/>
              </a:rPr>
              <a:t>nodejs</a:t>
            </a:r>
            <a:r>
              <a:rPr lang="zh-CN" altLang="en-US" sz="1200" dirty="0">
                <a:latin typeface="微软雅黑" panose="020B0503020204020204" pitchFamily="34" charset="-122"/>
                <a:ea typeface="微软雅黑" panose="020B0503020204020204" pitchFamily="34" charset="-122"/>
              </a:rPr>
              <a:t>的性能优劣么？</a:t>
            </a:r>
            <a:endParaRPr lang="zh-CN" altLang="en-US" sz="1200" dirty="0"/>
          </a:p>
        </p:txBody>
      </p:sp>
      <p:pic>
        <p:nvPicPr>
          <p:cNvPr id="1026" name="Picture 2" descr="http://img.ooopic.com/10/44/34/33bOOOPIC23a.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72759" y="2917467"/>
            <a:ext cx="1801903" cy="2412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qzonestyle.gtimg.cn/open_proj/proj_qcloud_v2/ac/global/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125" y="-5524"/>
            <a:ext cx="693676" cy="5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598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encrypted-tbn1.gstatic.com/images?q=tbn:ANd9GcTUNGra2RRoapIvjsrOH1Pe-wRXqTKHtrANAm-omtRigqpAywhabA"/>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57887" y="2203546"/>
            <a:ext cx="2828925" cy="1619251"/>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0336" t="6850" r="11682" b="15964"/>
          <a:stretch/>
        </p:blipFill>
        <p:spPr>
          <a:xfrm>
            <a:off x="5031831" y="4356560"/>
            <a:ext cx="1931224" cy="1912982"/>
          </a:xfrm>
          <a:prstGeom prst="rect">
            <a:avLst/>
          </a:prstGeom>
        </p:spPr>
      </p:pic>
      <p:pic>
        <p:nvPicPr>
          <p:cNvPr id="1030" name="Picture 6" descr="http://www.iconpng.com/png/stickers/wireles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9486" y="1918160"/>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5">
            <a:clrChange>
              <a:clrFrom>
                <a:srgbClr val="FFFFFF"/>
              </a:clrFrom>
              <a:clrTo>
                <a:srgbClr val="FFFFFF">
                  <a:alpha val="0"/>
                </a:srgbClr>
              </a:clrTo>
            </a:clrChange>
          </a:blip>
          <a:stretch>
            <a:fillRect/>
          </a:stretch>
        </p:blipFill>
        <p:spPr>
          <a:xfrm>
            <a:off x="7632524" y="4356560"/>
            <a:ext cx="1879648" cy="1800000"/>
          </a:xfrm>
          <a:prstGeom prst="rect">
            <a:avLst/>
          </a:prstGeom>
        </p:spPr>
      </p:pic>
      <p:pic>
        <p:nvPicPr>
          <p:cNvPr id="10" name="Picture 4" descr="https://encrypted-tbn1.gstatic.com/images?q=tbn:ANd9GcQzs8ddKo9fo34j7jg4V24b5jVcEmq-ucoo-u5rhgDXcr9an9u7"/>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880730" y="2679796"/>
            <a:ext cx="1009650" cy="114300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qzonestyle.gtimg.cn/open_proj/proj_qcloud_v2/ac/global/logo.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1125" y="-5524"/>
            <a:ext cx="693676" cy="576000"/>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98708" y="2000396"/>
            <a:ext cx="2600688" cy="2514951"/>
          </a:xfrm>
          <a:prstGeom prst="rect">
            <a:avLst/>
          </a:prstGeom>
        </p:spPr>
      </p:pic>
      <p:sp>
        <p:nvSpPr>
          <p:cNvPr id="15" name="云形标注 14"/>
          <p:cNvSpPr/>
          <p:nvPr/>
        </p:nvSpPr>
        <p:spPr>
          <a:xfrm>
            <a:off x="5730786" y="849486"/>
            <a:ext cx="2056287" cy="675505"/>
          </a:xfrm>
          <a:prstGeom prst="cloudCallout">
            <a:avLst>
              <a:gd name="adj1" fmla="val -134110"/>
              <a:gd name="adj2" fmla="val 1845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5908633" y="982633"/>
            <a:ext cx="1700590" cy="461665"/>
          </a:xfrm>
          <a:prstGeom prst="rect">
            <a:avLst/>
          </a:prstGeom>
          <a:noFill/>
        </p:spPr>
        <p:txBody>
          <a:bodyPr wrap="square" rtlCol="0">
            <a:spAutoFit/>
          </a:bodyPr>
          <a:lstStyle/>
          <a:p>
            <a:pPr algn="ctr" eaLnBrk="1" hangingPunct="1"/>
            <a:r>
              <a:rPr lang="zh-CN" altLang="en-US" sz="1200" dirty="0">
                <a:latin typeface="微软雅黑" panose="020B0503020204020204" pitchFamily="34" charset="-122"/>
                <a:ea typeface="微软雅黑" panose="020B0503020204020204" pitchFamily="34" charset="-122"/>
              </a:rPr>
              <a:t>从限制系统性能的短板考量技术选型！</a:t>
            </a:r>
            <a:endParaRPr lang="zh-CN" altLang="en-US" sz="1200" dirty="0"/>
          </a:p>
        </p:txBody>
      </p:sp>
    </p:spTree>
    <p:extLst>
      <p:ext uri="{BB962C8B-B14F-4D97-AF65-F5344CB8AC3E}">
        <p14:creationId xmlns:p14="http://schemas.microsoft.com/office/powerpoint/2010/main" val="265085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clrChange>
              <a:clrFrom>
                <a:srgbClr val="FFFFFF"/>
              </a:clrFrom>
              <a:clrTo>
                <a:srgbClr val="FFFFFF">
                  <a:alpha val="0"/>
                </a:srgbClr>
              </a:clrTo>
            </a:clrChange>
          </a:blip>
          <a:stretch>
            <a:fillRect/>
          </a:stretch>
        </p:blipFill>
        <p:spPr>
          <a:xfrm>
            <a:off x="1524001" y="2011368"/>
            <a:ext cx="6734175" cy="4114800"/>
          </a:xfrm>
          <a:prstGeom prst="rect">
            <a:avLst/>
          </a:prstGeom>
        </p:spPr>
      </p:pic>
      <p:pic>
        <p:nvPicPr>
          <p:cNvPr id="13" name="Picture 2" descr="http://qzonestyle.gtimg.cn/open_proj/proj_qcloud_v2/ac/global/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125" y="-5524"/>
            <a:ext cx="693676" cy="576000"/>
          </a:xfrm>
          <a:prstGeom prst="rect">
            <a:avLst/>
          </a:prstGeom>
          <a:noFill/>
          <a:extLst>
            <a:ext uri="{909E8E84-426E-40DD-AFC4-6F175D3DCCD1}">
              <a14:hiddenFill xmlns:a14="http://schemas.microsoft.com/office/drawing/2010/main">
                <a:solidFill>
                  <a:srgbClr val="FFFFFF"/>
                </a:solidFill>
              </a14:hiddenFill>
            </a:ext>
          </a:extLst>
        </p:spPr>
      </p:pic>
      <p:sp>
        <p:nvSpPr>
          <p:cNvPr id="8" name="云形标注 7"/>
          <p:cNvSpPr/>
          <p:nvPr/>
        </p:nvSpPr>
        <p:spPr>
          <a:xfrm>
            <a:off x="6760821" y="1081167"/>
            <a:ext cx="2445174" cy="937162"/>
          </a:xfrm>
          <a:prstGeom prst="cloudCallout">
            <a:avLst>
              <a:gd name="adj1" fmla="val 54389"/>
              <a:gd name="adj2" fmla="val 1692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981491" y="1098106"/>
            <a:ext cx="2113004" cy="830997"/>
          </a:xfrm>
          <a:prstGeom prst="rect">
            <a:avLst/>
          </a:prstGeom>
          <a:noFill/>
        </p:spPr>
        <p:txBody>
          <a:bodyPr wrap="square" rtlCol="0">
            <a:spAutoFit/>
          </a:bodyPr>
          <a:lstStyle/>
          <a:p>
            <a:pPr algn="ctr" eaLnBrk="1" hangingPunct="1"/>
            <a:r>
              <a:rPr lang="zh-CN" altLang="en-US" sz="1200" dirty="0">
                <a:latin typeface="微软雅黑" panose="020B0503020204020204" pitchFamily="34" charset="-122"/>
                <a:ea typeface="微软雅黑" panose="020B0503020204020204" pitchFamily="34" charset="-122"/>
              </a:rPr>
              <a:t>相比</a:t>
            </a:r>
            <a:r>
              <a:rPr lang="en-US" altLang="zh-CN" sz="1200" dirty="0" err="1">
                <a:latin typeface="微软雅黑" panose="020B0503020204020204" pitchFamily="34" charset="-122"/>
                <a:ea typeface="微软雅黑" panose="020B0503020204020204" pitchFamily="34" charset="-122"/>
              </a:rPr>
              <a:t>php</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 NODEJS</a:t>
            </a:r>
            <a:r>
              <a:rPr lang="zh-CN" altLang="en-US" sz="1200" dirty="0">
                <a:latin typeface="微软雅黑" panose="020B0503020204020204" pitchFamily="34" charset="-122"/>
                <a:ea typeface="微软雅黑" panose="020B0503020204020204" pitchFamily="34" charset="-122"/>
              </a:rPr>
              <a:t>和</a:t>
            </a:r>
            <a:r>
              <a:rPr lang="en-US" altLang="zh-CN" sz="1200" dirty="0">
                <a:latin typeface="微软雅黑" panose="020B0503020204020204" pitchFamily="34" charset="-122"/>
                <a:ea typeface="微软雅黑" panose="020B0503020204020204" pitchFamily="34" charset="-122"/>
              </a:rPr>
              <a:t>NGINX</a:t>
            </a:r>
            <a:r>
              <a:rPr lang="zh-CN" altLang="en-US" sz="1200" dirty="0">
                <a:latin typeface="微软雅黑" panose="020B0503020204020204" pitchFamily="34" charset="-122"/>
                <a:ea typeface="微软雅黑" panose="020B0503020204020204" pitchFamily="34" charset="-122"/>
              </a:rPr>
              <a:t>对后端延迟不敏感，适合大部分互联网</a:t>
            </a:r>
            <a:r>
              <a:rPr lang="en-US" altLang="zh-CN" sz="1200" dirty="0">
                <a:latin typeface="微软雅黑" panose="020B0503020204020204" pitchFamily="34" charset="-122"/>
                <a:ea typeface="微软雅黑" panose="020B0503020204020204" pitchFamily="34" charset="-122"/>
              </a:rPr>
              <a:t>web</a:t>
            </a:r>
            <a:r>
              <a:rPr lang="zh-CN" altLang="en-US" sz="1200" dirty="0">
                <a:latin typeface="微软雅黑" panose="020B0503020204020204" pitchFamily="34" charset="-122"/>
                <a:ea typeface="微软雅黑" panose="020B0503020204020204" pitchFamily="34" charset="-122"/>
              </a:rPr>
              <a:t>业务，尤其适合作为接入！</a:t>
            </a:r>
          </a:p>
        </p:txBody>
      </p:sp>
      <p:pic>
        <p:nvPicPr>
          <p:cNvPr id="2052" name="Picture 4" descr="http://wenwen.soso.com/p/20110819/20110819214134-1882610398.jpg"/>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4058" t="14603" r="5080" b="21577"/>
          <a:stretch/>
        </p:blipFill>
        <p:spPr bwMode="auto">
          <a:xfrm>
            <a:off x="7894044" y="2702631"/>
            <a:ext cx="2836069" cy="2988000"/>
          </a:xfrm>
          <a:prstGeom prst="rect">
            <a:avLst/>
          </a:prstGeom>
          <a:noFill/>
          <a:extLst>
            <a:ext uri="{909E8E84-426E-40DD-AFC4-6F175D3DCCD1}">
              <a14:hiddenFill xmlns:a14="http://schemas.microsoft.com/office/drawing/2010/main">
                <a:solidFill>
                  <a:srgbClr val="FFFFFF"/>
                </a:solidFill>
              </a14:hiddenFill>
            </a:ext>
          </a:extLst>
        </p:spPr>
      </p:pic>
      <p:sp>
        <p:nvSpPr>
          <p:cNvPr id="7" name="云形标注 6"/>
          <p:cNvSpPr/>
          <p:nvPr/>
        </p:nvSpPr>
        <p:spPr>
          <a:xfrm>
            <a:off x="6606747" y="3585175"/>
            <a:ext cx="1721708" cy="478603"/>
          </a:xfrm>
          <a:prstGeom prst="cloudCallout">
            <a:avLst>
              <a:gd name="adj1" fmla="val 7479"/>
              <a:gd name="adj2" fmla="val 276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779743" y="3569162"/>
            <a:ext cx="1507525" cy="461665"/>
          </a:xfrm>
          <a:prstGeom prst="rect">
            <a:avLst/>
          </a:prstGeom>
          <a:noFill/>
        </p:spPr>
        <p:txBody>
          <a:bodyPr wrap="square" rtlCol="0">
            <a:spAutoFit/>
          </a:bodyPr>
          <a:lstStyle/>
          <a:p>
            <a:pPr algn="ctr" eaLnBrk="1" hangingPunct="1"/>
            <a:r>
              <a:rPr lang="en-US" altLang="zh-CN" sz="1200" dirty="0">
                <a:latin typeface="微软雅黑" panose="020B0503020204020204" pitchFamily="34" charset="-122"/>
                <a:ea typeface="微软雅黑" panose="020B0503020204020204" pitchFamily="34" charset="-122"/>
              </a:rPr>
              <a:t>pm=static</a:t>
            </a:r>
          </a:p>
          <a:p>
            <a:pPr algn="ctr" eaLnBrk="1" hangingPunct="1"/>
            <a:r>
              <a:rPr lang="en-US" altLang="zh-CN" sz="1200" dirty="0" err="1">
                <a:latin typeface="微软雅黑" panose="020B0503020204020204" pitchFamily="34" charset="-122"/>
                <a:ea typeface="微软雅黑" panose="020B0503020204020204" pitchFamily="34" charset="-122"/>
              </a:rPr>
              <a:t>max_children</a:t>
            </a:r>
            <a:r>
              <a:rPr lang="en-US" altLang="zh-CN" sz="1200" dirty="0">
                <a:latin typeface="微软雅黑" panose="020B0503020204020204" pitchFamily="34" charset="-122"/>
                <a:ea typeface="微软雅黑" panose="020B0503020204020204" pitchFamily="34" charset="-122"/>
              </a:rPr>
              <a:t>=50</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111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http://qzonestyle.gtimg.cn/open_proj/proj_qcloud_v2/ac/global/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125" y="-5524"/>
            <a:ext cx="693676" cy="576000"/>
          </a:xfrm>
          <a:prstGeom prst="rect">
            <a:avLst/>
          </a:prstGeom>
          <a:noFill/>
          <a:extLst>
            <a:ext uri="{909E8E84-426E-40DD-AFC4-6F175D3DCCD1}">
              <a14:hiddenFill xmlns:a14="http://schemas.microsoft.com/office/drawing/2010/main">
                <a:solidFill>
                  <a:srgbClr val="FFFFFF"/>
                </a:solidFill>
              </a14:hiddenFill>
            </a:ext>
          </a:extLst>
        </p:spPr>
      </p:pic>
      <p:sp>
        <p:nvSpPr>
          <p:cNvPr id="2" name="圆角矩形 1"/>
          <p:cNvSpPr/>
          <p:nvPr/>
        </p:nvSpPr>
        <p:spPr>
          <a:xfrm>
            <a:off x="2737715" y="1284077"/>
            <a:ext cx="739483" cy="321276"/>
          </a:xfrm>
          <a:prstGeom prst="roundRect">
            <a:avLst/>
          </a:prstGeom>
          <a:gradFill>
            <a:gsLst>
              <a:gs pos="0">
                <a:srgbClr val="447EC2"/>
              </a:gs>
              <a:gs pos="80000">
                <a:schemeClr val="accent4">
                  <a:shade val="93000"/>
                  <a:satMod val="130000"/>
                </a:schemeClr>
              </a:gs>
              <a:gs pos="100000">
                <a:schemeClr val="accent4">
                  <a:shade val="94000"/>
                  <a:satMod val="135000"/>
                </a:schemeClr>
              </a:gs>
            </a:gsLst>
          </a:gra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a:t>1</a:t>
            </a:r>
            <a:endParaRPr lang="zh-CN" altLang="en-US" dirty="0"/>
          </a:p>
        </p:txBody>
      </p:sp>
      <p:sp>
        <p:nvSpPr>
          <p:cNvPr id="11" name="圆角矩形 10"/>
          <p:cNvSpPr/>
          <p:nvPr/>
        </p:nvSpPr>
        <p:spPr>
          <a:xfrm>
            <a:off x="2737715" y="1879481"/>
            <a:ext cx="739483" cy="321276"/>
          </a:xfrm>
          <a:prstGeom prst="roundRect">
            <a:avLst/>
          </a:prstGeom>
          <a:gradFill>
            <a:gsLst>
              <a:gs pos="0">
                <a:srgbClr val="447EC2"/>
              </a:gs>
              <a:gs pos="80000">
                <a:schemeClr val="accent4">
                  <a:shade val="93000"/>
                  <a:satMod val="130000"/>
                </a:schemeClr>
              </a:gs>
              <a:gs pos="100000">
                <a:schemeClr val="accent4">
                  <a:shade val="94000"/>
                  <a:satMod val="135000"/>
                </a:schemeClr>
              </a:gs>
            </a:gsLst>
          </a:gra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a:t>200</a:t>
            </a:r>
            <a:endParaRPr lang="zh-CN" altLang="en-US" dirty="0"/>
          </a:p>
        </p:txBody>
      </p:sp>
      <p:sp>
        <p:nvSpPr>
          <p:cNvPr id="3" name="右箭头 2"/>
          <p:cNvSpPr/>
          <p:nvPr/>
        </p:nvSpPr>
        <p:spPr>
          <a:xfrm>
            <a:off x="3477198" y="1398997"/>
            <a:ext cx="683741" cy="45719"/>
          </a:xfrm>
          <a:prstGeom prst="rightArrow">
            <a:avLst/>
          </a:prstGeom>
          <a:ln>
            <a:solidFill>
              <a:srgbClr val="EB96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432910" y="1014080"/>
            <a:ext cx="1349084" cy="276999"/>
          </a:xfrm>
          <a:prstGeom prst="rect">
            <a:avLst/>
          </a:prstGeom>
          <a:noFill/>
        </p:spPr>
        <p:txBody>
          <a:bodyPr wrap="square" rtlCol="0">
            <a:spAutoFit/>
          </a:bodyPr>
          <a:lstStyle/>
          <a:p>
            <a:pPr algn="ctr" eaLnBrk="1" hangingPunct="1"/>
            <a:r>
              <a:rPr lang="en-US" altLang="zh-CN" sz="1200" dirty="0">
                <a:latin typeface="微软雅黑" panose="020B0503020204020204" pitchFamily="34" charset="-122"/>
                <a:ea typeface="微软雅黑" panose="020B0503020204020204" pitchFamily="34" charset="-122"/>
              </a:rPr>
              <a:t>Client</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400/s</a:t>
            </a:r>
            <a:endParaRPr lang="zh-CN" altLang="en-US" sz="1200" dirty="0">
              <a:latin typeface="微软雅黑" panose="020B0503020204020204" pitchFamily="34" charset="-122"/>
              <a:ea typeface="微软雅黑" panose="020B0503020204020204" pitchFamily="34" charset="-122"/>
            </a:endParaRPr>
          </a:p>
        </p:txBody>
      </p:sp>
      <p:sp>
        <p:nvSpPr>
          <p:cNvPr id="15" name="圆角矩形 14"/>
          <p:cNvSpPr/>
          <p:nvPr/>
        </p:nvSpPr>
        <p:spPr>
          <a:xfrm>
            <a:off x="2737713" y="2316636"/>
            <a:ext cx="739483" cy="321276"/>
          </a:xfrm>
          <a:prstGeom prst="roundRect">
            <a:avLst/>
          </a:prstGeom>
          <a:gradFill>
            <a:gsLst>
              <a:gs pos="0">
                <a:srgbClr val="447EC2"/>
              </a:gs>
              <a:gs pos="80000">
                <a:schemeClr val="accent4">
                  <a:shade val="93000"/>
                  <a:satMod val="130000"/>
                </a:schemeClr>
              </a:gs>
              <a:gs pos="100000">
                <a:schemeClr val="accent4">
                  <a:shade val="94000"/>
                  <a:satMod val="135000"/>
                </a:schemeClr>
              </a:gs>
            </a:gsLst>
          </a:gra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a:t>201</a:t>
            </a:r>
            <a:endParaRPr lang="zh-CN" altLang="en-US" dirty="0"/>
          </a:p>
        </p:txBody>
      </p:sp>
      <p:sp>
        <p:nvSpPr>
          <p:cNvPr id="16" name="文本框 15"/>
          <p:cNvSpPr txBox="1"/>
          <p:nvPr/>
        </p:nvSpPr>
        <p:spPr>
          <a:xfrm>
            <a:off x="2737712" y="1604487"/>
            <a:ext cx="739483" cy="276999"/>
          </a:xfrm>
          <a:prstGeom prst="rect">
            <a:avLst/>
          </a:prstGeom>
          <a:noFill/>
        </p:spPr>
        <p:txBody>
          <a:bodyPr wrap="square" rtlCol="0">
            <a:spAutoFit/>
          </a:bodyPr>
          <a:lstStyle/>
          <a:p>
            <a:pPr algn="ctr" eaLnBrk="1" hangingPunct="1"/>
            <a:r>
              <a:rPr lang="en-US" altLang="zh-CN" sz="1200" dirty="0"/>
              <a:t>...</a:t>
            </a:r>
            <a:endParaRPr lang="zh-CN" altLang="en-US" sz="1200" dirty="0"/>
          </a:p>
        </p:txBody>
      </p:sp>
      <p:sp>
        <p:nvSpPr>
          <p:cNvPr id="17" name="右箭头 16"/>
          <p:cNvSpPr/>
          <p:nvPr/>
        </p:nvSpPr>
        <p:spPr>
          <a:xfrm>
            <a:off x="3485436" y="2017260"/>
            <a:ext cx="683741" cy="45719"/>
          </a:xfrm>
          <a:prstGeom prst="rightArrow">
            <a:avLst/>
          </a:prstGeom>
          <a:ln>
            <a:solidFill>
              <a:srgbClr val="EB96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4182494" y="1280824"/>
            <a:ext cx="1593061" cy="321276"/>
          </a:xfrm>
          <a:prstGeom prst="roundRect">
            <a:avLst/>
          </a:prstGeom>
          <a:gradFill>
            <a:gsLst>
              <a:gs pos="0">
                <a:srgbClr val="447EC2"/>
              </a:gs>
              <a:gs pos="80000">
                <a:schemeClr val="accent4">
                  <a:shade val="93000"/>
                  <a:satMod val="130000"/>
                </a:schemeClr>
              </a:gs>
              <a:gs pos="100000">
                <a:schemeClr val="accent4">
                  <a:shade val="94000"/>
                  <a:satMod val="135000"/>
                </a:schemeClr>
              </a:gs>
            </a:gsLst>
          </a:gra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err="1"/>
              <a:t>php</a:t>
            </a:r>
            <a:r>
              <a:rPr lang="zh-CN" altLang="en-US" dirty="0"/>
              <a:t>进程</a:t>
            </a:r>
            <a:r>
              <a:rPr lang="en-US" altLang="zh-CN" dirty="0"/>
              <a:t>1</a:t>
            </a:r>
            <a:endParaRPr lang="zh-CN" altLang="en-US" dirty="0"/>
          </a:p>
        </p:txBody>
      </p:sp>
      <p:sp>
        <p:nvSpPr>
          <p:cNvPr id="20" name="圆角矩形 19"/>
          <p:cNvSpPr/>
          <p:nvPr/>
        </p:nvSpPr>
        <p:spPr>
          <a:xfrm>
            <a:off x="4190732" y="1871872"/>
            <a:ext cx="1593061" cy="321276"/>
          </a:xfrm>
          <a:prstGeom prst="roundRect">
            <a:avLst/>
          </a:prstGeom>
          <a:gradFill>
            <a:gsLst>
              <a:gs pos="0">
                <a:srgbClr val="447EC2"/>
              </a:gs>
              <a:gs pos="80000">
                <a:schemeClr val="accent4">
                  <a:shade val="93000"/>
                  <a:satMod val="130000"/>
                </a:schemeClr>
              </a:gs>
              <a:gs pos="100000">
                <a:schemeClr val="accent4">
                  <a:shade val="94000"/>
                  <a:satMod val="135000"/>
                </a:schemeClr>
              </a:gs>
            </a:gsLst>
          </a:gra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err="1"/>
              <a:t>php</a:t>
            </a:r>
            <a:r>
              <a:rPr lang="zh-CN" altLang="en-US" dirty="0"/>
              <a:t>进程</a:t>
            </a:r>
            <a:r>
              <a:rPr lang="en-US" altLang="zh-CN" dirty="0"/>
              <a:t>200</a:t>
            </a:r>
            <a:endParaRPr lang="zh-CN" altLang="en-US" dirty="0"/>
          </a:p>
        </p:txBody>
      </p:sp>
      <p:sp>
        <p:nvSpPr>
          <p:cNvPr id="22" name="文本框 21"/>
          <p:cNvSpPr txBox="1"/>
          <p:nvPr/>
        </p:nvSpPr>
        <p:spPr>
          <a:xfrm>
            <a:off x="2185667" y="2352749"/>
            <a:ext cx="583230" cy="276999"/>
          </a:xfrm>
          <a:prstGeom prst="rect">
            <a:avLst/>
          </a:prstGeom>
          <a:noFill/>
        </p:spPr>
        <p:txBody>
          <a:bodyPr wrap="square" rtlCol="0">
            <a:spAutoFit/>
          </a:bodyPr>
          <a:lstStyle/>
          <a:p>
            <a:pPr algn="ctr" eaLnBrk="1" hangingPunct="1"/>
            <a:r>
              <a:rPr lang="zh-CN" altLang="en-US" sz="1200" dirty="0">
                <a:solidFill>
                  <a:srgbClr val="7030A0"/>
                </a:solidFill>
                <a:latin typeface="微软雅黑" panose="020B0503020204020204" pitchFamily="34" charset="-122"/>
                <a:ea typeface="微软雅黑" panose="020B0503020204020204" pitchFamily="34" charset="-122"/>
              </a:rPr>
              <a:t>等待</a:t>
            </a:r>
          </a:p>
        </p:txBody>
      </p:sp>
      <p:pic>
        <p:nvPicPr>
          <p:cNvPr id="5" name="图片 4"/>
          <p:cNvPicPr>
            <a:picLocks noChangeAspect="1"/>
          </p:cNvPicPr>
          <p:nvPr/>
        </p:nvPicPr>
        <p:blipFill>
          <a:blip r:embed="rId3"/>
          <a:stretch>
            <a:fillRect/>
          </a:stretch>
        </p:blipFill>
        <p:spPr>
          <a:xfrm>
            <a:off x="7873119" y="1067574"/>
            <a:ext cx="952031" cy="1257300"/>
          </a:xfrm>
          <a:prstGeom prst="rect">
            <a:avLst/>
          </a:prstGeom>
        </p:spPr>
      </p:pic>
      <p:sp>
        <p:nvSpPr>
          <p:cNvPr id="24" name="右箭头 23"/>
          <p:cNvSpPr/>
          <p:nvPr/>
        </p:nvSpPr>
        <p:spPr>
          <a:xfrm rot="363538">
            <a:off x="5769263" y="1571209"/>
            <a:ext cx="2095109" cy="45719"/>
          </a:xfrm>
          <a:prstGeom prst="rightArrow">
            <a:avLst/>
          </a:prstGeom>
          <a:ln>
            <a:solidFill>
              <a:srgbClr val="EB96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rot="21165633">
            <a:off x="5792135" y="1879777"/>
            <a:ext cx="2078101" cy="45719"/>
          </a:xfrm>
          <a:prstGeom prst="rightArrow">
            <a:avLst/>
          </a:prstGeom>
          <a:ln>
            <a:solidFill>
              <a:srgbClr val="EB96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7671835" y="790576"/>
            <a:ext cx="2390162" cy="276999"/>
          </a:xfrm>
          <a:prstGeom prst="rect">
            <a:avLst/>
          </a:prstGeom>
          <a:noFill/>
        </p:spPr>
        <p:txBody>
          <a:bodyPr wrap="square" rtlCol="0">
            <a:spAutoFit/>
          </a:bodyPr>
          <a:lstStyle/>
          <a:p>
            <a:pPr algn="ctr" eaLnBrk="1" hangingPunct="1"/>
            <a:r>
              <a:rPr lang="en-US" altLang="zh-CN" sz="1200" dirty="0">
                <a:latin typeface="微软雅黑" panose="020B0503020204020204" pitchFamily="34" charset="-122"/>
                <a:ea typeface="微软雅黑" panose="020B0503020204020204" pitchFamily="34" charset="-122"/>
              </a:rPr>
              <a:t>Server</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200/s</a:t>
            </a:r>
            <a:r>
              <a:rPr lang="zh-CN" altLang="en-US" sz="1200" dirty="0">
                <a:latin typeface="微软雅黑" panose="020B0503020204020204" pitchFamily="34" charset="-122"/>
                <a:ea typeface="微软雅黑" panose="020B0503020204020204" pitchFamily="34" charset="-122"/>
              </a:rPr>
              <a:t>，单请求延时</a:t>
            </a:r>
            <a:r>
              <a:rPr lang="en-US" altLang="zh-CN" sz="1200" dirty="0">
                <a:latin typeface="微软雅黑" panose="020B0503020204020204" pitchFamily="34" charset="-122"/>
                <a:ea typeface="微软雅黑" panose="020B0503020204020204" pitchFamily="34" charset="-122"/>
              </a:rPr>
              <a:t>2s</a:t>
            </a:r>
            <a:endParaRPr lang="zh-CN" altLang="en-US" sz="1200" dirty="0">
              <a:latin typeface="微软雅黑" panose="020B0503020204020204" pitchFamily="34" charset="-122"/>
              <a:ea typeface="微软雅黑" panose="020B0503020204020204" pitchFamily="34" charset="-122"/>
            </a:endParaRPr>
          </a:p>
        </p:txBody>
      </p:sp>
      <p:sp>
        <p:nvSpPr>
          <p:cNvPr id="28" name="圆角矩形 27"/>
          <p:cNvSpPr/>
          <p:nvPr/>
        </p:nvSpPr>
        <p:spPr>
          <a:xfrm>
            <a:off x="2219507" y="4389196"/>
            <a:ext cx="739483" cy="321276"/>
          </a:xfrm>
          <a:prstGeom prst="roundRect">
            <a:avLst/>
          </a:prstGeom>
          <a:gradFill>
            <a:gsLst>
              <a:gs pos="0">
                <a:srgbClr val="447EC2"/>
              </a:gs>
              <a:gs pos="80000">
                <a:schemeClr val="accent4">
                  <a:shade val="93000"/>
                  <a:satMod val="130000"/>
                </a:schemeClr>
              </a:gs>
              <a:gs pos="100000">
                <a:schemeClr val="accent4">
                  <a:shade val="94000"/>
                  <a:satMod val="135000"/>
                </a:schemeClr>
              </a:gs>
            </a:gsLst>
          </a:gra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a:t>1</a:t>
            </a:r>
            <a:endParaRPr lang="zh-CN" altLang="en-US" dirty="0"/>
          </a:p>
        </p:txBody>
      </p:sp>
      <p:sp>
        <p:nvSpPr>
          <p:cNvPr id="29" name="圆角矩形 28"/>
          <p:cNvSpPr/>
          <p:nvPr/>
        </p:nvSpPr>
        <p:spPr>
          <a:xfrm>
            <a:off x="2219507" y="4818704"/>
            <a:ext cx="739483" cy="321276"/>
          </a:xfrm>
          <a:prstGeom prst="roundRect">
            <a:avLst/>
          </a:prstGeom>
          <a:gradFill>
            <a:gsLst>
              <a:gs pos="0">
                <a:srgbClr val="447EC2"/>
              </a:gs>
              <a:gs pos="80000">
                <a:schemeClr val="accent4">
                  <a:shade val="93000"/>
                  <a:satMod val="130000"/>
                </a:schemeClr>
              </a:gs>
              <a:gs pos="100000">
                <a:schemeClr val="accent4">
                  <a:shade val="94000"/>
                  <a:satMod val="135000"/>
                </a:schemeClr>
              </a:gs>
            </a:gsLst>
          </a:gra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a:t>2</a:t>
            </a:r>
            <a:endParaRPr lang="zh-CN" altLang="en-US" dirty="0"/>
          </a:p>
        </p:txBody>
      </p:sp>
      <p:sp>
        <p:nvSpPr>
          <p:cNvPr id="30" name="圆角矩形 29"/>
          <p:cNvSpPr/>
          <p:nvPr/>
        </p:nvSpPr>
        <p:spPr>
          <a:xfrm>
            <a:off x="2219507" y="5791913"/>
            <a:ext cx="739483" cy="321276"/>
          </a:xfrm>
          <a:prstGeom prst="roundRect">
            <a:avLst/>
          </a:prstGeom>
          <a:gradFill>
            <a:gsLst>
              <a:gs pos="0">
                <a:srgbClr val="447EC2"/>
              </a:gs>
              <a:gs pos="80000">
                <a:schemeClr val="accent4">
                  <a:shade val="93000"/>
                  <a:satMod val="130000"/>
                </a:schemeClr>
              </a:gs>
              <a:gs pos="100000">
                <a:schemeClr val="accent4">
                  <a:shade val="94000"/>
                  <a:satMod val="135000"/>
                </a:schemeClr>
              </a:gs>
            </a:gsLst>
          </a:gra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a:t>399</a:t>
            </a:r>
            <a:endParaRPr lang="zh-CN" altLang="en-US" dirty="0"/>
          </a:p>
        </p:txBody>
      </p:sp>
      <p:sp>
        <p:nvSpPr>
          <p:cNvPr id="31" name="右箭头 30"/>
          <p:cNvSpPr/>
          <p:nvPr/>
        </p:nvSpPr>
        <p:spPr>
          <a:xfrm rot="1649638">
            <a:off x="2918208" y="4795846"/>
            <a:ext cx="1053662" cy="45719"/>
          </a:xfrm>
          <a:prstGeom prst="rightArrow">
            <a:avLst/>
          </a:prstGeom>
          <a:ln>
            <a:solidFill>
              <a:srgbClr val="EB96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右箭头 32"/>
          <p:cNvSpPr/>
          <p:nvPr/>
        </p:nvSpPr>
        <p:spPr>
          <a:xfrm rot="779422">
            <a:off x="2964042" y="5070962"/>
            <a:ext cx="932733" cy="45719"/>
          </a:xfrm>
          <a:prstGeom prst="rightArrow">
            <a:avLst/>
          </a:prstGeom>
          <a:ln>
            <a:solidFill>
              <a:srgbClr val="EB96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圆角矩形 33"/>
          <p:cNvSpPr/>
          <p:nvPr/>
        </p:nvSpPr>
        <p:spPr>
          <a:xfrm>
            <a:off x="2219505" y="6229068"/>
            <a:ext cx="739483" cy="321276"/>
          </a:xfrm>
          <a:prstGeom prst="roundRect">
            <a:avLst/>
          </a:prstGeom>
          <a:gradFill>
            <a:gsLst>
              <a:gs pos="0">
                <a:srgbClr val="447EC2"/>
              </a:gs>
              <a:gs pos="80000">
                <a:schemeClr val="accent4">
                  <a:shade val="93000"/>
                  <a:satMod val="130000"/>
                </a:schemeClr>
              </a:gs>
              <a:gs pos="100000">
                <a:schemeClr val="accent4">
                  <a:shade val="94000"/>
                  <a:satMod val="135000"/>
                </a:schemeClr>
              </a:gs>
            </a:gsLst>
          </a:gra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a:t>400</a:t>
            </a:r>
            <a:endParaRPr lang="zh-CN" altLang="en-US" dirty="0"/>
          </a:p>
        </p:txBody>
      </p:sp>
      <p:sp>
        <p:nvSpPr>
          <p:cNvPr id="35" name="文本框 34"/>
          <p:cNvSpPr txBox="1"/>
          <p:nvPr/>
        </p:nvSpPr>
        <p:spPr>
          <a:xfrm>
            <a:off x="2219504" y="5137974"/>
            <a:ext cx="739483" cy="646331"/>
          </a:xfrm>
          <a:prstGeom prst="rect">
            <a:avLst/>
          </a:prstGeom>
          <a:noFill/>
        </p:spPr>
        <p:txBody>
          <a:bodyPr wrap="square" rtlCol="0">
            <a:spAutoFit/>
          </a:bodyPr>
          <a:lstStyle/>
          <a:p>
            <a:pPr algn="ctr" eaLnBrk="1" hangingPunct="1"/>
            <a:r>
              <a:rPr lang="en-US" altLang="zh-CN" sz="1200" dirty="0"/>
              <a:t>.</a:t>
            </a:r>
          </a:p>
          <a:p>
            <a:pPr algn="ctr" eaLnBrk="1" hangingPunct="1"/>
            <a:r>
              <a:rPr lang="en-US" altLang="zh-CN" sz="1200" dirty="0"/>
              <a:t>.</a:t>
            </a:r>
          </a:p>
          <a:p>
            <a:pPr algn="ctr" eaLnBrk="1" hangingPunct="1"/>
            <a:r>
              <a:rPr lang="en-US" altLang="zh-CN" sz="1200" dirty="0"/>
              <a:t>.</a:t>
            </a:r>
            <a:endParaRPr lang="zh-CN" altLang="en-US" sz="1200" dirty="0"/>
          </a:p>
        </p:txBody>
      </p:sp>
      <p:sp>
        <p:nvSpPr>
          <p:cNvPr id="36" name="右箭头 35"/>
          <p:cNvSpPr/>
          <p:nvPr/>
        </p:nvSpPr>
        <p:spPr>
          <a:xfrm rot="19460054">
            <a:off x="2871115" y="5635556"/>
            <a:ext cx="1115497" cy="57434"/>
          </a:xfrm>
          <a:prstGeom prst="rightArrow">
            <a:avLst/>
          </a:prstGeom>
          <a:ln>
            <a:solidFill>
              <a:srgbClr val="EB96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p:cNvPicPr>
            <a:picLocks noChangeAspect="1"/>
          </p:cNvPicPr>
          <p:nvPr/>
        </p:nvPicPr>
        <p:blipFill>
          <a:blip r:embed="rId3"/>
          <a:stretch>
            <a:fillRect/>
          </a:stretch>
        </p:blipFill>
        <p:spPr>
          <a:xfrm>
            <a:off x="8195909" y="4591638"/>
            <a:ext cx="952031" cy="1257300"/>
          </a:xfrm>
          <a:prstGeom prst="rect">
            <a:avLst/>
          </a:prstGeom>
        </p:spPr>
      </p:pic>
      <p:sp>
        <p:nvSpPr>
          <p:cNvPr id="23" name="下弧形箭头 22"/>
          <p:cNvSpPr/>
          <p:nvPr/>
        </p:nvSpPr>
        <p:spPr>
          <a:xfrm>
            <a:off x="3959122" y="5340673"/>
            <a:ext cx="1487694" cy="672131"/>
          </a:xfrm>
          <a:prstGeom prst="curved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右箭头 50"/>
          <p:cNvSpPr/>
          <p:nvPr/>
        </p:nvSpPr>
        <p:spPr>
          <a:xfrm rot="19197155">
            <a:off x="2823235" y="5960042"/>
            <a:ext cx="1275232" cy="45719"/>
          </a:xfrm>
          <a:prstGeom prst="rightArrow">
            <a:avLst/>
          </a:prstGeom>
          <a:ln>
            <a:solidFill>
              <a:srgbClr val="EB96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p:cNvSpPr txBox="1"/>
          <p:nvPr/>
        </p:nvSpPr>
        <p:spPr>
          <a:xfrm>
            <a:off x="2722717" y="2637913"/>
            <a:ext cx="739483" cy="276999"/>
          </a:xfrm>
          <a:prstGeom prst="rect">
            <a:avLst/>
          </a:prstGeom>
          <a:noFill/>
        </p:spPr>
        <p:txBody>
          <a:bodyPr wrap="square" rtlCol="0">
            <a:spAutoFit/>
          </a:bodyPr>
          <a:lstStyle/>
          <a:p>
            <a:pPr algn="ctr" eaLnBrk="1" hangingPunct="1"/>
            <a:r>
              <a:rPr lang="en-US" altLang="zh-CN" sz="1200" dirty="0"/>
              <a:t>...</a:t>
            </a:r>
            <a:endParaRPr lang="zh-CN" altLang="en-US" sz="1200" dirty="0"/>
          </a:p>
        </p:txBody>
      </p:sp>
      <p:sp>
        <p:nvSpPr>
          <p:cNvPr id="53" name="圆角矩形 52"/>
          <p:cNvSpPr/>
          <p:nvPr/>
        </p:nvSpPr>
        <p:spPr>
          <a:xfrm>
            <a:off x="2754119" y="2914067"/>
            <a:ext cx="739483" cy="321276"/>
          </a:xfrm>
          <a:prstGeom prst="roundRect">
            <a:avLst/>
          </a:prstGeom>
          <a:gradFill>
            <a:gsLst>
              <a:gs pos="0">
                <a:srgbClr val="447EC2"/>
              </a:gs>
              <a:gs pos="80000">
                <a:schemeClr val="accent4">
                  <a:shade val="93000"/>
                  <a:satMod val="130000"/>
                </a:schemeClr>
              </a:gs>
              <a:gs pos="100000">
                <a:schemeClr val="accent4">
                  <a:shade val="94000"/>
                  <a:satMod val="135000"/>
                </a:schemeClr>
              </a:gs>
            </a:gsLst>
          </a:gradFill>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zh-CN" dirty="0"/>
              <a:t>400</a:t>
            </a:r>
            <a:endParaRPr lang="zh-CN" altLang="en-US" dirty="0"/>
          </a:p>
        </p:txBody>
      </p:sp>
      <p:sp>
        <p:nvSpPr>
          <p:cNvPr id="54" name="右箭头 53"/>
          <p:cNvSpPr/>
          <p:nvPr/>
        </p:nvSpPr>
        <p:spPr>
          <a:xfrm rot="18179554" flipV="1">
            <a:off x="3233811" y="2593562"/>
            <a:ext cx="1210716" cy="45719"/>
          </a:xfrm>
          <a:prstGeom prst="rightArrow">
            <a:avLst/>
          </a:prstGeom>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右箭头 54"/>
          <p:cNvSpPr/>
          <p:nvPr/>
        </p:nvSpPr>
        <p:spPr>
          <a:xfrm rot="18179554" flipV="1">
            <a:off x="3221017" y="1955857"/>
            <a:ext cx="1210716" cy="45719"/>
          </a:xfrm>
          <a:prstGeom prst="rightArrow">
            <a:avLst/>
          </a:prstGeom>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2208343" y="2931242"/>
            <a:ext cx="537606" cy="276999"/>
          </a:xfrm>
          <a:prstGeom prst="rect">
            <a:avLst/>
          </a:prstGeom>
          <a:noFill/>
        </p:spPr>
        <p:txBody>
          <a:bodyPr wrap="square" rtlCol="0">
            <a:spAutoFit/>
          </a:bodyPr>
          <a:lstStyle/>
          <a:p>
            <a:pPr algn="ctr" eaLnBrk="1" hangingPunct="1"/>
            <a:r>
              <a:rPr lang="zh-CN" altLang="en-US" sz="1200" dirty="0">
                <a:solidFill>
                  <a:srgbClr val="7030A0"/>
                </a:solidFill>
                <a:latin typeface="微软雅黑" panose="020B0503020204020204" pitchFamily="34" charset="-122"/>
                <a:ea typeface="微软雅黑" panose="020B0503020204020204" pitchFamily="34" charset="-122"/>
              </a:rPr>
              <a:t>等待</a:t>
            </a:r>
          </a:p>
        </p:txBody>
      </p:sp>
      <p:sp>
        <p:nvSpPr>
          <p:cNvPr id="57" name="文本框 56"/>
          <p:cNvSpPr txBox="1"/>
          <p:nvPr/>
        </p:nvSpPr>
        <p:spPr>
          <a:xfrm>
            <a:off x="4578837" y="1575645"/>
            <a:ext cx="739483" cy="276999"/>
          </a:xfrm>
          <a:prstGeom prst="rect">
            <a:avLst/>
          </a:prstGeom>
          <a:noFill/>
        </p:spPr>
        <p:txBody>
          <a:bodyPr wrap="square" rtlCol="0">
            <a:spAutoFit/>
          </a:bodyPr>
          <a:lstStyle/>
          <a:p>
            <a:pPr algn="ctr" eaLnBrk="1" hangingPunct="1"/>
            <a:r>
              <a:rPr lang="en-US" altLang="zh-CN" sz="1200" dirty="0"/>
              <a:t>...</a:t>
            </a:r>
            <a:endParaRPr lang="zh-CN" altLang="en-US" sz="1200" dirty="0"/>
          </a:p>
        </p:txBody>
      </p:sp>
      <p:sp>
        <p:nvSpPr>
          <p:cNvPr id="58" name="下弧形箭头 57"/>
          <p:cNvSpPr/>
          <p:nvPr/>
        </p:nvSpPr>
        <p:spPr>
          <a:xfrm rot="10800000">
            <a:off x="3857215" y="4612766"/>
            <a:ext cx="1487694" cy="672131"/>
          </a:xfrm>
          <a:prstGeom prst="curvedUp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9" name="文本框 58"/>
          <p:cNvSpPr txBox="1"/>
          <p:nvPr/>
        </p:nvSpPr>
        <p:spPr>
          <a:xfrm>
            <a:off x="4190806" y="5006337"/>
            <a:ext cx="894832" cy="646331"/>
          </a:xfrm>
          <a:prstGeom prst="rect">
            <a:avLst/>
          </a:prstGeom>
          <a:noFill/>
        </p:spPr>
        <p:txBody>
          <a:bodyPr wrap="square" rtlCol="0">
            <a:spAutoFit/>
          </a:bodyPr>
          <a:lstStyle/>
          <a:p>
            <a:pPr algn="ctr" eaLnBrk="1" hangingPunct="1"/>
            <a:r>
              <a:rPr lang="zh-CN" altLang="en-US" sz="1200" dirty="0"/>
              <a:t>事件循环</a:t>
            </a:r>
            <a:r>
              <a:rPr lang="en-US" altLang="zh-CN" sz="1200" dirty="0"/>
              <a:t>(</a:t>
            </a:r>
            <a:r>
              <a:rPr lang="zh-CN" altLang="en-US" sz="1200" dirty="0"/>
              <a:t>单线程异步非阻塞</a:t>
            </a:r>
            <a:r>
              <a:rPr lang="en-US" altLang="zh-CN" sz="1200" dirty="0"/>
              <a:t>)</a:t>
            </a:r>
            <a:endParaRPr lang="zh-CN" altLang="en-US" sz="1200" dirty="0"/>
          </a:p>
        </p:txBody>
      </p:sp>
      <p:pic>
        <p:nvPicPr>
          <p:cNvPr id="2053" name="图片 2052"/>
          <p:cNvPicPr>
            <a:picLocks noChangeAspect="1"/>
          </p:cNvPicPr>
          <p:nvPr/>
        </p:nvPicPr>
        <p:blipFill>
          <a:blip r:embed="rId4">
            <a:clrChange>
              <a:clrFrom>
                <a:srgbClr val="FFFFFF"/>
              </a:clrFrom>
              <a:clrTo>
                <a:srgbClr val="FFFFFF">
                  <a:alpha val="0"/>
                </a:srgbClr>
              </a:clrTo>
            </a:clrChange>
          </a:blip>
          <a:stretch>
            <a:fillRect/>
          </a:stretch>
        </p:blipFill>
        <p:spPr>
          <a:xfrm>
            <a:off x="6034652" y="4577323"/>
            <a:ext cx="1228725" cy="1352550"/>
          </a:xfrm>
          <a:prstGeom prst="rect">
            <a:avLst/>
          </a:prstGeom>
        </p:spPr>
      </p:pic>
      <p:pic>
        <p:nvPicPr>
          <p:cNvPr id="63" name="图片 62"/>
          <p:cNvPicPr>
            <a:picLocks noChangeAspect="1"/>
          </p:cNvPicPr>
          <p:nvPr/>
        </p:nvPicPr>
        <p:blipFill>
          <a:blip r:embed="rId3"/>
          <a:stretch>
            <a:fillRect/>
          </a:stretch>
        </p:blipFill>
        <p:spPr>
          <a:xfrm>
            <a:off x="8325040" y="1114335"/>
            <a:ext cx="952031" cy="1257300"/>
          </a:xfrm>
          <a:prstGeom prst="rect">
            <a:avLst/>
          </a:prstGeom>
        </p:spPr>
      </p:pic>
      <p:pic>
        <p:nvPicPr>
          <p:cNvPr id="64" name="图片 63"/>
          <p:cNvPicPr>
            <a:picLocks noChangeAspect="1"/>
          </p:cNvPicPr>
          <p:nvPr/>
        </p:nvPicPr>
        <p:blipFill>
          <a:blip r:embed="rId3"/>
          <a:stretch>
            <a:fillRect/>
          </a:stretch>
        </p:blipFill>
        <p:spPr>
          <a:xfrm>
            <a:off x="8644866" y="4627790"/>
            <a:ext cx="952031" cy="1257300"/>
          </a:xfrm>
          <a:prstGeom prst="rect">
            <a:avLst/>
          </a:prstGeom>
        </p:spPr>
      </p:pic>
      <p:sp>
        <p:nvSpPr>
          <p:cNvPr id="2055" name="上弧形箭头 2054"/>
          <p:cNvSpPr/>
          <p:nvPr/>
        </p:nvSpPr>
        <p:spPr>
          <a:xfrm>
            <a:off x="5105059" y="4532126"/>
            <a:ext cx="1058484" cy="138500"/>
          </a:xfrm>
          <a:prstGeom prst="curvedDownArrow">
            <a:avLst/>
          </a:prstGeom>
          <a:solidFill>
            <a:srgbClr val="EB9651"/>
          </a:solidFill>
          <a:ln>
            <a:solidFill>
              <a:srgbClr val="EB98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 name="上弧形箭头 66"/>
          <p:cNvSpPr/>
          <p:nvPr/>
        </p:nvSpPr>
        <p:spPr>
          <a:xfrm rot="10800000">
            <a:off x="5312152" y="5784304"/>
            <a:ext cx="1058484" cy="138500"/>
          </a:xfrm>
          <a:prstGeom prst="curvedDownArrow">
            <a:avLst/>
          </a:prstGeom>
          <a:solidFill>
            <a:srgbClr val="EB9651"/>
          </a:solidFill>
          <a:ln>
            <a:solidFill>
              <a:srgbClr val="EB98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8" name="文本框 67"/>
          <p:cNvSpPr txBox="1"/>
          <p:nvPr/>
        </p:nvSpPr>
        <p:spPr>
          <a:xfrm>
            <a:off x="5409906" y="5952070"/>
            <a:ext cx="894832" cy="276999"/>
          </a:xfrm>
          <a:prstGeom prst="rect">
            <a:avLst/>
          </a:prstGeom>
          <a:noFill/>
        </p:spPr>
        <p:txBody>
          <a:bodyPr wrap="square" rtlCol="0">
            <a:spAutoFit/>
          </a:bodyPr>
          <a:lstStyle/>
          <a:p>
            <a:pPr algn="ctr" eaLnBrk="1" hangingPunct="1"/>
            <a:r>
              <a:rPr lang="zh-CN" altLang="en-US" sz="1200" dirty="0"/>
              <a:t>异步回调</a:t>
            </a:r>
          </a:p>
        </p:txBody>
      </p:sp>
      <p:sp>
        <p:nvSpPr>
          <p:cNvPr id="69" name="文本框 68"/>
          <p:cNvSpPr txBox="1"/>
          <p:nvPr/>
        </p:nvSpPr>
        <p:spPr>
          <a:xfrm>
            <a:off x="5186885" y="4232932"/>
            <a:ext cx="894832" cy="276999"/>
          </a:xfrm>
          <a:prstGeom prst="rect">
            <a:avLst/>
          </a:prstGeom>
          <a:noFill/>
        </p:spPr>
        <p:txBody>
          <a:bodyPr wrap="square" rtlCol="0">
            <a:spAutoFit/>
          </a:bodyPr>
          <a:lstStyle/>
          <a:p>
            <a:pPr algn="ctr" eaLnBrk="1" hangingPunct="1"/>
            <a:r>
              <a:rPr lang="zh-CN" altLang="en-US" sz="1200" dirty="0"/>
              <a:t>异步调用</a:t>
            </a:r>
          </a:p>
        </p:txBody>
      </p:sp>
      <p:sp>
        <p:nvSpPr>
          <p:cNvPr id="70" name="文本框 69"/>
          <p:cNvSpPr txBox="1"/>
          <p:nvPr/>
        </p:nvSpPr>
        <p:spPr>
          <a:xfrm>
            <a:off x="6042803" y="4195200"/>
            <a:ext cx="989883" cy="461665"/>
          </a:xfrm>
          <a:prstGeom prst="rect">
            <a:avLst/>
          </a:prstGeom>
          <a:noFill/>
        </p:spPr>
        <p:txBody>
          <a:bodyPr wrap="square" rtlCol="0">
            <a:spAutoFit/>
          </a:bodyPr>
          <a:lstStyle/>
          <a:p>
            <a:pPr algn="ctr" eaLnBrk="1" hangingPunct="1"/>
            <a:r>
              <a:rPr lang="en-US" altLang="zh-CN" sz="1200" dirty="0"/>
              <a:t>IO</a:t>
            </a:r>
            <a:r>
              <a:rPr lang="zh-CN" altLang="en-US" sz="1200" dirty="0"/>
              <a:t>线程处理任务队列</a:t>
            </a:r>
          </a:p>
        </p:txBody>
      </p:sp>
      <p:sp>
        <p:nvSpPr>
          <p:cNvPr id="71" name="上弧形箭头 70"/>
          <p:cNvSpPr/>
          <p:nvPr/>
        </p:nvSpPr>
        <p:spPr>
          <a:xfrm>
            <a:off x="6821721" y="4577324"/>
            <a:ext cx="1395874" cy="133149"/>
          </a:xfrm>
          <a:prstGeom prst="curvedDownArrow">
            <a:avLst/>
          </a:prstGeom>
          <a:solidFill>
            <a:srgbClr val="EB9651"/>
          </a:solidFill>
          <a:ln>
            <a:solidFill>
              <a:srgbClr val="EB98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文本框 71"/>
          <p:cNvSpPr txBox="1"/>
          <p:nvPr/>
        </p:nvSpPr>
        <p:spPr>
          <a:xfrm>
            <a:off x="6968192" y="4279098"/>
            <a:ext cx="1118149" cy="276999"/>
          </a:xfrm>
          <a:prstGeom prst="rect">
            <a:avLst/>
          </a:prstGeom>
          <a:noFill/>
        </p:spPr>
        <p:txBody>
          <a:bodyPr wrap="square" rtlCol="0">
            <a:spAutoFit/>
          </a:bodyPr>
          <a:lstStyle/>
          <a:p>
            <a:pPr algn="ctr" eaLnBrk="1" hangingPunct="1"/>
            <a:r>
              <a:rPr lang="zh-CN" altLang="en-US" sz="1200" dirty="0"/>
              <a:t>异步</a:t>
            </a:r>
            <a:r>
              <a:rPr lang="en-US" altLang="zh-CN" sz="1200" dirty="0"/>
              <a:t>IO</a:t>
            </a:r>
            <a:r>
              <a:rPr lang="zh-CN" altLang="en-US" sz="1200" dirty="0"/>
              <a:t>请求</a:t>
            </a:r>
          </a:p>
        </p:txBody>
      </p:sp>
      <p:sp>
        <p:nvSpPr>
          <p:cNvPr id="73" name="上弧形箭头 72"/>
          <p:cNvSpPr/>
          <p:nvPr/>
        </p:nvSpPr>
        <p:spPr>
          <a:xfrm rot="10800000">
            <a:off x="6891519" y="5863299"/>
            <a:ext cx="1395874" cy="133149"/>
          </a:xfrm>
          <a:prstGeom prst="curvedDownArrow">
            <a:avLst/>
          </a:prstGeom>
          <a:solidFill>
            <a:srgbClr val="EB9651"/>
          </a:solidFill>
          <a:ln>
            <a:solidFill>
              <a:srgbClr val="EB98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4" name="文本框 73"/>
          <p:cNvSpPr txBox="1"/>
          <p:nvPr/>
        </p:nvSpPr>
        <p:spPr>
          <a:xfrm>
            <a:off x="7008519" y="6036265"/>
            <a:ext cx="1118149" cy="276999"/>
          </a:xfrm>
          <a:prstGeom prst="rect">
            <a:avLst/>
          </a:prstGeom>
          <a:noFill/>
        </p:spPr>
        <p:txBody>
          <a:bodyPr wrap="square" rtlCol="0">
            <a:spAutoFit/>
          </a:bodyPr>
          <a:lstStyle/>
          <a:p>
            <a:pPr algn="ctr" eaLnBrk="1" hangingPunct="1"/>
            <a:r>
              <a:rPr lang="zh-CN" altLang="en-US" sz="1200" dirty="0"/>
              <a:t>异步</a:t>
            </a:r>
            <a:r>
              <a:rPr lang="en-US" altLang="zh-CN" sz="1200" dirty="0"/>
              <a:t>IO</a:t>
            </a:r>
            <a:r>
              <a:rPr lang="zh-CN" altLang="en-US" sz="1200" dirty="0"/>
              <a:t>响应</a:t>
            </a:r>
          </a:p>
        </p:txBody>
      </p:sp>
      <p:sp>
        <p:nvSpPr>
          <p:cNvPr id="75" name="文本框 74"/>
          <p:cNvSpPr txBox="1"/>
          <p:nvPr/>
        </p:nvSpPr>
        <p:spPr>
          <a:xfrm>
            <a:off x="1925063" y="4108393"/>
            <a:ext cx="1349084" cy="276999"/>
          </a:xfrm>
          <a:prstGeom prst="rect">
            <a:avLst/>
          </a:prstGeom>
          <a:noFill/>
        </p:spPr>
        <p:txBody>
          <a:bodyPr wrap="square" rtlCol="0">
            <a:spAutoFit/>
          </a:bodyPr>
          <a:lstStyle/>
          <a:p>
            <a:pPr algn="ctr" eaLnBrk="1" hangingPunct="1"/>
            <a:r>
              <a:rPr lang="en-US" altLang="zh-CN" sz="1200" dirty="0">
                <a:latin typeface="微软雅黑" panose="020B0503020204020204" pitchFamily="34" charset="-122"/>
                <a:ea typeface="微软雅黑" panose="020B0503020204020204" pitchFamily="34" charset="-122"/>
              </a:rPr>
              <a:t>Client</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400/s</a:t>
            </a:r>
            <a:endParaRPr lang="zh-CN" altLang="en-US" sz="1200" dirty="0">
              <a:latin typeface="微软雅黑" panose="020B0503020204020204" pitchFamily="34" charset="-122"/>
              <a:ea typeface="微软雅黑" panose="020B0503020204020204" pitchFamily="34" charset="-122"/>
            </a:endParaRPr>
          </a:p>
        </p:txBody>
      </p:sp>
      <p:sp>
        <p:nvSpPr>
          <p:cNvPr id="76" name="文本框 75"/>
          <p:cNvSpPr txBox="1"/>
          <p:nvPr/>
        </p:nvSpPr>
        <p:spPr>
          <a:xfrm>
            <a:off x="7990940" y="4293145"/>
            <a:ext cx="2380498" cy="276999"/>
          </a:xfrm>
          <a:prstGeom prst="rect">
            <a:avLst/>
          </a:prstGeom>
          <a:noFill/>
        </p:spPr>
        <p:txBody>
          <a:bodyPr wrap="square" rtlCol="0">
            <a:spAutoFit/>
          </a:bodyPr>
          <a:lstStyle/>
          <a:p>
            <a:pPr algn="ctr" eaLnBrk="1" hangingPunct="1"/>
            <a:r>
              <a:rPr lang="en-US" altLang="zh-CN" sz="1200" dirty="0">
                <a:latin typeface="微软雅黑" panose="020B0503020204020204" pitchFamily="34" charset="-122"/>
                <a:ea typeface="微软雅黑" panose="020B0503020204020204" pitchFamily="34" charset="-122"/>
              </a:rPr>
              <a:t>Server</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200/s</a:t>
            </a:r>
            <a:r>
              <a:rPr lang="zh-CN" altLang="en-US" sz="1200" dirty="0">
                <a:latin typeface="微软雅黑" panose="020B0503020204020204" pitchFamily="34" charset="-122"/>
                <a:ea typeface="微软雅黑" panose="020B0503020204020204" pitchFamily="34" charset="-122"/>
              </a:rPr>
              <a:t>，单请求延时</a:t>
            </a:r>
            <a:r>
              <a:rPr lang="en-US" altLang="zh-CN" sz="1200" dirty="0">
                <a:latin typeface="微软雅黑" panose="020B0503020204020204" pitchFamily="34" charset="-122"/>
                <a:ea typeface="微软雅黑" panose="020B0503020204020204" pitchFamily="34" charset="-122"/>
              </a:rPr>
              <a:t>2s</a:t>
            </a:r>
            <a:endParaRPr lang="zh-CN" altLang="en-US" sz="1200" dirty="0">
              <a:latin typeface="微软雅黑" panose="020B0503020204020204" pitchFamily="34" charset="-122"/>
              <a:ea typeface="微软雅黑" panose="020B0503020204020204" pitchFamily="34" charset="-122"/>
            </a:endParaRPr>
          </a:p>
        </p:txBody>
      </p:sp>
      <p:sp>
        <p:nvSpPr>
          <p:cNvPr id="77" name="Rectangle 141"/>
          <p:cNvSpPr>
            <a:spLocks noChangeArrowheads="1"/>
          </p:cNvSpPr>
          <p:nvPr/>
        </p:nvSpPr>
        <p:spPr bwMode="auto">
          <a:xfrm>
            <a:off x="3895075" y="913537"/>
            <a:ext cx="2242945" cy="1601842"/>
          </a:xfrm>
          <a:prstGeom prst="rect">
            <a:avLst/>
          </a:prstGeom>
          <a:noFill/>
          <a:ln w="12700">
            <a:solidFill>
              <a:srgbClr val="4A7EBB"/>
            </a:solidFill>
            <a:prstDash val="dash"/>
            <a:miter lim="800000"/>
            <a:headEnd/>
            <a:tailEnd/>
          </a:ln>
        </p:spPr>
        <p:txBody>
          <a:bodyPr wrap="none" anchor="ctr"/>
          <a:lstStyle/>
          <a:p>
            <a:endParaRPr lang="zh-CN" altLang="en-US">
              <a:ea typeface="微软雅黑" pitchFamily="34" charset="-122"/>
            </a:endParaRPr>
          </a:p>
        </p:txBody>
      </p:sp>
      <p:sp>
        <p:nvSpPr>
          <p:cNvPr id="78" name="Rectangle 141"/>
          <p:cNvSpPr>
            <a:spLocks noChangeArrowheads="1"/>
          </p:cNvSpPr>
          <p:nvPr/>
        </p:nvSpPr>
        <p:spPr bwMode="auto">
          <a:xfrm>
            <a:off x="3689285" y="4188260"/>
            <a:ext cx="4351084" cy="2362084"/>
          </a:xfrm>
          <a:prstGeom prst="rect">
            <a:avLst/>
          </a:prstGeom>
          <a:noFill/>
          <a:ln w="12700">
            <a:solidFill>
              <a:srgbClr val="4A7EBB"/>
            </a:solidFill>
            <a:prstDash val="dash"/>
            <a:miter lim="800000"/>
            <a:headEnd/>
            <a:tailEnd/>
          </a:ln>
        </p:spPr>
        <p:txBody>
          <a:bodyPr wrap="none" anchor="ctr"/>
          <a:lstStyle/>
          <a:p>
            <a:endParaRPr lang="zh-CN" altLang="en-US">
              <a:ea typeface="微软雅黑" pitchFamily="34" charset="-122"/>
            </a:endParaRPr>
          </a:p>
        </p:txBody>
      </p:sp>
      <p:sp>
        <p:nvSpPr>
          <p:cNvPr id="80" name="文本框 1"/>
          <p:cNvSpPr txBox="1">
            <a:spLocks noChangeArrowheads="1"/>
          </p:cNvSpPr>
          <p:nvPr/>
        </p:nvSpPr>
        <p:spPr bwMode="auto">
          <a:xfrm>
            <a:off x="2280500" y="209461"/>
            <a:ext cx="3002989" cy="584775"/>
          </a:xfrm>
          <a:prstGeom prst="rect">
            <a:avLst/>
          </a:prstGeom>
          <a:noFill/>
          <a:ln w="9525">
            <a:noFill/>
            <a:miter lim="800000"/>
            <a:headEnd/>
            <a:tailEnd/>
          </a:ln>
        </p:spPr>
        <p:txBody>
          <a:bodyPr wrap="square">
            <a:spAutoFit/>
          </a:bodyPr>
          <a:lstStyle/>
          <a:p>
            <a:r>
              <a:rPr lang="en-US" altLang="zh-CN" sz="3200" dirty="0" err="1">
                <a:latin typeface="Arial" charset="0"/>
                <a:ea typeface="微软雅黑" pitchFamily="34" charset="-122"/>
              </a:rPr>
              <a:t>php</a:t>
            </a:r>
            <a:r>
              <a:rPr lang="zh-CN" altLang="en-US" sz="3200" dirty="0">
                <a:latin typeface="Arial" charset="0"/>
                <a:ea typeface="微软雅黑" pitchFamily="34" charset="-122"/>
              </a:rPr>
              <a:t>工作模型：</a:t>
            </a:r>
            <a:endParaRPr lang="zh-CN" altLang="en-US" sz="3200" i="1" dirty="0">
              <a:latin typeface="Arial" charset="0"/>
              <a:ea typeface="微软雅黑" pitchFamily="34" charset="-122"/>
            </a:endParaRPr>
          </a:p>
        </p:txBody>
      </p:sp>
      <p:sp>
        <p:nvSpPr>
          <p:cNvPr id="81" name="文本框 1"/>
          <p:cNvSpPr txBox="1">
            <a:spLocks noChangeArrowheads="1"/>
          </p:cNvSpPr>
          <p:nvPr/>
        </p:nvSpPr>
        <p:spPr bwMode="auto">
          <a:xfrm>
            <a:off x="2138362" y="3449491"/>
            <a:ext cx="3537509" cy="584775"/>
          </a:xfrm>
          <a:prstGeom prst="rect">
            <a:avLst/>
          </a:prstGeom>
          <a:noFill/>
          <a:ln w="9525">
            <a:noFill/>
            <a:miter lim="800000"/>
            <a:headEnd/>
            <a:tailEnd/>
          </a:ln>
        </p:spPr>
        <p:txBody>
          <a:bodyPr wrap="square">
            <a:spAutoFit/>
          </a:bodyPr>
          <a:lstStyle/>
          <a:p>
            <a:r>
              <a:rPr lang="en-US" altLang="zh-CN" sz="3200" dirty="0" err="1">
                <a:latin typeface="Arial" charset="0"/>
                <a:ea typeface="微软雅黑" pitchFamily="34" charset="-122"/>
              </a:rPr>
              <a:t>nodejs</a:t>
            </a:r>
            <a:r>
              <a:rPr lang="zh-CN" altLang="en-US" sz="3200" dirty="0">
                <a:latin typeface="Arial" charset="0"/>
                <a:ea typeface="微软雅黑" pitchFamily="34" charset="-122"/>
              </a:rPr>
              <a:t>工作模型：</a:t>
            </a:r>
            <a:endParaRPr lang="zh-CN" altLang="en-US" sz="3200" i="1" dirty="0">
              <a:latin typeface="Arial" charset="0"/>
              <a:ea typeface="微软雅黑" pitchFamily="34" charset="-122"/>
            </a:endParaRPr>
          </a:p>
        </p:txBody>
      </p:sp>
      <p:sp>
        <p:nvSpPr>
          <p:cNvPr id="82" name="文本框 81"/>
          <p:cNvSpPr txBox="1"/>
          <p:nvPr/>
        </p:nvSpPr>
        <p:spPr>
          <a:xfrm>
            <a:off x="4456391" y="2522319"/>
            <a:ext cx="1120310" cy="276999"/>
          </a:xfrm>
          <a:prstGeom prst="rect">
            <a:avLst/>
          </a:prstGeom>
          <a:noFill/>
        </p:spPr>
        <p:txBody>
          <a:bodyPr wrap="square" rtlCol="0">
            <a:spAutoFit/>
          </a:bodyPr>
          <a:lstStyle/>
          <a:p>
            <a:pPr algn="ctr" eaLnBrk="1" hangingPunct="1"/>
            <a:r>
              <a:rPr lang="en-US" altLang="zh-CN" sz="1200" dirty="0" err="1">
                <a:solidFill>
                  <a:srgbClr val="FF0000"/>
                </a:solidFill>
                <a:latin typeface="微软雅黑" panose="020B0503020204020204" pitchFamily="34" charset="-122"/>
                <a:ea typeface="微软雅黑" panose="020B0503020204020204" pitchFamily="34" charset="-122"/>
              </a:rPr>
              <a:t>php</a:t>
            </a:r>
            <a:r>
              <a:rPr lang="zh-CN" altLang="en-US" sz="1200" dirty="0">
                <a:solidFill>
                  <a:srgbClr val="FF0000"/>
                </a:solidFill>
                <a:latin typeface="微软雅黑" panose="020B0503020204020204" pitchFamily="34" charset="-122"/>
                <a:ea typeface="微软雅黑" panose="020B0503020204020204" pitchFamily="34" charset="-122"/>
              </a:rPr>
              <a:t>：</a:t>
            </a:r>
            <a:r>
              <a:rPr lang="en-US" altLang="zh-CN" sz="1200" dirty="0">
                <a:solidFill>
                  <a:srgbClr val="FF0000"/>
                </a:solidFill>
                <a:latin typeface="微软雅黑" panose="020B0503020204020204" pitchFamily="34" charset="-122"/>
                <a:ea typeface="微软雅黑" panose="020B0503020204020204" pitchFamily="34" charset="-122"/>
              </a:rPr>
              <a:t>100/s</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
        <p:nvSpPr>
          <p:cNvPr id="83" name="文本框 82"/>
          <p:cNvSpPr txBox="1"/>
          <p:nvPr/>
        </p:nvSpPr>
        <p:spPr>
          <a:xfrm>
            <a:off x="5196706" y="6550309"/>
            <a:ext cx="1321233" cy="276999"/>
          </a:xfrm>
          <a:prstGeom prst="rect">
            <a:avLst/>
          </a:prstGeom>
          <a:noFill/>
        </p:spPr>
        <p:txBody>
          <a:bodyPr wrap="square" rtlCol="0">
            <a:spAutoFit/>
          </a:bodyPr>
          <a:lstStyle/>
          <a:p>
            <a:pPr algn="ctr" eaLnBrk="1" hangingPunct="1"/>
            <a:r>
              <a:rPr lang="en-US" altLang="zh-CN" sz="1200" dirty="0" err="1">
                <a:solidFill>
                  <a:srgbClr val="FF0000"/>
                </a:solidFill>
                <a:latin typeface="微软雅黑" panose="020B0503020204020204" pitchFamily="34" charset="-122"/>
                <a:ea typeface="微软雅黑" panose="020B0503020204020204" pitchFamily="34" charset="-122"/>
              </a:rPr>
              <a:t>nodejs</a:t>
            </a:r>
            <a:r>
              <a:rPr lang="zh-CN" altLang="en-US" sz="1200" dirty="0">
                <a:solidFill>
                  <a:srgbClr val="FF0000"/>
                </a:solidFill>
                <a:latin typeface="微软雅黑" panose="020B0503020204020204" pitchFamily="34" charset="-122"/>
                <a:ea typeface="微软雅黑" panose="020B0503020204020204" pitchFamily="34" charset="-122"/>
              </a:rPr>
              <a:t>：</a:t>
            </a:r>
            <a:r>
              <a:rPr lang="en-US" altLang="zh-CN" sz="1200" dirty="0">
                <a:solidFill>
                  <a:srgbClr val="FF0000"/>
                </a:solidFill>
                <a:latin typeface="微软雅黑" panose="020B0503020204020204" pitchFamily="34" charset="-122"/>
                <a:ea typeface="微软雅黑" panose="020B0503020204020204" pitchFamily="34" charset="-122"/>
              </a:rPr>
              <a:t>200/s</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5955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3"/>
          <p:cNvSpPr/>
          <p:nvPr/>
        </p:nvSpPr>
        <p:spPr>
          <a:xfrm>
            <a:off x="5779169" y="1845774"/>
            <a:ext cx="223838" cy="225425"/>
          </a:xfrm>
          <a:prstGeom prst="ellipse">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cxnSp>
        <p:nvCxnSpPr>
          <p:cNvPr id="24" name="直接连接符 5"/>
          <p:cNvCxnSpPr/>
          <p:nvPr/>
        </p:nvCxnSpPr>
        <p:spPr>
          <a:xfrm flipH="1">
            <a:off x="5882358" y="2085485"/>
            <a:ext cx="9525" cy="2870200"/>
          </a:xfrm>
          <a:prstGeom prst="line">
            <a:avLst/>
          </a:prstGeom>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5760119" y="4931874"/>
            <a:ext cx="223838" cy="225425"/>
          </a:xfrm>
          <a:prstGeom prst="ellipse">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grpSp>
        <p:nvGrpSpPr>
          <p:cNvPr id="21555" name="组合 16"/>
          <p:cNvGrpSpPr>
            <a:grpSpLocks/>
          </p:cNvGrpSpPr>
          <p:nvPr/>
        </p:nvGrpSpPr>
        <p:grpSpPr bwMode="auto">
          <a:xfrm>
            <a:off x="5779169" y="2466486"/>
            <a:ext cx="223838" cy="225425"/>
            <a:chOff x="3990974" y="1462785"/>
            <a:chExt cx="224283" cy="224283"/>
          </a:xfrm>
        </p:grpSpPr>
        <p:sp>
          <p:nvSpPr>
            <p:cNvPr id="25" name="椭圆 8"/>
            <p:cNvSpPr/>
            <p:nvPr/>
          </p:nvSpPr>
          <p:spPr>
            <a:xfrm>
              <a:off x="3990974" y="1462785"/>
              <a:ext cx="224283" cy="224283"/>
            </a:xfrm>
            <a:prstGeom prst="ellips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sp>
          <p:nvSpPr>
            <p:cNvPr id="28" name="椭圆 6"/>
            <p:cNvSpPr/>
            <p:nvPr/>
          </p:nvSpPr>
          <p:spPr>
            <a:xfrm>
              <a:off x="4084823" y="1557552"/>
              <a:ext cx="36585" cy="347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grpSp>
      <p:grpSp>
        <p:nvGrpSpPr>
          <p:cNvPr id="21556" name="组合 18"/>
          <p:cNvGrpSpPr>
            <a:grpSpLocks/>
          </p:cNvGrpSpPr>
          <p:nvPr/>
        </p:nvGrpSpPr>
        <p:grpSpPr bwMode="auto">
          <a:xfrm>
            <a:off x="5779169" y="3037986"/>
            <a:ext cx="223838" cy="225425"/>
            <a:chOff x="3990974" y="1462785"/>
            <a:chExt cx="224283" cy="224283"/>
          </a:xfrm>
        </p:grpSpPr>
        <p:sp>
          <p:nvSpPr>
            <p:cNvPr id="20" name="椭圆 19"/>
            <p:cNvSpPr/>
            <p:nvPr/>
          </p:nvSpPr>
          <p:spPr>
            <a:xfrm>
              <a:off x="3990974" y="1462785"/>
              <a:ext cx="224283" cy="224283"/>
            </a:xfrm>
            <a:prstGeom prst="ellips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sp>
          <p:nvSpPr>
            <p:cNvPr id="29" name="椭圆 20"/>
            <p:cNvSpPr/>
            <p:nvPr/>
          </p:nvSpPr>
          <p:spPr>
            <a:xfrm>
              <a:off x="4084823" y="1557552"/>
              <a:ext cx="36585" cy="347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grpSp>
      <p:grpSp>
        <p:nvGrpSpPr>
          <p:cNvPr id="21557" name="组合 24"/>
          <p:cNvGrpSpPr>
            <a:grpSpLocks/>
          </p:cNvGrpSpPr>
          <p:nvPr/>
        </p:nvGrpSpPr>
        <p:grpSpPr bwMode="auto">
          <a:xfrm>
            <a:off x="5779169" y="4257186"/>
            <a:ext cx="223838" cy="225425"/>
            <a:chOff x="3990974" y="1462785"/>
            <a:chExt cx="224283" cy="224283"/>
          </a:xfrm>
        </p:grpSpPr>
        <p:sp>
          <p:nvSpPr>
            <p:cNvPr id="31" name="椭圆 25"/>
            <p:cNvSpPr/>
            <p:nvPr/>
          </p:nvSpPr>
          <p:spPr>
            <a:xfrm>
              <a:off x="3990974" y="1462785"/>
              <a:ext cx="224283" cy="224283"/>
            </a:xfrm>
            <a:prstGeom prst="ellips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sp>
          <p:nvSpPr>
            <p:cNvPr id="24640" name="椭圆 26"/>
            <p:cNvSpPr/>
            <p:nvPr/>
          </p:nvSpPr>
          <p:spPr>
            <a:xfrm>
              <a:off x="4084823" y="1557552"/>
              <a:ext cx="36585" cy="347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grpSp>
      <p:cxnSp>
        <p:nvCxnSpPr>
          <p:cNvPr id="53" name="直接连接符 52"/>
          <p:cNvCxnSpPr/>
          <p:nvPr/>
        </p:nvCxnSpPr>
        <p:spPr>
          <a:xfrm flipH="1" flipV="1">
            <a:off x="6003008" y="3171335"/>
            <a:ext cx="13017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6003008" y="4382598"/>
            <a:ext cx="13017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1560" name="组合 59"/>
          <p:cNvGrpSpPr>
            <a:grpSpLocks/>
          </p:cNvGrpSpPr>
          <p:nvPr/>
        </p:nvGrpSpPr>
        <p:grpSpPr bwMode="auto">
          <a:xfrm>
            <a:off x="6137944" y="2955435"/>
            <a:ext cx="3397250" cy="438150"/>
            <a:chOff x="4890132" y="1971372"/>
            <a:chExt cx="3396617" cy="439136"/>
          </a:xfrm>
        </p:grpSpPr>
        <p:sp>
          <p:nvSpPr>
            <p:cNvPr id="24641" name="五边形 40"/>
            <p:cNvSpPr/>
            <p:nvPr/>
          </p:nvSpPr>
          <p:spPr>
            <a:xfrm flipH="1">
              <a:off x="4890132" y="1971372"/>
              <a:ext cx="3396617" cy="439136"/>
            </a:xfrm>
            <a:custGeom>
              <a:avLst/>
              <a:gdLst>
                <a:gd name="connsiteX0" fmla="*/ 0 w 2564130"/>
                <a:gd name="connsiteY0" fmla="*/ 0 h 558416"/>
                <a:gd name="connsiteX1" fmla="*/ 2284922 w 2564130"/>
                <a:gd name="connsiteY1" fmla="*/ 0 h 558416"/>
                <a:gd name="connsiteX2" fmla="*/ 2564130 w 2564130"/>
                <a:gd name="connsiteY2" fmla="*/ 279208 h 558416"/>
                <a:gd name="connsiteX3" fmla="*/ 2284922 w 2564130"/>
                <a:gd name="connsiteY3" fmla="*/ 558416 h 558416"/>
                <a:gd name="connsiteX4" fmla="*/ 0 w 2564130"/>
                <a:gd name="connsiteY4" fmla="*/ 558416 h 558416"/>
                <a:gd name="connsiteX5" fmla="*/ 0 w 2564130"/>
                <a:gd name="connsiteY5" fmla="*/ 0 h 558416"/>
                <a:gd name="connsiteX0" fmla="*/ 0 w 2472690"/>
                <a:gd name="connsiteY0" fmla="*/ 0 h 558416"/>
                <a:gd name="connsiteX1" fmla="*/ 2284922 w 2472690"/>
                <a:gd name="connsiteY1" fmla="*/ 0 h 558416"/>
                <a:gd name="connsiteX2" fmla="*/ 2472690 w 2472690"/>
                <a:gd name="connsiteY2" fmla="*/ 378268 h 558416"/>
                <a:gd name="connsiteX3" fmla="*/ 2284922 w 2472690"/>
                <a:gd name="connsiteY3" fmla="*/ 558416 h 558416"/>
                <a:gd name="connsiteX4" fmla="*/ 0 w 2472690"/>
                <a:gd name="connsiteY4" fmla="*/ 558416 h 558416"/>
                <a:gd name="connsiteX5" fmla="*/ 0 w 2472690"/>
                <a:gd name="connsiteY5" fmla="*/ 0 h 558416"/>
                <a:gd name="connsiteX0" fmla="*/ 0 w 2444115"/>
                <a:gd name="connsiteY0" fmla="*/ 0 h 558416"/>
                <a:gd name="connsiteX1" fmla="*/ 2284922 w 2444115"/>
                <a:gd name="connsiteY1" fmla="*/ 0 h 558416"/>
                <a:gd name="connsiteX2" fmla="*/ 2444115 w 2444115"/>
                <a:gd name="connsiteY2" fmla="*/ 287954 h 558416"/>
                <a:gd name="connsiteX3" fmla="*/ 2284922 w 2444115"/>
                <a:gd name="connsiteY3" fmla="*/ 558416 h 558416"/>
                <a:gd name="connsiteX4" fmla="*/ 0 w 2444115"/>
                <a:gd name="connsiteY4" fmla="*/ 558416 h 558416"/>
                <a:gd name="connsiteX5" fmla="*/ 0 w 2444115"/>
                <a:gd name="connsiteY5" fmla="*/ 0 h 558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4115" h="558416">
                  <a:moveTo>
                    <a:pt x="0" y="0"/>
                  </a:moveTo>
                  <a:lnTo>
                    <a:pt x="2284922" y="0"/>
                  </a:lnTo>
                  <a:lnTo>
                    <a:pt x="2444115" y="287954"/>
                  </a:lnTo>
                  <a:lnTo>
                    <a:pt x="2284922" y="558416"/>
                  </a:lnTo>
                  <a:lnTo>
                    <a:pt x="0" y="558416"/>
                  </a:lnTo>
                  <a:lnTo>
                    <a:pt x="0" y="0"/>
                  </a:lnTo>
                  <a:close/>
                </a:path>
              </a:pathLst>
            </a:custGeom>
            <a:solidFill>
              <a:schemeClr val="accent1">
                <a:lumMod val="60000"/>
                <a:lumOff val="4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sp>
          <p:nvSpPr>
            <p:cNvPr id="21586" name="矩形 46"/>
            <p:cNvSpPr>
              <a:spLocks noChangeArrowheads="1"/>
            </p:cNvSpPr>
            <p:nvPr/>
          </p:nvSpPr>
          <p:spPr bwMode="auto">
            <a:xfrm>
              <a:off x="5005998" y="2019104"/>
              <a:ext cx="3080719" cy="339316"/>
            </a:xfrm>
            <a:prstGeom prst="rect">
              <a:avLst/>
            </a:prstGeom>
            <a:noFill/>
            <a:ln w="9525">
              <a:noFill/>
              <a:miter lim="800000"/>
              <a:headEnd/>
              <a:tailEnd/>
            </a:ln>
          </p:spPr>
          <p:txBody>
            <a:bodyPr wrap="none">
              <a:spAutoFit/>
            </a:bodyPr>
            <a:lstStyle/>
            <a:p>
              <a:r>
                <a:rPr lang="zh-CN" altLang="en-US" dirty="0">
                  <a:solidFill>
                    <a:srgbClr val="295F71"/>
                  </a:solidFill>
                  <a:latin typeface="楷体"/>
                </a:rPr>
                <a:t>强大的</a:t>
              </a:r>
              <a:r>
                <a:rPr lang="en-US" altLang="zh-CN" dirty="0">
                  <a:solidFill>
                    <a:srgbClr val="295F71"/>
                  </a:solidFill>
                  <a:latin typeface="楷体"/>
                </a:rPr>
                <a:t>V8</a:t>
              </a:r>
              <a:r>
                <a:rPr lang="zh-CN" altLang="en-US" dirty="0">
                  <a:solidFill>
                    <a:srgbClr val="295F71"/>
                  </a:solidFill>
                  <a:latin typeface="楷体"/>
                </a:rPr>
                <a:t>引擎</a:t>
              </a:r>
              <a:r>
                <a:rPr lang="zh-CN" altLang="en-US" dirty="0" smtClean="0">
                  <a:solidFill>
                    <a:srgbClr val="295F71"/>
                  </a:solidFill>
                  <a:latin typeface="楷体"/>
                </a:rPr>
                <a:t>保证</a:t>
              </a:r>
              <a:r>
                <a:rPr lang="zh-CN" altLang="en-US" dirty="0">
                  <a:solidFill>
                    <a:srgbClr val="295F71"/>
                  </a:solidFill>
                  <a:latin typeface="楷体"/>
                </a:rPr>
                <a:t>脚本</a:t>
              </a:r>
              <a:r>
                <a:rPr lang="zh-CN" altLang="en-US" dirty="0" smtClean="0">
                  <a:solidFill>
                    <a:srgbClr val="295F71"/>
                  </a:solidFill>
                  <a:latin typeface="楷体"/>
                </a:rPr>
                <a:t>执行</a:t>
              </a:r>
              <a:r>
                <a:rPr lang="zh-CN" altLang="en-US" dirty="0">
                  <a:solidFill>
                    <a:srgbClr val="295F71"/>
                  </a:solidFill>
                  <a:latin typeface="楷体"/>
                </a:rPr>
                <a:t>性能</a:t>
              </a:r>
            </a:p>
          </p:txBody>
        </p:sp>
      </p:grpSp>
      <p:sp>
        <p:nvSpPr>
          <p:cNvPr id="61" name="五边形 40"/>
          <p:cNvSpPr/>
          <p:nvPr/>
        </p:nvSpPr>
        <p:spPr>
          <a:xfrm flipH="1">
            <a:off x="6137944" y="4168285"/>
            <a:ext cx="3397250" cy="439738"/>
          </a:xfrm>
          <a:custGeom>
            <a:avLst/>
            <a:gdLst>
              <a:gd name="connsiteX0" fmla="*/ 0 w 2564130"/>
              <a:gd name="connsiteY0" fmla="*/ 0 h 558416"/>
              <a:gd name="connsiteX1" fmla="*/ 2284922 w 2564130"/>
              <a:gd name="connsiteY1" fmla="*/ 0 h 558416"/>
              <a:gd name="connsiteX2" fmla="*/ 2564130 w 2564130"/>
              <a:gd name="connsiteY2" fmla="*/ 279208 h 558416"/>
              <a:gd name="connsiteX3" fmla="*/ 2284922 w 2564130"/>
              <a:gd name="connsiteY3" fmla="*/ 558416 h 558416"/>
              <a:gd name="connsiteX4" fmla="*/ 0 w 2564130"/>
              <a:gd name="connsiteY4" fmla="*/ 558416 h 558416"/>
              <a:gd name="connsiteX5" fmla="*/ 0 w 2564130"/>
              <a:gd name="connsiteY5" fmla="*/ 0 h 558416"/>
              <a:gd name="connsiteX0" fmla="*/ 0 w 2472690"/>
              <a:gd name="connsiteY0" fmla="*/ 0 h 558416"/>
              <a:gd name="connsiteX1" fmla="*/ 2284922 w 2472690"/>
              <a:gd name="connsiteY1" fmla="*/ 0 h 558416"/>
              <a:gd name="connsiteX2" fmla="*/ 2472690 w 2472690"/>
              <a:gd name="connsiteY2" fmla="*/ 378268 h 558416"/>
              <a:gd name="connsiteX3" fmla="*/ 2284922 w 2472690"/>
              <a:gd name="connsiteY3" fmla="*/ 558416 h 558416"/>
              <a:gd name="connsiteX4" fmla="*/ 0 w 2472690"/>
              <a:gd name="connsiteY4" fmla="*/ 558416 h 558416"/>
              <a:gd name="connsiteX5" fmla="*/ 0 w 2472690"/>
              <a:gd name="connsiteY5" fmla="*/ 0 h 558416"/>
              <a:gd name="connsiteX0" fmla="*/ 0 w 2444115"/>
              <a:gd name="connsiteY0" fmla="*/ 0 h 558416"/>
              <a:gd name="connsiteX1" fmla="*/ 2284922 w 2444115"/>
              <a:gd name="connsiteY1" fmla="*/ 0 h 558416"/>
              <a:gd name="connsiteX2" fmla="*/ 2444115 w 2444115"/>
              <a:gd name="connsiteY2" fmla="*/ 287954 h 558416"/>
              <a:gd name="connsiteX3" fmla="*/ 2284922 w 2444115"/>
              <a:gd name="connsiteY3" fmla="*/ 558416 h 558416"/>
              <a:gd name="connsiteX4" fmla="*/ 0 w 2444115"/>
              <a:gd name="connsiteY4" fmla="*/ 558416 h 558416"/>
              <a:gd name="connsiteX5" fmla="*/ 0 w 2444115"/>
              <a:gd name="connsiteY5" fmla="*/ 0 h 558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4115" h="558416">
                <a:moveTo>
                  <a:pt x="0" y="0"/>
                </a:moveTo>
                <a:lnTo>
                  <a:pt x="2284922" y="0"/>
                </a:lnTo>
                <a:lnTo>
                  <a:pt x="2444115" y="287954"/>
                </a:lnTo>
                <a:lnTo>
                  <a:pt x="2284922" y="558416"/>
                </a:lnTo>
                <a:lnTo>
                  <a:pt x="0" y="558416"/>
                </a:lnTo>
                <a:lnTo>
                  <a:pt x="0" y="0"/>
                </a:lnTo>
                <a:close/>
              </a:path>
            </a:pathLst>
          </a:custGeom>
          <a:solidFill>
            <a:schemeClr val="accent1">
              <a:lumMod val="60000"/>
              <a:lumOff val="4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sp>
        <p:nvSpPr>
          <p:cNvPr id="21562" name="矩形 61"/>
          <p:cNvSpPr>
            <a:spLocks noChangeArrowheads="1"/>
          </p:cNvSpPr>
          <p:nvPr/>
        </p:nvSpPr>
        <p:spPr bwMode="auto">
          <a:xfrm>
            <a:off x="6253832" y="4215910"/>
            <a:ext cx="2252540" cy="338554"/>
          </a:xfrm>
          <a:prstGeom prst="rect">
            <a:avLst/>
          </a:prstGeom>
          <a:noFill/>
          <a:ln w="9525">
            <a:noFill/>
            <a:miter lim="800000"/>
            <a:headEnd/>
            <a:tailEnd/>
          </a:ln>
        </p:spPr>
        <p:txBody>
          <a:bodyPr wrap="none">
            <a:spAutoFit/>
          </a:bodyPr>
          <a:lstStyle/>
          <a:p>
            <a:r>
              <a:rPr lang="zh-CN" altLang="en-US" dirty="0">
                <a:solidFill>
                  <a:srgbClr val="295F71"/>
                </a:solidFill>
                <a:latin typeface="楷体"/>
              </a:rPr>
              <a:t>前后端代码及模板共用</a:t>
            </a:r>
          </a:p>
        </p:txBody>
      </p:sp>
      <p:cxnSp>
        <p:nvCxnSpPr>
          <p:cNvPr id="24643" name="直接连接符 52"/>
          <p:cNvCxnSpPr/>
          <p:nvPr/>
        </p:nvCxnSpPr>
        <p:spPr>
          <a:xfrm flipH="1" flipV="1">
            <a:off x="6009358" y="2587135"/>
            <a:ext cx="13017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1564" name="组合 59"/>
          <p:cNvGrpSpPr>
            <a:grpSpLocks/>
          </p:cNvGrpSpPr>
          <p:nvPr/>
        </p:nvGrpSpPr>
        <p:grpSpPr bwMode="auto">
          <a:xfrm>
            <a:off x="6144294" y="2371235"/>
            <a:ext cx="3397250" cy="438150"/>
            <a:chOff x="4890132" y="1971372"/>
            <a:chExt cx="3396617" cy="439136"/>
          </a:xfrm>
        </p:grpSpPr>
        <p:sp>
          <p:nvSpPr>
            <p:cNvPr id="49" name="五边形 40"/>
            <p:cNvSpPr/>
            <p:nvPr/>
          </p:nvSpPr>
          <p:spPr>
            <a:xfrm flipH="1">
              <a:off x="4890132" y="1971372"/>
              <a:ext cx="3396617" cy="439136"/>
            </a:xfrm>
            <a:custGeom>
              <a:avLst/>
              <a:gdLst>
                <a:gd name="connsiteX0" fmla="*/ 0 w 2564130"/>
                <a:gd name="connsiteY0" fmla="*/ 0 h 558416"/>
                <a:gd name="connsiteX1" fmla="*/ 2284922 w 2564130"/>
                <a:gd name="connsiteY1" fmla="*/ 0 h 558416"/>
                <a:gd name="connsiteX2" fmla="*/ 2564130 w 2564130"/>
                <a:gd name="connsiteY2" fmla="*/ 279208 h 558416"/>
                <a:gd name="connsiteX3" fmla="*/ 2284922 w 2564130"/>
                <a:gd name="connsiteY3" fmla="*/ 558416 h 558416"/>
                <a:gd name="connsiteX4" fmla="*/ 0 w 2564130"/>
                <a:gd name="connsiteY4" fmla="*/ 558416 h 558416"/>
                <a:gd name="connsiteX5" fmla="*/ 0 w 2564130"/>
                <a:gd name="connsiteY5" fmla="*/ 0 h 558416"/>
                <a:gd name="connsiteX0" fmla="*/ 0 w 2472690"/>
                <a:gd name="connsiteY0" fmla="*/ 0 h 558416"/>
                <a:gd name="connsiteX1" fmla="*/ 2284922 w 2472690"/>
                <a:gd name="connsiteY1" fmla="*/ 0 h 558416"/>
                <a:gd name="connsiteX2" fmla="*/ 2472690 w 2472690"/>
                <a:gd name="connsiteY2" fmla="*/ 378268 h 558416"/>
                <a:gd name="connsiteX3" fmla="*/ 2284922 w 2472690"/>
                <a:gd name="connsiteY3" fmla="*/ 558416 h 558416"/>
                <a:gd name="connsiteX4" fmla="*/ 0 w 2472690"/>
                <a:gd name="connsiteY4" fmla="*/ 558416 h 558416"/>
                <a:gd name="connsiteX5" fmla="*/ 0 w 2472690"/>
                <a:gd name="connsiteY5" fmla="*/ 0 h 558416"/>
                <a:gd name="connsiteX0" fmla="*/ 0 w 2444115"/>
                <a:gd name="connsiteY0" fmla="*/ 0 h 558416"/>
                <a:gd name="connsiteX1" fmla="*/ 2284922 w 2444115"/>
                <a:gd name="connsiteY1" fmla="*/ 0 h 558416"/>
                <a:gd name="connsiteX2" fmla="*/ 2444115 w 2444115"/>
                <a:gd name="connsiteY2" fmla="*/ 287954 h 558416"/>
                <a:gd name="connsiteX3" fmla="*/ 2284922 w 2444115"/>
                <a:gd name="connsiteY3" fmla="*/ 558416 h 558416"/>
                <a:gd name="connsiteX4" fmla="*/ 0 w 2444115"/>
                <a:gd name="connsiteY4" fmla="*/ 558416 h 558416"/>
                <a:gd name="connsiteX5" fmla="*/ 0 w 2444115"/>
                <a:gd name="connsiteY5" fmla="*/ 0 h 558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4115" h="558416">
                  <a:moveTo>
                    <a:pt x="0" y="0"/>
                  </a:moveTo>
                  <a:lnTo>
                    <a:pt x="2284922" y="0"/>
                  </a:lnTo>
                  <a:lnTo>
                    <a:pt x="2444115" y="287954"/>
                  </a:lnTo>
                  <a:lnTo>
                    <a:pt x="2284922" y="558416"/>
                  </a:lnTo>
                  <a:lnTo>
                    <a:pt x="0" y="558416"/>
                  </a:lnTo>
                  <a:lnTo>
                    <a:pt x="0" y="0"/>
                  </a:lnTo>
                  <a:close/>
                </a:path>
              </a:pathLst>
            </a:custGeom>
            <a:solidFill>
              <a:schemeClr val="accent1">
                <a:lumMod val="60000"/>
                <a:lumOff val="4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sp>
          <p:nvSpPr>
            <p:cNvPr id="21584" name="矩形 46"/>
            <p:cNvSpPr>
              <a:spLocks noChangeArrowheads="1"/>
            </p:cNvSpPr>
            <p:nvPr/>
          </p:nvSpPr>
          <p:spPr bwMode="auto">
            <a:xfrm>
              <a:off x="5005998" y="2019104"/>
              <a:ext cx="3080719" cy="339316"/>
            </a:xfrm>
            <a:prstGeom prst="rect">
              <a:avLst/>
            </a:prstGeom>
            <a:noFill/>
            <a:ln w="9525">
              <a:noFill/>
              <a:miter lim="800000"/>
              <a:headEnd/>
              <a:tailEnd/>
            </a:ln>
          </p:spPr>
          <p:txBody>
            <a:bodyPr wrap="none">
              <a:spAutoFit/>
            </a:bodyPr>
            <a:lstStyle/>
            <a:p>
              <a:r>
                <a:rPr lang="zh-CN" altLang="en-US" dirty="0">
                  <a:solidFill>
                    <a:srgbClr val="295F71"/>
                  </a:solidFill>
                  <a:latin typeface="楷体"/>
                </a:rPr>
                <a:t>基于事件驱动的异步</a:t>
              </a:r>
              <a:r>
                <a:rPr lang="en-US" altLang="zh-CN" dirty="0">
                  <a:solidFill>
                    <a:srgbClr val="295F71"/>
                  </a:solidFill>
                  <a:latin typeface="楷体"/>
                </a:rPr>
                <a:t>IO</a:t>
              </a:r>
              <a:r>
                <a:rPr lang="zh-CN" altLang="en-US" dirty="0">
                  <a:solidFill>
                    <a:srgbClr val="295F71"/>
                  </a:solidFill>
                  <a:latin typeface="楷体"/>
                </a:rPr>
                <a:t>提升</a:t>
              </a:r>
              <a:r>
                <a:rPr lang="zh-CN" altLang="en-US" dirty="0" smtClean="0">
                  <a:solidFill>
                    <a:srgbClr val="295F71"/>
                  </a:solidFill>
                  <a:latin typeface="楷体"/>
                </a:rPr>
                <a:t>并发</a:t>
              </a:r>
              <a:endParaRPr lang="en-US" altLang="zh-CN" dirty="0">
                <a:solidFill>
                  <a:srgbClr val="295F71"/>
                </a:solidFill>
                <a:latin typeface="楷体"/>
              </a:endParaRPr>
            </a:p>
          </p:txBody>
        </p:sp>
      </p:grpSp>
      <p:grpSp>
        <p:nvGrpSpPr>
          <p:cNvPr id="21568" name="组合 24"/>
          <p:cNvGrpSpPr>
            <a:grpSpLocks/>
          </p:cNvGrpSpPr>
          <p:nvPr/>
        </p:nvGrpSpPr>
        <p:grpSpPr bwMode="auto">
          <a:xfrm>
            <a:off x="5775994" y="3634886"/>
            <a:ext cx="223838" cy="225425"/>
            <a:chOff x="3990974" y="1462785"/>
            <a:chExt cx="224283" cy="224283"/>
          </a:xfrm>
        </p:grpSpPr>
        <p:sp>
          <p:nvSpPr>
            <p:cNvPr id="26" name="椭圆 25"/>
            <p:cNvSpPr/>
            <p:nvPr/>
          </p:nvSpPr>
          <p:spPr>
            <a:xfrm>
              <a:off x="3990974" y="1462785"/>
              <a:ext cx="224283" cy="224283"/>
            </a:xfrm>
            <a:prstGeom prst="ellipse">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sp>
          <p:nvSpPr>
            <p:cNvPr id="24646" name="椭圆 26"/>
            <p:cNvSpPr/>
            <p:nvPr/>
          </p:nvSpPr>
          <p:spPr>
            <a:xfrm>
              <a:off x="4084823" y="1557552"/>
              <a:ext cx="36585" cy="347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grpSp>
      <p:cxnSp>
        <p:nvCxnSpPr>
          <p:cNvPr id="24647" name="直接连接符 54"/>
          <p:cNvCxnSpPr/>
          <p:nvPr/>
        </p:nvCxnSpPr>
        <p:spPr>
          <a:xfrm flipH="1" flipV="1">
            <a:off x="5999833" y="3760298"/>
            <a:ext cx="13017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648" name="五边形 40"/>
          <p:cNvSpPr/>
          <p:nvPr/>
        </p:nvSpPr>
        <p:spPr>
          <a:xfrm flipH="1">
            <a:off x="6134769" y="3545985"/>
            <a:ext cx="3397250" cy="439738"/>
          </a:xfrm>
          <a:custGeom>
            <a:avLst/>
            <a:gdLst>
              <a:gd name="connsiteX0" fmla="*/ 0 w 2564130"/>
              <a:gd name="connsiteY0" fmla="*/ 0 h 558416"/>
              <a:gd name="connsiteX1" fmla="*/ 2284922 w 2564130"/>
              <a:gd name="connsiteY1" fmla="*/ 0 h 558416"/>
              <a:gd name="connsiteX2" fmla="*/ 2564130 w 2564130"/>
              <a:gd name="connsiteY2" fmla="*/ 279208 h 558416"/>
              <a:gd name="connsiteX3" fmla="*/ 2284922 w 2564130"/>
              <a:gd name="connsiteY3" fmla="*/ 558416 h 558416"/>
              <a:gd name="connsiteX4" fmla="*/ 0 w 2564130"/>
              <a:gd name="connsiteY4" fmla="*/ 558416 h 558416"/>
              <a:gd name="connsiteX5" fmla="*/ 0 w 2564130"/>
              <a:gd name="connsiteY5" fmla="*/ 0 h 558416"/>
              <a:gd name="connsiteX0" fmla="*/ 0 w 2472690"/>
              <a:gd name="connsiteY0" fmla="*/ 0 h 558416"/>
              <a:gd name="connsiteX1" fmla="*/ 2284922 w 2472690"/>
              <a:gd name="connsiteY1" fmla="*/ 0 h 558416"/>
              <a:gd name="connsiteX2" fmla="*/ 2472690 w 2472690"/>
              <a:gd name="connsiteY2" fmla="*/ 378268 h 558416"/>
              <a:gd name="connsiteX3" fmla="*/ 2284922 w 2472690"/>
              <a:gd name="connsiteY3" fmla="*/ 558416 h 558416"/>
              <a:gd name="connsiteX4" fmla="*/ 0 w 2472690"/>
              <a:gd name="connsiteY4" fmla="*/ 558416 h 558416"/>
              <a:gd name="connsiteX5" fmla="*/ 0 w 2472690"/>
              <a:gd name="connsiteY5" fmla="*/ 0 h 558416"/>
              <a:gd name="connsiteX0" fmla="*/ 0 w 2444115"/>
              <a:gd name="connsiteY0" fmla="*/ 0 h 558416"/>
              <a:gd name="connsiteX1" fmla="*/ 2284922 w 2444115"/>
              <a:gd name="connsiteY1" fmla="*/ 0 h 558416"/>
              <a:gd name="connsiteX2" fmla="*/ 2444115 w 2444115"/>
              <a:gd name="connsiteY2" fmla="*/ 287954 h 558416"/>
              <a:gd name="connsiteX3" fmla="*/ 2284922 w 2444115"/>
              <a:gd name="connsiteY3" fmla="*/ 558416 h 558416"/>
              <a:gd name="connsiteX4" fmla="*/ 0 w 2444115"/>
              <a:gd name="connsiteY4" fmla="*/ 558416 h 558416"/>
              <a:gd name="connsiteX5" fmla="*/ 0 w 2444115"/>
              <a:gd name="connsiteY5" fmla="*/ 0 h 558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4115" h="558416">
                <a:moveTo>
                  <a:pt x="0" y="0"/>
                </a:moveTo>
                <a:lnTo>
                  <a:pt x="2284922" y="0"/>
                </a:lnTo>
                <a:lnTo>
                  <a:pt x="2444115" y="287954"/>
                </a:lnTo>
                <a:lnTo>
                  <a:pt x="2284922" y="558416"/>
                </a:lnTo>
                <a:lnTo>
                  <a:pt x="0" y="558416"/>
                </a:lnTo>
                <a:lnTo>
                  <a:pt x="0" y="0"/>
                </a:lnTo>
                <a:close/>
              </a:path>
            </a:pathLst>
          </a:custGeom>
          <a:solidFill>
            <a:schemeClr val="accent1">
              <a:lumMod val="60000"/>
              <a:lumOff val="4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sp>
        <p:nvSpPr>
          <p:cNvPr id="21571" name="矩形 61"/>
          <p:cNvSpPr>
            <a:spLocks noChangeArrowheads="1"/>
          </p:cNvSpPr>
          <p:nvPr/>
        </p:nvSpPr>
        <p:spPr bwMode="auto">
          <a:xfrm>
            <a:off x="6250657" y="3593610"/>
            <a:ext cx="2459328" cy="338554"/>
          </a:xfrm>
          <a:prstGeom prst="rect">
            <a:avLst/>
          </a:prstGeom>
          <a:noFill/>
          <a:ln w="9525">
            <a:noFill/>
            <a:miter lim="800000"/>
            <a:headEnd/>
            <a:tailEnd/>
          </a:ln>
        </p:spPr>
        <p:txBody>
          <a:bodyPr wrap="none">
            <a:spAutoFit/>
          </a:bodyPr>
          <a:lstStyle/>
          <a:p>
            <a:r>
              <a:rPr lang="zh-CN" altLang="en-US" dirty="0">
                <a:solidFill>
                  <a:srgbClr val="295F71"/>
                </a:solidFill>
                <a:latin typeface="楷体"/>
              </a:rPr>
              <a:t>符合前端团队的能力模型</a:t>
            </a:r>
          </a:p>
        </p:txBody>
      </p:sp>
      <p:sp>
        <p:nvSpPr>
          <p:cNvPr id="21572" name="流程图: 资料带 41"/>
          <p:cNvSpPr>
            <a:spLocks noChangeArrowheads="1"/>
          </p:cNvSpPr>
          <p:nvPr/>
        </p:nvSpPr>
        <p:spPr bwMode="auto">
          <a:xfrm rot="5400000">
            <a:off x="9332788" y="2845104"/>
            <a:ext cx="101600" cy="277812"/>
          </a:xfrm>
          <a:custGeom>
            <a:avLst/>
            <a:gdLst>
              <a:gd name="T0" fmla="*/ 38190 w 19229"/>
              <a:gd name="T1" fmla="*/ 0 h 10000"/>
              <a:gd name="T2" fmla="*/ 317365 w 19229"/>
              <a:gd name="T3" fmla="*/ 641357 h 10000"/>
              <a:gd name="T4" fmla="*/ 317365 w 19229"/>
              <a:gd name="T5" fmla="*/ 7717951 h 10000"/>
              <a:gd name="T6" fmla="*/ 38190 w 19229"/>
              <a:gd name="T7" fmla="*/ 6860483 h 10000"/>
              <a:gd name="T8" fmla="*/ 38190 w 19229"/>
              <a:gd name="T9" fmla="*/ 0 h 10000"/>
              <a:gd name="T10" fmla="*/ 0 60000 65536"/>
              <a:gd name="T11" fmla="*/ 0 60000 65536"/>
              <a:gd name="T12" fmla="*/ 0 60000 65536"/>
              <a:gd name="T13" fmla="*/ 0 60000 65536"/>
              <a:gd name="T14" fmla="*/ 0 60000 65536"/>
              <a:gd name="T15" fmla="*/ 0 w 19229"/>
              <a:gd name="T16" fmla="*/ 0 h 10000"/>
              <a:gd name="T17" fmla="*/ 19229 w 19229"/>
              <a:gd name="T18" fmla="*/ 10000 h 10000"/>
            </a:gdLst>
            <a:ahLst/>
            <a:cxnLst>
              <a:cxn ang="T10">
                <a:pos x="T0" y="T1"/>
              </a:cxn>
              <a:cxn ang="T11">
                <a:pos x="T2" y="T3"/>
              </a:cxn>
              <a:cxn ang="T12">
                <a:pos x="T4" y="T5"/>
              </a:cxn>
              <a:cxn ang="T13">
                <a:pos x="T6" y="T7"/>
              </a:cxn>
              <a:cxn ang="T14">
                <a:pos x="T8" y="T9"/>
              </a:cxn>
            </a:cxnLst>
            <a:rect l="T15" t="T16" r="T17" b="T18"/>
            <a:pathLst>
              <a:path w="19229" h="10000">
                <a:moveTo>
                  <a:pt x="1368" y="0"/>
                </a:moveTo>
                <a:cubicBezTo>
                  <a:pt x="1368" y="614"/>
                  <a:pt x="-5455" y="189"/>
                  <a:pt x="11368" y="831"/>
                </a:cubicBezTo>
                <a:cubicBezTo>
                  <a:pt x="28191" y="1473"/>
                  <a:pt x="13034" y="8704"/>
                  <a:pt x="11368" y="10000"/>
                </a:cubicBezTo>
                <a:cubicBezTo>
                  <a:pt x="5844" y="10000"/>
                  <a:pt x="1368" y="9503"/>
                  <a:pt x="1368" y="8889"/>
                </a:cubicBezTo>
                <a:lnTo>
                  <a:pt x="1368" y="0"/>
                </a:lnTo>
                <a:close/>
              </a:path>
            </a:pathLst>
          </a:custGeom>
          <a:solidFill>
            <a:srgbClr val="6BB1C9"/>
          </a:solidFill>
          <a:ln w="28575" algn="ctr">
            <a:noFill/>
            <a:miter lim="800000"/>
            <a:headEnd/>
            <a:tailEnd/>
          </a:ln>
        </p:spPr>
        <p:txBody>
          <a:bodyPr rot="10800000" vert="eaVert" anchor="ctr"/>
          <a:lstStyle/>
          <a:p>
            <a:pPr algn="ctr" eaLnBrk="0" hangingPunct="0"/>
            <a:endParaRPr lang="zh-CN" altLang="en-US">
              <a:solidFill>
                <a:srgbClr val="FFFFFF"/>
              </a:solidFill>
            </a:endParaRPr>
          </a:p>
        </p:txBody>
      </p:sp>
      <p:sp>
        <p:nvSpPr>
          <p:cNvPr id="24652" name="矩形 42"/>
          <p:cNvSpPr/>
          <p:nvPr/>
        </p:nvSpPr>
        <p:spPr>
          <a:xfrm>
            <a:off x="9244683" y="2993536"/>
            <a:ext cx="255587" cy="3651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sp>
        <p:nvSpPr>
          <p:cNvPr id="21574" name="TextBox 43"/>
          <p:cNvSpPr txBox="1">
            <a:spLocks noChangeArrowheads="1"/>
          </p:cNvSpPr>
          <p:nvPr/>
        </p:nvSpPr>
        <p:spPr bwMode="auto">
          <a:xfrm>
            <a:off x="9184357" y="2876060"/>
            <a:ext cx="364202" cy="523220"/>
          </a:xfrm>
          <a:prstGeom prst="rect">
            <a:avLst/>
          </a:prstGeom>
          <a:noFill/>
          <a:ln w="9525">
            <a:noFill/>
            <a:miter lim="800000"/>
            <a:headEnd/>
            <a:tailEnd/>
          </a:ln>
        </p:spPr>
        <p:txBody>
          <a:bodyPr wrap="none">
            <a:spAutoFit/>
          </a:bodyPr>
          <a:lstStyle/>
          <a:p>
            <a:pPr eaLnBrk="0" hangingPunct="0"/>
            <a:r>
              <a:rPr lang="zh-CN" altLang="en-US" sz="1400" dirty="0">
                <a:solidFill>
                  <a:schemeClr val="bg1"/>
                </a:solidFill>
                <a:latin typeface="微软雅黑"/>
              </a:rPr>
              <a:t>优</a:t>
            </a:r>
            <a:endParaRPr lang="en-US" altLang="zh-CN" sz="1400" dirty="0">
              <a:solidFill>
                <a:schemeClr val="bg1"/>
              </a:solidFill>
              <a:latin typeface="微软雅黑"/>
            </a:endParaRPr>
          </a:p>
          <a:p>
            <a:pPr eaLnBrk="0" hangingPunct="0"/>
            <a:r>
              <a:rPr lang="zh-CN" altLang="en-US" sz="1400" dirty="0">
                <a:solidFill>
                  <a:schemeClr val="bg1"/>
                </a:solidFill>
                <a:latin typeface="微软雅黑"/>
              </a:rPr>
              <a:t>势</a:t>
            </a:r>
          </a:p>
        </p:txBody>
      </p:sp>
      <p:sp>
        <p:nvSpPr>
          <p:cNvPr id="21575" name="流程图: 资料带 41"/>
          <p:cNvSpPr>
            <a:spLocks noChangeArrowheads="1"/>
          </p:cNvSpPr>
          <p:nvPr/>
        </p:nvSpPr>
        <p:spPr bwMode="auto">
          <a:xfrm rot="5400000">
            <a:off x="9342313" y="3426129"/>
            <a:ext cx="101600" cy="277812"/>
          </a:xfrm>
          <a:custGeom>
            <a:avLst/>
            <a:gdLst>
              <a:gd name="T0" fmla="*/ 38190 w 19229"/>
              <a:gd name="T1" fmla="*/ 0 h 10000"/>
              <a:gd name="T2" fmla="*/ 317365 w 19229"/>
              <a:gd name="T3" fmla="*/ 641357 h 10000"/>
              <a:gd name="T4" fmla="*/ 317365 w 19229"/>
              <a:gd name="T5" fmla="*/ 7717951 h 10000"/>
              <a:gd name="T6" fmla="*/ 38190 w 19229"/>
              <a:gd name="T7" fmla="*/ 6860483 h 10000"/>
              <a:gd name="T8" fmla="*/ 38190 w 19229"/>
              <a:gd name="T9" fmla="*/ 0 h 10000"/>
              <a:gd name="T10" fmla="*/ 0 60000 65536"/>
              <a:gd name="T11" fmla="*/ 0 60000 65536"/>
              <a:gd name="T12" fmla="*/ 0 60000 65536"/>
              <a:gd name="T13" fmla="*/ 0 60000 65536"/>
              <a:gd name="T14" fmla="*/ 0 60000 65536"/>
              <a:gd name="T15" fmla="*/ 0 w 19229"/>
              <a:gd name="T16" fmla="*/ 0 h 10000"/>
              <a:gd name="T17" fmla="*/ 19229 w 19229"/>
              <a:gd name="T18" fmla="*/ 10000 h 10000"/>
            </a:gdLst>
            <a:ahLst/>
            <a:cxnLst>
              <a:cxn ang="T10">
                <a:pos x="T0" y="T1"/>
              </a:cxn>
              <a:cxn ang="T11">
                <a:pos x="T2" y="T3"/>
              </a:cxn>
              <a:cxn ang="T12">
                <a:pos x="T4" y="T5"/>
              </a:cxn>
              <a:cxn ang="T13">
                <a:pos x="T6" y="T7"/>
              </a:cxn>
              <a:cxn ang="T14">
                <a:pos x="T8" y="T9"/>
              </a:cxn>
            </a:cxnLst>
            <a:rect l="T15" t="T16" r="T17" b="T18"/>
            <a:pathLst>
              <a:path w="19229" h="10000">
                <a:moveTo>
                  <a:pt x="1368" y="0"/>
                </a:moveTo>
                <a:cubicBezTo>
                  <a:pt x="1368" y="614"/>
                  <a:pt x="-5455" y="189"/>
                  <a:pt x="11368" y="831"/>
                </a:cubicBezTo>
                <a:cubicBezTo>
                  <a:pt x="28191" y="1473"/>
                  <a:pt x="13034" y="8704"/>
                  <a:pt x="11368" y="10000"/>
                </a:cubicBezTo>
                <a:cubicBezTo>
                  <a:pt x="5844" y="10000"/>
                  <a:pt x="1368" y="9503"/>
                  <a:pt x="1368" y="8889"/>
                </a:cubicBezTo>
                <a:lnTo>
                  <a:pt x="1368" y="0"/>
                </a:lnTo>
                <a:close/>
              </a:path>
            </a:pathLst>
          </a:custGeom>
          <a:solidFill>
            <a:srgbClr val="6BB1C9"/>
          </a:solidFill>
          <a:ln w="28575" algn="ctr">
            <a:noFill/>
            <a:miter lim="800000"/>
            <a:headEnd/>
            <a:tailEnd/>
          </a:ln>
        </p:spPr>
        <p:txBody>
          <a:bodyPr rot="10800000" vert="eaVert" anchor="ctr"/>
          <a:lstStyle/>
          <a:p>
            <a:pPr algn="ctr" eaLnBrk="0" hangingPunct="0"/>
            <a:endParaRPr lang="zh-CN" altLang="en-US">
              <a:solidFill>
                <a:srgbClr val="FFFFFF"/>
              </a:solidFill>
            </a:endParaRPr>
          </a:p>
        </p:txBody>
      </p:sp>
      <p:sp>
        <p:nvSpPr>
          <p:cNvPr id="24656" name="矩形 42"/>
          <p:cNvSpPr/>
          <p:nvPr/>
        </p:nvSpPr>
        <p:spPr>
          <a:xfrm>
            <a:off x="9254208" y="3574561"/>
            <a:ext cx="255587" cy="3651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sp>
        <p:nvSpPr>
          <p:cNvPr id="21577" name="TextBox 43"/>
          <p:cNvSpPr txBox="1">
            <a:spLocks noChangeArrowheads="1"/>
          </p:cNvSpPr>
          <p:nvPr/>
        </p:nvSpPr>
        <p:spPr bwMode="auto">
          <a:xfrm>
            <a:off x="9193882" y="3457085"/>
            <a:ext cx="364202" cy="523220"/>
          </a:xfrm>
          <a:prstGeom prst="rect">
            <a:avLst/>
          </a:prstGeom>
          <a:noFill/>
          <a:ln w="9525">
            <a:noFill/>
            <a:miter lim="800000"/>
            <a:headEnd/>
            <a:tailEnd/>
          </a:ln>
        </p:spPr>
        <p:txBody>
          <a:bodyPr wrap="none">
            <a:spAutoFit/>
          </a:bodyPr>
          <a:lstStyle/>
          <a:p>
            <a:pPr eaLnBrk="0" hangingPunct="0"/>
            <a:r>
              <a:rPr lang="zh-CN" altLang="en-US" sz="1400" dirty="0">
                <a:solidFill>
                  <a:schemeClr val="bg1"/>
                </a:solidFill>
                <a:latin typeface="微软雅黑"/>
              </a:rPr>
              <a:t>优</a:t>
            </a:r>
            <a:endParaRPr lang="en-US" altLang="zh-CN" sz="1400" dirty="0">
              <a:solidFill>
                <a:schemeClr val="bg1"/>
              </a:solidFill>
              <a:latin typeface="微软雅黑"/>
            </a:endParaRPr>
          </a:p>
          <a:p>
            <a:pPr eaLnBrk="0" hangingPunct="0"/>
            <a:r>
              <a:rPr lang="zh-CN" altLang="en-US" sz="1400" dirty="0">
                <a:solidFill>
                  <a:schemeClr val="bg1"/>
                </a:solidFill>
                <a:latin typeface="微软雅黑"/>
              </a:rPr>
              <a:t>势</a:t>
            </a:r>
          </a:p>
        </p:txBody>
      </p:sp>
      <p:sp>
        <p:nvSpPr>
          <p:cNvPr id="21578" name="流程图: 资料带 41"/>
          <p:cNvSpPr>
            <a:spLocks noChangeArrowheads="1"/>
          </p:cNvSpPr>
          <p:nvPr/>
        </p:nvSpPr>
        <p:spPr bwMode="auto">
          <a:xfrm rot="5400000">
            <a:off x="9342313" y="4064304"/>
            <a:ext cx="101600" cy="277812"/>
          </a:xfrm>
          <a:custGeom>
            <a:avLst/>
            <a:gdLst>
              <a:gd name="T0" fmla="*/ 38190 w 19229"/>
              <a:gd name="T1" fmla="*/ 0 h 10000"/>
              <a:gd name="T2" fmla="*/ 317365 w 19229"/>
              <a:gd name="T3" fmla="*/ 641357 h 10000"/>
              <a:gd name="T4" fmla="*/ 317365 w 19229"/>
              <a:gd name="T5" fmla="*/ 7717951 h 10000"/>
              <a:gd name="T6" fmla="*/ 38190 w 19229"/>
              <a:gd name="T7" fmla="*/ 6860483 h 10000"/>
              <a:gd name="T8" fmla="*/ 38190 w 19229"/>
              <a:gd name="T9" fmla="*/ 0 h 10000"/>
              <a:gd name="T10" fmla="*/ 0 60000 65536"/>
              <a:gd name="T11" fmla="*/ 0 60000 65536"/>
              <a:gd name="T12" fmla="*/ 0 60000 65536"/>
              <a:gd name="T13" fmla="*/ 0 60000 65536"/>
              <a:gd name="T14" fmla="*/ 0 60000 65536"/>
              <a:gd name="T15" fmla="*/ 0 w 19229"/>
              <a:gd name="T16" fmla="*/ 0 h 10000"/>
              <a:gd name="T17" fmla="*/ 19229 w 19229"/>
              <a:gd name="T18" fmla="*/ 10000 h 10000"/>
            </a:gdLst>
            <a:ahLst/>
            <a:cxnLst>
              <a:cxn ang="T10">
                <a:pos x="T0" y="T1"/>
              </a:cxn>
              <a:cxn ang="T11">
                <a:pos x="T2" y="T3"/>
              </a:cxn>
              <a:cxn ang="T12">
                <a:pos x="T4" y="T5"/>
              </a:cxn>
              <a:cxn ang="T13">
                <a:pos x="T6" y="T7"/>
              </a:cxn>
              <a:cxn ang="T14">
                <a:pos x="T8" y="T9"/>
              </a:cxn>
            </a:cxnLst>
            <a:rect l="T15" t="T16" r="T17" b="T18"/>
            <a:pathLst>
              <a:path w="19229" h="10000">
                <a:moveTo>
                  <a:pt x="1368" y="0"/>
                </a:moveTo>
                <a:cubicBezTo>
                  <a:pt x="1368" y="614"/>
                  <a:pt x="-5455" y="189"/>
                  <a:pt x="11368" y="831"/>
                </a:cubicBezTo>
                <a:cubicBezTo>
                  <a:pt x="28191" y="1473"/>
                  <a:pt x="13034" y="8704"/>
                  <a:pt x="11368" y="10000"/>
                </a:cubicBezTo>
                <a:cubicBezTo>
                  <a:pt x="5844" y="10000"/>
                  <a:pt x="1368" y="9503"/>
                  <a:pt x="1368" y="8889"/>
                </a:cubicBezTo>
                <a:lnTo>
                  <a:pt x="1368" y="0"/>
                </a:lnTo>
                <a:close/>
              </a:path>
            </a:pathLst>
          </a:custGeom>
          <a:solidFill>
            <a:srgbClr val="6BB1C9"/>
          </a:solidFill>
          <a:ln w="28575" algn="ctr">
            <a:noFill/>
            <a:miter lim="800000"/>
            <a:headEnd/>
            <a:tailEnd/>
          </a:ln>
        </p:spPr>
        <p:txBody>
          <a:bodyPr rot="10800000" vert="eaVert" anchor="ctr"/>
          <a:lstStyle/>
          <a:p>
            <a:pPr algn="ctr" eaLnBrk="0" hangingPunct="0"/>
            <a:endParaRPr lang="zh-CN" altLang="en-US">
              <a:solidFill>
                <a:srgbClr val="FFFFFF"/>
              </a:solidFill>
            </a:endParaRPr>
          </a:p>
        </p:txBody>
      </p:sp>
      <p:sp>
        <p:nvSpPr>
          <p:cNvPr id="24658" name="矩形 42"/>
          <p:cNvSpPr/>
          <p:nvPr/>
        </p:nvSpPr>
        <p:spPr>
          <a:xfrm>
            <a:off x="9254208" y="4212736"/>
            <a:ext cx="255587" cy="3651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sp>
        <p:nvSpPr>
          <p:cNvPr id="21580" name="TextBox 43"/>
          <p:cNvSpPr txBox="1">
            <a:spLocks noChangeArrowheads="1"/>
          </p:cNvSpPr>
          <p:nvPr/>
        </p:nvSpPr>
        <p:spPr bwMode="auto">
          <a:xfrm>
            <a:off x="9193882" y="4095260"/>
            <a:ext cx="364202" cy="523220"/>
          </a:xfrm>
          <a:prstGeom prst="rect">
            <a:avLst/>
          </a:prstGeom>
          <a:noFill/>
          <a:ln w="9525">
            <a:noFill/>
            <a:miter lim="800000"/>
            <a:headEnd/>
            <a:tailEnd/>
          </a:ln>
        </p:spPr>
        <p:txBody>
          <a:bodyPr wrap="none">
            <a:spAutoFit/>
          </a:bodyPr>
          <a:lstStyle/>
          <a:p>
            <a:pPr eaLnBrk="0" hangingPunct="0"/>
            <a:r>
              <a:rPr lang="zh-CN" altLang="en-US" sz="1400" dirty="0">
                <a:solidFill>
                  <a:schemeClr val="bg1"/>
                </a:solidFill>
                <a:latin typeface="微软雅黑"/>
              </a:rPr>
              <a:t>优</a:t>
            </a:r>
            <a:endParaRPr lang="en-US" altLang="zh-CN" sz="1400" dirty="0">
              <a:solidFill>
                <a:schemeClr val="bg1"/>
              </a:solidFill>
              <a:latin typeface="微软雅黑"/>
            </a:endParaRPr>
          </a:p>
          <a:p>
            <a:pPr eaLnBrk="0" hangingPunct="0"/>
            <a:r>
              <a:rPr lang="zh-CN" altLang="en-US" sz="1400" dirty="0">
                <a:solidFill>
                  <a:schemeClr val="bg1"/>
                </a:solidFill>
                <a:latin typeface="微软雅黑"/>
              </a:rPr>
              <a:t>势</a:t>
            </a:r>
          </a:p>
        </p:txBody>
      </p:sp>
      <p:sp>
        <p:nvSpPr>
          <p:cNvPr id="91" name="流程图: 资料带 41"/>
          <p:cNvSpPr>
            <a:spLocks noChangeArrowheads="1"/>
          </p:cNvSpPr>
          <p:nvPr/>
        </p:nvSpPr>
        <p:spPr bwMode="auto">
          <a:xfrm rot="5400000">
            <a:off x="9330640" y="2263409"/>
            <a:ext cx="101600" cy="277812"/>
          </a:xfrm>
          <a:custGeom>
            <a:avLst/>
            <a:gdLst>
              <a:gd name="T0" fmla="*/ 38190 w 19229"/>
              <a:gd name="T1" fmla="*/ 0 h 10000"/>
              <a:gd name="T2" fmla="*/ 317365 w 19229"/>
              <a:gd name="T3" fmla="*/ 641357 h 10000"/>
              <a:gd name="T4" fmla="*/ 317365 w 19229"/>
              <a:gd name="T5" fmla="*/ 7717951 h 10000"/>
              <a:gd name="T6" fmla="*/ 38190 w 19229"/>
              <a:gd name="T7" fmla="*/ 6860483 h 10000"/>
              <a:gd name="T8" fmla="*/ 38190 w 19229"/>
              <a:gd name="T9" fmla="*/ 0 h 10000"/>
              <a:gd name="T10" fmla="*/ 0 60000 65536"/>
              <a:gd name="T11" fmla="*/ 0 60000 65536"/>
              <a:gd name="T12" fmla="*/ 0 60000 65536"/>
              <a:gd name="T13" fmla="*/ 0 60000 65536"/>
              <a:gd name="T14" fmla="*/ 0 60000 65536"/>
              <a:gd name="T15" fmla="*/ 0 w 19229"/>
              <a:gd name="T16" fmla="*/ 0 h 10000"/>
              <a:gd name="T17" fmla="*/ 19229 w 19229"/>
              <a:gd name="T18" fmla="*/ 10000 h 10000"/>
            </a:gdLst>
            <a:ahLst/>
            <a:cxnLst>
              <a:cxn ang="T10">
                <a:pos x="T0" y="T1"/>
              </a:cxn>
              <a:cxn ang="T11">
                <a:pos x="T2" y="T3"/>
              </a:cxn>
              <a:cxn ang="T12">
                <a:pos x="T4" y="T5"/>
              </a:cxn>
              <a:cxn ang="T13">
                <a:pos x="T6" y="T7"/>
              </a:cxn>
              <a:cxn ang="T14">
                <a:pos x="T8" y="T9"/>
              </a:cxn>
            </a:cxnLst>
            <a:rect l="T15" t="T16" r="T17" b="T18"/>
            <a:pathLst>
              <a:path w="19229" h="10000">
                <a:moveTo>
                  <a:pt x="1368" y="0"/>
                </a:moveTo>
                <a:cubicBezTo>
                  <a:pt x="1368" y="614"/>
                  <a:pt x="-5455" y="189"/>
                  <a:pt x="11368" y="831"/>
                </a:cubicBezTo>
                <a:cubicBezTo>
                  <a:pt x="28191" y="1473"/>
                  <a:pt x="13034" y="8704"/>
                  <a:pt x="11368" y="10000"/>
                </a:cubicBezTo>
                <a:cubicBezTo>
                  <a:pt x="5844" y="10000"/>
                  <a:pt x="1368" y="9503"/>
                  <a:pt x="1368" y="8889"/>
                </a:cubicBezTo>
                <a:lnTo>
                  <a:pt x="1368" y="0"/>
                </a:lnTo>
                <a:close/>
              </a:path>
            </a:pathLst>
          </a:custGeom>
          <a:solidFill>
            <a:srgbClr val="6BB1C9"/>
          </a:solidFill>
          <a:ln w="28575" algn="ctr">
            <a:noFill/>
            <a:miter lim="800000"/>
            <a:headEnd/>
            <a:tailEnd/>
          </a:ln>
        </p:spPr>
        <p:txBody>
          <a:bodyPr rot="10800000" vert="eaVert" anchor="ctr"/>
          <a:lstStyle/>
          <a:p>
            <a:pPr algn="ctr" eaLnBrk="0" hangingPunct="0"/>
            <a:endParaRPr lang="zh-CN" altLang="en-US">
              <a:solidFill>
                <a:srgbClr val="FFFFFF"/>
              </a:solidFill>
            </a:endParaRPr>
          </a:p>
        </p:txBody>
      </p:sp>
      <p:sp>
        <p:nvSpPr>
          <p:cNvPr id="93" name="矩形 42"/>
          <p:cNvSpPr/>
          <p:nvPr/>
        </p:nvSpPr>
        <p:spPr>
          <a:xfrm>
            <a:off x="9242535" y="2411841"/>
            <a:ext cx="255587" cy="3651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solidFill>
                <a:srgbClr val="FFFFFF"/>
              </a:solidFill>
              <a:ea typeface="微软雅黑" pitchFamily="34" charset="-122"/>
            </a:endParaRPr>
          </a:p>
        </p:txBody>
      </p:sp>
      <p:sp>
        <p:nvSpPr>
          <p:cNvPr id="94" name="TextBox 43"/>
          <p:cNvSpPr txBox="1">
            <a:spLocks noChangeArrowheads="1"/>
          </p:cNvSpPr>
          <p:nvPr/>
        </p:nvSpPr>
        <p:spPr bwMode="auto">
          <a:xfrm>
            <a:off x="9182209" y="2294365"/>
            <a:ext cx="364202" cy="523220"/>
          </a:xfrm>
          <a:prstGeom prst="rect">
            <a:avLst/>
          </a:prstGeom>
          <a:noFill/>
          <a:ln w="9525">
            <a:noFill/>
            <a:miter lim="800000"/>
            <a:headEnd/>
            <a:tailEnd/>
          </a:ln>
        </p:spPr>
        <p:txBody>
          <a:bodyPr wrap="none">
            <a:spAutoFit/>
          </a:bodyPr>
          <a:lstStyle/>
          <a:p>
            <a:pPr eaLnBrk="0" hangingPunct="0"/>
            <a:r>
              <a:rPr lang="zh-CN" altLang="en-US" sz="1400" dirty="0">
                <a:solidFill>
                  <a:schemeClr val="bg1"/>
                </a:solidFill>
                <a:latin typeface="微软雅黑"/>
              </a:rPr>
              <a:t>优</a:t>
            </a:r>
            <a:endParaRPr lang="en-US" altLang="zh-CN" sz="1400" dirty="0">
              <a:solidFill>
                <a:schemeClr val="bg1"/>
              </a:solidFill>
              <a:latin typeface="微软雅黑"/>
            </a:endParaRPr>
          </a:p>
          <a:p>
            <a:pPr eaLnBrk="0" hangingPunct="0"/>
            <a:r>
              <a:rPr lang="zh-CN" altLang="en-US" sz="1400" dirty="0">
                <a:solidFill>
                  <a:schemeClr val="bg1"/>
                </a:solidFill>
                <a:latin typeface="微软雅黑"/>
              </a:rPr>
              <a:t>势</a:t>
            </a:r>
          </a:p>
        </p:txBody>
      </p:sp>
      <p:pic>
        <p:nvPicPr>
          <p:cNvPr id="1026" name="Picture 2" descr="https://encrypted-tbn3.gstatic.com/images?q=tbn:ANd9GcTlrTc5GjYq8Zz-uUQBK8K-L5Zn2IsAmvno0VrnAmoNtGm7llY9"/>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74047" y="1865610"/>
            <a:ext cx="2588657" cy="3456000"/>
          </a:xfrm>
          <a:prstGeom prst="rect">
            <a:avLst/>
          </a:prstGeom>
          <a:noFill/>
          <a:extLst>
            <a:ext uri="{909E8E84-426E-40DD-AFC4-6F175D3DCCD1}">
              <a14:hiddenFill xmlns:a14="http://schemas.microsoft.com/office/drawing/2010/main">
                <a:solidFill>
                  <a:srgbClr val="FFFFFF"/>
                </a:solidFill>
              </a14:hiddenFill>
            </a:ext>
          </a:extLst>
        </p:spPr>
      </p:pic>
      <p:sp>
        <p:nvSpPr>
          <p:cNvPr id="95" name="云形标注 94"/>
          <p:cNvSpPr/>
          <p:nvPr/>
        </p:nvSpPr>
        <p:spPr>
          <a:xfrm>
            <a:off x="4468767" y="1196566"/>
            <a:ext cx="1781891" cy="522116"/>
          </a:xfrm>
          <a:prstGeom prst="cloudCallout">
            <a:avLst>
              <a:gd name="adj1" fmla="val -47865"/>
              <a:gd name="adj2" fmla="val 1554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文本框 95"/>
          <p:cNvSpPr txBox="1"/>
          <p:nvPr/>
        </p:nvSpPr>
        <p:spPr>
          <a:xfrm>
            <a:off x="4550067" y="1288101"/>
            <a:ext cx="1700590" cy="276999"/>
          </a:xfrm>
          <a:prstGeom prst="rect">
            <a:avLst/>
          </a:prstGeom>
          <a:noFill/>
        </p:spPr>
        <p:txBody>
          <a:bodyPr wrap="square" rtlCol="0">
            <a:spAutoFit/>
          </a:bodyPr>
          <a:lstStyle/>
          <a:p>
            <a:pPr algn="ctr" eaLnBrk="1" hangingPunct="1"/>
            <a:r>
              <a:rPr lang="zh-CN" altLang="en-US" sz="1200" dirty="0"/>
              <a:t>总结</a:t>
            </a:r>
            <a:r>
              <a:rPr lang="en-US" altLang="zh-CN" sz="1200" dirty="0" err="1"/>
              <a:t>nodejs</a:t>
            </a:r>
            <a:r>
              <a:rPr lang="zh-CN" altLang="en-US" sz="1200" dirty="0"/>
              <a:t>优势所在</a:t>
            </a:r>
          </a:p>
        </p:txBody>
      </p:sp>
      <p:pic>
        <p:nvPicPr>
          <p:cNvPr id="46" name="Picture 2" descr="http://qzonestyle.gtimg.cn/open_proj/proj_qcloud_v2/ac/global/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125" y="-5524"/>
            <a:ext cx="693676" cy="57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3709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管人员">
  <a:themeElements>
    <a:clrScheme name="顶峰">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主管人员">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主管人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20500</TotalTime>
  <Pages>0</Pages>
  <Words>1253</Words>
  <Characters>0</Characters>
  <Application>Microsoft Office PowerPoint</Application>
  <DocSecurity>0</DocSecurity>
  <PresentationFormat>宽屏</PresentationFormat>
  <Lines>0</Lines>
  <Paragraphs>222</Paragraphs>
  <Slides>27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Broadway BT</vt:lpstr>
      <vt:lpstr>方正古隶简体</vt:lpstr>
      <vt:lpstr>楷体</vt:lpstr>
      <vt:lpstr>宋体</vt:lpstr>
      <vt:lpstr>微软雅黑</vt:lpstr>
      <vt:lpstr>幼圆</vt:lpstr>
      <vt:lpstr>Arial</vt:lpstr>
      <vt:lpstr>Arial Black</vt:lpstr>
      <vt:lpstr>Calibri</vt:lpstr>
      <vt:lpstr>Courier New</vt:lpstr>
      <vt:lpstr>Palatino Linotype</vt:lpstr>
      <vt:lpstr>Wingdings</vt:lpstr>
      <vt:lpstr>主管人员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TENCENT</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腾讯网母品牌统一文档模版</dc:title>
  <dc:creator/>
  <cp:keywords>微信：seusky</cp:keywords>
  <cp:lastModifiedBy>brian lin</cp:lastModifiedBy>
  <cp:revision>2129</cp:revision>
  <cp:lastPrinted>1899-12-30T00:00:00Z</cp:lastPrinted>
  <dcterms:created xsi:type="dcterms:W3CDTF">2006-03-09T11:35:13Z</dcterms:created>
  <dcterms:modified xsi:type="dcterms:W3CDTF">2014-10-24T16:37:24Z</dcterms:modified>
</cp:coreProperties>
</file>