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7" d="100"/>
          <a:sy n="77" d="100"/>
        </p:scale>
        <p:origin x="72" y="5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oultechccm/Cs3321-Falls-201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BB4C-44BB-466E-9A5F-20C375EBB0C6}"/>
              </a:ext>
            </a:extLst>
          </p:cNvPr>
          <p:cNvSpPr>
            <a:spLocks noGrp="1"/>
          </p:cNvSpPr>
          <p:nvPr>
            <p:ph type="ctrTitle"/>
          </p:nvPr>
        </p:nvSpPr>
        <p:spPr/>
        <p:txBody>
          <a:bodyPr/>
          <a:lstStyle/>
          <a:p>
            <a:r>
              <a:rPr lang="en-US" sz="5400" b="1" dirty="0">
                <a:solidFill>
                  <a:srgbClr val="FEFEFE"/>
                </a:solidFill>
              </a:rPr>
              <a:t>Learning Management System</a:t>
            </a:r>
            <a:endParaRPr lang="en-US" dirty="0"/>
          </a:p>
        </p:txBody>
      </p:sp>
      <p:sp>
        <p:nvSpPr>
          <p:cNvPr id="3" name="Subtitle 2">
            <a:extLst>
              <a:ext uri="{FF2B5EF4-FFF2-40B4-BE49-F238E27FC236}">
                <a16:creationId xmlns:a16="http://schemas.microsoft.com/office/drawing/2014/main" id="{86E73E81-705C-47D4-8899-B48518E1CE5F}"/>
              </a:ext>
            </a:extLst>
          </p:cNvPr>
          <p:cNvSpPr>
            <a:spLocks noGrp="1"/>
          </p:cNvSpPr>
          <p:nvPr>
            <p:ph type="subTitle" idx="1"/>
          </p:nvPr>
        </p:nvSpPr>
        <p:spPr>
          <a:xfrm>
            <a:off x="1154955" y="5082180"/>
            <a:ext cx="8825658" cy="861420"/>
          </a:xfrm>
        </p:spPr>
        <p:txBody>
          <a:bodyPr>
            <a:normAutofit fontScale="85000" lnSpcReduction="10000"/>
          </a:bodyPr>
          <a:lstStyle/>
          <a:p>
            <a:r>
              <a:rPr lang="en-US" dirty="0">
                <a:solidFill>
                  <a:schemeClr val="bg2">
                    <a:lumMod val="20000"/>
                    <a:lumOff val="80000"/>
                  </a:schemeClr>
                </a:solidFill>
              </a:rPr>
              <a:t>Democratic Team organization</a:t>
            </a:r>
          </a:p>
          <a:p>
            <a:r>
              <a:rPr lang="en-US" dirty="0">
                <a:solidFill>
                  <a:schemeClr val="bg2">
                    <a:lumMod val="20000"/>
                    <a:lumOff val="80000"/>
                  </a:schemeClr>
                </a:solidFill>
              </a:rPr>
              <a:t>Jesus Banda, Eric Martinez, Lim Nguyen, </a:t>
            </a:r>
            <a:r>
              <a:rPr lang="en-US" dirty="0" err="1">
                <a:solidFill>
                  <a:schemeClr val="bg2">
                    <a:lumMod val="20000"/>
                    <a:lumOff val="80000"/>
                  </a:schemeClr>
                </a:solidFill>
              </a:rPr>
              <a:t>simon</a:t>
            </a:r>
            <a:r>
              <a:rPr lang="en-US" dirty="0">
                <a:solidFill>
                  <a:schemeClr val="bg2">
                    <a:lumMod val="20000"/>
                    <a:lumOff val="80000"/>
                  </a:schemeClr>
                </a:solidFill>
              </a:rPr>
              <a:t> Phan, Tyler Thornton</a:t>
            </a:r>
          </a:p>
        </p:txBody>
      </p:sp>
    </p:spTree>
    <p:extLst>
      <p:ext uri="{BB962C8B-B14F-4D97-AF65-F5344CB8AC3E}">
        <p14:creationId xmlns:p14="http://schemas.microsoft.com/office/powerpoint/2010/main" val="2658242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 name="Picture 2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5" name="Picture 2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6" name="Oval 2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7" name="Picture 2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3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3" name="Rectangle 3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5" name="Rectangle 34">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9"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Content Placeholder 4">
            <a:extLst>
              <a:ext uri="{FF2B5EF4-FFF2-40B4-BE49-F238E27FC236}">
                <a16:creationId xmlns:a16="http://schemas.microsoft.com/office/drawing/2014/main" id="{8BFA7A05-95DD-4DAD-8DD7-65FDD088C67A}"/>
              </a:ext>
            </a:extLst>
          </p:cNvPr>
          <p:cNvPicPr>
            <a:picLocks noGrp="1" noChangeAspect="1"/>
          </p:cNvPicPr>
          <p:nvPr>
            <p:ph idx="1"/>
          </p:nvPr>
        </p:nvPicPr>
        <p:blipFill>
          <a:blip r:embed="rId6"/>
          <a:stretch>
            <a:fillRect/>
          </a:stretch>
        </p:blipFill>
        <p:spPr>
          <a:xfrm>
            <a:off x="635458" y="640081"/>
            <a:ext cx="9327692" cy="3427926"/>
          </a:xfrm>
          <a:prstGeom prst="rect">
            <a:avLst/>
          </a:prstGeom>
          <a:effectLst/>
        </p:spPr>
      </p:pic>
      <p:sp>
        <p:nvSpPr>
          <p:cNvPr id="41" name="Freeform: Shape 40">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7712C2-689A-4DDE-9A6F-FA8F93142A60}"/>
              </a:ext>
            </a:extLst>
          </p:cNvPr>
          <p:cNvSpPr>
            <a:spLocks noGrp="1"/>
          </p:cNvSpPr>
          <p:nvPr>
            <p:ph type="title"/>
          </p:nvPr>
        </p:nvSpPr>
        <p:spPr>
          <a:xfrm>
            <a:off x="636916" y="4854346"/>
            <a:ext cx="9149350" cy="868026"/>
          </a:xfrm>
        </p:spPr>
        <p:txBody>
          <a:bodyPr vert="horz" lIns="91440" tIns="45720" rIns="91440" bIns="45720" rtlCol="0" anchor="b">
            <a:normAutofit/>
          </a:bodyPr>
          <a:lstStyle/>
          <a:p>
            <a:pPr>
              <a:lnSpc>
                <a:spcPct val="90000"/>
              </a:lnSpc>
            </a:pPr>
            <a:r>
              <a:rPr lang="en-US" sz="3700" b="0" i="0" kern="1200">
                <a:solidFill>
                  <a:srgbClr val="EBEBEB"/>
                </a:solidFill>
                <a:latin typeface="+mj-lt"/>
                <a:ea typeface="+mj-ea"/>
                <a:cs typeface="+mj-cs"/>
              </a:rPr>
              <a:t> Iteration and Incrementation Model</a:t>
            </a:r>
          </a:p>
        </p:txBody>
      </p:sp>
    </p:spTree>
    <p:extLst>
      <p:ext uri="{BB962C8B-B14F-4D97-AF65-F5344CB8AC3E}">
        <p14:creationId xmlns:p14="http://schemas.microsoft.com/office/powerpoint/2010/main" val="383905715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B845-D46D-4C63-B6E6-6EC7A5C46904}"/>
              </a:ext>
            </a:extLst>
          </p:cNvPr>
          <p:cNvSpPr>
            <a:spLocks noGrp="1"/>
          </p:cNvSpPr>
          <p:nvPr>
            <p:ph type="title"/>
          </p:nvPr>
        </p:nvSpPr>
        <p:spPr/>
        <p:txBody>
          <a:bodyPr/>
          <a:lstStyle/>
          <a:p>
            <a:r>
              <a:rPr lang="en-US" sz="3600" dirty="0"/>
              <a:t>What a Learning Management System is</a:t>
            </a:r>
          </a:p>
        </p:txBody>
      </p:sp>
      <p:sp>
        <p:nvSpPr>
          <p:cNvPr id="3" name="Content Placeholder 2">
            <a:extLst>
              <a:ext uri="{FF2B5EF4-FFF2-40B4-BE49-F238E27FC236}">
                <a16:creationId xmlns:a16="http://schemas.microsoft.com/office/drawing/2014/main" id="{651EF74E-5335-4BC2-9FBA-55E7400663BE}"/>
              </a:ext>
            </a:extLst>
          </p:cNvPr>
          <p:cNvSpPr>
            <a:spLocks noGrp="1"/>
          </p:cNvSpPr>
          <p:nvPr>
            <p:ph idx="1"/>
          </p:nvPr>
        </p:nvSpPr>
        <p:spPr>
          <a:xfrm>
            <a:off x="645132" y="2052918"/>
            <a:ext cx="9404722" cy="4195481"/>
          </a:xfrm>
        </p:spPr>
        <p:txBody>
          <a:bodyPr/>
          <a:lstStyle/>
          <a:p>
            <a:r>
              <a:rPr lang="en-US" dirty="0"/>
              <a:t>This system will be similar to Blackboard, which is a typical learning management system. Learning management systems deal with all kinds of student details, academic related reports, college details, course details, curriculum, and other resource related details</a:t>
            </a:r>
          </a:p>
          <a:p>
            <a:r>
              <a:rPr lang="en-US" dirty="0"/>
              <a:t>The learning management system is a system that supports learning process of teaching and learning in the school. Student can view their courses, exam grades, and their GPA. Administrator can manage students by registering or dropping them from a course, entering exam grades, and adding or deleting them.</a:t>
            </a:r>
          </a:p>
        </p:txBody>
      </p:sp>
    </p:spTree>
    <p:extLst>
      <p:ext uri="{BB962C8B-B14F-4D97-AF65-F5344CB8AC3E}">
        <p14:creationId xmlns:p14="http://schemas.microsoft.com/office/powerpoint/2010/main" val="243643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349CE4-B37B-48F4-B890-448A949F3A69}"/>
              </a:ext>
            </a:extLst>
          </p:cNvPr>
          <p:cNvSpPr>
            <a:spLocks noGrp="1"/>
          </p:cNvSpPr>
          <p:nvPr>
            <p:ph type="title"/>
          </p:nvPr>
        </p:nvSpPr>
        <p:spPr>
          <a:xfrm>
            <a:off x="8148318" y="2227385"/>
            <a:ext cx="3352375" cy="2123675"/>
          </a:xfrm>
        </p:spPr>
        <p:txBody>
          <a:bodyPr vert="horz" lIns="91440" tIns="45720" rIns="91440" bIns="45720" rtlCol="0" anchor="b">
            <a:normAutofit/>
          </a:bodyPr>
          <a:lstStyle/>
          <a:p>
            <a:r>
              <a:rPr lang="en-US" sz="5400" b="0" i="0" kern="1200" dirty="0">
                <a:solidFill>
                  <a:srgbClr val="EBEBEB"/>
                </a:solidFill>
                <a:latin typeface="+mj-lt"/>
                <a:ea typeface="+mj-ea"/>
                <a:cs typeface="+mj-cs"/>
              </a:rPr>
              <a:t>Use Case Diagram</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42EDA2CC-B23B-41FE-B543-6233D16E4688}"/>
              </a:ext>
            </a:extLst>
          </p:cNvPr>
          <p:cNvPicPr>
            <a:picLocks noGrp="1" noChangeAspect="1"/>
          </p:cNvPicPr>
          <p:nvPr>
            <p:ph idx="1"/>
          </p:nvPr>
        </p:nvPicPr>
        <p:blipFill>
          <a:blip r:embed="rId6"/>
          <a:stretch>
            <a:fillRect/>
          </a:stretch>
        </p:blipFill>
        <p:spPr>
          <a:xfrm>
            <a:off x="1137169" y="647698"/>
            <a:ext cx="5284031" cy="5562139"/>
          </a:xfrm>
          <a:prstGeom prst="rect">
            <a:avLst/>
          </a:prstGeom>
          <a:effectLst/>
        </p:spPr>
      </p:pic>
    </p:spTree>
    <p:extLst>
      <p:ext uri="{BB962C8B-B14F-4D97-AF65-F5344CB8AC3E}">
        <p14:creationId xmlns:p14="http://schemas.microsoft.com/office/powerpoint/2010/main" val="287888153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10D042-5534-46E1-81C7-46F0F836DA34}"/>
              </a:ext>
            </a:extLst>
          </p:cNvPr>
          <p:cNvSpPr>
            <a:spLocks noGrp="1"/>
          </p:cNvSpPr>
          <p:nvPr>
            <p:ph type="title"/>
          </p:nvPr>
        </p:nvSpPr>
        <p:spPr>
          <a:xfrm>
            <a:off x="491086" y="2583874"/>
            <a:ext cx="2965938" cy="1444752"/>
          </a:xfrm>
        </p:spPr>
        <p:txBody>
          <a:bodyPr anchor="b">
            <a:normAutofit/>
          </a:bodyPr>
          <a:lstStyle/>
          <a:p>
            <a:r>
              <a:rPr lang="en-US" sz="4400" dirty="0">
                <a:solidFill>
                  <a:srgbClr val="EBEBEB"/>
                </a:solidFill>
              </a:rPr>
              <a:t>UML Class Diagram</a:t>
            </a:r>
          </a:p>
        </p:txBody>
      </p:sp>
      <p:sp>
        <p:nvSpPr>
          <p:cNvPr id="3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4" name="Freeform: Shape 3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6" name="Rectangle 3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Content Placeholder 6">
            <a:extLst>
              <a:ext uri="{FF2B5EF4-FFF2-40B4-BE49-F238E27FC236}">
                <a16:creationId xmlns:a16="http://schemas.microsoft.com/office/drawing/2014/main" id="{A851208E-6D6E-4190-85AD-F4B7842DFF46}"/>
              </a:ext>
            </a:extLst>
          </p:cNvPr>
          <p:cNvPicPr>
            <a:picLocks noChangeAspect="1"/>
          </p:cNvPicPr>
          <p:nvPr/>
        </p:nvPicPr>
        <p:blipFill>
          <a:blip r:embed="rId2"/>
          <a:stretch>
            <a:fillRect/>
          </a:stretch>
        </p:blipFill>
        <p:spPr>
          <a:xfrm>
            <a:off x="4507582" y="1199253"/>
            <a:ext cx="7610516" cy="5658747"/>
          </a:xfrm>
          <a:prstGeom prst="rect">
            <a:avLst/>
          </a:prstGeom>
          <a:effectLst/>
        </p:spPr>
      </p:pic>
    </p:spTree>
    <p:extLst>
      <p:ext uri="{BB962C8B-B14F-4D97-AF65-F5344CB8AC3E}">
        <p14:creationId xmlns:p14="http://schemas.microsoft.com/office/powerpoint/2010/main" val="416036003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D310164-D3A3-415E-9D94-5D21D9FB2F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8" name="Picture 17">
            <a:extLst>
              <a:ext uri="{FF2B5EF4-FFF2-40B4-BE49-F238E27FC236}">
                <a16:creationId xmlns:a16="http://schemas.microsoft.com/office/drawing/2014/main" id="{BE586E08-18BF-4AB1-AB48-4005D56734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 name="Oval 19">
            <a:extLst>
              <a:ext uri="{FF2B5EF4-FFF2-40B4-BE49-F238E27FC236}">
                <a16:creationId xmlns:a16="http://schemas.microsoft.com/office/drawing/2014/main" id="{4A497DBC-2692-42B4-A606-31024033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3517A192-66A9-4297-9284-65580829AB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4" name="Picture 23">
            <a:extLst>
              <a:ext uri="{FF2B5EF4-FFF2-40B4-BE49-F238E27FC236}">
                <a16:creationId xmlns:a16="http://schemas.microsoft.com/office/drawing/2014/main" id="{130825ED-0133-430D-BBBB-50B6F52284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6" name="Rectangle 25">
            <a:extLst>
              <a:ext uri="{FF2B5EF4-FFF2-40B4-BE49-F238E27FC236}">
                <a16:creationId xmlns:a16="http://schemas.microsoft.com/office/drawing/2014/main" id="{633F040E-FA1C-4EDC-B925-7EFCB958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E663E084-A15C-4522-B69D-075B9DE63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3893F7C-0EE2-4FE5-B138-3559C2789D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Freeform 15">
            <a:extLst>
              <a:ext uri="{FF2B5EF4-FFF2-40B4-BE49-F238E27FC236}">
                <a16:creationId xmlns:a16="http://schemas.microsoft.com/office/drawing/2014/main" id="{83FA45AC-C3AE-42B6-93D5-A5EAF5CB8B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34" name="Freeform 5">
            <a:extLst>
              <a:ext uri="{FF2B5EF4-FFF2-40B4-BE49-F238E27FC236}">
                <a16:creationId xmlns:a16="http://schemas.microsoft.com/office/drawing/2014/main" id="{779122DE-7DB6-4BA9-B297-68989FB51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F8A94ABC-AD34-4DAE-92D3-6113E5C5E5C1}"/>
              </a:ext>
            </a:extLst>
          </p:cNvPr>
          <p:cNvSpPr>
            <a:spLocks noGrp="1"/>
          </p:cNvSpPr>
          <p:nvPr>
            <p:ph type="title"/>
          </p:nvPr>
        </p:nvSpPr>
        <p:spPr>
          <a:xfrm>
            <a:off x="153787" y="5158958"/>
            <a:ext cx="11274625" cy="861802"/>
          </a:xfrm>
        </p:spPr>
        <p:txBody>
          <a:bodyPr vert="horz" lIns="91440" tIns="45720" rIns="91440" bIns="45720" rtlCol="0" anchor="b">
            <a:normAutofit/>
          </a:bodyPr>
          <a:lstStyle/>
          <a:p>
            <a:r>
              <a:rPr lang="en-US" sz="4400" dirty="0"/>
              <a:t>Class-Responsibility-Collaboration Cards</a:t>
            </a:r>
          </a:p>
        </p:txBody>
      </p:sp>
      <p:pic>
        <p:nvPicPr>
          <p:cNvPr id="7" name="Picture 6">
            <a:extLst>
              <a:ext uri="{FF2B5EF4-FFF2-40B4-BE49-F238E27FC236}">
                <a16:creationId xmlns:a16="http://schemas.microsoft.com/office/drawing/2014/main" id="{4A3F5DE4-4892-45D0-955C-694B88615768}"/>
              </a:ext>
            </a:extLst>
          </p:cNvPr>
          <p:cNvPicPr>
            <a:picLocks noChangeAspect="1"/>
          </p:cNvPicPr>
          <p:nvPr/>
        </p:nvPicPr>
        <p:blipFill>
          <a:blip r:embed="rId7"/>
          <a:stretch>
            <a:fillRect/>
          </a:stretch>
        </p:blipFill>
        <p:spPr>
          <a:xfrm>
            <a:off x="18497" y="0"/>
            <a:ext cx="2792486" cy="3728939"/>
          </a:xfrm>
          <a:prstGeom prst="rect">
            <a:avLst/>
          </a:prstGeom>
          <a:effectLst/>
        </p:spPr>
      </p:pic>
      <p:pic>
        <p:nvPicPr>
          <p:cNvPr id="5" name="Content Placeholder 4">
            <a:extLst>
              <a:ext uri="{FF2B5EF4-FFF2-40B4-BE49-F238E27FC236}">
                <a16:creationId xmlns:a16="http://schemas.microsoft.com/office/drawing/2014/main" id="{BB914C58-9843-4A86-8F7A-FF9797B30400}"/>
              </a:ext>
            </a:extLst>
          </p:cNvPr>
          <p:cNvPicPr>
            <a:picLocks noGrp="1" noChangeAspect="1"/>
          </p:cNvPicPr>
          <p:nvPr>
            <p:ph idx="1"/>
          </p:nvPr>
        </p:nvPicPr>
        <p:blipFill>
          <a:blip r:embed="rId8"/>
          <a:stretch>
            <a:fillRect/>
          </a:stretch>
        </p:blipFill>
        <p:spPr>
          <a:xfrm>
            <a:off x="2817773" y="-1"/>
            <a:ext cx="2489958" cy="3753695"/>
          </a:xfrm>
          <a:prstGeom prst="rect">
            <a:avLst/>
          </a:prstGeom>
          <a:effectLst/>
        </p:spPr>
      </p:pic>
      <p:pic>
        <p:nvPicPr>
          <p:cNvPr id="11" name="Picture 10">
            <a:extLst>
              <a:ext uri="{FF2B5EF4-FFF2-40B4-BE49-F238E27FC236}">
                <a16:creationId xmlns:a16="http://schemas.microsoft.com/office/drawing/2014/main" id="{06110305-05AE-4850-84CB-342B3690AFE1}"/>
              </a:ext>
            </a:extLst>
          </p:cNvPr>
          <p:cNvPicPr>
            <a:picLocks noChangeAspect="1"/>
          </p:cNvPicPr>
          <p:nvPr/>
        </p:nvPicPr>
        <p:blipFill>
          <a:blip r:embed="rId9"/>
          <a:stretch>
            <a:fillRect/>
          </a:stretch>
        </p:blipFill>
        <p:spPr>
          <a:xfrm>
            <a:off x="5308035" y="1"/>
            <a:ext cx="2858772" cy="3847480"/>
          </a:xfrm>
          <a:prstGeom prst="rect">
            <a:avLst/>
          </a:prstGeom>
          <a:effectLst/>
        </p:spPr>
      </p:pic>
      <p:pic>
        <p:nvPicPr>
          <p:cNvPr id="9" name="Picture 8">
            <a:extLst>
              <a:ext uri="{FF2B5EF4-FFF2-40B4-BE49-F238E27FC236}">
                <a16:creationId xmlns:a16="http://schemas.microsoft.com/office/drawing/2014/main" id="{DE8675F8-01F4-4F8F-A7D3-EE0EB054ADC2}"/>
              </a:ext>
            </a:extLst>
          </p:cNvPr>
          <p:cNvPicPr>
            <a:picLocks noChangeAspect="1"/>
          </p:cNvPicPr>
          <p:nvPr/>
        </p:nvPicPr>
        <p:blipFill>
          <a:blip r:embed="rId10"/>
          <a:stretch>
            <a:fillRect/>
          </a:stretch>
        </p:blipFill>
        <p:spPr>
          <a:xfrm>
            <a:off x="8166807" y="3944"/>
            <a:ext cx="3729553" cy="3762952"/>
          </a:xfrm>
          <a:prstGeom prst="rect">
            <a:avLst/>
          </a:prstGeom>
          <a:effectLst/>
        </p:spPr>
      </p:pic>
    </p:spTree>
    <p:extLst>
      <p:ext uri="{BB962C8B-B14F-4D97-AF65-F5344CB8AC3E}">
        <p14:creationId xmlns:p14="http://schemas.microsoft.com/office/powerpoint/2010/main" val="254181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AFBC6-9BB9-40FF-A3BD-DAE4548AD604}"/>
              </a:ext>
            </a:extLst>
          </p:cNvPr>
          <p:cNvSpPr>
            <a:spLocks noGrp="1"/>
          </p:cNvSpPr>
          <p:nvPr>
            <p:ph type="title"/>
          </p:nvPr>
        </p:nvSpPr>
        <p:spPr>
          <a:xfrm>
            <a:off x="818766" y="5802220"/>
            <a:ext cx="9164206" cy="831400"/>
          </a:xfrm>
        </p:spPr>
        <p:txBody>
          <a:bodyPr>
            <a:normAutofit/>
          </a:bodyPr>
          <a:lstStyle/>
          <a:p>
            <a:r>
              <a:rPr lang="en-US" sz="4000" dirty="0"/>
              <a:t>Software Project Management Plan</a:t>
            </a:r>
          </a:p>
        </p:txBody>
      </p:sp>
      <p:pic>
        <p:nvPicPr>
          <p:cNvPr id="5" name="Content Placeholder 4">
            <a:extLst>
              <a:ext uri="{FF2B5EF4-FFF2-40B4-BE49-F238E27FC236}">
                <a16:creationId xmlns:a16="http://schemas.microsoft.com/office/drawing/2014/main" id="{7F2CF827-3E51-4BD7-83B0-45CE82FC3271}"/>
              </a:ext>
            </a:extLst>
          </p:cNvPr>
          <p:cNvPicPr>
            <a:picLocks noChangeAspect="1"/>
          </p:cNvPicPr>
          <p:nvPr/>
        </p:nvPicPr>
        <p:blipFill>
          <a:blip r:embed="rId3"/>
          <a:stretch>
            <a:fillRect/>
          </a:stretch>
        </p:blipFill>
        <p:spPr>
          <a:xfrm>
            <a:off x="115380" y="393895"/>
            <a:ext cx="3892987" cy="4881490"/>
          </a:xfrm>
          <a:prstGeom prst="rect">
            <a:avLst/>
          </a:prstGeom>
          <a:effectLst>
            <a:outerShdw blurRad="50800" dist="38100" dir="5400000" algn="t" rotWithShape="0">
              <a:prstClr val="black">
                <a:alpha val="43000"/>
              </a:prstClr>
            </a:outerShdw>
          </a:effectLst>
        </p:spPr>
      </p:pic>
      <p:pic>
        <p:nvPicPr>
          <p:cNvPr id="9" name="Picture 8">
            <a:extLst>
              <a:ext uri="{FF2B5EF4-FFF2-40B4-BE49-F238E27FC236}">
                <a16:creationId xmlns:a16="http://schemas.microsoft.com/office/drawing/2014/main" id="{C92074E3-1E75-46D9-8772-5786798FCD79}"/>
              </a:ext>
            </a:extLst>
          </p:cNvPr>
          <p:cNvPicPr>
            <a:picLocks noChangeAspect="1"/>
          </p:cNvPicPr>
          <p:nvPr/>
        </p:nvPicPr>
        <p:blipFill>
          <a:blip r:embed="rId4"/>
          <a:stretch>
            <a:fillRect/>
          </a:stretch>
        </p:blipFill>
        <p:spPr>
          <a:xfrm>
            <a:off x="8430262" y="393894"/>
            <a:ext cx="3623837" cy="4881490"/>
          </a:xfrm>
          <a:prstGeom prst="rect">
            <a:avLst/>
          </a:prstGeom>
          <a:effectLst>
            <a:outerShdw blurRad="50800" dist="38100" dir="5400000" algn="t" rotWithShape="0">
              <a:prstClr val="black">
                <a:alpha val="43000"/>
              </a:prstClr>
            </a:outerShdw>
          </a:effectLst>
        </p:spPr>
      </p:pic>
      <p:pic>
        <p:nvPicPr>
          <p:cNvPr id="7" name="Picture 6">
            <a:extLst>
              <a:ext uri="{FF2B5EF4-FFF2-40B4-BE49-F238E27FC236}">
                <a16:creationId xmlns:a16="http://schemas.microsoft.com/office/drawing/2014/main" id="{4E716BF9-61F9-4742-98E6-B7CE23814B09}"/>
              </a:ext>
            </a:extLst>
          </p:cNvPr>
          <p:cNvPicPr>
            <a:picLocks noChangeAspect="1"/>
          </p:cNvPicPr>
          <p:nvPr/>
        </p:nvPicPr>
        <p:blipFill>
          <a:blip r:embed="rId5"/>
          <a:stretch>
            <a:fillRect/>
          </a:stretch>
        </p:blipFill>
        <p:spPr>
          <a:xfrm>
            <a:off x="4152550" y="409132"/>
            <a:ext cx="4133530" cy="4881491"/>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43035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26"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9"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C9B51852-7688-4537-A1B9-926D6A4104B3}"/>
              </a:ext>
            </a:extLst>
          </p:cNvPr>
          <p:cNvPicPr>
            <a:picLocks noGrp="1" noChangeAspect="1"/>
          </p:cNvPicPr>
          <p:nvPr>
            <p:ph idx="1"/>
          </p:nvPr>
        </p:nvPicPr>
        <p:blipFill>
          <a:blip r:embed="rId7"/>
          <a:stretch>
            <a:fillRect/>
          </a:stretch>
        </p:blipFill>
        <p:spPr>
          <a:xfrm>
            <a:off x="3641779" y="620415"/>
            <a:ext cx="5185014" cy="5421233"/>
          </a:xfrm>
        </p:spPr>
      </p:pic>
    </p:spTree>
    <p:extLst>
      <p:ext uri="{BB962C8B-B14F-4D97-AF65-F5344CB8AC3E}">
        <p14:creationId xmlns:p14="http://schemas.microsoft.com/office/powerpoint/2010/main" val="817323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CAEB-86E2-473C-B639-9034BF7B374E}"/>
              </a:ext>
            </a:extLst>
          </p:cNvPr>
          <p:cNvSpPr>
            <a:spLocks noGrp="1"/>
          </p:cNvSpPr>
          <p:nvPr>
            <p:ph type="title"/>
          </p:nvPr>
        </p:nvSpPr>
        <p:spPr/>
        <p:txBody>
          <a:bodyPr/>
          <a:lstStyle/>
          <a:p>
            <a:r>
              <a:rPr lang="en-US" dirty="0"/>
              <a:t>GitHub </a:t>
            </a:r>
          </a:p>
        </p:txBody>
      </p:sp>
      <p:sp>
        <p:nvSpPr>
          <p:cNvPr id="3" name="Content Placeholder 2">
            <a:extLst>
              <a:ext uri="{FF2B5EF4-FFF2-40B4-BE49-F238E27FC236}">
                <a16:creationId xmlns:a16="http://schemas.microsoft.com/office/drawing/2014/main" id="{8DAE49BB-768E-42B7-90F5-931D57D81F3A}"/>
              </a:ext>
            </a:extLst>
          </p:cNvPr>
          <p:cNvSpPr>
            <a:spLocks noGrp="1"/>
          </p:cNvSpPr>
          <p:nvPr>
            <p:ph idx="1"/>
          </p:nvPr>
        </p:nvSpPr>
        <p:spPr/>
        <p:txBody>
          <a:bodyPr/>
          <a:lstStyle/>
          <a:p>
            <a:r>
              <a:rPr lang="en-US" dirty="0">
                <a:hlinkClick r:id="rId2"/>
              </a:rPr>
              <a:t>https://github.com/soultechccm/Cs3321-Falls-2019</a:t>
            </a:r>
            <a:endParaRPr lang="en-US" dirty="0"/>
          </a:p>
        </p:txBody>
      </p:sp>
    </p:spTree>
    <p:extLst>
      <p:ext uri="{BB962C8B-B14F-4D97-AF65-F5344CB8AC3E}">
        <p14:creationId xmlns:p14="http://schemas.microsoft.com/office/powerpoint/2010/main" val="335019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27</TotalTime>
  <Words>152</Words>
  <Application>Microsoft Office PowerPoint</Application>
  <PresentationFormat>Widescreen</PresentationFormat>
  <Paragraphs>13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Learning Management System</vt:lpstr>
      <vt:lpstr> Iteration and Incrementation Model</vt:lpstr>
      <vt:lpstr>What a Learning Management System is</vt:lpstr>
      <vt:lpstr>Use Case Diagram</vt:lpstr>
      <vt:lpstr>UML Class Diagram</vt:lpstr>
      <vt:lpstr>Class-Responsibility-Collaboration Cards</vt:lpstr>
      <vt:lpstr>Software Project Management Plan</vt:lpstr>
      <vt:lpstr>PowerPoint Presentation</vt:lpstr>
      <vt:lpstr>GitHub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Management System</dc:title>
  <dc:creator>Martinez, Eric</dc:creator>
  <cp:lastModifiedBy>Eric</cp:lastModifiedBy>
  <cp:revision>4</cp:revision>
  <dcterms:created xsi:type="dcterms:W3CDTF">2019-11-26T10:58:54Z</dcterms:created>
  <dcterms:modified xsi:type="dcterms:W3CDTF">2019-11-26T17:05:09Z</dcterms:modified>
</cp:coreProperties>
</file>