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72" r:id="rId5"/>
    <p:sldId id="273" r:id="rId6"/>
    <p:sldId id="289" r:id="rId7"/>
    <p:sldId id="274" r:id="rId8"/>
    <p:sldId id="275" r:id="rId9"/>
    <p:sldId id="276" r:id="rId10"/>
    <p:sldId id="277" r:id="rId11"/>
    <p:sldId id="290" r:id="rId12"/>
    <p:sldId id="278" r:id="rId13"/>
    <p:sldId id="280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8" r:id="rId22"/>
    <p:sldId id="292" r:id="rId23"/>
    <p:sldId id="299" r:id="rId24"/>
    <p:sldId id="300" r:id="rId25"/>
    <p:sldId id="301" r:id="rId26"/>
    <p:sldId id="302" r:id="rId27"/>
    <p:sldId id="303" r:id="rId28"/>
    <p:sldId id="304" r:id="rId29"/>
    <p:sldId id="291" r:id="rId30"/>
    <p:sldId id="293" r:id="rId31"/>
    <p:sldId id="294" r:id="rId32"/>
    <p:sldId id="297" r:id="rId33"/>
    <p:sldId id="295" r:id="rId34"/>
    <p:sldId id="296" r:id="rId35"/>
    <p:sldId id="298" r:id="rId3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5%84%EC%8A%A4%ED%82%A4%20%EC%BD%94%EB%93%9C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2%A0%EC%9D%B4%EC%8A%A464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7304"/>
              </p:ext>
            </p:extLst>
          </p:nvPr>
        </p:nvGraphicFramePr>
        <p:xfrm>
          <a:off x="704528" y="1643914"/>
          <a:ext cx="8352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“{0:C}”,-123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-\123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“{0:E}”,-123.45f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-1.234500E+002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고정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“{0:F}”,-123.45f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기본값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“{0:G}”,-123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“{0:N}”,-123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백분율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“{0:P}”,-123.45f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-12.345.00%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반올림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“{0:R}”,-123.45f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“{0:X}”,-123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FFFFFF85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now = </a:t>
            </a:r>
            <a:r>
              <a:rPr lang="en-US" altLang="ko-KR" sz="1400" b="1" dirty="0" err="1"/>
              <a:t>DateTime.Now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31216"/>
              </p:ext>
            </p:extLst>
          </p:nvPr>
        </p:nvGraphicFramePr>
        <p:xfrm>
          <a:off x="704528" y="1643914"/>
          <a:ext cx="83529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상세시간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당세시간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“{0:M}”,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“{0:Y}”,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508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System.StringBuilder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String</a:t>
            </a:r>
            <a:r>
              <a:rPr lang="ko-KR" altLang="en-US" sz="1400" b="1" dirty="0"/>
              <a:t> 타입은 불변 객체이기 때문에 모든 </a:t>
            </a:r>
            <a:r>
              <a:rPr lang="en-US" altLang="ko-KR" sz="1400" b="1" dirty="0"/>
              <a:t>String</a:t>
            </a:r>
            <a:r>
              <a:rPr lang="ko-KR" altLang="en-US" sz="1400" b="1" dirty="0"/>
              <a:t>의 변환은 새로운 메모리 할당을 발생시킨다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기존 문자열에서 새로운 문자열을 만들기 위해 주로 사용된다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새로운 메모리 할당을 하지 않고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2138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문자가 숫자로 표현되는 것을 인코딩</a:t>
            </a:r>
            <a:r>
              <a:rPr lang="en-US" altLang="ko-KR" sz="1400" b="1" dirty="0"/>
              <a:t>(Encoding:</a:t>
            </a:r>
            <a:r>
              <a:rPr lang="ko-KR" altLang="en-US" sz="1400" b="1" dirty="0"/>
              <a:t>부호화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ASCII </a:t>
            </a:r>
            <a:r>
              <a:rPr lang="ko-KR" altLang="en-US" sz="1400" b="1" dirty="0"/>
              <a:t>코드</a:t>
            </a:r>
            <a:r>
              <a:rPr lang="en-US" altLang="ko-KR" sz="1400" b="1" dirty="0"/>
              <a:t>(0 ~ 127)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https://namu.wiki/w/%EC%95%84%EC%8A%A4%ED%82%A4%20%EC%BD%94%EB%93%9C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77CB50-A438-403E-A95D-E3EC050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33514"/>
              </p:ext>
            </p:extLst>
          </p:nvPr>
        </p:nvGraphicFramePr>
        <p:xfrm>
          <a:off x="776536" y="3052332"/>
          <a:ext cx="820891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1">
                  <a:extLst>
                    <a:ext uri="{9D8B030D-6E8A-4147-A177-3AD203B41FA5}">
                      <a16:colId xmlns:a16="http://schemas.microsoft.com/office/drawing/2014/main" val="2708769345"/>
                    </a:ext>
                  </a:extLst>
                </a:gridCol>
                <a:gridCol w="5357561">
                  <a:extLst>
                    <a:ext uri="{9D8B030D-6E8A-4147-A177-3AD203B41FA5}">
                      <a16:colId xmlns:a16="http://schemas.microsoft.com/office/drawing/2014/main" val="122842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정적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ASCII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7</a:t>
                      </a:r>
                      <a:r>
                        <a:rPr lang="ko-KR" altLang="en-US" sz="1200" b="0" dirty="0"/>
                        <a:t>비트 </a:t>
                      </a:r>
                      <a:r>
                        <a:rPr lang="en-US" altLang="ko-KR" sz="1200" b="0" dirty="0"/>
                        <a:t>ASCII </a:t>
                      </a:r>
                      <a:r>
                        <a:rPr lang="ko-KR" altLang="en-US" sz="1200" b="0" dirty="0"/>
                        <a:t>문자셋을 위한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Default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시스템 기본 문자셋을 위한 인코딩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한글 윈도우의 경우 </a:t>
                      </a:r>
                      <a:r>
                        <a:rPr lang="en-US" altLang="ko-KR" sz="1200" b="0" dirty="0"/>
                        <a:t>ks_c_5601_1987, </a:t>
                      </a:r>
                      <a:r>
                        <a:rPr lang="ko-KR" altLang="en-US" sz="1200" b="0" dirty="0"/>
                        <a:t>영문 윈도우의 경우 </a:t>
                      </a:r>
                      <a:r>
                        <a:rPr lang="en-US" altLang="ko-KR" sz="1200" b="0" dirty="0"/>
                        <a:t>iso-8859-1)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Unicode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UTF-16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9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UTF32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UTF-32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5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UTF8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UTF-8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5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522136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Base64 “Byte[] </a:t>
            </a:r>
            <a:r>
              <a:rPr lang="ko-KR" altLang="en-US" sz="1400" b="1" dirty="0"/>
              <a:t>배열을 웹상에서 전송하기 위해 많이 사용되는 방식</a:t>
            </a:r>
            <a:r>
              <a:rPr lang="en-US" altLang="ko-KR" sz="1400" b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https://ko.wikipedia.org/wiki/%EB%B2%A0%EC%9D%B4%EC%8A%A464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문자열은 알파벳 대소문자와 숫자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</a:t>
            </a:r>
            <a:r>
              <a:rPr lang="en-US" altLang="ko-KR" sz="1400" b="1" dirty="0"/>
              <a:t>"+", "/" </a:t>
            </a:r>
            <a:r>
              <a:rPr lang="ko-KR" altLang="en-US" sz="1400" b="1" dirty="0"/>
              <a:t>기호 </a:t>
            </a:r>
            <a:r>
              <a:rPr lang="en-US" altLang="ko-KR" sz="1400" b="1" dirty="0"/>
              <a:t>64</a:t>
            </a:r>
            <a:r>
              <a:rPr lang="ko-KR" altLang="en-US" sz="1400" b="1" dirty="0"/>
              <a:t>개로 이루어지며</a:t>
            </a:r>
            <a:r>
              <a:rPr lang="en-US" altLang="ko-KR" sz="1400" b="1" dirty="0"/>
              <a:t>, "="</a:t>
            </a:r>
            <a:r>
              <a:rPr lang="ko-KR" altLang="en-US" sz="1400" b="1" dirty="0"/>
              <a:t>는 끝을 알리는 코드로 쓰인다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송신쪽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Convert.ToBase64String(byte[])</a:t>
            </a:r>
            <a:r>
              <a:rPr lang="ko-KR" altLang="en-US" sz="1400" b="1" dirty="0"/>
              <a:t>를 사용하여 바이트들을 </a:t>
            </a:r>
            <a:r>
              <a:rPr lang="ko-KR" altLang="en-US" sz="1400" b="1" dirty="0" err="1"/>
              <a:t>바이트들을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Base64 </a:t>
            </a:r>
            <a:r>
              <a:rPr lang="ko-KR" altLang="en-US" sz="1400" b="1" dirty="0"/>
              <a:t>인코딩 된 문자열로 변경하고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수신쪽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Convert.FromBase64String(string)</a:t>
            </a:r>
            <a:r>
              <a:rPr lang="ko-KR" altLang="en-US" sz="1400" b="1" dirty="0"/>
              <a:t>을 사용하여 </a:t>
            </a:r>
            <a:r>
              <a:rPr lang="en-US" altLang="ko-KR" sz="1400" b="1" dirty="0"/>
              <a:t>Base64 </a:t>
            </a: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문자열을 다시 바이트 배열로 변경하여 사용하게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045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344639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정규 표현식</a:t>
            </a:r>
            <a:r>
              <a:rPr lang="en-US" altLang="ko-KR" sz="1400" b="1" dirty="0"/>
              <a:t>(regular expression)</a:t>
            </a:r>
            <a:r>
              <a:rPr lang="ko-KR" altLang="en-US" sz="1400" b="1" dirty="0"/>
              <a:t>은 문자열 처리에 대한 일반적인 규칙을 표현하는 형식 언어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2861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51996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직렬화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역직렬화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일련의 바이트 배열로 변환하는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역직렬화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바이트로부터 원래의 데이터로 복원하는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System.IO.MemoryStream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System.IO.StreamWriter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System.IO.StreamReader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System.IO.BinaryWriter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System.IO.BinaryReader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System.Runtime.Serialization.Formatters.Binary.BinaryFormatter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System.Xml.Serialization.XmlSerializer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System.Runtime.Serialization.Json.DataContractJsonSerializer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3592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r>
              <a:rPr lang="en-US" altLang="ko-KR" sz="1400" b="1" dirty="0"/>
              <a:t>(Endianness)</a:t>
            </a:r>
            <a:r>
              <a:rPr lang="ko-KR" altLang="en-US" sz="1400" b="1" dirty="0"/>
              <a:t>은 컴퓨터의 메모리와 같은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차원의 공간에 여러 개의 연속된 대상을 배열하는 방법을 뜻하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바이트를 배열하는 방법을 특히 바이트 순서</a:t>
            </a:r>
            <a:r>
              <a:rPr lang="en-US" altLang="ko-KR" sz="1400" b="1" dirty="0"/>
              <a:t>(Byte Order)</a:t>
            </a:r>
            <a:r>
              <a:rPr lang="ko-KR" altLang="en-US" sz="1400" b="1" dirty="0"/>
              <a:t>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엔디언은</a:t>
            </a:r>
            <a:r>
              <a:rPr lang="ko-KR" altLang="en-US" sz="1400" b="1" dirty="0"/>
              <a:t> 보통 큰 단위가 앞에 나오는 빅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(Big Endian)</a:t>
            </a:r>
            <a:r>
              <a:rPr lang="ko-KR" altLang="en-US" sz="1400" b="1" dirty="0"/>
              <a:t>과 작은 단위가 앞에 나오는 리틀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(Little Endian)</a:t>
            </a:r>
            <a:r>
              <a:rPr lang="ko-KR" altLang="en-US" sz="1400" b="1" dirty="0"/>
              <a:t>으로 나눌 수 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두 경우에 속하지 않거나 둘을 모두 지원하는 것을 미들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(Middle Endian)</a:t>
            </a:r>
            <a:r>
              <a:rPr lang="ko-KR" altLang="en-US" sz="1400" b="1" dirty="0"/>
              <a:t>이라 부르기도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빅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상위 바이트 </a:t>
            </a:r>
            <a:r>
              <a:rPr lang="en-US" altLang="ko-KR" sz="1400" b="1" dirty="0"/>
              <a:t>(MSB - Most Significant Byte) </a:t>
            </a:r>
            <a:r>
              <a:rPr lang="ko-KR" altLang="en-US" sz="1400" b="1" dirty="0"/>
              <a:t>부터 차례로 저장하는 방식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리틀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하위 바이트</a:t>
            </a:r>
            <a:r>
              <a:rPr lang="en-US" altLang="ko-KR" sz="1400" b="1" dirty="0"/>
              <a:t> (LSB – Least Significant Byte) </a:t>
            </a:r>
            <a:r>
              <a:rPr lang="ko-KR" altLang="en-US" sz="1400" b="1" dirty="0"/>
              <a:t>부터 차례로 저장하는 방식</a:t>
            </a:r>
            <a:r>
              <a:rPr lang="en-US" altLang="ko-KR" sz="1400" b="1" dirty="0"/>
              <a:t>  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4475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차이점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오늘날 </a:t>
            </a:r>
            <a:r>
              <a:rPr lang="en-US" altLang="ko-KR" sz="1400" b="1" dirty="0"/>
              <a:t>x86 </a:t>
            </a:r>
            <a:r>
              <a:rPr lang="ko-KR" altLang="en-US" sz="1400" b="1" dirty="0" err="1"/>
              <a:t>아키텍쳐를</a:t>
            </a:r>
            <a:r>
              <a:rPr lang="ko-KR" altLang="en-US" sz="1400" b="1" dirty="0"/>
              <a:t> 사용하는 대부분의 데스크톱 컴퓨터는 리틀 </a:t>
            </a:r>
            <a:r>
              <a:rPr lang="ko-KR" altLang="en-US" sz="1400" b="1" dirty="0" err="1"/>
              <a:t>엔디언을</a:t>
            </a:r>
            <a:r>
              <a:rPr lang="ko-KR" altLang="en-US" sz="1400" b="1" dirty="0"/>
              <a:t> 쓰며 이를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인텔 </a:t>
            </a:r>
            <a:r>
              <a:rPr lang="ko-KR" altLang="en-US" sz="1400" b="1" dirty="0" err="1"/>
              <a:t>포멧＇이라</a:t>
            </a:r>
            <a:r>
              <a:rPr lang="ko-KR" altLang="en-US" sz="1400" b="1" dirty="0"/>
              <a:t>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네트워크에서는 주소를 빅 </a:t>
            </a:r>
            <a:r>
              <a:rPr lang="ko-KR" altLang="en-US" sz="1400" b="1" dirty="0" err="1"/>
              <a:t>엔디언으로</a:t>
            </a:r>
            <a:r>
              <a:rPr lang="ko-KR" altLang="en-US" sz="1400" b="1" dirty="0"/>
              <a:t> 쓰는데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역사적으로 라우팅이 전화를 거는 식으로 </a:t>
            </a:r>
            <a:r>
              <a:rPr lang="ko-KR" altLang="en-US" sz="1400" b="1" dirty="0" err="1"/>
              <a:t>접두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부후로</a:t>
            </a:r>
            <a:r>
              <a:rPr lang="ko-KR" altLang="en-US" sz="1400" b="1" dirty="0"/>
              <a:t> 이루어졌기 때문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D266EB4-58EA-46CE-8A85-1BCDC301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95536"/>
              </p:ext>
            </p:extLst>
          </p:nvPr>
        </p:nvGraphicFramePr>
        <p:xfrm>
          <a:off x="778133" y="2055316"/>
          <a:ext cx="6603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816">
                  <a:extLst>
                    <a:ext uri="{9D8B030D-6E8A-4147-A177-3AD203B41FA5}">
                      <a16:colId xmlns:a16="http://schemas.microsoft.com/office/drawing/2014/main" val="332900961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828200660"/>
                    </a:ext>
                  </a:extLst>
                </a:gridCol>
                <a:gridCol w="2509911">
                  <a:extLst>
                    <a:ext uri="{9D8B030D-6E8A-4147-A177-3AD203B41FA5}">
                      <a16:colId xmlns:a16="http://schemas.microsoft.com/office/drawing/2014/main" val="277806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0x12345678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빅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12 34 56 78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3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리틀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34 12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78 56 34 12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0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147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95920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기본 타입의 값을 바이트 배열로 변환 및 복원 하는 메서드를 제공 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GetBytes</a:t>
            </a:r>
            <a:r>
              <a:rPr lang="en-US" altLang="ko-KR" sz="1400" b="1" dirty="0"/>
              <a:t>, To</a:t>
            </a:r>
            <a:r>
              <a:rPr lang="ko-KR" altLang="en-US" sz="1400" b="1" dirty="0"/>
              <a:t>자료형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ToBoolean</a:t>
            </a:r>
            <a:r>
              <a:rPr lang="en-US" altLang="ko-KR" sz="1400" b="1" dirty="0"/>
              <a:t>, ToInt16, ToInt32 …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16</a:t>
            </a:r>
            <a:r>
              <a:rPr lang="ko-KR" altLang="en-US" sz="1400" b="1" dirty="0"/>
              <a:t>진수 문자열로 표현하는 </a:t>
            </a:r>
            <a:r>
              <a:rPr lang="en-US" altLang="ko-KR" sz="1400" b="1" dirty="0" err="1"/>
              <a:t>ToString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메서드도 함께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59127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39341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System.IO.MemoryStream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Stream </a:t>
            </a:r>
            <a:r>
              <a:rPr lang="ko-KR" altLang="en-US" sz="1400" b="1" dirty="0"/>
              <a:t>타입은 일련의 바이트를 </a:t>
            </a:r>
            <a:r>
              <a:rPr lang="ko-KR" altLang="en-US" sz="1400" b="1" dirty="0" err="1"/>
              <a:t>일관성있게</a:t>
            </a:r>
            <a:r>
              <a:rPr lang="ko-KR" altLang="en-US" sz="1400" b="1" dirty="0"/>
              <a:t> 다루는 공통 기반을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메모리에 바이트 데이터를 순서대로 읽고 쓰는 작업을 수행하는 클래스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5327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449193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System.IO.StreamWriter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System.IO.StreamReader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6360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마이크로소프트 에서는 문자열 데이터를 </a:t>
            </a:r>
            <a:r>
              <a:rPr lang="en-US" altLang="ko-KR" sz="1400" b="1" dirty="0"/>
              <a:t>Stream</a:t>
            </a:r>
            <a:r>
              <a:rPr lang="ko-KR" altLang="en-US" sz="1400" b="1" dirty="0"/>
              <a:t>에 쉽게 쓸 수 있는 용도로 </a:t>
            </a:r>
            <a:r>
              <a:rPr lang="en-US" altLang="ko-KR" sz="1400" b="1" dirty="0" err="1"/>
              <a:t>StreamWriter</a:t>
            </a:r>
            <a:r>
              <a:rPr lang="ko-KR" altLang="en-US" sz="1400" b="1" dirty="0"/>
              <a:t> 타입을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포함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문자열을 보관하고 있다가 일정 크기에 다다르면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한꺼번에 </a:t>
            </a:r>
            <a:r>
              <a:rPr lang="en-US" altLang="ko-KR" sz="1400" b="1" dirty="0"/>
              <a:t>Stream</a:t>
            </a:r>
            <a:r>
              <a:rPr lang="ko-KR" altLang="en-US" sz="1400" b="1" dirty="0"/>
              <a:t>으로 쓰기 작업을 함 일반적으로 </a:t>
            </a:r>
            <a:r>
              <a:rPr lang="en-US" altLang="ko-KR" sz="1400" b="1" dirty="0"/>
              <a:t>Stream</a:t>
            </a:r>
            <a:r>
              <a:rPr lang="ko-KR" altLang="en-US" sz="1400" b="1" dirty="0"/>
              <a:t>에 써야 할 데이터를 모두 </a:t>
            </a:r>
            <a:r>
              <a:rPr lang="en-US" altLang="ko-KR" sz="1400" b="1" dirty="0"/>
              <a:t>Write</a:t>
            </a:r>
            <a:r>
              <a:rPr lang="ko-KR" altLang="en-US" sz="1400" b="1" dirty="0"/>
              <a:t>로 </a:t>
            </a:r>
            <a:r>
              <a:rPr lang="ko-KR" altLang="en-US" sz="1400" b="1" dirty="0" err="1"/>
              <a:t>썼으면</a:t>
            </a:r>
            <a:r>
              <a:rPr lang="ko-KR" altLang="en-US" sz="1400" b="1" dirty="0"/>
              <a:t> 마지막에 한 번 호출해 준다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48077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4387676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System.IO.BinaryWriter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System.IO.BinaryReader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2</a:t>
            </a:r>
            <a:r>
              <a:rPr lang="ko-KR" altLang="en-US" sz="1400" b="1" dirty="0"/>
              <a:t>진 데이터를 읽고 쓰는데 특화된 기능을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StreamWriter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StreamReader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사람이 쉽게 읽을 수 있는 데이터를 원하는 경우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BinaryWriter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BinaryReader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기록된 데이터의 가독성은 떨어지더라도 규격이 정해진 데이터를 </a:t>
            </a:r>
            <a:r>
              <a:rPr lang="ko-KR" altLang="en-US" sz="1400" b="1" dirty="0" err="1"/>
              <a:t>입출력할</a:t>
            </a:r>
            <a:r>
              <a:rPr lang="ko-KR" altLang="en-US" sz="1400" b="1" dirty="0"/>
              <a:t> 때 사용됨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70029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563955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System.Runtime.Serialization.Formatters.Binary.BinaryFormatter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63604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사용자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정의 클래스 직렬화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역직렬화 시 사용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해당 클래스를 사용하기 위해서는 사용자 정의 클래스에 </a:t>
            </a:r>
            <a:r>
              <a:rPr lang="en-US" altLang="ko-KR" sz="1400" b="1" dirty="0"/>
              <a:t>[Serializable] </a:t>
            </a:r>
            <a:r>
              <a:rPr lang="ko-KR" altLang="en-US" sz="1400" b="1" dirty="0"/>
              <a:t>특성을 지정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특정 필드 </a:t>
            </a:r>
            <a:r>
              <a:rPr lang="ko-KR" altLang="en-US" sz="1400" b="1" dirty="0" err="1"/>
              <a:t>제외시</a:t>
            </a:r>
            <a:r>
              <a:rPr lang="ko-KR" altLang="en-US" sz="1400" b="1" dirty="0"/>
              <a:t> 해당 멤버 필드 상단에 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NonSerialized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특성 부여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같은 </a:t>
            </a:r>
            <a:r>
              <a:rPr lang="ko-KR" altLang="en-US" sz="1400" b="1" dirty="0" err="1"/>
              <a:t>닷넷프레임워크</a:t>
            </a:r>
            <a:r>
              <a:rPr lang="ko-KR" altLang="en-US" sz="1400" b="1" dirty="0"/>
              <a:t> 플랫폼에서만 사용 가능하다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53149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341202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System.Xml.Serialization.XmlSerializer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6055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클래스의 내용을 문자열</a:t>
            </a:r>
            <a:r>
              <a:rPr lang="en-US" altLang="ko-KR" sz="1400" b="1" dirty="0"/>
              <a:t>(Xml)</a:t>
            </a:r>
            <a:r>
              <a:rPr lang="ko-KR" altLang="en-US" sz="1400" b="1" dirty="0"/>
              <a:t>로 직렬화 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상호운영성이 높은 직렬화 방식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하지만 </a:t>
            </a:r>
            <a:r>
              <a:rPr lang="en-US" altLang="ko-KR" sz="1400" b="1" dirty="0"/>
              <a:t>Name,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Age</a:t>
            </a:r>
            <a:r>
              <a:rPr lang="ko-KR" altLang="en-US" sz="1400" b="1" dirty="0"/>
              <a:t> 값 정도의 데이터를 주고받기 위한 문자열 크기가 상당히 크다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제약사항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Public </a:t>
            </a:r>
            <a:r>
              <a:rPr lang="ko-KR" altLang="en-US" sz="1400" b="1" dirty="0"/>
              <a:t>접근 제한자의 클래스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기본 생성자 포함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Public </a:t>
            </a:r>
            <a:r>
              <a:rPr lang="ko-KR" altLang="en-US" sz="1400" b="1" dirty="0"/>
              <a:t>접근 제한자가 적용된 필드만 직렬화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역직렬화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2405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540135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System.Runtime.Serialization.Json.DataContractJsonSerializer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95920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BinaryFormatter</a:t>
            </a:r>
            <a:r>
              <a:rPr lang="ko-KR" altLang="en-US" sz="1400" b="1" dirty="0"/>
              <a:t>와  </a:t>
            </a:r>
            <a:r>
              <a:rPr lang="en-US" altLang="ko-KR" sz="1400" b="1" dirty="0" err="1"/>
              <a:t>XmlSerializer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두 타입의 장점만을 취한 효과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자바스크립트의 객체 직렬화 방식을 닷넷에서 동일하게 구현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System.Runtime.Serialization.dll </a:t>
            </a:r>
            <a:r>
              <a:rPr lang="ko-KR" altLang="en-US" sz="1400" b="1" dirty="0"/>
              <a:t>에 포함 되어 있음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전송되는 문자열 데이터가 적고 가동석이 높아 닷넷 이외의 플랫폼에서도 쉽게 주고받아 해석 가능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153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컬렉션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배열은 크기가 고정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크기가 정해지지 않는 배열을 다뤄야 할 필요가 있을 때 컬렉션을 사용하면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System.Collections.ArrayList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System.Collections.SortedList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System.Collections.Stack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</a:t>
            </a:r>
            <a:r>
              <a:rPr lang="en-US" altLang="ko-KR" sz="1400" b="1" err="1"/>
              <a:t>Collections</a:t>
            </a:r>
            <a:r>
              <a:rPr lang="en-US" altLang="ko-KR" sz="1400" b="1"/>
              <a:t>.Queue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113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57557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System.Collections.ArrayList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ArrayList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Object</a:t>
            </a:r>
            <a:r>
              <a:rPr lang="ko-KR" altLang="en-US" sz="1400" b="1" dirty="0"/>
              <a:t>를 인자로 갖기 때문에 닷넷의 모든 타입을 담을 수 있다는 장점이 있지만 반대로 이로 인해 </a:t>
            </a:r>
            <a:r>
              <a:rPr lang="ko-KR" altLang="en-US" sz="1400" b="1" dirty="0" err="1"/>
              <a:t>박싱이</a:t>
            </a:r>
            <a:r>
              <a:rPr lang="ko-KR" altLang="en-US" sz="1400" b="1" dirty="0"/>
              <a:t> 발생한다는 단점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이를 해결하기 위해 닷넷 </a:t>
            </a:r>
            <a:r>
              <a:rPr lang="en-US" altLang="ko-KR" sz="1400" b="1" dirty="0"/>
              <a:t>2.0 </a:t>
            </a:r>
            <a:r>
              <a:rPr lang="ko-KR" altLang="en-US" sz="1400" b="1" dirty="0"/>
              <a:t>부터 제네릭이 적용된 </a:t>
            </a:r>
            <a:r>
              <a:rPr lang="en-US" altLang="ko-KR" sz="1400" b="1" dirty="0"/>
              <a:t>List&lt;T&gt; </a:t>
            </a:r>
            <a:r>
              <a:rPr lang="ko-KR" altLang="en-US" sz="1400" b="1" dirty="0"/>
              <a:t>사용을 권장함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57658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7656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6558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값</a:t>
            </a:r>
            <a:r>
              <a:rPr lang="en-US" altLang="ko-KR" sz="1400" b="1" dirty="0"/>
              <a:t>(Value)</a:t>
            </a:r>
            <a:r>
              <a:rPr lang="ko-KR" altLang="en-US" sz="1400" b="1" dirty="0"/>
              <a:t>뿐만 아니라 해시에 사용되는 키</a:t>
            </a:r>
            <a:r>
              <a:rPr lang="en-US" altLang="ko-KR" sz="1400" b="1" dirty="0"/>
              <a:t>(Key)</a:t>
            </a:r>
            <a:r>
              <a:rPr lang="ko-KR" altLang="en-US" sz="1400" b="1" dirty="0"/>
              <a:t>가 추가되어 빠른 검색 속도를 자랑한다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 검색 속도의 중요도에 따라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또는 </a:t>
            </a:r>
            <a:r>
              <a:rPr lang="en-US" altLang="ko-KR" sz="1400" b="1" dirty="0" err="1"/>
              <a:t>Hashtable</a:t>
            </a:r>
            <a:r>
              <a:rPr lang="ko-KR" altLang="en-US" sz="1400" b="1" dirty="0"/>
              <a:t>을 선택할지 결정한다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3, 5, 7, 12, 25, 31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0,1,2 </a:t>
            </a:r>
            <a:r>
              <a:rPr lang="ko-KR" altLang="en-US" sz="1050" b="1" dirty="0" err="1"/>
              <a:t>해시값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3 % 3 = 0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5 % 3 = 2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7 % 3 = 1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12 % 3 = 0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25 % 3 = 1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31 % 3 = 1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/>
              <a:t>정수 </a:t>
            </a:r>
            <a:r>
              <a:rPr lang="en-US" altLang="ko-KR" sz="1400" b="1" dirty="0"/>
              <a:t>12</a:t>
            </a:r>
            <a:r>
              <a:rPr lang="ko-KR" altLang="en-US" sz="1400" b="1" dirty="0"/>
              <a:t>의 해시 값을 계산</a:t>
            </a:r>
            <a:r>
              <a:rPr lang="en-US" altLang="ko-KR" sz="1400" b="1" dirty="0"/>
              <a:t>=0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/>
              <a:t>해시 값에 속하는 부류 내에서 정수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이 존재하는지 하나씩 확인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7455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76567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키가 중복되는 경우 </a:t>
            </a:r>
            <a:r>
              <a:rPr lang="en-US" altLang="ko-KR" sz="1400" b="1" dirty="0" err="1"/>
              <a:t>ArgumentException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발생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 값도 내부적으로 보관하고 있기 때문에 메모리 낭비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값 모두 </a:t>
            </a:r>
            <a:r>
              <a:rPr lang="en-US" altLang="ko-KR" sz="1400" b="1" dirty="0"/>
              <a:t>Object </a:t>
            </a:r>
            <a:r>
              <a:rPr lang="ko-KR" altLang="en-US" sz="1400" b="1" dirty="0"/>
              <a:t>타입이기 때문에 </a:t>
            </a:r>
            <a:r>
              <a:rPr lang="ko-KR" altLang="en-US" sz="1400" b="1" dirty="0" err="1"/>
              <a:t>박싱</a:t>
            </a:r>
            <a:r>
              <a:rPr lang="ko-KR" altLang="en-US" sz="1400" b="1" dirty="0"/>
              <a:t> 문제가 발생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10720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543739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시간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5306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681311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System.Collections.SortedList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Hashtablet</a:t>
            </a:r>
            <a:r>
              <a:rPr lang="ko-KR" altLang="en-US" sz="1400" b="1" dirty="0"/>
              <a:t>타입과 사용법이 유사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SortedList</a:t>
            </a:r>
            <a:r>
              <a:rPr lang="ko-KR" altLang="en-US" sz="1400" b="1" dirty="0"/>
              <a:t>의 키는 그 자체가 정렬되어 값의 순서에 영향을 준다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Hashtable</a:t>
            </a:r>
            <a:r>
              <a:rPr lang="ko-KR" altLang="en-US" sz="1400" b="1" dirty="0"/>
              <a:t>과 마찬가지로 키 값이 중복되는 경우 예외 발생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키 값을 정렬하여 추가 하기 때문에 많은 데이터 추가 시 속도저하 발생</a:t>
            </a:r>
            <a:r>
              <a:rPr lang="en-US" altLang="ko-KR" sz="1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899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270814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System.Collections.Stack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자료구조의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스택을 그대로 구현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/>
              <a:t>선입후출</a:t>
            </a:r>
            <a:r>
              <a:rPr lang="en-US" altLang="ko-KR" sz="1400" b="1" dirty="0"/>
              <a:t>(FILO: First-In Last-Out)</a:t>
            </a:r>
            <a:r>
              <a:rPr lang="ko-KR" altLang="en-US" sz="1400" b="1" dirty="0"/>
              <a:t> 먼저 넣은 데이터는 가장 나중에 나옴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15472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37680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System.Collections.Queue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자료구조의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큐를 그대로 구현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선입선출</a:t>
            </a:r>
            <a:r>
              <a:rPr lang="en-US" altLang="ko-KR" sz="1400" b="1" dirty="0"/>
              <a:t>(FIFO: First-In First-Out)</a:t>
            </a:r>
            <a:r>
              <a:rPr lang="ko-KR" altLang="en-US" sz="1400" b="1" dirty="0"/>
              <a:t> 먼저 넣은 가장 먼저 나옴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589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빼기＂다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 등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문자열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System.Text.StringBuilder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2306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가장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12595</TotalTime>
  <Words>2004</Words>
  <Application>Microsoft Office PowerPoint</Application>
  <PresentationFormat>A4 용지(210x297mm)</PresentationFormat>
  <Paragraphs>453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87</cp:revision>
  <cp:lastPrinted>2014-12-01T04:03:39Z</cp:lastPrinted>
  <dcterms:created xsi:type="dcterms:W3CDTF">2015-01-17T02:06:44Z</dcterms:created>
  <dcterms:modified xsi:type="dcterms:W3CDTF">2020-06-26T07:42:19Z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